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66" r:id="rId5"/>
    <p:sldMasterId id="2147483722" r:id="rId6"/>
  </p:sldMasterIdLst>
  <p:notesMasterIdLst>
    <p:notesMasterId r:id="rId36"/>
  </p:notesMasterIdLst>
  <p:sldIdLst>
    <p:sldId id="287" r:id="rId7"/>
    <p:sldId id="361" r:id="rId8"/>
    <p:sldId id="362" r:id="rId9"/>
    <p:sldId id="363" r:id="rId10"/>
    <p:sldId id="364" r:id="rId11"/>
    <p:sldId id="365" r:id="rId12"/>
    <p:sldId id="387" r:id="rId13"/>
    <p:sldId id="367" r:id="rId14"/>
    <p:sldId id="370" r:id="rId15"/>
    <p:sldId id="373" r:id="rId16"/>
    <p:sldId id="368" r:id="rId17"/>
    <p:sldId id="371" r:id="rId18"/>
    <p:sldId id="372" r:id="rId19"/>
    <p:sldId id="374" r:id="rId20"/>
    <p:sldId id="375" r:id="rId21"/>
    <p:sldId id="376" r:id="rId22"/>
    <p:sldId id="377" r:id="rId23"/>
    <p:sldId id="388" r:id="rId24"/>
    <p:sldId id="390" r:id="rId25"/>
    <p:sldId id="378" r:id="rId26"/>
    <p:sldId id="391" r:id="rId27"/>
    <p:sldId id="392" r:id="rId28"/>
    <p:sldId id="393" r:id="rId29"/>
    <p:sldId id="383" r:id="rId30"/>
    <p:sldId id="384" r:id="rId31"/>
    <p:sldId id="385" r:id="rId32"/>
    <p:sldId id="386" r:id="rId33"/>
    <p:sldId id="272" r:id="rId34"/>
    <p:sldId id="258" r:id="rId35"/>
  </p:sldIdLst>
  <p:sldSz cx="9144000" cy="6858000" type="screen4x3"/>
  <p:notesSz cx="6794500" cy="10007600"/>
  <p:defaultTextStyle>
    <a:defPPr>
      <a:defRPr lang="en-GB"/>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86356" autoAdjust="0"/>
  </p:normalViewPr>
  <p:slideViewPr>
    <p:cSldViewPr snapToGrid="0">
      <p:cViewPr>
        <p:scale>
          <a:sx n="100" d="100"/>
          <a:sy n="100" d="100"/>
        </p:scale>
        <p:origin x="522" y="-792"/>
      </p:cViewPr>
      <p:guideLst>
        <p:guide orient="horz" pos="2160"/>
        <p:guide pos="2880"/>
      </p:guideLst>
    </p:cSldViewPr>
  </p:slideViewPr>
  <p:outlineViewPr>
    <p:cViewPr>
      <p:scale>
        <a:sx n="33" d="100"/>
        <a:sy n="33" d="100"/>
      </p:scale>
      <p:origin x="0" y="7968"/>
    </p:cViewPr>
  </p:outlineViewPr>
  <p:notesTextViewPr>
    <p:cViewPr>
      <p:scale>
        <a:sx n="1" d="1"/>
        <a:sy n="1" d="1"/>
      </p:scale>
      <p:origin x="0" y="0"/>
    </p:cViewPr>
  </p:notesTextViewPr>
  <p:sorterViewPr>
    <p:cViewPr>
      <p:scale>
        <a:sx n="170" d="100"/>
        <a:sy n="170" d="100"/>
      </p:scale>
      <p:origin x="0" y="267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500063"/>
          </a:xfrm>
          <a:prstGeom prst="rect">
            <a:avLst/>
          </a:prstGeom>
        </p:spPr>
        <p:txBody>
          <a:bodyPr vert="horz" lIns="91436" tIns="45718" rIns="91436" bIns="45718"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48100" y="0"/>
            <a:ext cx="2944813" cy="500063"/>
          </a:xfrm>
          <a:prstGeom prst="rect">
            <a:avLst/>
          </a:prstGeom>
        </p:spPr>
        <p:txBody>
          <a:bodyPr vert="horz" lIns="91436" tIns="45718" rIns="91436" bIns="45718" rtlCol="0"/>
          <a:lstStyle>
            <a:lvl1pPr algn="r" fontAlgn="auto">
              <a:spcBef>
                <a:spcPts val="0"/>
              </a:spcBef>
              <a:spcAft>
                <a:spcPts val="0"/>
              </a:spcAft>
              <a:defRPr sz="1200">
                <a:latin typeface="+mn-lt"/>
              </a:defRPr>
            </a:lvl1pPr>
          </a:lstStyle>
          <a:p>
            <a:pPr>
              <a:defRPr/>
            </a:pPr>
            <a:fld id="{1B658F8B-FDE7-46EF-85B2-199D821B5B7E}" type="datetimeFigureOut">
              <a:rPr lang="en-GB"/>
              <a:pPr>
                <a:defRPr/>
              </a:pPr>
              <a:t>18/09/2013</a:t>
            </a:fld>
            <a:endParaRPr lang="en-GB"/>
          </a:p>
        </p:txBody>
      </p:sp>
      <p:sp>
        <p:nvSpPr>
          <p:cNvPr id="4" name="Slide Image Placeholder 3"/>
          <p:cNvSpPr>
            <a:spLocks noGrp="1" noRot="1" noChangeAspect="1"/>
          </p:cNvSpPr>
          <p:nvPr>
            <p:ph type="sldImg" idx="2"/>
          </p:nvPr>
        </p:nvSpPr>
        <p:spPr>
          <a:xfrm>
            <a:off x="895350" y="750888"/>
            <a:ext cx="5003800" cy="3752850"/>
          </a:xfrm>
          <a:prstGeom prst="rect">
            <a:avLst/>
          </a:prstGeom>
          <a:noFill/>
          <a:ln w="12700">
            <a:solidFill>
              <a:prstClr val="black"/>
            </a:solidFill>
          </a:ln>
        </p:spPr>
        <p:txBody>
          <a:bodyPr vert="horz" lIns="91436" tIns="45718" rIns="91436" bIns="45718" rtlCol="0" anchor="ctr"/>
          <a:lstStyle/>
          <a:p>
            <a:pPr lvl="0"/>
            <a:endParaRPr lang="en-GB" noProof="0"/>
          </a:p>
        </p:txBody>
      </p:sp>
      <p:sp>
        <p:nvSpPr>
          <p:cNvPr id="5" name="Notes Placeholder 4"/>
          <p:cNvSpPr>
            <a:spLocks noGrp="1"/>
          </p:cNvSpPr>
          <p:nvPr>
            <p:ph type="body" sz="quarter" idx="3"/>
          </p:nvPr>
        </p:nvSpPr>
        <p:spPr>
          <a:xfrm>
            <a:off x="679450" y="4752975"/>
            <a:ext cx="5435600" cy="4503738"/>
          </a:xfrm>
          <a:prstGeom prst="rect">
            <a:avLst/>
          </a:prstGeom>
        </p:spPr>
        <p:txBody>
          <a:bodyPr vert="horz" wrap="square" lIns="91436" tIns="45718" rIns="91436" bIns="4571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 name="Footer Placeholder 5"/>
          <p:cNvSpPr>
            <a:spLocks noGrp="1"/>
          </p:cNvSpPr>
          <p:nvPr>
            <p:ph type="ftr" sz="quarter" idx="4"/>
          </p:nvPr>
        </p:nvSpPr>
        <p:spPr>
          <a:xfrm>
            <a:off x="0" y="9505950"/>
            <a:ext cx="2944813" cy="500063"/>
          </a:xfrm>
          <a:prstGeom prst="rect">
            <a:avLst/>
          </a:prstGeom>
        </p:spPr>
        <p:txBody>
          <a:bodyPr vert="horz" lIns="91436" tIns="45718" rIns="91436" bIns="45718"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48100" y="9505950"/>
            <a:ext cx="2944813" cy="500063"/>
          </a:xfrm>
          <a:prstGeom prst="rect">
            <a:avLst/>
          </a:prstGeom>
        </p:spPr>
        <p:txBody>
          <a:bodyPr vert="horz" lIns="91436" tIns="45718" rIns="91436" bIns="45718" rtlCol="0" anchor="b"/>
          <a:lstStyle>
            <a:lvl1pPr algn="r" fontAlgn="auto">
              <a:spcBef>
                <a:spcPts val="0"/>
              </a:spcBef>
              <a:spcAft>
                <a:spcPts val="0"/>
              </a:spcAft>
              <a:defRPr sz="1200">
                <a:latin typeface="+mn-lt"/>
              </a:defRPr>
            </a:lvl1pPr>
          </a:lstStyle>
          <a:p>
            <a:pPr>
              <a:defRPr/>
            </a:pPr>
            <a:fld id="{A3C4326B-27E6-422D-9CC5-054A82ADB57F}" type="slidenum">
              <a:rPr lang="en-GB"/>
              <a:pPr>
                <a:defRPr/>
              </a:pPr>
              <a:t>‹#›</a:t>
            </a:fld>
            <a:endParaRPr lang="en-GB"/>
          </a:p>
        </p:txBody>
      </p:sp>
    </p:spTree>
    <p:extLst>
      <p:ext uri="{BB962C8B-B14F-4D97-AF65-F5344CB8AC3E}">
        <p14:creationId xmlns:p14="http://schemas.microsoft.com/office/powerpoint/2010/main" val="20678020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7134A1BA-8C33-4888-B8C1-9ED6592AEEE6}" type="slidenum">
              <a:rPr lang="en-GB" smtClean="0">
                <a:solidFill>
                  <a:prstClr val="black"/>
                </a:solidFill>
              </a:rPr>
              <a:pPr>
                <a:defRPr/>
              </a:pPr>
              <a:t>2</a:t>
            </a:fld>
            <a:endParaRPr lang="en-GB">
              <a:solidFill>
                <a:prstClr val="black"/>
              </a:solidFill>
            </a:endParaRPr>
          </a:p>
        </p:txBody>
      </p:sp>
    </p:spTree>
    <p:extLst>
      <p:ext uri="{BB962C8B-B14F-4D97-AF65-F5344CB8AC3E}">
        <p14:creationId xmlns:p14="http://schemas.microsoft.com/office/powerpoint/2010/main" val="2386304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7134A1BA-8C33-4888-B8C1-9ED6592AEEE6}" type="slidenum">
              <a:rPr lang="en-GB" smtClean="0">
                <a:solidFill>
                  <a:prstClr val="black"/>
                </a:solidFill>
              </a:rPr>
              <a:pPr>
                <a:defRPr/>
              </a:pPr>
              <a:t>14</a:t>
            </a:fld>
            <a:endParaRPr lang="en-GB">
              <a:solidFill>
                <a:prstClr val="black"/>
              </a:solidFill>
            </a:endParaRPr>
          </a:p>
        </p:txBody>
      </p:sp>
    </p:spTree>
    <p:extLst>
      <p:ext uri="{BB962C8B-B14F-4D97-AF65-F5344CB8AC3E}">
        <p14:creationId xmlns:p14="http://schemas.microsoft.com/office/powerpoint/2010/main" val="1983428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7134A1BA-8C33-4888-B8C1-9ED6592AEEE6}" type="slidenum">
              <a:rPr lang="en-GB" smtClean="0">
                <a:solidFill>
                  <a:prstClr val="black"/>
                </a:solidFill>
              </a:rPr>
              <a:pPr>
                <a:defRPr/>
              </a:pPr>
              <a:t>15</a:t>
            </a:fld>
            <a:endParaRPr lang="en-GB">
              <a:solidFill>
                <a:prstClr val="black"/>
              </a:solidFill>
            </a:endParaRPr>
          </a:p>
        </p:txBody>
      </p:sp>
    </p:spTree>
    <p:extLst>
      <p:ext uri="{BB962C8B-B14F-4D97-AF65-F5344CB8AC3E}">
        <p14:creationId xmlns:p14="http://schemas.microsoft.com/office/powerpoint/2010/main" val="1983428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7134A1BA-8C33-4888-B8C1-9ED6592AEEE6}" type="slidenum">
              <a:rPr lang="en-GB" smtClean="0">
                <a:solidFill>
                  <a:prstClr val="black"/>
                </a:solidFill>
              </a:rPr>
              <a:pPr>
                <a:defRPr/>
              </a:pPr>
              <a:t>16</a:t>
            </a:fld>
            <a:endParaRPr lang="en-GB">
              <a:solidFill>
                <a:prstClr val="black"/>
              </a:solidFill>
            </a:endParaRPr>
          </a:p>
        </p:txBody>
      </p:sp>
    </p:spTree>
    <p:extLst>
      <p:ext uri="{BB962C8B-B14F-4D97-AF65-F5344CB8AC3E}">
        <p14:creationId xmlns:p14="http://schemas.microsoft.com/office/powerpoint/2010/main" val="1983428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7134A1BA-8C33-4888-B8C1-9ED6592AEEE6}" type="slidenum">
              <a:rPr lang="en-GB" smtClean="0">
                <a:solidFill>
                  <a:prstClr val="black"/>
                </a:solidFill>
              </a:rPr>
              <a:pPr>
                <a:defRPr/>
              </a:pPr>
              <a:t>17</a:t>
            </a:fld>
            <a:endParaRPr lang="en-GB">
              <a:solidFill>
                <a:prstClr val="black"/>
              </a:solidFill>
            </a:endParaRPr>
          </a:p>
        </p:txBody>
      </p:sp>
    </p:spTree>
    <p:extLst>
      <p:ext uri="{BB962C8B-B14F-4D97-AF65-F5344CB8AC3E}">
        <p14:creationId xmlns:p14="http://schemas.microsoft.com/office/powerpoint/2010/main" val="1983428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7134A1BA-8C33-4888-B8C1-9ED6592AEEE6}" type="slidenum">
              <a:rPr lang="en-GB" smtClean="0">
                <a:solidFill>
                  <a:prstClr val="black"/>
                </a:solidFill>
              </a:rPr>
              <a:pPr>
                <a:defRPr/>
              </a:pPr>
              <a:t>20</a:t>
            </a:fld>
            <a:endParaRPr lang="en-GB">
              <a:solidFill>
                <a:prstClr val="black"/>
              </a:solidFill>
            </a:endParaRPr>
          </a:p>
        </p:txBody>
      </p:sp>
    </p:spTree>
    <p:extLst>
      <p:ext uri="{BB962C8B-B14F-4D97-AF65-F5344CB8AC3E}">
        <p14:creationId xmlns:p14="http://schemas.microsoft.com/office/powerpoint/2010/main" val="1983428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7134A1BA-8C33-4888-B8C1-9ED6592AEEE6}" type="slidenum">
              <a:rPr lang="en-GB" smtClean="0">
                <a:solidFill>
                  <a:prstClr val="black"/>
                </a:solidFill>
              </a:rPr>
              <a:pPr>
                <a:defRPr/>
              </a:pPr>
              <a:t>21</a:t>
            </a:fld>
            <a:endParaRPr lang="en-GB">
              <a:solidFill>
                <a:prstClr val="black"/>
              </a:solidFill>
            </a:endParaRPr>
          </a:p>
        </p:txBody>
      </p:sp>
    </p:spTree>
    <p:extLst>
      <p:ext uri="{BB962C8B-B14F-4D97-AF65-F5344CB8AC3E}">
        <p14:creationId xmlns:p14="http://schemas.microsoft.com/office/powerpoint/2010/main" val="1983428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7134A1BA-8C33-4888-B8C1-9ED6592AEEE6}" type="slidenum">
              <a:rPr lang="en-GB" smtClean="0">
                <a:solidFill>
                  <a:prstClr val="black"/>
                </a:solidFill>
              </a:rPr>
              <a:pPr>
                <a:defRPr/>
              </a:pPr>
              <a:t>22</a:t>
            </a:fld>
            <a:endParaRPr lang="en-GB">
              <a:solidFill>
                <a:prstClr val="black"/>
              </a:solidFill>
            </a:endParaRPr>
          </a:p>
        </p:txBody>
      </p:sp>
    </p:spTree>
    <p:extLst>
      <p:ext uri="{BB962C8B-B14F-4D97-AF65-F5344CB8AC3E}">
        <p14:creationId xmlns:p14="http://schemas.microsoft.com/office/powerpoint/2010/main" val="1983428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7134A1BA-8C33-4888-B8C1-9ED6592AEEE6}" type="slidenum">
              <a:rPr lang="en-GB" smtClean="0">
                <a:solidFill>
                  <a:prstClr val="black"/>
                </a:solidFill>
              </a:rPr>
              <a:pPr>
                <a:defRPr/>
              </a:pPr>
              <a:t>4</a:t>
            </a:fld>
            <a:endParaRPr lang="en-GB">
              <a:solidFill>
                <a:prstClr val="black"/>
              </a:solidFill>
            </a:endParaRPr>
          </a:p>
        </p:txBody>
      </p:sp>
    </p:spTree>
    <p:extLst>
      <p:ext uri="{BB962C8B-B14F-4D97-AF65-F5344CB8AC3E}">
        <p14:creationId xmlns:p14="http://schemas.microsoft.com/office/powerpoint/2010/main" val="2386304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7134A1BA-8C33-4888-B8C1-9ED6592AEEE6}" type="slidenum">
              <a:rPr lang="en-GB" smtClean="0">
                <a:solidFill>
                  <a:prstClr val="black"/>
                </a:solidFill>
              </a:rPr>
              <a:pPr>
                <a:defRPr/>
              </a:pPr>
              <a:t>5</a:t>
            </a:fld>
            <a:endParaRPr lang="en-GB">
              <a:solidFill>
                <a:prstClr val="black"/>
              </a:solidFill>
            </a:endParaRPr>
          </a:p>
        </p:txBody>
      </p:sp>
    </p:spTree>
    <p:extLst>
      <p:ext uri="{BB962C8B-B14F-4D97-AF65-F5344CB8AC3E}">
        <p14:creationId xmlns:p14="http://schemas.microsoft.com/office/powerpoint/2010/main" val="1983428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7134A1BA-8C33-4888-B8C1-9ED6592AEEE6}" type="slidenum">
              <a:rPr lang="en-GB" smtClean="0">
                <a:solidFill>
                  <a:prstClr val="black"/>
                </a:solidFill>
              </a:rPr>
              <a:pPr>
                <a:defRPr/>
              </a:pPr>
              <a:t>8</a:t>
            </a:fld>
            <a:endParaRPr lang="en-GB">
              <a:solidFill>
                <a:prstClr val="black"/>
              </a:solidFill>
            </a:endParaRPr>
          </a:p>
        </p:txBody>
      </p:sp>
    </p:spTree>
    <p:extLst>
      <p:ext uri="{BB962C8B-B14F-4D97-AF65-F5344CB8AC3E}">
        <p14:creationId xmlns:p14="http://schemas.microsoft.com/office/powerpoint/2010/main" val="1983428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7134A1BA-8C33-4888-B8C1-9ED6592AEEE6}" type="slidenum">
              <a:rPr lang="en-GB" smtClean="0">
                <a:solidFill>
                  <a:prstClr val="black"/>
                </a:solidFill>
              </a:rPr>
              <a:pPr>
                <a:defRPr/>
              </a:pPr>
              <a:t>9</a:t>
            </a:fld>
            <a:endParaRPr lang="en-GB">
              <a:solidFill>
                <a:prstClr val="black"/>
              </a:solidFill>
            </a:endParaRPr>
          </a:p>
        </p:txBody>
      </p:sp>
    </p:spTree>
    <p:extLst>
      <p:ext uri="{BB962C8B-B14F-4D97-AF65-F5344CB8AC3E}">
        <p14:creationId xmlns:p14="http://schemas.microsoft.com/office/powerpoint/2010/main" val="1983428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7134A1BA-8C33-4888-B8C1-9ED6592AEEE6}" type="slidenum">
              <a:rPr lang="en-GB" smtClean="0">
                <a:solidFill>
                  <a:prstClr val="black"/>
                </a:solidFill>
              </a:rPr>
              <a:pPr>
                <a:defRPr/>
              </a:pPr>
              <a:t>10</a:t>
            </a:fld>
            <a:endParaRPr lang="en-GB">
              <a:solidFill>
                <a:prstClr val="black"/>
              </a:solidFill>
            </a:endParaRPr>
          </a:p>
        </p:txBody>
      </p:sp>
    </p:spTree>
    <p:extLst>
      <p:ext uri="{BB962C8B-B14F-4D97-AF65-F5344CB8AC3E}">
        <p14:creationId xmlns:p14="http://schemas.microsoft.com/office/powerpoint/2010/main" val="1983428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7134A1BA-8C33-4888-B8C1-9ED6592AEEE6}" type="slidenum">
              <a:rPr lang="en-GB" smtClean="0">
                <a:solidFill>
                  <a:prstClr val="black"/>
                </a:solidFill>
              </a:rPr>
              <a:pPr>
                <a:defRPr/>
              </a:pPr>
              <a:t>11</a:t>
            </a:fld>
            <a:endParaRPr lang="en-GB">
              <a:solidFill>
                <a:prstClr val="black"/>
              </a:solidFill>
            </a:endParaRPr>
          </a:p>
        </p:txBody>
      </p:sp>
    </p:spTree>
    <p:extLst>
      <p:ext uri="{BB962C8B-B14F-4D97-AF65-F5344CB8AC3E}">
        <p14:creationId xmlns:p14="http://schemas.microsoft.com/office/powerpoint/2010/main" val="1983428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7134A1BA-8C33-4888-B8C1-9ED6592AEEE6}" type="slidenum">
              <a:rPr lang="en-GB" smtClean="0">
                <a:solidFill>
                  <a:prstClr val="black"/>
                </a:solidFill>
              </a:rPr>
              <a:pPr>
                <a:defRPr/>
              </a:pPr>
              <a:t>12</a:t>
            </a:fld>
            <a:endParaRPr lang="en-GB">
              <a:solidFill>
                <a:prstClr val="black"/>
              </a:solidFill>
            </a:endParaRPr>
          </a:p>
        </p:txBody>
      </p:sp>
    </p:spTree>
    <p:extLst>
      <p:ext uri="{BB962C8B-B14F-4D97-AF65-F5344CB8AC3E}">
        <p14:creationId xmlns:p14="http://schemas.microsoft.com/office/powerpoint/2010/main" val="1983428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7134A1BA-8C33-4888-B8C1-9ED6592AEEE6}" type="slidenum">
              <a:rPr lang="en-GB" smtClean="0">
                <a:solidFill>
                  <a:prstClr val="black"/>
                </a:solidFill>
              </a:rPr>
              <a:pPr>
                <a:defRPr/>
              </a:pPr>
              <a:t>13</a:t>
            </a:fld>
            <a:endParaRPr lang="en-GB">
              <a:solidFill>
                <a:prstClr val="black"/>
              </a:solidFill>
            </a:endParaRPr>
          </a:p>
        </p:txBody>
      </p:sp>
    </p:spTree>
    <p:extLst>
      <p:ext uri="{BB962C8B-B14F-4D97-AF65-F5344CB8AC3E}">
        <p14:creationId xmlns:p14="http://schemas.microsoft.com/office/powerpoint/2010/main" val="19834282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2420938"/>
            <a:ext cx="9144000" cy="1281112"/>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1331913" y="1560513"/>
            <a:ext cx="3095625" cy="1147762"/>
          </a:xfrm>
          <a:prstGeom prst="ellipse">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useBgFill="1">
        <p:nvSpPr>
          <p:cNvPr id="6" name="Rounded Rectangle 5"/>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7" name="Rounded Rectangle 6"/>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0" y="3643313"/>
            <a:ext cx="5932488" cy="244475"/>
          </a:xfrm>
          <a:prstGeom prst="rect">
            <a:avLst/>
          </a:prstGeom>
          <a:solidFill>
            <a:schemeClr val="accent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flipV="1">
            <a:off x="5932488" y="3643313"/>
            <a:ext cx="3211512" cy="244475"/>
          </a:xfrm>
          <a:prstGeom prst="rect">
            <a:avLst/>
          </a:prstGeom>
          <a:solidFill>
            <a:schemeClr val="tx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 name="Picture 20"/>
          <p:cNvPicPr>
            <a:picLocks noChangeAspect="1"/>
          </p:cNvPicPr>
          <p:nvPr/>
        </p:nvPicPr>
        <p:blipFill>
          <a:blip r:embed="rId2"/>
          <a:srcRect/>
          <a:stretch>
            <a:fillRect/>
          </a:stretch>
        </p:blipFill>
        <p:spPr bwMode="auto">
          <a:xfrm>
            <a:off x="920750" y="823913"/>
            <a:ext cx="7302500" cy="1736725"/>
          </a:xfrm>
          <a:prstGeom prst="rect">
            <a:avLst/>
          </a:prstGeom>
          <a:noFill/>
          <a:ln w="9525">
            <a:noFill/>
            <a:miter lim="800000"/>
            <a:headEnd/>
            <a:tailEnd/>
          </a:ln>
        </p:spPr>
      </p:pic>
      <p:sp>
        <p:nvSpPr>
          <p:cNvPr id="8" name="Title 7"/>
          <p:cNvSpPr>
            <a:spLocks noGrp="1"/>
          </p:cNvSpPr>
          <p:nvPr>
            <p:ph type="ctrTitle"/>
          </p:nvPr>
        </p:nvSpPr>
        <p:spPr>
          <a:xfrm>
            <a:off x="457200" y="2442088"/>
            <a:ext cx="8458200" cy="1280812"/>
          </a:xfrm>
        </p:spPr>
        <p:txBody>
          <a:bodyPr bIns="0">
            <a:normAutofit/>
          </a:bodyPr>
          <a:lstStyle>
            <a:lvl1pPr>
              <a:defRPr sz="3200" cap="all" baseline="0">
                <a:solidFill>
                  <a:schemeClr val="bg1"/>
                </a:solidFill>
              </a:defRPr>
            </a:lvl1pPr>
          </a:lstStyle>
          <a:p>
            <a:r>
              <a:rPr lang="en-US" smtClean="0"/>
              <a:t>Click to edit Master title style</a:t>
            </a:r>
            <a:endParaRPr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3" name="Date Placeholder 27"/>
          <p:cNvSpPr>
            <a:spLocks noGrp="1"/>
          </p:cNvSpPr>
          <p:nvPr>
            <p:ph type="dt" sz="half" idx="10"/>
          </p:nvPr>
        </p:nvSpPr>
        <p:spPr>
          <a:xfrm>
            <a:off x="7440613" y="3414713"/>
            <a:ext cx="1471612" cy="457200"/>
          </a:xfrm>
        </p:spPr>
        <p:txBody>
          <a:bodyPr/>
          <a:lstStyle>
            <a:lvl1pPr>
              <a:defRPr>
                <a:solidFill>
                  <a:schemeClr val="bg1"/>
                </a:solidFill>
              </a:defRPr>
            </a:lvl1pPr>
          </a:lstStyle>
          <a:p>
            <a:pPr>
              <a:defRPr/>
            </a:pPr>
            <a:fld id="{CFE30F21-3E66-464C-BD07-AA847A088AA3}" type="datetime3">
              <a:rPr lang="en-GB"/>
              <a:pPr>
                <a:defRPr/>
              </a:pPr>
              <a:t>18 September, 2013</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05038"/>
            <a:ext cx="403860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05038"/>
            <a:ext cx="403860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7"/>
          <p:cNvSpPr>
            <a:spLocks noGrp="1"/>
          </p:cNvSpPr>
          <p:nvPr>
            <p:ph type="dt" sz="half" idx="10"/>
          </p:nvPr>
        </p:nvSpPr>
        <p:spPr/>
        <p:txBody>
          <a:bodyPr/>
          <a:lstStyle>
            <a:lvl1pPr>
              <a:defRPr/>
            </a:lvl1pPr>
          </a:lstStyle>
          <a:p>
            <a:pPr>
              <a:defRPr/>
            </a:pPr>
            <a:fld id="{FD0A5442-E7A0-4183-B0AB-E44E5BB424EC}" type="datetime3">
              <a:rPr lang="en-GB"/>
              <a:pPr>
                <a:defRPr/>
              </a:pPr>
              <a:t>18 September, 2013</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7"/>
          <p:cNvSpPr>
            <a:spLocks noGrp="1"/>
          </p:cNvSpPr>
          <p:nvPr>
            <p:ph type="dt" sz="half" idx="10"/>
          </p:nvPr>
        </p:nvSpPr>
        <p:spPr/>
        <p:txBody>
          <a:bodyPr/>
          <a:lstStyle>
            <a:lvl1pPr>
              <a:defRPr/>
            </a:lvl1pPr>
          </a:lstStyle>
          <a:p>
            <a:pPr>
              <a:defRPr/>
            </a:pPr>
            <a:fld id="{9E04B7B7-6186-40CE-AF97-497AE3653260}" type="datetime3">
              <a:rPr lang="en-GB"/>
              <a:pPr>
                <a:defRPr/>
              </a:pPr>
              <a:t>18 September, 2013</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7"/>
          <p:cNvSpPr>
            <a:spLocks noGrp="1"/>
          </p:cNvSpPr>
          <p:nvPr>
            <p:ph type="dt" sz="half" idx="10"/>
          </p:nvPr>
        </p:nvSpPr>
        <p:spPr/>
        <p:txBody>
          <a:bodyPr/>
          <a:lstStyle>
            <a:lvl1pPr>
              <a:defRPr/>
            </a:lvl1pPr>
          </a:lstStyle>
          <a:p>
            <a:pPr>
              <a:defRPr/>
            </a:pPr>
            <a:fld id="{45E5FB28-7C9D-4804-A07D-082B25895DB4}" type="datetime3">
              <a:rPr lang="en-GB"/>
              <a:pPr>
                <a:defRPr/>
              </a:pPr>
              <a:t>18 September, 2013</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7"/>
          <p:cNvSpPr>
            <a:spLocks noGrp="1"/>
          </p:cNvSpPr>
          <p:nvPr>
            <p:ph type="dt" sz="half" idx="10"/>
          </p:nvPr>
        </p:nvSpPr>
        <p:spPr/>
        <p:txBody>
          <a:bodyPr/>
          <a:lstStyle>
            <a:lvl1pPr>
              <a:defRPr/>
            </a:lvl1pPr>
          </a:lstStyle>
          <a:p>
            <a:pPr>
              <a:defRPr/>
            </a:pPr>
            <a:fld id="{EE0C3BA8-5EC7-4A5C-BCB2-F7EF7FAA32EA}" type="datetime3">
              <a:rPr lang="en-GB"/>
              <a:pPr>
                <a:defRPr/>
              </a:pPr>
              <a:t>18 September, 2013</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27"/>
          <p:cNvSpPr>
            <a:spLocks noGrp="1"/>
          </p:cNvSpPr>
          <p:nvPr>
            <p:ph type="dt" sz="half" idx="10"/>
          </p:nvPr>
        </p:nvSpPr>
        <p:spPr/>
        <p:txBody>
          <a:bodyPr/>
          <a:lstStyle>
            <a:lvl1pPr>
              <a:defRPr/>
            </a:lvl1pPr>
          </a:lstStyle>
          <a:p>
            <a:pPr>
              <a:defRPr/>
            </a:pPr>
            <a:fld id="{E8467249-F5BB-4DA9-9F76-FB586FA15259}" type="datetime3">
              <a:rPr lang="en-GB"/>
              <a:pPr>
                <a:defRPr/>
              </a:pPr>
              <a:t>18 September, 2013</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27"/>
          <p:cNvSpPr>
            <a:spLocks noGrp="1"/>
          </p:cNvSpPr>
          <p:nvPr>
            <p:ph type="dt" sz="half" idx="10"/>
          </p:nvPr>
        </p:nvSpPr>
        <p:spPr/>
        <p:txBody>
          <a:bodyPr/>
          <a:lstStyle>
            <a:lvl1pPr>
              <a:defRPr/>
            </a:lvl1pPr>
          </a:lstStyle>
          <a:p>
            <a:pPr>
              <a:defRPr/>
            </a:pPr>
            <a:fld id="{2686B5D4-61E8-492F-8DC1-EF2F6B0FE24E}" type="datetime3">
              <a:rPr lang="en-GB"/>
              <a:pPr>
                <a:defRPr/>
              </a:pPr>
              <a:t>18 September, 2013</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7"/>
          <p:cNvSpPr>
            <a:spLocks noGrp="1"/>
          </p:cNvSpPr>
          <p:nvPr>
            <p:ph type="dt" sz="half" idx="10"/>
          </p:nvPr>
        </p:nvSpPr>
        <p:spPr/>
        <p:txBody>
          <a:bodyPr/>
          <a:lstStyle>
            <a:lvl1pPr>
              <a:defRPr/>
            </a:lvl1pPr>
          </a:lstStyle>
          <a:p>
            <a:pPr>
              <a:defRPr/>
            </a:pPr>
            <a:fld id="{BE0E2066-1AA0-4A99-93AD-18336BB39356}" type="datetime3">
              <a:rPr lang="en-GB"/>
              <a:pPr>
                <a:defRPr/>
              </a:pPr>
              <a:t>18 September, 2013</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513"/>
            <a:ext cx="2057400" cy="55451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52513"/>
            <a:ext cx="6019800"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7"/>
          <p:cNvSpPr>
            <a:spLocks noGrp="1"/>
          </p:cNvSpPr>
          <p:nvPr>
            <p:ph type="dt" sz="half" idx="10"/>
          </p:nvPr>
        </p:nvSpPr>
        <p:spPr/>
        <p:txBody>
          <a:bodyPr/>
          <a:lstStyle>
            <a:lvl1pPr>
              <a:defRPr/>
            </a:lvl1pPr>
          </a:lstStyle>
          <a:p>
            <a:pPr>
              <a:defRPr/>
            </a:pPr>
            <a:fld id="{8F6437BE-F5A6-4344-BD78-4F4F5900F4EF}" type="datetime3">
              <a:rPr lang="en-GB"/>
              <a:pPr>
                <a:defRPr/>
              </a:pPr>
              <a:t>18 September, 2013</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2420938"/>
            <a:ext cx="9144000" cy="1281112"/>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Oval 4"/>
          <p:cNvSpPr/>
          <p:nvPr/>
        </p:nvSpPr>
        <p:spPr>
          <a:xfrm>
            <a:off x="1331913" y="1560513"/>
            <a:ext cx="3095625" cy="1147762"/>
          </a:xfrm>
          <a:prstGeom prst="ellipse">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useBgFill="1">
        <p:nvSpPr>
          <p:cNvPr id="6" name="Rounded Rectangle 5"/>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7" name="Rounded Rectangle 6"/>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9"/>
          <p:cNvSpPr/>
          <p:nvPr/>
        </p:nvSpPr>
        <p:spPr>
          <a:xfrm>
            <a:off x="0" y="3643313"/>
            <a:ext cx="5932488" cy="244475"/>
          </a:xfrm>
          <a:prstGeom prst="rect">
            <a:avLst/>
          </a:prstGeom>
          <a:solidFill>
            <a:schemeClr val="accent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10"/>
          <p:cNvSpPr/>
          <p:nvPr/>
        </p:nvSpPr>
        <p:spPr>
          <a:xfrm flipV="1">
            <a:off x="5932488" y="3643313"/>
            <a:ext cx="3211512" cy="244475"/>
          </a:xfrm>
          <a:prstGeom prst="rect">
            <a:avLst/>
          </a:prstGeom>
          <a:solidFill>
            <a:schemeClr val="tx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2" name="Picture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0750" y="823913"/>
            <a:ext cx="73025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457200" y="2442088"/>
            <a:ext cx="8458200" cy="1280812"/>
          </a:xfrm>
        </p:spPr>
        <p:txBody>
          <a:bodyPr bIns="0">
            <a:normAutofit/>
          </a:bodyPr>
          <a:lstStyle>
            <a:lvl1pPr>
              <a:defRPr sz="3200" cap="all" baseline="0">
                <a:solidFill>
                  <a:schemeClr val="bg1"/>
                </a:solidFill>
              </a:defRPr>
            </a:lvl1pPr>
          </a:lstStyle>
          <a:p>
            <a:r>
              <a:rPr lang="en-US" smtClean="0"/>
              <a:t>Click to edit Master title style</a:t>
            </a:r>
            <a:endParaRPr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3" name="Date Placeholder 27"/>
          <p:cNvSpPr>
            <a:spLocks noGrp="1"/>
          </p:cNvSpPr>
          <p:nvPr>
            <p:ph type="dt" sz="half" idx="10"/>
          </p:nvPr>
        </p:nvSpPr>
        <p:spPr>
          <a:xfrm>
            <a:off x="7440613" y="3414713"/>
            <a:ext cx="1471612" cy="457200"/>
          </a:xfrm>
        </p:spPr>
        <p:txBody>
          <a:bodyPr/>
          <a:lstStyle>
            <a:lvl1pPr>
              <a:defRPr smtClean="0">
                <a:solidFill>
                  <a:schemeClr val="bg1"/>
                </a:solidFill>
              </a:defRPr>
            </a:lvl1pPr>
          </a:lstStyle>
          <a:p>
            <a:pPr>
              <a:defRPr/>
            </a:pPr>
            <a:fld id="{BC11D056-E622-4E0D-8DEB-F5659A231EF0}" type="datetime3">
              <a:rPr lang="en-GB">
                <a:solidFill>
                  <a:prstClr val="white"/>
                </a:solidFill>
              </a:rPr>
              <a:pPr>
                <a:defRPr/>
              </a:pPr>
              <a:t>18 September, 2013</a:t>
            </a:fld>
            <a:endParaRPr lang="en-US" dirty="0">
              <a:solidFill>
                <a:prstClr val="white"/>
              </a:solidFill>
            </a:endParaRPr>
          </a:p>
        </p:txBody>
      </p:sp>
    </p:spTree>
    <p:extLst>
      <p:ext uri="{BB962C8B-B14F-4D97-AF65-F5344CB8AC3E}">
        <p14:creationId xmlns:p14="http://schemas.microsoft.com/office/powerpoint/2010/main" val="127520753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066800"/>
          </a:xfrm>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2204864"/>
            <a:ext cx="8229600" cy="4392488"/>
          </a:xfrm>
        </p:spPr>
        <p:txBody>
          <a:bodyPr/>
          <a:lstStyle>
            <a:lvl1pPr>
              <a:defRPr sz="24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25680AE9-6677-4808-B7F1-637007D6665D}" type="slidenum">
              <a:rPr lang="en-US"/>
              <a:pPr>
                <a:defRPr/>
              </a:pPr>
              <a:t>‹#›</a:t>
            </a:fld>
            <a:endParaRPr lang="en-US"/>
          </a:p>
        </p:txBody>
      </p:sp>
      <p:sp>
        <p:nvSpPr>
          <p:cNvPr id="5" name="Date Placeholder 13"/>
          <p:cNvSpPr>
            <a:spLocks noGrp="1"/>
          </p:cNvSpPr>
          <p:nvPr>
            <p:ph type="dt" sz="half" idx="11"/>
          </p:nvPr>
        </p:nvSpPr>
        <p:spPr/>
        <p:txBody>
          <a:bodyPr/>
          <a:lstStyle>
            <a:lvl1pPr algn="r" eaLnBrk="1" latinLnBrk="0" hangingPunct="1">
              <a:defRPr kumimoji="0" sz="900" b="1" cap="all" baseline="0" smtClean="0">
                <a:solidFill>
                  <a:schemeClr val="accent2"/>
                </a:solidFill>
              </a:defRPr>
            </a:lvl1pPr>
          </a:lstStyle>
          <a:p>
            <a:pPr>
              <a:defRPr/>
            </a:pPr>
            <a:fld id="{3242DE27-76C5-44DA-B15F-BB8717722EA9}" type="datetime3">
              <a:rPr lang="en-GB">
                <a:solidFill>
                  <a:srgbClr val="5B8AA5"/>
                </a:solidFill>
              </a:rPr>
              <a:pPr>
                <a:defRPr/>
              </a:pPr>
              <a:t>18 September, 2013</a:t>
            </a:fld>
            <a:endParaRPr lang="en-US" dirty="0">
              <a:solidFill>
                <a:srgbClr val="5B8AA5"/>
              </a:solidFill>
            </a:endParaRPr>
          </a:p>
        </p:txBody>
      </p:sp>
      <p:sp>
        <p:nvSpPr>
          <p:cNvPr id="6" name="Footer Placeholder 2"/>
          <p:cNvSpPr>
            <a:spLocks noGrp="1"/>
          </p:cNvSpPr>
          <p:nvPr>
            <p:ph type="ftr" sz="quarter" idx="12"/>
          </p:nvPr>
        </p:nvSpPr>
        <p:spPr/>
        <p:txBody>
          <a:bodyPr/>
          <a:lstStyle>
            <a:lvl1pPr>
              <a:defRPr/>
            </a:lvl1pPr>
          </a:lstStyle>
          <a:p>
            <a:r>
              <a:rPr lang="en-GB">
                <a:solidFill>
                  <a:srgbClr val="5B8AA5"/>
                </a:solidFill>
              </a:rPr>
              <a:t>AVIATION SAFETY AND CERTIFICATION OF NEW OPERATIONS AND SYSTEMS</a:t>
            </a:r>
          </a:p>
        </p:txBody>
      </p:sp>
    </p:spTree>
    <p:extLst>
      <p:ext uri="{BB962C8B-B14F-4D97-AF65-F5344CB8AC3E}">
        <p14:creationId xmlns:p14="http://schemas.microsoft.com/office/powerpoint/2010/main" val="37590610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066800"/>
          </a:xfrm>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2204864"/>
            <a:ext cx="8229600" cy="4392488"/>
          </a:xfrm>
        </p:spPr>
        <p:txBody>
          <a:bodyPr/>
          <a:lstStyle>
            <a:lvl1pPr>
              <a:defRPr sz="24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C31816C9-0383-4359-8FBB-EA5C30E266C1}" type="slidenum">
              <a:rPr lang="en-US"/>
              <a:pPr>
                <a:defRPr/>
              </a:pPr>
              <a:t>‹#›</a:t>
            </a:fld>
            <a:endParaRPr lang="en-US"/>
          </a:p>
        </p:txBody>
      </p:sp>
      <p:sp>
        <p:nvSpPr>
          <p:cNvPr id="5" name="Date Placeholder 13"/>
          <p:cNvSpPr>
            <a:spLocks noGrp="1"/>
          </p:cNvSpPr>
          <p:nvPr>
            <p:ph type="dt" sz="half" idx="11"/>
          </p:nvPr>
        </p:nvSpPr>
        <p:spPr/>
        <p:txBody>
          <a:bodyPr/>
          <a:lstStyle>
            <a:lvl1pPr algn="r" eaLnBrk="1" latinLnBrk="0" hangingPunct="1">
              <a:defRPr kumimoji="0" sz="900" b="1" cap="all" baseline="0">
                <a:solidFill>
                  <a:schemeClr val="accent2"/>
                </a:solidFill>
              </a:defRPr>
            </a:lvl1pPr>
          </a:lstStyle>
          <a:p>
            <a:pPr>
              <a:defRPr/>
            </a:pPr>
            <a:fld id="{BCFBFC5D-0C45-4025-9929-4E2128ADF96A}" type="datetime3">
              <a:rPr lang="en-GB"/>
              <a:pPr>
                <a:defRPr/>
              </a:pPr>
              <a:t>18 September, 2013</a:t>
            </a:fld>
            <a:endParaRPr lang="en-US" dirty="0"/>
          </a:p>
        </p:txBody>
      </p:sp>
      <p:sp>
        <p:nvSpPr>
          <p:cNvPr id="6" name="Footer Placeholder 2"/>
          <p:cNvSpPr>
            <a:spLocks noGrp="1"/>
          </p:cNvSpPr>
          <p:nvPr>
            <p:ph type="ftr" sz="quarter" idx="12"/>
          </p:nvPr>
        </p:nvSpPr>
        <p:spPr/>
        <p:txBody>
          <a:bodyPr/>
          <a:lstStyle>
            <a:lvl1pPr>
              <a:defRPr/>
            </a:lvl1pPr>
          </a:lstStyle>
          <a:p>
            <a:r>
              <a:rPr lang="en-GB"/>
              <a:t>AVIATION SAFETY AND CERTIFICATION OF NEW OPERATIONS AND SYSTEMS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p:txBody>
          <a:bodyPr/>
          <a:lstStyle>
            <a:lvl1pPr>
              <a:defRPr/>
            </a:lvl1pPr>
          </a:lstStyle>
          <a:p>
            <a:pPr>
              <a:defRPr/>
            </a:pPr>
            <a:fld id="{1B3E8D39-EEAB-4546-A5D5-C3E925FE9C63}" type="slidenum">
              <a:rPr lang="en-US"/>
              <a:pPr>
                <a:defRPr/>
              </a:pPr>
              <a:t>‹#›</a:t>
            </a:fld>
            <a:endParaRPr lang="en-US"/>
          </a:p>
        </p:txBody>
      </p:sp>
      <p:sp>
        <p:nvSpPr>
          <p:cNvPr id="6" name="Date Placeholder 13"/>
          <p:cNvSpPr>
            <a:spLocks noGrp="1"/>
          </p:cNvSpPr>
          <p:nvPr>
            <p:ph type="dt" sz="half" idx="11"/>
          </p:nvPr>
        </p:nvSpPr>
        <p:spPr/>
        <p:txBody>
          <a:bodyPr/>
          <a:lstStyle>
            <a:lvl1pPr algn="r" eaLnBrk="1" latinLnBrk="0" hangingPunct="1">
              <a:defRPr kumimoji="0" sz="900" b="1" cap="all" baseline="0" smtClean="0">
                <a:solidFill>
                  <a:schemeClr val="accent2"/>
                </a:solidFill>
              </a:defRPr>
            </a:lvl1pPr>
          </a:lstStyle>
          <a:p>
            <a:pPr>
              <a:defRPr/>
            </a:pPr>
            <a:fld id="{A09CADA5-38C3-4197-B274-1CB1D5BDC5B3}" type="datetime3">
              <a:rPr lang="en-GB">
                <a:solidFill>
                  <a:srgbClr val="5B8AA5"/>
                </a:solidFill>
              </a:rPr>
              <a:pPr>
                <a:defRPr/>
              </a:pPr>
              <a:t>18 September, 2013</a:t>
            </a:fld>
            <a:endParaRPr lang="en-US" dirty="0">
              <a:solidFill>
                <a:srgbClr val="5B8AA5"/>
              </a:solidFill>
            </a:endParaRPr>
          </a:p>
        </p:txBody>
      </p:sp>
      <p:sp>
        <p:nvSpPr>
          <p:cNvPr id="7" name="Footer Placeholder 2"/>
          <p:cNvSpPr>
            <a:spLocks noGrp="1"/>
          </p:cNvSpPr>
          <p:nvPr>
            <p:ph type="ftr" sz="quarter" idx="12"/>
          </p:nvPr>
        </p:nvSpPr>
        <p:spPr/>
        <p:txBody>
          <a:bodyPr/>
          <a:lstStyle>
            <a:lvl1pPr>
              <a:defRPr/>
            </a:lvl1pPr>
          </a:lstStyle>
          <a:p>
            <a:r>
              <a:rPr lang="en-GB">
                <a:solidFill>
                  <a:srgbClr val="5B8AA5"/>
                </a:solidFill>
              </a:rPr>
              <a:t>AVIATION SAFETY AND CERTIFICATION OF NEW OPERATIONS AND SYSTEMS</a:t>
            </a:r>
          </a:p>
        </p:txBody>
      </p:sp>
    </p:spTree>
    <p:extLst>
      <p:ext uri="{BB962C8B-B14F-4D97-AF65-F5344CB8AC3E}">
        <p14:creationId xmlns:p14="http://schemas.microsoft.com/office/powerpoint/2010/main" val="407002408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244970"/>
            <a:ext cx="4041648" cy="457200"/>
          </a:xfrm>
          <a:solidFill>
            <a:schemeClr val="accent1">
              <a:lumMod val="20000"/>
              <a:lumOff val="80000"/>
            </a:schemeClr>
          </a:solidFill>
          <a:ln w="12700">
            <a:solidFill>
              <a:schemeClr val="accent1"/>
            </a:solidFill>
          </a:ln>
        </p:spPr>
        <p:txBody>
          <a:bodyPr anchor="ctr">
            <a:noAutofit/>
          </a:bodyPr>
          <a:lstStyle>
            <a:lvl1pPr marL="45720" indent="0">
              <a:buNone/>
              <a:defRPr sz="2000" b="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2244970"/>
            <a:ext cx="4041775" cy="457200"/>
          </a:xfrm>
          <a:solidFill>
            <a:schemeClr val="accent1">
              <a:lumMod val="20000"/>
              <a:lumOff val="80000"/>
            </a:schemeClr>
          </a:solidFill>
          <a:ln w="12700">
            <a:solidFill>
              <a:schemeClr val="accent1"/>
            </a:solidFill>
          </a:ln>
        </p:spPr>
        <p:txBody>
          <a:bodyPr anchor="ctr">
            <a:noAutofit/>
          </a:bodyPr>
          <a:lstStyle>
            <a:lvl1pPr marL="45720" indent="0">
              <a:buNone/>
              <a:defRPr sz="2000" b="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6"/>
          <p:cNvSpPr>
            <a:spLocks noGrp="1"/>
          </p:cNvSpPr>
          <p:nvPr>
            <p:ph type="sldNum" sz="quarter" idx="10"/>
          </p:nvPr>
        </p:nvSpPr>
        <p:spPr/>
        <p:txBody>
          <a:bodyPr rtlCol="0"/>
          <a:lstStyle>
            <a:lvl1pPr>
              <a:defRPr/>
            </a:lvl1pPr>
          </a:lstStyle>
          <a:p>
            <a:pPr>
              <a:defRPr/>
            </a:pPr>
            <a:fld id="{C50DB25D-82ED-40D7-9C80-087271153B42}" type="slidenum">
              <a:rPr lang="en-US"/>
              <a:pPr>
                <a:defRPr/>
              </a:pPr>
              <a:t>‹#›</a:t>
            </a:fld>
            <a:endParaRPr lang="en-US"/>
          </a:p>
        </p:txBody>
      </p:sp>
      <p:sp>
        <p:nvSpPr>
          <p:cNvPr id="8" name="Date Placeholder 13"/>
          <p:cNvSpPr>
            <a:spLocks noGrp="1"/>
          </p:cNvSpPr>
          <p:nvPr>
            <p:ph type="dt" sz="half" idx="11"/>
          </p:nvPr>
        </p:nvSpPr>
        <p:spPr/>
        <p:txBody>
          <a:bodyPr/>
          <a:lstStyle>
            <a:lvl1pPr algn="r" eaLnBrk="1" latinLnBrk="0" hangingPunct="1">
              <a:defRPr kumimoji="0" sz="900" b="1" cap="all" baseline="0" smtClean="0">
                <a:solidFill>
                  <a:schemeClr val="accent2"/>
                </a:solidFill>
              </a:defRPr>
            </a:lvl1pPr>
          </a:lstStyle>
          <a:p>
            <a:pPr>
              <a:defRPr/>
            </a:pPr>
            <a:fld id="{E030739E-7F69-44B9-9B22-FF4C563A50DC}" type="datetime3">
              <a:rPr lang="en-GB">
                <a:solidFill>
                  <a:srgbClr val="5B8AA5"/>
                </a:solidFill>
              </a:rPr>
              <a:pPr>
                <a:defRPr/>
              </a:pPr>
              <a:t>18 September, 2013</a:t>
            </a:fld>
            <a:endParaRPr lang="en-US" dirty="0">
              <a:solidFill>
                <a:srgbClr val="5B8AA5"/>
              </a:solidFill>
            </a:endParaRPr>
          </a:p>
        </p:txBody>
      </p:sp>
      <p:sp>
        <p:nvSpPr>
          <p:cNvPr id="9" name="Footer Placeholder 2"/>
          <p:cNvSpPr>
            <a:spLocks noGrp="1"/>
          </p:cNvSpPr>
          <p:nvPr>
            <p:ph type="ftr" sz="quarter" idx="12"/>
          </p:nvPr>
        </p:nvSpPr>
        <p:spPr/>
        <p:txBody>
          <a:bodyPr/>
          <a:lstStyle>
            <a:lvl1pPr>
              <a:defRPr/>
            </a:lvl1pPr>
          </a:lstStyle>
          <a:p>
            <a:r>
              <a:rPr lang="en-GB">
                <a:solidFill>
                  <a:srgbClr val="5B8AA5"/>
                </a:solidFill>
              </a:rPr>
              <a:t>AVIATION SAFETY AND CERTIFICATION OF NEW OPERATIONS AND SYSTEMS</a:t>
            </a:r>
          </a:p>
        </p:txBody>
      </p:sp>
      <p:sp>
        <p:nvSpPr>
          <p:cNvPr id="10" name="Title 1"/>
          <p:cNvSpPr>
            <a:spLocks noGrp="1"/>
          </p:cNvSpPr>
          <p:nvPr>
            <p:ph type="title"/>
          </p:nvPr>
        </p:nvSpPr>
        <p:spPr>
          <a:xfrm>
            <a:off x="457200" y="1052513"/>
            <a:ext cx="8229600" cy="10668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12978870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21"/>
          <p:cNvSpPr>
            <a:spLocks noGrp="1"/>
          </p:cNvSpPr>
          <p:nvPr>
            <p:ph type="title"/>
          </p:nvPr>
        </p:nvSpPr>
        <p:spPr>
          <a:xfrm>
            <a:off x="457200" y="1143000"/>
            <a:ext cx="8229600" cy="1066800"/>
          </a:xfrm>
          <a:prstGeom prst="rect">
            <a:avLst/>
          </a:prstGeom>
        </p:spPr>
        <p:txBody>
          <a:bodyPr>
            <a:normAutofit/>
          </a:bodyPr>
          <a:lstStyle/>
          <a:p>
            <a:r>
              <a:rPr lang="en-US" smtClean="0"/>
              <a:t>Click to edit Master title style</a:t>
            </a:r>
            <a:endParaRPr lang="en-US" dirty="0"/>
          </a:p>
        </p:txBody>
      </p:sp>
      <p:sp>
        <p:nvSpPr>
          <p:cNvPr id="3" name="Slide Number Placeholder 22"/>
          <p:cNvSpPr>
            <a:spLocks noGrp="1"/>
          </p:cNvSpPr>
          <p:nvPr>
            <p:ph type="sldNum" sz="quarter" idx="10"/>
          </p:nvPr>
        </p:nvSpPr>
        <p:spPr/>
        <p:txBody>
          <a:bodyPr/>
          <a:lstStyle>
            <a:lvl1pPr>
              <a:defRPr/>
            </a:lvl1pPr>
          </a:lstStyle>
          <a:p>
            <a:pPr>
              <a:defRPr/>
            </a:pPr>
            <a:fld id="{02D4F6A8-B8FC-4D38-90BF-232A797B78CA}" type="slidenum">
              <a:rPr lang="en-US"/>
              <a:pPr>
                <a:defRPr/>
              </a:pPr>
              <a:t>‹#›</a:t>
            </a:fld>
            <a:endParaRPr lang="en-US" dirty="0">
              <a:solidFill>
                <a:prstClr val="white"/>
              </a:solidFill>
            </a:endParaRPr>
          </a:p>
        </p:txBody>
      </p:sp>
      <p:sp>
        <p:nvSpPr>
          <p:cNvPr id="4" name="Date Placeholder 13"/>
          <p:cNvSpPr>
            <a:spLocks noGrp="1"/>
          </p:cNvSpPr>
          <p:nvPr userDrawn="1">
            <p:ph type="dt" sz="half" idx="11"/>
          </p:nvPr>
        </p:nvSpPr>
        <p:spPr/>
        <p:txBody>
          <a:bodyPr/>
          <a:lstStyle>
            <a:lvl1pPr>
              <a:defRPr/>
            </a:lvl1pPr>
          </a:lstStyle>
          <a:p>
            <a:pPr>
              <a:defRPr/>
            </a:pPr>
            <a:fld id="{D2C683C1-5AFF-43A1-836C-79391188BA10}" type="datetime3">
              <a:rPr lang="en-GB">
                <a:solidFill>
                  <a:srgbClr val="5B8AA5"/>
                </a:solidFill>
              </a:rPr>
              <a:pPr>
                <a:defRPr/>
              </a:pPr>
              <a:t>18 September, 2013</a:t>
            </a:fld>
            <a:endParaRPr lang="en-US" dirty="0">
              <a:solidFill>
                <a:srgbClr val="5B8AA5"/>
              </a:solidFill>
            </a:endParaRPr>
          </a:p>
        </p:txBody>
      </p:sp>
      <p:sp>
        <p:nvSpPr>
          <p:cNvPr id="5" name="Footer Placeholder 2"/>
          <p:cNvSpPr>
            <a:spLocks noGrp="1"/>
          </p:cNvSpPr>
          <p:nvPr userDrawn="1">
            <p:ph type="ftr" sz="quarter" idx="12"/>
          </p:nvPr>
        </p:nvSpPr>
        <p:spPr/>
        <p:txBody>
          <a:bodyPr/>
          <a:lstStyle>
            <a:lvl1pPr>
              <a:defRPr/>
            </a:lvl1pPr>
          </a:lstStyle>
          <a:p>
            <a:r>
              <a:rPr lang="en-GB">
                <a:solidFill>
                  <a:srgbClr val="5B8AA5"/>
                </a:solidFill>
              </a:rPr>
              <a:t>AVIATION SAFETY AND CERTIFICATION OF NEW OPERATIONS AND SYSTEMS</a:t>
            </a:r>
          </a:p>
        </p:txBody>
      </p:sp>
    </p:spTree>
    <p:extLst>
      <p:ext uri="{BB962C8B-B14F-4D97-AF65-F5344CB8AC3E}">
        <p14:creationId xmlns:p14="http://schemas.microsoft.com/office/powerpoint/2010/main" val="224138895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9DD9D8CE-EBE4-447B-81B4-1CFA202ABC89}" type="slidenum">
              <a:rPr lang="en-US"/>
              <a:pPr>
                <a:defRPr/>
              </a:pPr>
              <a:t>‹#›</a:t>
            </a:fld>
            <a:endParaRPr lang="en-US"/>
          </a:p>
        </p:txBody>
      </p:sp>
      <p:sp>
        <p:nvSpPr>
          <p:cNvPr id="3" name="Date Placeholder 13"/>
          <p:cNvSpPr>
            <a:spLocks noGrp="1"/>
          </p:cNvSpPr>
          <p:nvPr>
            <p:ph type="dt" sz="half" idx="11"/>
          </p:nvPr>
        </p:nvSpPr>
        <p:spPr/>
        <p:txBody>
          <a:bodyPr/>
          <a:lstStyle>
            <a:lvl1pPr algn="r" eaLnBrk="1" latinLnBrk="0" hangingPunct="1">
              <a:defRPr kumimoji="0" sz="900" b="1" cap="all" baseline="0" smtClean="0">
                <a:solidFill>
                  <a:schemeClr val="accent2"/>
                </a:solidFill>
              </a:defRPr>
            </a:lvl1pPr>
          </a:lstStyle>
          <a:p>
            <a:pPr>
              <a:defRPr/>
            </a:pPr>
            <a:fld id="{6F2A8669-AAAB-468E-B848-8ECC32EDB6F0}" type="datetime3">
              <a:rPr lang="en-GB">
                <a:solidFill>
                  <a:srgbClr val="5B8AA5"/>
                </a:solidFill>
              </a:rPr>
              <a:pPr>
                <a:defRPr/>
              </a:pPr>
              <a:t>18 September, 2013</a:t>
            </a:fld>
            <a:endParaRPr lang="en-US" dirty="0">
              <a:solidFill>
                <a:srgbClr val="5B8AA5"/>
              </a:solidFill>
            </a:endParaRPr>
          </a:p>
        </p:txBody>
      </p:sp>
      <p:sp>
        <p:nvSpPr>
          <p:cNvPr id="4" name="Footer Placeholder 2"/>
          <p:cNvSpPr>
            <a:spLocks noGrp="1"/>
          </p:cNvSpPr>
          <p:nvPr>
            <p:ph type="ftr" sz="quarter" idx="12"/>
          </p:nvPr>
        </p:nvSpPr>
        <p:spPr/>
        <p:txBody>
          <a:bodyPr/>
          <a:lstStyle>
            <a:lvl1pPr>
              <a:defRPr/>
            </a:lvl1pPr>
          </a:lstStyle>
          <a:p>
            <a:r>
              <a:rPr lang="en-GB">
                <a:solidFill>
                  <a:srgbClr val="5B8AA5"/>
                </a:solidFill>
              </a:rPr>
              <a:t>AVIATION SAFETY AND CERTIFICATION OF NEW OPERATIONS AND SYSTEMS</a:t>
            </a:r>
          </a:p>
        </p:txBody>
      </p:sp>
    </p:spTree>
    <p:extLst>
      <p:ext uri="{BB962C8B-B14F-4D97-AF65-F5344CB8AC3E}">
        <p14:creationId xmlns:p14="http://schemas.microsoft.com/office/powerpoint/2010/main" val="23838029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p:txBody>
          <a:bodyPr/>
          <a:lstStyle>
            <a:lvl1pPr>
              <a:defRPr/>
            </a:lvl1pPr>
          </a:lstStyle>
          <a:p>
            <a:pPr>
              <a:defRPr/>
            </a:pPr>
            <a:fld id="{95444CAF-822D-49B9-87A8-24830F10569F}" type="slidenum">
              <a:rPr lang="en-US"/>
              <a:pPr>
                <a:defRPr/>
              </a:pPr>
              <a:t>‹#›</a:t>
            </a:fld>
            <a:endParaRPr lang="en-US"/>
          </a:p>
        </p:txBody>
      </p:sp>
      <p:sp>
        <p:nvSpPr>
          <p:cNvPr id="6" name="Date Placeholder 13"/>
          <p:cNvSpPr>
            <a:spLocks noGrp="1"/>
          </p:cNvSpPr>
          <p:nvPr>
            <p:ph type="dt" sz="half" idx="11"/>
          </p:nvPr>
        </p:nvSpPr>
        <p:spPr/>
        <p:txBody>
          <a:bodyPr/>
          <a:lstStyle>
            <a:lvl1pPr algn="r" eaLnBrk="1" latinLnBrk="0" hangingPunct="1">
              <a:defRPr kumimoji="0" sz="900" b="1" cap="all" baseline="0">
                <a:solidFill>
                  <a:schemeClr val="accent2"/>
                </a:solidFill>
              </a:defRPr>
            </a:lvl1pPr>
          </a:lstStyle>
          <a:p>
            <a:pPr>
              <a:defRPr/>
            </a:pPr>
            <a:fld id="{0D5688CB-3657-44F5-93EB-562658405963}" type="datetime3">
              <a:rPr lang="en-GB"/>
              <a:pPr>
                <a:defRPr/>
              </a:pPr>
              <a:t>18 September, 2013</a:t>
            </a:fld>
            <a:endParaRPr lang="en-US" dirty="0"/>
          </a:p>
        </p:txBody>
      </p:sp>
      <p:sp>
        <p:nvSpPr>
          <p:cNvPr id="7" name="Footer Placeholder 2"/>
          <p:cNvSpPr>
            <a:spLocks noGrp="1"/>
          </p:cNvSpPr>
          <p:nvPr>
            <p:ph type="ftr" sz="quarter" idx="12"/>
          </p:nvPr>
        </p:nvSpPr>
        <p:spPr/>
        <p:txBody>
          <a:bodyPr/>
          <a:lstStyle>
            <a:lvl1pPr>
              <a:defRPr/>
            </a:lvl1pPr>
          </a:lstStyle>
          <a:p>
            <a:r>
              <a:rPr lang="en-GB"/>
              <a:t>AVIATION SAFETY AND CERTIFICATION OF NEW OPERATIONS AND SYSTEMS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244970"/>
            <a:ext cx="4041648" cy="457200"/>
          </a:xfrm>
          <a:solidFill>
            <a:schemeClr val="accent1">
              <a:lumMod val="20000"/>
              <a:lumOff val="80000"/>
            </a:schemeClr>
          </a:solidFill>
          <a:ln w="12700">
            <a:solidFill>
              <a:schemeClr val="accent1"/>
            </a:solidFill>
          </a:ln>
        </p:spPr>
        <p:txBody>
          <a:bodyPr anchor="ctr">
            <a:noAutofit/>
          </a:bodyPr>
          <a:lstStyle>
            <a:lvl1pPr marL="45720" indent="0">
              <a:buNone/>
              <a:defRPr sz="2000" b="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2244970"/>
            <a:ext cx="4041775" cy="457200"/>
          </a:xfrm>
          <a:solidFill>
            <a:schemeClr val="accent1">
              <a:lumMod val="20000"/>
              <a:lumOff val="80000"/>
            </a:schemeClr>
          </a:solidFill>
          <a:ln w="12700">
            <a:solidFill>
              <a:schemeClr val="accent1"/>
            </a:solidFill>
          </a:ln>
        </p:spPr>
        <p:txBody>
          <a:bodyPr anchor="ctr">
            <a:noAutofit/>
          </a:bodyPr>
          <a:lstStyle>
            <a:lvl1pPr marL="45720" indent="0">
              <a:buNone/>
              <a:defRPr sz="2000" b="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457200" y="1052513"/>
            <a:ext cx="8229600" cy="1066800"/>
          </a:xfrm>
        </p:spPr>
        <p:txBody>
          <a:bodyPr/>
          <a:lstStyle/>
          <a:p>
            <a:r>
              <a:rPr lang="en-US" smtClean="0"/>
              <a:t>Click to edit Master title style</a:t>
            </a:r>
            <a:endParaRPr lang="en-US" dirty="0"/>
          </a:p>
        </p:txBody>
      </p:sp>
      <p:sp>
        <p:nvSpPr>
          <p:cNvPr id="7" name="Slide Number Placeholder 26"/>
          <p:cNvSpPr>
            <a:spLocks noGrp="1"/>
          </p:cNvSpPr>
          <p:nvPr>
            <p:ph type="sldNum" sz="quarter" idx="10"/>
          </p:nvPr>
        </p:nvSpPr>
        <p:spPr/>
        <p:txBody>
          <a:bodyPr rtlCol="0"/>
          <a:lstStyle>
            <a:lvl1pPr>
              <a:defRPr/>
            </a:lvl1pPr>
          </a:lstStyle>
          <a:p>
            <a:pPr>
              <a:defRPr/>
            </a:pPr>
            <a:fld id="{B6B5009A-3F7F-41B8-9440-413E28F1FA1A}" type="slidenum">
              <a:rPr lang="en-US"/>
              <a:pPr>
                <a:defRPr/>
              </a:pPr>
              <a:t>‹#›</a:t>
            </a:fld>
            <a:endParaRPr lang="en-US"/>
          </a:p>
        </p:txBody>
      </p:sp>
      <p:sp>
        <p:nvSpPr>
          <p:cNvPr id="8" name="Date Placeholder 13"/>
          <p:cNvSpPr>
            <a:spLocks noGrp="1"/>
          </p:cNvSpPr>
          <p:nvPr>
            <p:ph type="dt" sz="half" idx="11"/>
          </p:nvPr>
        </p:nvSpPr>
        <p:spPr/>
        <p:txBody>
          <a:bodyPr/>
          <a:lstStyle>
            <a:lvl1pPr algn="r" eaLnBrk="1" latinLnBrk="0" hangingPunct="1">
              <a:defRPr kumimoji="0" sz="900" b="1" cap="all" baseline="0">
                <a:solidFill>
                  <a:schemeClr val="accent2"/>
                </a:solidFill>
              </a:defRPr>
            </a:lvl1pPr>
          </a:lstStyle>
          <a:p>
            <a:pPr>
              <a:defRPr/>
            </a:pPr>
            <a:fld id="{3C79D23C-52A2-43AE-95CF-578277B46E7D}" type="datetime3">
              <a:rPr lang="en-GB"/>
              <a:pPr>
                <a:defRPr/>
              </a:pPr>
              <a:t>18 September, 2013</a:t>
            </a:fld>
            <a:endParaRPr lang="en-US" dirty="0"/>
          </a:p>
        </p:txBody>
      </p:sp>
      <p:sp>
        <p:nvSpPr>
          <p:cNvPr id="9" name="Footer Placeholder 2"/>
          <p:cNvSpPr>
            <a:spLocks noGrp="1"/>
          </p:cNvSpPr>
          <p:nvPr>
            <p:ph type="ftr" sz="quarter" idx="12"/>
          </p:nvPr>
        </p:nvSpPr>
        <p:spPr/>
        <p:txBody>
          <a:bodyPr/>
          <a:lstStyle>
            <a:lvl1pPr>
              <a:defRPr/>
            </a:lvl1pPr>
          </a:lstStyle>
          <a:p>
            <a:r>
              <a:rPr lang="en-GB"/>
              <a:t>AVIATION SAFETY AND CERTIFICATION OF NEW OPERATIONS AND SYSTEMS</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21"/>
          <p:cNvSpPr>
            <a:spLocks noGrp="1"/>
          </p:cNvSpPr>
          <p:nvPr>
            <p:ph type="title"/>
          </p:nvPr>
        </p:nvSpPr>
        <p:spPr>
          <a:xfrm>
            <a:off x="457200" y="1143000"/>
            <a:ext cx="8229600" cy="1066800"/>
          </a:xfrm>
          <a:prstGeom prst="rect">
            <a:avLst/>
          </a:prstGeom>
        </p:spPr>
        <p:txBody>
          <a:bodyPr>
            <a:normAutofit/>
          </a:bodyPr>
          <a:lstStyle/>
          <a:p>
            <a:r>
              <a:rPr lang="en-US" smtClean="0"/>
              <a:t>Click to edit Master title style</a:t>
            </a:r>
            <a:endParaRPr lang="en-US" dirty="0"/>
          </a:p>
        </p:txBody>
      </p:sp>
      <p:sp>
        <p:nvSpPr>
          <p:cNvPr id="3" name="Slide Number Placeholder 22"/>
          <p:cNvSpPr>
            <a:spLocks noGrp="1"/>
          </p:cNvSpPr>
          <p:nvPr>
            <p:ph type="sldNum" sz="quarter" idx="10"/>
          </p:nvPr>
        </p:nvSpPr>
        <p:spPr/>
        <p:txBody>
          <a:bodyPr/>
          <a:lstStyle>
            <a:lvl1pPr>
              <a:defRPr/>
            </a:lvl1pPr>
          </a:lstStyle>
          <a:p>
            <a:pPr>
              <a:defRPr/>
            </a:pPr>
            <a:fld id="{C3A7033E-75CD-4AC1-BB4B-08637E9F42DF}" type="slidenum">
              <a:rPr lang="en-US"/>
              <a:pPr>
                <a:defRPr/>
              </a:pPr>
              <a:t>‹#›</a:t>
            </a:fld>
            <a:endParaRPr lang="en-US" dirty="0">
              <a:solidFill>
                <a:schemeClr val="bg1"/>
              </a:solidFill>
            </a:endParaRPr>
          </a:p>
        </p:txBody>
      </p:sp>
      <p:sp>
        <p:nvSpPr>
          <p:cNvPr id="4" name="Date Placeholder 13"/>
          <p:cNvSpPr>
            <a:spLocks noGrp="1"/>
          </p:cNvSpPr>
          <p:nvPr>
            <p:ph type="dt" sz="half" idx="11"/>
          </p:nvPr>
        </p:nvSpPr>
        <p:spPr/>
        <p:txBody>
          <a:bodyPr/>
          <a:lstStyle>
            <a:lvl1pPr>
              <a:defRPr/>
            </a:lvl1pPr>
          </a:lstStyle>
          <a:p>
            <a:pPr>
              <a:defRPr/>
            </a:pPr>
            <a:fld id="{0A23D623-4468-4717-BB56-EFB930D6BA5F}" type="datetime3">
              <a:rPr lang="en-GB"/>
              <a:pPr>
                <a:defRPr/>
              </a:pPr>
              <a:t>18 September, 2013</a:t>
            </a:fld>
            <a:endParaRPr lang="en-US" dirty="0"/>
          </a:p>
        </p:txBody>
      </p:sp>
      <p:sp>
        <p:nvSpPr>
          <p:cNvPr id="5" name="Footer Placeholder 2"/>
          <p:cNvSpPr>
            <a:spLocks noGrp="1"/>
          </p:cNvSpPr>
          <p:nvPr>
            <p:ph type="ftr" sz="quarter" idx="12"/>
          </p:nvPr>
        </p:nvSpPr>
        <p:spPr/>
        <p:txBody>
          <a:bodyPr/>
          <a:lstStyle>
            <a:lvl1pPr>
              <a:defRPr/>
            </a:lvl1pPr>
          </a:lstStyle>
          <a:p>
            <a:r>
              <a:rPr lang="en-GB"/>
              <a:t>AVIATION SAFETY AND CERTIFICATION OF NEW OPERATIONS AND SYSTEMS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6B005159-AB01-42FD-ABAB-A7551C57E9DB}" type="slidenum">
              <a:rPr lang="en-US"/>
              <a:pPr>
                <a:defRPr/>
              </a:pPr>
              <a:t>‹#›</a:t>
            </a:fld>
            <a:endParaRPr lang="en-US"/>
          </a:p>
        </p:txBody>
      </p:sp>
      <p:sp>
        <p:nvSpPr>
          <p:cNvPr id="3" name="Date Placeholder 13"/>
          <p:cNvSpPr>
            <a:spLocks noGrp="1"/>
          </p:cNvSpPr>
          <p:nvPr>
            <p:ph type="dt" sz="half" idx="11"/>
          </p:nvPr>
        </p:nvSpPr>
        <p:spPr/>
        <p:txBody>
          <a:bodyPr/>
          <a:lstStyle>
            <a:lvl1pPr algn="r" eaLnBrk="1" latinLnBrk="0" hangingPunct="1">
              <a:defRPr kumimoji="0" sz="900" b="1" cap="all" baseline="0">
                <a:solidFill>
                  <a:schemeClr val="accent2"/>
                </a:solidFill>
              </a:defRPr>
            </a:lvl1pPr>
          </a:lstStyle>
          <a:p>
            <a:pPr>
              <a:defRPr/>
            </a:pPr>
            <a:fld id="{0EE13721-62A2-45AD-AC95-1083DE7FAB0B}" type="datetime3">
              <a:rPr lang="en-GB"/>
              <a:pPr>
                <a:defRPr/>
              </a:pPr>
              <a:t>18 September, 2013</a:t>
            </a:fld>
            <a:endParaRPr lang="en-US" dirty="0"/>
          </a:p>
        </p:txBody>
      </p:sp>
      <p:sp>
        <p:nvSpPr>
          <p:cNvPr id="4" name="Footer Placeholder 2"/>
          <p:cNvSpPr>
            <a:spLocks noGrp="1"/>
          </p:cNvSpPr>
          <p:nvPr>
            <p:ph type="ftr" sz="quarter" idx="12"/>
          </p:nvPr>
        </p:nvSpPr>
        <p:spPr/>
        <p:txBody>
          <a:bodyPr/>
          <a:lstStyle>
            <a:lvl1pPr>
              <a:defRPr/>
            </a:lvl1pPr>
          </a:lstStyle>
          <a:p>
            <a:r>
              <a:rPr lang="en-GB"/>
              <a:t>AVIATION SAFETY AND CERTIFICATION OF NEW OPERATIONS AND SYSTEMS</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27"/>
          <p:cNvSpPr>
            <a:spLocks noGrp="1"/>
          </p:cNvSpPr>
          <p:nvPr>
            <p:ph type="dt" sz="half" idx="10"/>
          </p:nvPr>
        </p:nvSpPr>
        <p:spPr/>
        <p:txBody>
          <a:bodyPr/>
          <a:lstStyle>
            <a:lvl1pPr>
              <a:defRPr/>
            </a:lvl1pPr>
          </a:lstStyle>
          <a:p>
            <a:pPr>
              <a:defRPr/>
            </a:pPr>
            <a:fld id="{2A0E7510-4E64-4472-B770-A3AA8DDA544B}" type="datetime3">
              <a:rPr lang="en-GB"/>
              <a:pPr>
                <a:defRPr/>
              </a:pPr>
              <a:t>18 September, 2013</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7"/>
          <p:cNvSpPr>
            <a:spLocks noGrp="1"/>
          </p:cNvSpPr>
          <p:nvPr>
            <p:ph type="dt" sz="half" idx="10"/>
          </p:nvPr>
        </p:nvSpPr>
        <p:spPr/>
        <p:txBody>
          <a:bodyPr/>
          <a:lstStyle>
            <a:lvl1pPr>
              <a:defRPr/>
            </a:lvl1pPr>
          </a:lstStyle>
          <a:p>
            <a:pPr>
              <a:defRPr/>
            </a:pPr>
            <a:fld id="{358FE612-035F-4E3B-BB2E-48B158EFBA42}" type="datetime3">
              <a:rPr lang="en-GB"/>
              <a:pPr>
                <a:defRPr/>
              </a:pPr>
              <a:t>18 September, 2013</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27"/>
          <p:cNvSpPr>
            <a:spLocks noGrp="1"/>
          </p:cNvSpPr>
          <p:nvPr>
            <p:ph type="dt" sz="half" idx="10"/>
          </p:nvPr>
        </p:nvSpPr>
        <p:spPr/>
        <p:txBody>
          <a:bodyPr/>
          <a:lstStyle>
            <a:lvl1pPr>
              <a:defRPr/>
            </a:lvl1pPr>
          </a:lstStyle>
          <a:p>
            <a:pPr>
              <a:defRPr/>
            </a:pPr>
            <a:fld id="{E512B77C-0A06-4A16-A9A6-E2E134FF4C72}" type="datetime3">
              <a:rPr lang="en-GB"/>
              <a:pPr>
                <a:defRPr/>
              </a:pPr>
              <a:t>18 September, 2013</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052513"/>
            <a:ext cx="8229600" cy="1066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GB" smtClean="0"/>
          </a:p>
        </p:txBody>
      </p:sp>
      <p:sp>
        <p:nvSpPr>
          <p:cNvPr id="1027" name="Text Placeholder 12"/>
          <p:cNvSpPr>
            <a:spLocks noGrp="1"/>
          </p:cNvSpPr>
          <p:nvPr>
            <p:ph type="body" idx="1"/>
          </p:nvPr>
        </p:nvSpPr>
        <p:spPr bwMode="auto">
          <a:xfrm>
            <a:off x="457200" y="2205038"/>
            <a:ext cx="8229600" cy="4392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23" name="Slide Number Placeholder 22"/>
          <p:cNvSpPr>
            <a:spLocks noGrp="1"/>
          </p:cNvSpPr>
          <p:nvPr>
            <p:ph type="sldNum" sz="quarter" idx="4"/>
          </p:nvPr>
        </p:nvSpPr>
        <p:spPr>
          <a:xfrm>
            <a:off x="7924800" y="490538"/>
            <a:ext cx="762000" cy="366712"/>
          </a:xfrm>
          <a:prstGeom prst="rect">
            <a:avLst/>
          </a:prstGeom>
        </p:spPr>
        <p:txBody>
          <a:bodyPr vert="horz" rIns="0" anchor="b"/>
          <a:lstStyle>
            <a:lvl1pPr algn="r" eaLnBrk="1" fontAlgn="auto" latinLnBrk="0" hangingPunct="1">
              <a:spcBef>
                <a:spcPts val="0"/>
              </a:spcBef>
              <a:spcAft>
                <a:spcPts val="0"/>
              </a:spcAft>
              <a:defRPr kumimoji="0" sz="1800">
                <a:solidFill>
                  <a:srgbClr val="FFFFFF"/>
                </a:solidFill>
                <a:latin typeface="+mn-lt"/>
              </a:defRPr>
            </a:lvl1pPr>
          </a:lstStyle>
          <a:p>
            <a:pPr>
              <a:defRPr/>
            </a:pPr>
            <a:fld id="{569AE97B-08B3-4869-AD3F-5212F60EB03F}" type="slidenum">
              <a:rPr lang="en-US"/>
              <a:pPr>
                <a:defRPr/>
              </a:pPr>
              <a:t>‹#›</a:t>
            </a:fld>
            <a:endParaRPr lang="en-US" dirty="0">
              <a:solidFill>
                <a:schemeClr val="bg1"/>
              </a:solidFill>
            </a:endParaRPr>
          </a:p>
        </p:txBody>
      </p:sp>
      <p:sp>
        <p:nvSpPr>
          <p:cNvPr id="29" name="Rectangle 28"/>
          <p:cNvSpPr/>
          <p:nvPr/>
        </p:nvSpPr>
        <p:spPr>
          <a:xfrm>
            <a:off x="0" y="488950"/>
            <a:ext cx="9144000" cy="309563"/>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5932488" y="796925"/>
            <a:ext cx="3211512" cy="142875"/>
          </a:xfrm>
          <a:prstGeom prst="rect">
            <a:avLst/>
          </a:prstGeom>
          <a:solidFill>
            <a:schemeClr val="tx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0" y="796925"/>
            <a:ext cx="5932488" cy="142875"/>
          </a:xfrm>
          <a:prstGeom prst="rect">
            <a:avLst/>
          </a:prstGeom>
          <a:solidFill>
            <a:schemeClr val="accent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32" name="Group 5"/>
          <p:cNvGrpSpPr>
            <a:grpSpLocks/>
          </p:cNvGrpSpPr>
          <p:nvPr/>
        </p:nvGrpSpPr>
        <p:grpSpPr bwMode="auto">
          <a:xfrm>
            <a:off x="469900" y="77788"/>
            <a:ext cx="2157413" cy="566737"/>
            <a:chOff x="469284" y="77078"/>
            <a:chExt cx="2158500" cy="566832"/>
          </a:xfrm>
        </p:grpSpPr>
        <p:sp>
          <p:nvSpPr>
            <p:cNvPr id="2" name="Oval 1"/>
            <p:cNvSpPr/>
            <p:nvPr/>
          </p:nvSpPr>
          <p:spPr>
            <a:xfrm>
              <a:off x="540758" y="243793"/>
              <a:ext cx="1008570" cy="400117"/>
            </a:xfrm>
            <a:prstGeom prst="ellipse">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036" name="Picture 19"/>
            <p:cNvPicPr>
              <a:picLocks noChangeAspect="1"/>
            </p:cNvPicPr>
            <p:nvPr/>
          </p:nvPicPr>
          <p:blipFill>
            <a:blip r:embed="rId8"/>
            <a:srcRect/>
            <a:stretch>
              <a:fillRect/>
            </a:stretch>
          </p:blipFill>
          <p:spPr bwMode="auto">
            <a:xfrm>
              <a:off x="469284" y="77078"/>
              <a:ext cx="2158500" cy="513499"/>
            </a:xfrm>
            <a:prstGeom prst="rect">
              <a:avLst/>
            </a:prstGeom>
            <a:noFill/>
            <a:ln w="9525">
              <a:noFill/>
              <a:miter lim="800000"/>
              <a:headEnd/>
              <a:tailEnd/>
            </a:ln>
          </p:spPr>
        </p:pic>
      </p:grpSp>
      <p:sp>
        <p:nvSpPr>
          <p:cNvPr id="24" name="Date Placeholder 13"/>
          <p:cNvSpPr>
            <a:spLocks noGrp="1"/>
          </p:cNvSpPr>
          <p:nvPr>
            <p:ph type="dt" sz="half" idx="2"/>
          </p:nvPr>
        </p:nvSpPr>
        <p:spPr>
          <a:xfrm>
            <a:off x="7596188" y="44450"/>
            <a:ext cx="1090612" cy="457200"/>
          </a:xfrm>
          <a:prstGeom prst="rect">
            <a:avLst/>
          </a:prstGeom>
        </p:spPr>
        <p:txBody>
          <a:bodyPr vert="horz" rIns="0" anchor="b"/>
          <a:lstStyle>
            <a:lvl1pPr algn="r" eaLnBrk="1" fontAlgn="auto" latinLnBrk="0" hangingPunct="1">
              <a:spcBef>
                <a:spcPts val="0"/>
              </a:spcBef>
              <a:spcAft>
                <a:spcPts val="0"/>
              </a:spcAft>
              <a:defRPr kumimoji="0" sz="900" b="1" cap="all" baseline="0">
                <a:solidFill>
                  <a:schemeClr val="accent2"/>
                </a:solidFill>
                <a:latin typeface="+mn-lt"/>
              </a:defRPr>
            </a:lvl1pPr>
          </a:lstStyle>
          <a:p>
            <a:pPr>
              <a:defRPr/>
            </a:pPr>
            <a:fld id="{0944BA1A-C4C1-4B7E-8AED-808EE5813E7E}" type="datetime3">
              <a:rPr lang="en-GB"/>
              <a:pPr>
                <a:defRPr/>
              </a:pPr>
              <a:t>18 September, 2013</a:t>
            </a:fld>
            <a:endParaRPr lang="en-US" dirty="0"/>
          </a:p>
        </p:txBody>
      </p:sp>
      <p:sp>
        <p:nvSpPr>
          <p:cNvPr id="25" name="Footer Placeholder 2"/>
          <p:cNvSpPr>
            <a:spLocks noGrp="1"/>
          </p:cNvSpPr>
          <p:nvPr>
            <p:ph type="ftr" sz="quarter" idx="3"/>
          </p:nvPr>
        </p:nvSpPr>
        <p:spPr>
          <a:xfrm>
            <a:off x="2700338" y="44450"/>
            <a:ext cx="4824412" cy="457200"/>
          </a:xfrm>
          <a:prstGeom prst="rect">
            <a:avLst/>
          </a:prstGeom>
        </p:spPr>
        <p:txBody>
          <a:bodyPr vert="horz" wrap="square" lIns="91440" tIns="45720" rIns="0" bIns="45720" numCol="1" anchor="b" anchorCtr="0" compatLnSpc="1">
            <a:prstTxWarp prst="textNoShape">
              <a:avLst/>
            </a:prstTxWarp>
          </a:bodyPr>
          <a:lstStyle>
            <a:lvl1pPr algn="r">
              <a:defRPr sz="1100">
                <a:solidFill>
                  <a:schemeClr val="accent2"/>
                </a:solidFill>
              </a:defRPr>
            </a:lvl1pPr>
          </a:lstStyle>
          <a:p>
            <a:r>
              <a:rPr lang="en-GB"/>
              <a:t>AVIATION SAFETY AND CERTIFICATION OF NEW OPERATIONS AND SYSTEMS</a:t>
            </a: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693" r:id="rId5"/>
    <p:sldLayoutId id="2147483709" r:id="rId6"/>
  </p:sldLayoutIdLst>
  <p:timing>
    <p:tnLst>
      <p:par>
        <p:cTn id="1" dur="indefinite" restart="never" nodeType="tmRoot"/>
      </p:par>
    </p:tnLst>
  </p:timing>
  <p:hf hdr="0"/>
  <p:txStyles>
    <p:titleStyle>
      <a:lvl1pPr algn="l"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Calibri" pitchFamily="34" charset="0"/>
        </a:defRPr>
      </a:lvl2pPr>
      <a:lvl3pPr algn="l" rtl="0" eaLnBrk="0" fontAlgn="base" hangingPunct="0">
        <a:spcBef>
          <a:spcPct val="0"/>
        </a:spcBef>
        <a:spcAft>
          <a:spcPct val="0"/>
        </a:spcAft>
        <a:defRPr sz="2800">
          <a:solidFill>
            <a:schemeClr val="tx2"/>
          </a:solidFill>
          <a:latin typeface="Calibri" pitchFamily="34" charset="0"/>
        </a:defRPr>
      </a:lvl3pPr>
      <a:lvl4pPr algn="l" rtl="0" eaLnBrk="0" fontAlgn="base" hangingPunct="0">
        <a:spcBef>
          <a:spcPct val="0"/>
        </a:spcBef>
        <a:spcAft>
          <a:spcPct val="0"/>
        </a:spcAft>
        <a:defRPr sz="2800">
          <a:solidFill>
            <a:schemeClr val="tx2"/>
          </a:solidFill>
          <a:latin typeface="Calibri" pitchFamily="34" charset="0"/>
        </a:defRPr>
      </a:lvl4pPr>
      <a:lvl5pPr algn="l" rtl="0" eaLnBrk="0" fontAlgn="base" hangingPunct="0">
        <a:spcBef>
          <a:spcPct val="0"/>
        </a:spcBef>
        <a:spcAft>
          <a:spcPct val="0"/>
        </a:spcAft>
        <a:defRPr sz="2800">
          <a:solidFill>
            <a:schemeClr val="tx2"/>
          </a:solidFill>
          <a:latin typeface="Calibri" pitchFamily="34" charset="0"/>
        </a:defRPr>
      </a:lvl5pPr>
      <a:lvl6pPr marL="457200" algn="l" rtl="0" eaLnBrk="1" fontAlgn="base" hangingPunct="1">
        <a:spcBef>
          <a:spcPct val="0"/>
        </a:spcBef>
        <a:spcAft>
          <a:spcPct val="0"/>
        </a:spcAft>
        <a:defRPr sz="2800">
          <a:solidFill>
            <a:schemeClr val="tx2"/>
          </a:solidFill>
          <a:latin typeface="Calibri" pitchFamily="34" charset="0"/>
        </a:defRPr>
      </a:lvl6pPr>
      <a:lvl7pPr marL="914400" algn="l" rtl="0" eaLnBrk="1" fontAlgn="base" hangingPunct="1">
        <a:spcBef>
          <a:spcPct val="0"/>
        </a:spcBef>
        <a:spcAft>
          <a:spcPct val="0"/>
        </a:spcAft>
        <a:defRPr sz="2800">
          <a:solidFill>
            <a:schemeClr val="tx2"/>
          </a:solidFill>
          <a:latin typeface="Calibri" pitchFamily="34" charset="0"/>
        </a:defRPr>
      </a:lvl7pPr>
      <a:lvl8pPr marL="1371600" algn="l" rtl="0" eaLnBrk="1" fontAlgn="base" hangingPunct="1">
        <a:spcBef>
          <a:spcPct val="0"/>
        </a:spcBef>
        <a:spcAft>
          <a:spcPct val="0"/>
        </a:spcAft>
        <a:defRPr sz="2800">
          <a:solidFill>
            <a:schemeClr val="tx2"/>
          </a:solidFill>
          <a:latin typeface="Calibri" pitchFamily="34" charset="0"/>
        </a:defRPr>
      </a:lvl8pPr>
      <a:lvl9pPr marL="1828800" algn="l" rtl="0" eaLnBrk="1" fontAlgn="base" hangingPunct="1">
        <a:spcBef>
          <a:spcPct val="0"/>
        </a:spcBef>
        <a:spcAft>
          <a:spcPct val="0"/>
        </a:spcAft>
        <a:defRPr sz="2800">
          <a:solidFill>
            <a:schemeClr val="tx2"/>
          </a:solidFill>
          <a:latin typeface="Calibri" pitchFamily="34" charset="0"/>
        </a:defRPr>
      </a:lvl9pPr>
    </p:titleStyle>
    <p:bodyStyle>
      <a:lvl1pPr marL="358775" indent="-358775" algn="l" rtl="0" eaLnBrk="0" fontAlgn="base" hangingPunct="0">
        <a:spcBef>
          <a:spcPts val="300"/>
        </a:spcBef>
        <a:spcAft>
          <a:spcPct val="0"/>
        </a:spcAft>
        <a:buClr>
          <a:schemeClr val="accent1"/>
        </a:buClr>
        <a:buFont typeface="Calibri" pitchFamily="34" charset="0"/>
        <a:buChar char="→"/>
        <a:defRPr sz="2400" kern="1200">
          <a:solidFill>
            <a:schemeClr val="tx2"/>
          </a:solidFill>
          <a:latin typeface="+mn-lt"/>
          <a:ea typeface="+mn-ea"/>
          <a:cs typeface="+mn-cs"/>
        </a:defRPr>
      </a:lvl1pPr>
      <a:lvl2pPr marL="657225" indent="-392113" algn="l" rtl="0" eaLnBrk="0" fontAlgn="base" hangingPunct="0">
        <a:spcBef>
          <a:spcPts val="300"/>
        </a:spcBef>
        <a:spcAft>
          <a:spcPct val="0"/>
        </a:spcAft>
        <a:buClr>
          <a:schemeClr val="accent1"/>
        </a:buClr>
        <a:buFont typeface="Calibri" pitchFamily="34" charset="0"/>
        <a:buChar char="→"/>
        <a:defRPr sz="2000" kern="1200">
          <a:solidFill>
            <a:schemeClr val="tx2"/>
          </a:solidFill>
          <a:latin typeface="+mn-lt"/>
          <a:ea typeface="+mn-ea"/>
          <a:cs typeface="+mn-cs"/>
        </a:defRPr>
      </a:lvl2pPr>
      <a:lvl3pPr marL="922338" indent="-384175" algn="l" rtl="0" eaLnBrk="0" fontAlgn="base" hangingPunct="0">
        <a:spcBef>
          <a:spcPts val="300"/>
        </a:spcBef>
        <a:spcAft>
          <a:spcPct val="0"/>
        </a:spcAft>
        <a:buClr>
          <a:schemeClr val="accent1"/>
        </a:buClr>
        <a:buFont typeface="Calibri" pitchFamily="34" charset="0"/>
        <a:buChar char="→"/>
        <a:defRPr kern="1200">
          <a:solidFill>
            <a:schemeClr val="tx2"/>
          </a:solidFill>
          <a:latin typeface="+mn-lt"/>
          <a:ea typeface="+mn-ea"/>
          <a:cs typeface="+mn-cs"/>
        </a:defRPr>
      </a:lvl3pPr>
      <a:lvl4pPr marL="1179513" indent="-376238" algn="l" rtl="0" eaLnBrk="0" fontAlgn="base" hangingPunct="0">
        <a:spcBef>
          <a:spcPts val="300"/>
        </a:spcBef>
        <a:spcAft>
          <a:spcPct val="0"/>
        </a:spcAft>
        <a:buClr>
          <a:schemeClr val="accent1"/>
        </a:buClr>
        <a:buFont typeface="Calibri" pitchFamily="34" charset="0"/>
        <a:buChar char="→"/>
        <a:defRPr sz="1600" kern="1200">
          <a:solidFill>
            <a:schemeClr val="tx2"/>
          </a:solidFill>
          <a:latin typeface="+mn-lt"/>
          <a:ea typeface="+mn-ea"/>
          <a:cs typeface="+mn-cs"/>
        </a:defRPr>
      </a:lvl4pPr>
      <a:lvl5pPr marL="1389063" indent="-312738" algn="l" rtl="0" eaLnBrk="0" fontAlgn="base" hangingPunct="0">
        <a:spcBef>
          <a:spcPts val="300"/>
        </a:spcBef>
        <a:spcAft>
          <a:spcPct val="0"/>
        </a:spcAft>
        <a:buClr>
          <a:schemeClr val="accent1"/>
        </a:buClr>
        <a:buFont typeface="Calibri" pitchFamily="34" charset="0"/>
        <a:buChar char="→"/>
        <a:defRPr sz="1400"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3"/>
          <p:cNvSpPr/>
          <p:nvPr/>
        </p:nvSpPr>
        <p:spPr>
          <a:xfrm>
            <a:off x="0" y="2420938"/>
            <a:ext cx="9144000" cy="1281112"/>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4"/>
          <p:cNvSpPr/>
          <p:nvPr/>
        </p:nvSpPr>
        <p:spPr>
          <a:xfrm>
            <a:off x="1331913" y="1560513"/>
            <a:ext cx="3095625" cy="1147762"/>
          </a:xfrm>
          <a:prstGeom prst="ellipse">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useBgFill="1">
        <p:nvSpPr>
          <p:cNvPr id="15" name="Rounded Rectangle 5"/>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6" name="Rounded Rectangle 6"/>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9"/>
          <p:cNvSpPr/>
          <p:nvPr/>
        </p:nvSpPr>
        <p:spPr>
          <a:xfrm>
            <a:off x="0" y="3643313"/>
            <a:ext cx="5932488" cy="244475"/>
          </a:xfrm>
          <a:prstGeom prst="rect">
            <a:avLst/>
          </a:prstGeom>
          <a:solidFill>
            <a:schemeClr val="accent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0"/>
          <p:cNvSpPr/>
          <p:nvPr/>
        </p:nvSpPr>
        <p:spPr>
          <a:xfrm flipV="1">
            <a:off x="5932488" y="3643313"/>
            <a:ext cx="3211512" cy="244475"/>
          </a:xfrm>
          <a:prstGeom prst="rect">
            <a:avLst/>
          </a:prstGeom>
          <a:solidFill>
            <a:schemeClr val="tx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200" name="Picture 20"/>
          <p:cNvPicPr>
            <a:picLocks noChangeAspect="1"/>
          </p:cNvPicPr>
          <p:nvPr/>
        </p:nvPicPr>
        <p:blipFill>
          <a:blip r:embed="rId13"/>
          <a:srcRect/>
          <a:stretch>
            <a:fillRect/>
          </a:stretch>
        </p:blipFill>
        <p:spPr bwMode="auto">
          <a:xfrm>
            <a:off x="920750" y="823913"/>
            <a:ext cx="7302500" cy="1736725"/>
          </a:xfrm>
          <a:prstGeom prst="rect">
            <a:avLst/>
          </a:prstGeom>
          <a:noFill/>
          <a:ln w="9525">
            <a:noFill/>
            <a:miter lim="800000"/>
            <a:headEnd/>
            <a:tailEnd/>
          </a:ln>
        </p:spPr>
      </p:pic>
      <p:sp>
        <p:nvSpPr>
          <p:cNvPr id="8201" name="Title Placeholder 21"/>
          <p:cNvSpPr>
            <a:spLocks noGrp="1"/>
          </p:cNvSpPr>
          <p:nvPr>
            <p:ph type="title"/>
          </p:nvPr>
        </p:nvSpPr>
        <p:spPr bwMode="auto">
          <a:xfrm>
            <a:off x="457200" y="1052513"/>
            <a:ext cx="8229600" cy="1066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GB" smtClean="0"/>
          </a:p>
        </p:txBody>
      </p:sp>
      <p:sp>
        <p:nvSpPr>
          <p:cNvPr id="8202" name="Text Placeholder 12"/>
          <p:cNvSpPr>
            <a:spLocks noGrp="1"/>
          </p:cNvSpPr>
          <p:nvPr>
            <p:ph type="body" idx="1"/>
          </p:nvPr>
        </p:nvSpPr>
        <p:spPr bwMode="auto">
          <a:xfrm>
            <a:off x="457200" y="2205038"/>
            <a:ext cx="8229600" cy="4392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20" name="Date Placeholder 27"/>
          <p:cNvSpPr>
            <a:spLocks noGrp="1"/>
          </p:cNvSpPr>
          <p:nvPr>
            <p:ph type="dt" sz="half" idx="2"/>
          </p:nvPr>
        </p:nvSpPr>
        <p:spPr>
          <a:xfrm>
            <a:off x="7440613" y="3414713"/>
            <a:ext cx="1471612" cy="457200"/>
          </a:xfrm>
          <a:prstGeom prst="rect">
            <a:avLst/>
          </a:prstGeom>
        </p:spPr>
        <p:txBody>
          <a:bodyPr vert="horz" rIns="0" anchor="b"/>
          <a:lstStyle>
            <a:lvl1pPr algn="r" fontAlgn="auto">
              <a:spcBef>
                <a:spcPts val="0"/>
              </a:spcBef>
              <a:spcAft>
                <a:spcPts val="0"/>
              </a:spcAft>
              <a:defRPr sz="900" b="1" cap="all">
                <a:solidFill>
                  <a:schemeClr val="bg1"/>
                </a:solidFill>
                <a:latin typeface="+mn-lt"/>
              </a:defRPr>
            </a:lvl1pPr>
          </a:lstStyle>
          <a:p>
            <a:pPr>
              <a:defRPr/>
            </a:pPr>
            <a:fld id="{DDC5938C-D44E-45B8-A0ED-67591350FD06}" type="datetime3">
              <a:rPr lang="en-GB"/>
              <a:pPr>
                <a:defRPr/>
              </a:pPr>
              <a:t>18 September, 2013</a:t>
            </a:fld>
            <a:endParaRPr lang="en-US" dirty="0"/>
          </a:p>
        </p:txBody>
      </p:sp>
    </p:spTree>
  </p:cSld>
  <p:clrMap bg1="lt1" tx1="dk1" bg2="lt2" tx2="dk2" accent1="accent1" accent2="accent2" accent3="accent3" accent4="accent4" accent5="accent5" accent6="accent6" hlink="hlink" folHlink="folHlink"/>
  <p:sldLayoutIdLst>
    <p:sldLayoutId id="2147483704" r:id="rId1"/>
    <p:sldLayoutId id="2147483703" r:id="rId2"/>
    <p:sldLayoutId id="2147483702" r:id="rId3"/>
    <p:sldLayoutId id="2147483701" r:id="rId4"/>
    <p:sldLayoutId id="2147483700" r:id="rId5"/>
    <p:sldLayoutId id="2147483699" r:id="rId6"/>
    <p:sldLayoutId id="2147483698" r:id="rId7"/>
    <p:sldLayoutId id="2147483697" r:id="rId8"/>
    <p:sldLayoutId id="2147483696" r:id="rId9"/>
    <p:sldLayoutId id="2147483695" r:id="rId10"/>
    <p:sldLayoutId id="2147483694" r:id="rId11"/>
  </p:sldLayoutIdLst>
  <p:hf hdr="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Calibri" pitchFamily="34" charset="0"/>
        </a:defRPr>
      </a:lvl2pPr>
      <a:lvl3pPr algn="l" rtl="0" eaLnBrk="0" fontAlgn="base" hangingPunct="0">
        <a:spcBef>
          <a:spcPct val="0"/>
        </a:spcBef>
        <a:spcAft>
          <a:spcPct val="0"/>
        </a:spcAft>
        <a:defRPr sz="2800">
          <a:solidFill>
            <a:schemeClr val="tx2"/>
          </a:solidFill>
          <a:latin typeface="Calibri" pitchFamily="34" charset="0"/>
        </a:defRPr>
      </a:lvl3pPr>
      <a:lvl4pPr algn="l" rtl="0" eaLnBrk="0" fontAlgn="base" hangingPunct="0">
        <a:spcBef>
          <a:spcPct val="0"/>
        </a:spcBef>
        <a:spcAft>
          <a:spcPct val="0"/>
        </a:spcAft>
        <a:defRPr sz="2800">
          <a:solidFill>
            <a:schemeClr val="tx2"/>
          </a:solidFill>
          <a:latin typeface="Calibri" pitchFamily="34" charset="0"/>
        </a:defRPr>
      </a:lvl4pPr>
      <a:lvl5pPr algn="l" rtl="0" eaLnBrk="0" fontAlgn="base" hangingPunct="0">
        <a:spcBef>
          <a:spcPct val="0"/>
        </a:spcBef>
        <a:spcAft>
          <a:spcPct val="0"/>
        </a:spcAft>
        <a:defRPr sz="2800">
          <a:solidFill>
            <a:schemeClr val="tx2"/>
          </a:solidFill>
          <a:latin typeface="Calibri" pitchFamily="34" charset="0"/>
        </a:defRPr>
      </a:lvl5pPr>
      <a:lvl6pPr marL="457200" algn="l" rtl="0" fontAlgn="base">
        <a:spcBef>
          <a:spcPct val="0"/>
        </a:spcBef>
        <a:spcAft>
          <a:spcPct val="0"/>
        </a:spcAft>
        <a:defRPr sz="2800">
          <a:solidFill>
            <a:schemeClr val="tx2"/>
          </a:solidFill>
          <a:latin typeface="Calibri" pitchFamily="34" charset="0"/>
        </a:defRPr>
      </a:lvl6pPr>
      <a:lvl7pPr marL="914400" algn="l" rtl="0" fontAlgn="base">
        <a:spcBef>
          <a:spcPct val="0"/>
        </a:spcBef>
        <a:spcAft>
          <a:spcPct val="0"/>
        </a:spcAft>
        <a:defRPr sz="2800">
          <a:solidFill>
            <a:schemeClr val="tx2"/>
          </a:solidFill>
          <a:latin typeface="Calibri" pitchFamily="34" charset="0"/>
        </a:defRPr>
      </a:lvl7pPr>
      <a:lvl8pPr marL="1371600" algn="l" rtl="0" fontAlgn="base">
        <a:spcBef>
          <a:spcPct val="0"/>
        </a:spcBef>
        <a:spcAft>
          <a:spcPct val="0"/>
        </a:spcAft>
        <a:defRPr sz="2800">
          <a:solidFill>
            <a:schemeClr val="tx2"/>
          </a:solidFill>
          <a:latin typeface="Calibri" pitchFamily="34" charset="0"/>
        </a:defRPr>
      </a:lvl8pPr>
      <a:lvl9pPr marL="1828800" algn="l" rtl="0" fontAlgn="base">
        <a:spcBef>
          <a:spcPct val="0"/>
        </a:spcBef>
        <a:spcAft>
          <a:spcPct val="0"/>
        </a:spcAft>
        <a:defRPr sz="2800">
          <a:solidFill>
            <a:schemeClr val="tx2"/>
          </a:solidFill>
          <a:latin typeface="Calibri" pitchFamily="34" charset="0"/>
        </a:defRPr>
      </a:lvl9pPr>
    </p:titleStyle>
    <p:bodyStyle>
      <a:lvl1pPr marL="358775" indent="-358775" algn="l" rtl="0" eaLnBrk="0" fontAlgn="base" hangingPunct="0">
        <a:spcBef>
          <a:spcPts val="300"/>
        </a:spcBef>
        <a:spcAft>
          <a:spcPct val="0"/>
        </a:spcAft>
        <a:buClr>
          <a:schemeClr val="accent1"/>
        </a:buClr>
        <a:buFont typeface="Calibri" pitchFamily="34" charset="0"/>
        <a:buChar char="→"/>
        <a:defRPr sz="2400">
          <a:solidFill>
            <a:schemeClr val="tx2"/>
          </a:solidFill>
          <a:latin typeface="+mn-lt"/>
          <a:ea typeface="+mn-ea"/>
          <a:cs typeface="+mn-cs"/>
        </a:defRPr>
      </a:lvl1pPr>
      <a:lvl2pPr marL="657225" indent="-392113" algn="l" rtl="0" eaLnBrk="0" fontAlgn="base" hangingPunct="0">
        <a:spcBef>
          <a:spcPts val="300"/>
        </a:spcBef>
        <a:spcAft>
          <a:spcPct val="0"/>
        </a:spcAft>
        <a:buClr>
          <a:schemeClr val="accent1"/>
        </a:buClr>
        <a:buFont typeface="Calibri" pitchFamily="34" charset="0"/>
        <a:buChar char="→"/>
        <a:defRPr sz="2000">
          <a:solidFill>
            <a:schemeClr val="tx2"/>
          </a:solidFill>
          <a:latin typeface="+mn-lt"/>
        </a:defRPr>
      </a:lvl2pPr>
      <a:lvl3pPr marL="922338" indent="-384175" algn="l" rtl="0" eaLnBrk="0" fontAlgn="base" hangingPunct="0">
        <a:spcBef>
          <a:spcPts val="300"/>
        </a:spcBef>
        <a:spcAft>
          <a:spcPct val="0"/>
        </a:spcAft>
        <a:buClr>
          <a:schemeClr val="accent1"/>
        </a:buClr>
        <a:buFont typeface="Calibri" pitchFamily="34" charset="0"/>
        <a:buChar char="→"/>
        <a:defRPr>
          <a:solidFill>
            <a:schemeClr val="tx2"/>
          </a:solidFill>
          <a:latin typeface="+mn-lt"/>
        </a:defRPr>
      </a:lvl3pPr>
      <a:lvl4pPr marL="1179513" indent="-376238" algn="l" rtl="0" eaLnBrk="0" fontAlgn="base" hangingPunct="0">
        <a:spcBef>
          <a:spcPts val="300"/>
        </a:spcBef>
        <a:spcAft>
          <a:spcPct val="0"/>
        </a:spcAft>
        <a:buClr>
          <a:schemeClr val="accent1"/>
        </a:buClr>
        <a:buFont typeface="Calibri" pitchFamily="34" charset="0"/>
        <a:buChar char="→"/>
        <a:defRPr sz="1600">
          <a:solidFill>
            <a:schemeClr val="tx2"/>
          </a:solidFill>
          <a:latin typeface="+mn-lt"/>
        </a:defRPr>
      </a:lvl4pPr>
      <a:lvl5pPr marL="1389063" indent="-312738" algn="l" rtl="0" eaLnBrk="0" fontAlgn="base" hangingPunct="0">
        <a:spcBef>
          <a:spcPts val="300"/>
        </a:spcBef>
        <a:spcAft>
          <a:spcPct val="0"/>
        </a:spcAft>
        <a:buClr>
          <a:schemeClr val="accent1"/>
        </a:buClr>
        <a:buFont typeface="Calibri" pitchFamily="34" charset="0"/>
        <a:buChar char="→"/>
        <a:defRPr sz="1400">
          <a:solidFill>
            <a:schemeClr val="tx2"/>
          </a:solidFill>
          <a:latin typeface="+mn-lt"/>
        </a:defRPr>
      </a:lvl5pPr>
      <a:lvl6pPr marL="1846263" indent="-312738" algn="l" rtl="0" fontAlgn="base">
        <a:spcBef>
          <a:spcPts val="300"/>
        </a:spcBef>
        <a:spcAft>
          <a:spcPct val="0"/>
        </a:spcAft>
        <a:buClr>
          <a:schemeClr val="accent1"/>
        </a:buClr>
        <a:buFont typeface="Calibri" pitchFamily="34" charset="0"/>
        <a:buChar char="→"/>
        <a:defRPr sz="1400">
          <a:solidFill>
            <a:schemeClr val="tx2"/>
          </a:solidFill>
          <a:latin typeface="+mn-lt"/>
        </a:defRPr>
      </a:lvl6pPr>
      <a:lvl7pPr marL="2303463" indent="-312738" algn="l" rtl="0" fontAlgn="base">
        <a:spcBef>
          <a:spcPts val="300"/>
        </a:spcBef>
        <a:spcAft>
          <a:spcPct val="0"/>
        </a:spcAft>
        <a:buClr>
          <a:schemeClr val="accent1"/>
        </a:buClr>
        <a:buFont typeface="Calibri" pitchFamily="34" charset="0"/>
        <a:buChar char="→"/>
        <a:defRPr sz="1400">
          <a:solidFill>
            <a:schemeClr val="tx2"/>
          </a:solidFill>
          <a:latin typeface="+mn-lt"/>
        </a:defRPr>
      </a:lvl7pPr>
      <a:lvl8pPr marL="2760663" indent="-312738" algn="l" rtl="0" fontAlgn="base">
        <a:spcBef>
          <a:spcPts val="300"/>
        </a:spcBef>
        <a:spcAft>
          <a:spcPct val="0"/>
        </a:spcAft>
        <a:buClr>
          <a:schemeClr val="accent1"/>
        </a:buClr>
        <a:buFont typeface="Calibri" pitchFamily="34" charset="0"/>
        <a:buChar char="→"/>
        <a:defRPr sz="1400">
          <a:solidFill>
            <a:schemeClr val="tx2"/>
          </a:solidFill>
          <a:latin typeface="+mn-lt"/>
        </a:defRPr>
      </a:lvl8pPr>
      <a:lvl9pPr marL="3217863" indent="-312738" algn="l" rtl="0" fontAlgn="base">
        <a:spcBef>
          <a:spcPts val="300"/>
        </a:spcBef>
        <a:spcAft>
          <a:spcPct val="0"/>
        </a:spcAft>
        <a:buClr>
          <a:schemeClr val="accent1"/>
        </a:buClr>
        <a:buFont typeface="Calibri" pitchFamily="34" charset="0"/>
        <a:buChar char="→"/>
        <a:defRPr sz="1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052513"/>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GB" smtClean="0"/>
          </a:p>
        </p:txBody>
      </p:sp>
      <p:sp>
        <p:nvSpPr>
          <p:cNvPr id="1027" name="Text Placeholder 12"/>
          <p:cNvSpPr>
            <a:spLocks noGrp="1"/>
          </p:cNvSpPr>
          <p:nvPr>
            <p:ph type="body" idx="1"/>
          </p:nvPr>
        </p:nvSpPr>
        <p:spPr bwMode="auto">
          <a:xfrm>
            <a:off x="457200" y="2205038"/>
            <a:ext cx="82296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23" name="Slide Number Placeholder 22"/>
          <p:cNvSpPr>
            <a:spLocks noGrp="1"/>
          </p:cNvSpPr>
          <p:nvPr>
            <p:ph type="sldNum" sz="quarter" idx="4"/>
          </p:nvPr>
        </p:nvSpPr>
        <p:spPr>
          <a:xfrm>
            <a:off x="7924800" y="490538"/>
            <a:ext cx="762000" cy="366712"/>
          </a:xfrm>
          <a:prstGeom prst="rect">
            <a:avLst/>
          </a:prstGeom>
        </p:spPr>
        <p:txBody>
          <a:bodyPr vert="horz" rIns="0" anchor="b"/>
          <a:lstStyle>
            <a:lvl1pPr algn="r" eaLnBrk="1" fontAlgn="auto" latinLnBrk="0" hangingPunct="1">
              <a:spcBef>
                <a:spcPts val="0"/>
              </a:spcBef>
              <a:spcAft>
                <a:spcPts val="0"/>
              </a:spcAft>
              <a:defRPr kumimoji="0" sz="1800" smtClean="0">
                <a:solidFill>
                  <a:srgbClr val="FFFFFF"/>
                </a:solidFill>
                <a:latin typeface="+mn-lt"/>
              </a:defRPr>
            </a:lvl1pPr>
          </a:lstStyle>
          <a:p>
            <a:pPr>
              <a:defRPr/>
            </a:pPr>
            <a:fld id="{13EEBC72-4AB9-48CC-8B51-16F475702254}" type="slidenum">
              <a:rPr lang="en-US"/>
              <a:pPr>
                <a:defRPr/>
              </a:pPr>
              <a:t>‹#›</a:t>
            </a:fld>
            <a:endParaRPr lang="en-US" dirty="0">
              <a:solidFill>
                <a:prstClr val="white"/>
              </a:solidFill>
            </a:endParaRPr>
          </a:p>
        </p:txBody>
      </p:sp>
      <p:sp>
        <p:nvSpPr>
          <p:cNvPr id="29" name="Rectangle 28"/>
          <p:cNvSpPr/>
          <p:nvPr/>
        </p:nvSpPr>
        <p:spPr>
          <a:xfrm>
            <a:off x="0" y="488950"/>
            <a:ext cx="9144000" cy="309563"/>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8" name="Rectangle 27"/>
          <p:cNvSpPr/>
          <p:nvPr/>
        </p:nvSpPr>
        <p:spPr>
          <a:xfrm>
            <a:off x="5932488" y="796925"/>
            <a:ext cx="3211512" cy="142875"/>
          </a:xfrm>
          <a:prstGeom prst="rect">
            <a:avLst/>
          </a:prstGeom>
          <a:solidFill>
            <a:schemeClr val="tx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796925"/>
            <a:ext cx="5932488" cy="142875"/>
          </a:xfrm>
          <a:prstGeom prst="rect">
            <a:avLst/>
          </a:prstGeom>
          <a:solidFill>
            <a:schemeClr val="accent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1032" name="Group 5"/>
          <p:cNvGrpSpPr>
            <a:grpSpLocks/>
          </p:cNvGrpSpPr>
          <p:nvPr/>
        </p:nvGrpSpPr>
        <p:grpSpPr bwMode="auto">
          <a:xfrm>
            <a:off x="469900" y="77788"/>
            <a:ext cx="2157413" cy="566737"/>
            <a:chOff x="469284" y="77078"/>
            <a:chExt cx="2158500" cy="566832"/>
          </a:xfrm>
        </p:grpSpPr>
        <p:sp>
          <p:nvSpPr>
            <p:cNvPr id="2" name="Oval 1"/>
            <p:cNvSpPr/>
            <p:nvPr/>
          </p:nvSpPr>
          <p:spPr>
            <a:xfrm>
              <a:off x="540758" y="243793"/>
              <a:ext cx="1008570" cy="400117"/>
            </a:xfrm>
            <a:prstGeom prst="ellipse">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pic>
          <p:nvPicPr>
            <p:cNvPr id="1036" name="Picture 1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9284" y="77078"/>
              <a:ext cx="2158500" cy="51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Date Placeholder 13"/>
          <p:cNvSpPr>
            <a:spLocks noGrp="1"/>
          </p:cNvSpPr>
          <p:nvPr>
            <p:ph type="dt" sz="half" idx="2"/>
          </p:nvPr>
        </p:nvSpPr>
        <p:spPr>
          <a:xfrm>
            <a:off x="7596188" y="44450"/>
            <a:ext cx="1090612" cy="457200"/>
          </a:xfrm>
          <a:prstGeom prst="rect">
            <a:avLst/>
          </a:prstGeom>
        </p:spPr>
        <p:txBody>
          <a:bodyPr vert="horz" rIns="0" anchor="b"/>
          <a:lstStyle>
            <a:lvl1pPr algn="r" eaLnBrk="1" fontAlgn="auto" latinLnBrk="0" hangingPunct="1">
              <a:spcBef>
                <a:spcPts val="0"/>
              </a:spcBef>
              <a:spcAft>
                <a:spcPts val="0"/>
              </a:spcAft>
              <a:defRPr kumimoji="0" sz="900" b="1" cap="all" baseline="0" smtClean="0">
                <a:solidFill>
                  <a:schemeClr val="accent2"/>
                </a:solidFill>
                <a:latin typeface="+mn-lt"/>
              </a:defRPr>
            </a:lvl1pPr>
          </a:lstStyle>
          <a:p>
            <a:pPr>
              <a:defRPr/>
            </a:pPr>
            <a:fld id="{297D24DA-6683-4811-959A-FEBD7C00B158}" type="datetime3">
              <a:rPr lang="en-GB">
                <a:solidFill>
                  <a:srgbClr val="5B8AA5"/>
                </a:solidFill>
              </a:rPr>
              <a:pPr>
                <a:defRPr/>
              </a:pPr>
              <a:t>18 September, 2013</a:t>
            </a:fld>
            <a:endParaRPr lang="en-US" dirty="0">
              <a:solidFill>
                <a:srgbClr val="5B8AA5"/>
              </a:solidFill>
            </a:endParaRPr>
          </a:p>
        </p:txBody>
      </p:sp>
      <p:sp>
        <p:nvSpPr>
          <p:cNvPr id="25" name="Footer Placeholder 2"/>
          <p:cNvSpPr>
            <a:spLocks noGrp="1"/>
          </p:cNvSpPr>
          <p:nvPr>
            <p:ph type="ftr" sz="quarter" idx="3"/>
          </p:nvPr>
        </p:nvSpPr>
        <p:spPr>
          <a:xfrm>
            <a:off x="2700338" y="44450"/>
            <a:ext cx="4824412" cy="457200"/>
          </a:xfrm>
          <a:prstGeom prst="rect">
            <a:avLst/>
          </a:prstGeom>
        </p:spPr>
        <p:txBody>
          <a:bodyPr vert="horz" wrap="square" lIns="91440" tIns="45720" rIns="0" bIns="45720" numCol="1" anchor="b" anchorCtr="0" compatLnSpc="1">
            <a:prstTxWarp prst="textNoShape">
              <a:avLst/>
            </a:prstTxWarp>
          </a:bodyPr>
          <a:lstStyle>
            <a:lvl1pPr algn="r">
              <a:defRPr sz="1100">
                <a:solidFill>
                  <a:schemeClr val="accent2"/>
                </a:solidFill>
              </a:defRPr>
            </a:lvl1pPr>
          </a:lstStyle>
          <a:p>
            <a:r>
              <a:rPr lang="en-GB">
                <a:solidFill>
                  <a:srgbClr val="5B8AA5"/>
                </a:solidFill>
              </a:rPr>
              <a:t>AVIATION SAFETY AND CERTIFICATION OF NEW OPERATIONS AND SYSTEMS</a:t>
            </a:r>
          </a:p>
        </p:txBody>
      </p:sp>
    </p:spTree>
    <p:extLst>
      <p:ext uri="{BB962C8B-B14F-4D97-AF65-F5344CB8AC3E}">
        <p14:creationId xmlns:p14="http://schemas.microsoft.com/office/powerpoint/2010/main" val="371148156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Lst>
  <p:timing>
    <p:tnLst>
      <p:par>
        <p:cTn id="1" dur="indefinite" restart="never" nodeType="tmRoot"/>
      </p:par>
    </p:tnLst>
  </p:timing>
  <p:hf hdr="0"/>
  <p:txStyles>
    <p:titleStyle>
      <a:lvl1pPr algn="l" rtl="0" eaLnBrk="1" fontAlgn="base" hangingPunct="1">
        <a:spcBef>
          <a:spcPct val="0"/>
        </a:spcBef>
        <a:spcAft>
          <a:spcPct val="0"/>
        </a:spcAft>
        <a:defRPr sz="2800" kern="12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Calibri" pitchFamily="34" charset="0"/>
        </a:defRPr>
      </a:lvl2pPr>
      <a:lvl3pPr algn="l" rtl="0" eaLnBrk="1" fontAlgn="base" hangingPunct="1">
        <a:spcBef>
          <a:spcPct val="0"/>
        </a:spcBef>
        <a:spcAft>
          <a:spcPct val="0"/>
        </a:spcAft>
        <a:defRPr sz="2800">
          <a:solidFill>
            <a:schemeClr val="tx2"/>
          </a:solidFill>
          <a:latin typeface="Calibri" pitchFamily="34" charset="0"/>
        </a:defRPr>
      </a:lvl3pPr>
      <a:lvl4pPr algn="l" rtl="0" eaLnBrk="1" fontAlgn="base" hangingPunct="1">
        <a:spcBef>
          <a:spcPct val="0"/>
        </a:spcBef>
        <a:spcAft>
          <a:spcPct val="0"/>
        </a:spcAft>
        <a:defRPr sz="2800">
          <a:solidFill>
            <a:schemeClr val="tx2"/>
          </a:solidFill>
          <a:latin typeface="Calibri" pitchFamily="34" charset="0"/>
        </a:defRPr>
      </a:lvl4pPr>
      <a:lvl5pPr algn="l" rtl="0" eaLnBrk="1" fontAlgn="base" hangingPunct="1">
        <a:spcBef>
          <a:spcPct val="0"/>
        </a:spcBef>
        <a:spcAft>
          <a:spcPct val="0"/>
        </a:spcAft>
        <a:defRPr sz="2800">
          <a:solidFill>
            <a:schemeClr val="tx2"/>
          </a:solidFill>
          <a:latin typeface="Calibri" pitchFamily="34" charset="0"/>
        </a:defRPr>
      </a:lvl5pPr>
      <a:lvl6pPr marL="457200" algn="l" rtl="0" eaLnBrk="1" fontAlgn="base" hangingPunct="1">
        <a:spcBef>
          <a:spcPct val="0"/>
        </a:spcBef>
        <a:spcAft>
          <a:spcPct val="0"/>
        </a:spcAft>
        <a:defRPr sz="2800">
          <a:solidFill>
            <a:schemeClr val="tx2"/>
          </a:solidFill>
          <a:latin typeface="Calibri" pitchFamily="34" charset="0"/>
        </a:defRPr>
      </a:lvl6pPr>
      <a:lvl7pPr marL="914400" algn="l" rtl="0" eaLnBrk="1" fontAlgn="base" hangingPunct="1">
        <a:spcBef>
          <a:spcPct val="0"/>
        </a:spcBef>
        <a:spcAft>
          <a:spcPct val="0"/>
        </a:spcAft>
        <a:defRPr sz="2800">
          <a:solidFill>
            <a:schemeClr val="tx2"/>
          </a:solidFill>
          <a:latin typeface="Calibri" pitchFamily="34" charset="0"/>
        </a:defRPr>
      </a:lvl7pPr>
      <a:lvl8pPr marL="1371600" algn="l" rtl="0" eaLnBrk="1" fontAlgn="base" hangingPunct="1">
        <a:spcBef>
          <a:spcPct val="0"/>
        </a:spcBef>
        <a:spcAft>
          <a:spcPct val="0"/>
        </a:spcAft>
        <a:defRPr sz="2800">
          <a:solidFill>
            <a:schemeClr val="tx2"/>
          </a:solidFill>
          <a:latin typeface="Calibri" pitchFamily="34" charset="0"/>
        </a:defRPr>
      </a:lvl8pPr>
      <a:lvl9pPr marL="1828800" algn="l" rtl="0" eaLnBrk="1" fontAlgn="base" hangingPunct="1">
        <a:spcBef>
          <a:spcPct val="0"/>
        </a:spcBef>
        <a:spcAft>
          <a:spcPct val="0"/>
        </a:spcAft>
        <a:defRPr sz="2800">
          <a:solidFill>
            <a:schemeClr val="tx2"/>
          </a:solidFill>
          <a:latin typeface="Calibri" pitchFamily="34" charset="0"/>
        </a:defRPr>
      </a:lvl9pPr>
    </p:titleStyle>
    <p:bodyStyle>
      <a:lvl1pPr marL="358775" indent="-358775" algn="l" rtl="0" eaLnBrk="1" fontAlgn="base" hangingPunct="1">
        <a:spcBef>
          <a:spcPts val="300"/>
        </a:spcBef>
        <a:spcAft>
          <a:spcPct val="0"/>
        </a:spcAft>
        <a:buClr>
          <a:schemeClr val="accent1"/>
        </a:buClr>
        <a:buFont typeface="Calibri" pitchFamily="34" charset="0"/>
        <a:buChar char="→"/>
        <a:defRPr sz="2400" kern="1200">
          <a:solidFill>
            <a:schemeClr val="tx2"/>
          </a:solidFill>
          <a:latin typeface="+mn-lt"/>
          <a:ea typeface="+mn-ea"/>
          <a:cs typeface="+mn-cs"/>
        </a:defRPr>
      </a:lvl1pPr>
      <a:lvl2pPr marL="657225" indent="-392113" algn="l" rtl="0" eaLnBrk="1" fontAlgn="base" hangingPunct="1">
        <a:spcBef>
          <a:spcPts val="300"/>
        </a:spcBef>
        <a:spcAft>
          <a:spcPct val="0"/>
        </a:spcAft>
        <a:buClr>
          <a:schemeClr val="accent1"/>
        </a:buClr>
        <a:buFont typeface="Calibri" pitchFamily="34" charset="0"/>
        <a:buChar char="→"/>
        <a:defRPr sz="2000" kern="1200">
          <a:solidFill>
            <a:schemeClr val="tx2"/>
          </a:solidFill>
          <a:latin typeface="+mn-lt"/>
          <a:ea typeface="+mn-ea"/>
          <a:cs typeface="+mn-cs"/>
        </a:defRPr>
      </a:lvl2pPr>
      <a:lvl3pPr marL="922338" indent="-384175" algn="l" rtl="0" eaLnBrk="1" fontAlgn="base" hangingPunct="1">
        <a:spcBef>
          <a:spcPts val="300"/>
        </a:spcBef>
        <a:spcAft>
          <a:spcPct val="0"/>
        </a:spcAft>
        <a:buClr>
          <a:schemeClr val="accent1"/>
        </a:buClr>
        <a:buFont typeface="Calibri" pitchFamily="34" charset="0"/>
        <a:buChar char="→"/>
        <a:defRPr kern="1200">
          <a:solidFill>
            <a:schemeClr val="tx2"/>
          </a:solidFill>
          <a:latin typeface="+mn-lt"/>
          <a:ea typeface="+mn-ea"/>
          <a:cs typeface="+mn-cs"/>
        </a:defRPr>
      </a:lvl3pPr>
      <a:lvl4pPr marL="1179513" indent="-376238" algn="l" rtl="0" eaLnBrk="1" fontAlgn="base" hangingPunct="1">
        <a:spcBef>
          <a:spcPts val="300"/>
        </a:spcBef>
        <a:spcAft>
          <a:spcPct val="0"/>
        </a:spcAft>
        <a:buClr>
          <a:schemeClr val="accent1"/>
        </a:buClr>
        <a:buFont typeface="Calibri" pitchFamily="34" charset="0"/>
        <a:buChar char="→"/>
        <a:defRPr sz="1600" kern="1200">
          <a:solidFill>
            <a:schemeClr val="tx2"/>
          </a:solidFill>
          <a:latin typeface="+mn-lt"/>
          <a:ea typeface="+mn-ea"/>
          <a:cs typeface="+mn-cs"/>
        </a:defRPr>
      </a:lvl4pPr>
      <a:lvl5pPr marL="1389063" indent="-312738" algn="l" rtl="0" eaLnBrk="1" fontAlgn="base" hangingPunct="1">
        <a:spcBef>
          <a:spcPts val="300"/>
        </a:spcBef>
        <a:spcAft>
          <a:spcPct val="0"/>
        </a:spcAft>
        <a:buClr>
          <a:schemeClr val="accent1"/>
        </a:buClr>
        <a:buFont typeface="Calibri" pitchFamily="34" charset="0"/>
        <a:buChar char="→"/>
        <a:defRPr sz="1400"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9.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file:///U:\Bernard\PROFESSIONNEL\ASCOS%20FP7%20European%20Study\ASCOS%20Project%20execution\WP1\WP1.1\Bottleneck-shortcoming.vsd\Drawing\~shortcomings%20bottlenecks\Sheet.15" TargetMode="Externa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eg"/><Relationship Id="rId3" Type="http://schemas.openxmlformats.org/officeDocument/2006/relationships/image" Target="../media/image15.jpeg"/><Relationship Id="rId7" Type="http://schemas.openxmlformats.org/officeDocument/2006/relationships/image" Target="../media/image19.png"/><Relationship Id="rId12" Type="http://schemas.openxmlformats.org/officeDocument/2006/relationships/image" Target="../media/image24.jpeg"/><Relationship Id="rId17" Type="http://schemas.openxmlformats.org/officeDocument/2006/relationships/image" Target="../media/image26.jpeg"/><Relationship Id="rId2" Type="http://schemas.openxmlformats.org/officeDocument/2006/relationships/slideLayout" Target="../slideLayouts/slideLayout1.xml"/><Relationship Id="rId16" Type="http://schemas.openxmlformats.org/officeDocument/2006/relationships/image" Target="../media/image14.emf"/><Relationship Id="rId1" Type="http://schemas.openxmlformats.org/officeDocument/2006/relationships/vmlDrawing" Target="../drawings/vmlDrawing3.v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gif"/><Relationship Id="rId15" Type="http://schemas.openxmlformats.org/officeDocument/2006/relationships/oleObject" Target="../embeddings/oleObject2.bin"/><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png"/><Relationship Id="rId1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ctrTitle" idx="4294967295"/>
          </p:nvPr>
        </p:nvSpPr>
        <p:spPr>
          <a:xfrm>
            <a:off x="457200" y="2441575"/>
            <a:ext cx="8458200" cy="1004888"/>
          </a:xfrm>
        </p:spPr>
        <p:txBody>
          <a:bodyPr bIns="0"/>
          <a:lstStyle/>
          <a:p>
            <a:pPr eaLnBrk="1" hangingPunct="1"/>
            <a:r>
              <a:rPr lang="en-GB" sz="3200" dirty="0" smtClean="0">
                <a:solidFill>
                  <a:schemeClr val="bg1"/>
                </a:solidFill>
              </a:rPr>
              <a:t>Results so far – Work Package 1</a:t>
            </a:r>
          </a:p>
        </p:txBody>
      </p:sp>
      <p:sp>
        <p:nvSpPr>
          <p:cNvPr id="70658" name="Subtitle 2"/>
          <p:cNvSpPr>
            <a:spLocks noGrp="1"/>
          </p:cNvSpPr>
          <p:nvPr>
            <p:ph type="subTitle" idx="4294967295"/>
          </p:nvPr>
        </p:nvSpPr>
        <p:spPr>
          <a:xfrm>
            <a:off x="457200" y="3900488"/>
            <a:ext cx="7747000" cy="1752600"/>
          </a:xfrm>
        </p:spPr>
        <p:txBody>
          <a:bodyPr/>
          <a:lstStyle/>
          <a:p>
            <a:pPr marL="63500" indent="0" eaLnBrk="1" hangingPunct="1">
              <a:buFont typeface="Calibri" pitchFamily="34" charset="0"/>
              <a:buNone/>
            </a:pPr>
            <a:endParaRPr lang="en-GB" dirty="0" smtClean="0"/>
          </a:p>
          <a:p>
            <a:pPr marL="63500" indent="0" eaLnBrk="1" hangingPunct="1">
              <a:buFont typeface="Calibri" pitchFamily="34" charset="0"/>
              <a:buNone/>
            </a:pPr>
            <a:r>
              <a:rPr lang="en-GB" dirty="0" smtClean="0"/>
              <a:t>Bernard Pauly</a:t>
            </a:r>
          </a:p>
          <a:p>
            <a:pPr marL="63500" indent="0" eaLnBrk="1" hangingPunct="1">
              <a:buFont typeface="Calibri" pitchFamily="34" charset="0"/>
              <a:buNone/>
            </a:pPr>
            <a:r>
              <a:rPr lang="en-GB" dirty="0" smtClean="0"/>
              <a:t>WP1 Leader / TR6</a:t>
            </a:r>
          </a:p>
          <a:p>
            <a:pPr marL="63500" indent="0" eaLnBrk="1" hangingPunct="1">
              <a:buFont typeface="Calibri" pitchFamily="34" charset="0"/>
              <a:buNone/>
            </a:pPr>
            <a:endParaRPr lang="en-GB" dirty="0" smtClean="0"/>
          </a:p>
          <a:p>
            <a:pPr marL="63500" indent="0" eaLnBrk="1" hangingPunct="1">
              <a:buFont typeface="Calibri" pitchFamily="34" charset="0"/>
              <a:buNone/>
            </a:pPr>
            <a:r>
              <a:rPr lang="en-GB" dirty="0" smtClean="0"/>
              <a:t>ASCOS UG2 Meeting</a:t>
            </a:r>
          </a:p>
          <a:p>
            <a:pPr marL="63500" indent="0" eaLnBrk="1" hangingPunct="1">
              <a:buFont typeface="Calibri" pitchFamily="34" charset="0"/>
              <a:buNone/>
            </a:pPr>
            <a:r>
              <a:rPr lang="en-GB" dirty="0" smtClean="0"/>
              <a:t>19 September 2013, </a:t>
            </a:r>
            <a:r>
              <a:rPr lang="en-GB" dirty="0" err="1" smtClean="0"/>
              <a:t>Arona</a:t>
            </a:r>
            <a:r>
              <a:rPr lang="en-GB" dirty="0" smtClean="0"/>
              <a:t>, Italy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102" y="1011792"/>
            <a:ext cx="8229600" cy="414557"/>
          </a:xfrm>
        </p:spPr>
        <p:txBody>
          <a:bodyPr>
            <a:noAutofit/>
          </a:bodyPr>
          <a:lstStyle/>
          <a:p>
            <a:r>
              <a:rPr lang="en-US" sz="2400" b="1" i="1" dirty="0"/>
              <a:t>WP1.1 </a:t>
            </a:r>
            <a:r>
              <a:rPr lang="en-US" sz="2400" b="1" i="1" dirty="0" smtClean="0"/>
              <a:t>(Step 1) Example of results (scenario “Medium priority”)</a:t>
            </a:r>
            <a:endParaRPr lang="en-029" sz="2400" b="1" i="1" dirty="0"/>
          </a:p>
        </p:txBody>
      </p:sp>
      <p:sp>
        <p:nvSpPr>
          <p:cNvPr id="4" name="Slide Number Placeholder 3"/>
          <p:cNvSpPr>
            <a:spLocks noGrp="1"/>
          </p:cNvSpPr>
          <p:nvPr>
            <p:ph type="sldNum" sz="quarter" idx="10"/>
          </p:nvPr>
        </p:nvSpPr>
        <p:spPr/>
        <p:txBody>
          <a:bodyPr/>
          <a:lstStyle/>
          <a:p>
            <a:pPr>
              <a:defRPr/>
            </a:pPr>
            <a:fld id="{25680AE9-6677-4808-B7F1-637007D6665D}" type="slidenum">
              <a:rPr lang="en-US" smtClean="0"/>
              <a:pPr>
                <a:defRPr/>
              </a:pPr>
              <a:t>10</a:t>
            </a:fld>
            <a:endParaRPr lang="en-US"/>
          </a:p>
        </p:txBody>
      </p:sp>
      <p:sp>
        <p:nvSpPr>
          <p:cNvPr id="5" name="Date Placeholder 4"/>
          <p:cNvSpPr>
            <a:spLocks noGrp="1"/>
          </p:cNvSpPr>
          <p:nvPr>
            <p:ph type="dt" sz="half" idx="11"/>
          </p:nvPr>
        </p:nvSpPr>
        <p:spPr/>
        <p:txBody>
          <a:bodyPr/>
          <a:lstStyle/>
          <a:p>
            <a:pPr>
              <a:defRPr/>
            </a:pPr>
            <a:fld id="{3242DE27-76C5-44DA-B15F-BB8717722EA9}" type="datetime3">
              <a:rPr lang="en-GB">
                <a:solidFill>
                  <a:srgbClr val="5B8AA5"/>
                </a:solidFill>
              </a:rPr>
              <a:pPr>
                <a:defRPr/>
              </a:pPr>
              <a:t>18 September, 2013</a:t>
            </a:fld>
            <a:endParaRPr lang="en-US" dirty="0">
              <a:solidFill>
                <a:srgbClr val="5B8AA5"/>
              </a:solidFill>
            </a:endParaRPr>
          </a:p>
        </p:txBody>
      </p:sp>
      <p:sp>
        <p:nvSpPr>
          <p:cNvPr id="6" name="Footer Placeholder 5"/>
          <p:cNvSpPr>
            <a:spLocks noGrp="1"/>
          </p:cNvSpPr>
          <p:nvPr>
            <p:ph type="ftr" sz="quarter" idx="12"/>
          </p:nvPr>
        </p:nvSpPr>
        <p:spPr/>
        <p:txBody>
          <a:bodyPr/>
          <a:lstStyle/>
          <a:p>
            <a:r>
              <a:rPr lang="en-GB" dirty="0" smtClean="0">
                <a:solidFill>
                  <a:srgbClr val="5B8AA5"/>
                </a:solidFill>
              </a:rPr>
              <a:t>AVIATION SAFETY AND CERTIFICATION OF NEW OPERATIONS AND SYSTEMS</a:t>
            </a:r>
            <a:endParaRPr lang="en-GB" dirty="0">
              <a:solidFill>
                <a:srgbClr val="5B8AA5"/>
              </a:solidFill>
            </a:endParaRPr>
          </a:p>
        </p:txBody>
      </p:sp>
      <p:graphicFrame>
        <p:nvGraphicFramePr>
          <p:cNvPr id="10" name="Tabela 9"/>
          <p:cNvGraphicFramePr>
            <a:graphicFrameLocks noGrp="1"/>
          </p:cNvGraphicFramePr>
          <p:nvPr>
            <p:extLst>
              <p:ext uri="{D42A27DB-BD31-4B8C-83A1-F6EECF244321}">
                <p14:modId xmlns:p14="http://schemas.microsoft.com/office/powerpoint/2010/main" val="935024431"/>
              </p:ext>
            </p:extLst>
          </p:nvPr>
        </p:nvGraphicFramePr>
        <p:xfrm>
          <a:off x="477483" y="1545647"/>
          <a:ext cx="7974419" cy="4921039"/>
        </p:xfrm>
        <a:graphic>
          <a:graphicData uri="http://schemas.openxmlformats.org/drawingml/2006/table">
            <a:tbl>
              <a:tblPr firstRow="1" firstCol="1" bandRow="1"/>
              <a:tblGrid>
                <a:gridCol w="1407588"/>
                <a:gridCol w="1314347"/>
                <a:gridCol w="1679944"/>
                <a:gridCol w="3572540"/>
              </a:tblGrid>
              <a:tr h="301385">
                <a:tc>
                  <a:txBody>
                    <a:bodyPr/>
                    <a:lstStyle/>
                    <a:p>
                      <a:pPr algn="ctr">
                        <a:lnSpc>
                          <a:spcPts val="1600"/>
                        </a:lnSpc>
                        <a:spcAft>
                          <a:spcPts val="0"/>
                        </a:spcAft>
                      </a:pPr>
                      <a:r>
                        <a:rPr lang="en-GB" sz="2000" dirty="0">
                          <a:solidFill>
                            <a:srgbClr val="000000"/>
                          </a:solidFill>
                          <a:effectLst/>
                          <a:latin typeface="Calibri"/>
                          <a:ea typeface="Calibri"/>
                          <a:cs typeface="Calibri"/>
                        </a:rPr>
                        <a:t>Importance of scenario</a:t>
                      </a:r>
                      <a:endParaRPr lang="pl-PL" sz="2000" dirty="0">
                        <a:effectLst/>
                        <a:latin typeface="Calibri"/>
                        <a:ea typeface="Calibri"/>
                        <a:cs typeface="Times New Roman"/>
                      </a:endParaRPr>
                    </a:p>
                  </a:txBody>
                  <a:tcPr marL="27252" marR="2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191"/>
                    </a:solidFill>
                  </a:tcPr>
                </a:tc>
                <a:tc>
                  <a:txBody>
                    <a:bodyPr/>
                    <a:lstStyle/>
                    <a:p>
                      <a:pPr algn="ctr">
                        <a:lnSpc>
                          <a:spcPts val="1600"/>
                        </a:lnSpc>
                        <a:spcAft>
                          <a:spcPts val="0"/>
                        </a:spcAft>
                      </a:pPr>
                      <a:r>
                        <a:rPr lang="en-GB" sz="2000">
                          <a:solidFill>
                            <a:srgbClr val="000000"/>
                          </a:solidFill>
                          <a:effectLst/>
                          <a:latin typeface="Calibri"/>
                          <a:ea typeface="Calibri"/>
                          <a:cs typeface="Calibri"/>
                        </a:rPr>
                        <a:t>Accident/ Incident</a:t>
                      </a:r>
                      <a:endParaRPr lang="pl-PL" sz="2000">
                        <a:effectLst/>
                        <a:latin typeface="Calibri"/>
                        <a:ea typeface="Calibri"/>
                        <a:cs typeface="Times New Roman"/>
                      </a:endParaRPr>
                    </a:p>
                  </a:txBody>
                  <a:tcPr marL="27252" marR="2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191"/>
                    </a:solidFill>
                  </a:tcPr>
                </a:tc>
                <a:tc>
                  <a:txBody>
                    <a:bodyPr/>
                    <a:lstStyle/>
                    <a:p>
                      <a:pPr algn="ctr">
                        <a:lnSpc>
                          <a:spcPts val="1600"/>
                        </a:lnSpc>
                        <a:spcAft>
                          <a:spcPts val="0"/>
                        </a:spcAft>
                      </a:pPr>
                      <a:r>
                        <a:rPr lang="en-GB" sz="2000">
                          <a:solidFill>
                            <a:srgbClr val="000000"/>
                          </a:solidFill>
                          <a:effectLst/>
                          <a:latin typeface="Calibri"/>
                          <a:ea typeface="Calibri"/>
                          <a:cs typeface="Calibri"/>
                        </a:rPr>
                        <a:t>Sources</a:t>
                      </a:r>
                      <a:endParaRPr lang="pl-PL" sz="2000">
                        <a:effectLst/>
                        <a:latin typeface="Calibri"/>
                        <a:ea typeface="Calibri"/>
                        <a:cs typeface="Times New Roman"/>
                      </a:endParaRPr>
                    </a:p>
                  </a:txBody>
                  <a:tcPr marL="27252" marR="2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191"/>
                    </a:solidFill>
                  </a:tcPr>
                </a:tc>
                <a:tc>
                  <a:txBody>
                    <a:bodyPr/>
                    <a:lstStyle/>
                    <a:p>
                      <a:pPr algn="ctr">
                        <a:lnSpc>
                          <a:spcPts val="1600"/>
                        </a:lnSpc>
                        <a:spcAft>
                          <a:spcPts val="0"/>
                        </a:spcAft>
                        <a:tabLst/>
                      </a:pPr>
                      <a:r>
                        <a:rPr lang="en-GB" sz="2000" dirty="0">
                          <a:solidFill>
                            <a:srgbClr val="000000"/>
                          </a:solidFill>
                          <a:effectLst/>
                          <a:latin typeface="Calibri"/>
                          <a:ea typeface="Calibri"/>
                          <a:cs typeface="Calibri"/>
                        </a:rPr>
                        <a:t>Comments</a:t>
                      </a:r>
                      <a:endParaRPr lang="pl-PL" sz="2000" dirty="0">
                        <a:effectLst/>
                        <a:latin typeface="Calibri"/>
                        <a:ea typeface="Calibri"/>
                        <a:cs typeface="Times New Roman"/>
                      </a:endParaRPr>
                    </a:p>
                  </a:txBody>
                  <a:tcPr marL="27252" marR="2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191"/>
                    </a:solidFill>
                  </a:tcPr>
                </a:tc>
              </a:tr>
              <a:tr h="622900">
                <a:tc>
                  <a:txBody>
                    <a:bodyPr/>
                    <a:lstStyle/>
                    <a:p>
                      <a:pPr algn="ctr">
                        <a:lnSpc>
                          <a:spcPts val="1600"/>
                        </a:lnSpc>
                        <a:spcAft>
                          <a:spcPts val="0"/>
                        </a:spcAft>
                      </a:pPr>
                      <a:r>
                        <a:rPr lang="en-GB" sz="2000" dirty="0">
                          <a:solidFill>
                            <a:srgbClr val="000000"/>
                          </a:solidFill>
                          <a:effectLst/>
                          <a:latin typeface="Calibri"/>
                          <a:ea typeface="Calibri"/>
                          <a:cs typeface="Calibri"/>
                        </a:rPr>
                        <a:t> </a:t>
                      </a:r>
                      <a:endParaRPr lang="pl-PL" sz="2000" dirty="0">
                        <a:effectLst/>
                        <a:latin typeface="Calibri"/>
                        <a:ea typeface="Calibri"/>
                        <a:cs typeface="Times New Roman"/>
                      </a:endParaRPr>
                    </a:p>
                    <a:p>
                      <a:pPr algn="ctr">
                        <a:lnSpc>
                          <a:spcPts val="1600"/>
                        </a:lnSpc>
                        <a:spcAft>
                          <a:spcPts val="0"/>
                        </a:spcAft>
                      </a:pPr>
                      <a:r>
                        <a:rPr lang="en-GB" sz="2000" dirty="0">
                          <a:solidFill>
                            <a:srgbClr val="000000"/>
                          </a:solidFill>
                          <a:effectLst/>
                          <a:latin typeface="Calibri"/>
                          <a:ea typeface="Calibri"/>
                          <a:cs typeface="Calibri"/>
                        </a:rPr>
                        <a:t>Medium</a:t>
                      </a:r>
                      <a:endParaRPr lang="pl-PL" sz="2000" dirty="0">
                        <a:effectLst/>
                        <a:latin typeface="Calibri"/>
                        <a:ea typeface="Calibri"/>
                        <a:cs typeface="Times New Roman"/>
                      </a:endParaRPr>
                    </a:p>
                  </a:txBody>
                  <a:tcPr marL="27252" marR="2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ts val="1600"/>
                        </a:lnSpc>
                        <a:spcAft>
                          <a:spcPts val="0"/>
                        </a:spcAft>
                      </a:pPr>
                      <a:r>
                        <a:rPr lang="en-GB" sz="2000">
                          <a:solidFill>
                            <a:srgbClr val="000000"/>
                          </a:solidFill>
                          <a:effectLst/>
                          <a:latin typeface="Calibri"/>
                          <a:ea typeface="Calibri"/>
                          <a:cs typeface="Calibri"/>
                        </a:rPr>
                        <a:t>CLR (aircraft deviation of ATC clearance including Level Bust)</a:t>
                      </a:r>
                      <a:endParaRPr lang="pl-PL" sz="2000">
                        <a:effectLst/>
                        <a:latin typeface="Calibri"/>
                        <a:ea typeface="Calibri"/>
                        <a:cs typeface="Times New Roman"/>
                      </a:endParaRPr>
                    </a:p>
                  </a:txBody>
                  <a:tcPr marL="27252" marR="2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00"/>
                        </a:lnSpc>
                        <a:spcAft>
                          <a:spcPts val="0"/>
                        </a:spcAft>
                      </a:pPr>
                      <a:r>
                        <a:rPr lang="en-GB" sz="2000" dirty="0">
                          <a:solidFill>
                            <a:srgbClr val="000000"/>
                          </a:solidFill>
                          <a:effectLst/>
                          <a:latin typeface="Calibri"/>
                          <a:ea typeface="Calibri"/>
                          <a:cs typeface="Calibri"/>
                        </a:rPr>
                        <a:t>EASA Annual safety review 2011 </a:t>
                      </a:r>
                      <a:r>
                        <a:rPr lang="en-GB" sz="2000" i="1" dirty="0">
                          <a:solidFill>
                            <a:srgbClr val="548DD4"/>
                          </a:solidFill>
                          <a:effectLst/>
                          <a:latin typeface="Calibri"/>
                          <a:ea typeface="Calibri"/>
                          <a:cs typeface="Calibri"/>
                        </a:rPr>
                        <a:t>Figure 11 &amp; Figure 12</a:t>
                      </a:r>
                      <a:endParaRPr lang="pl-PL" sz="2000" dirty="0">
                        <a:effectLst/>
                        <a:latin typeface="Calibri"/>
                        <a:ea typeface="Calibri"/>
                        <a:cs typeface="Times New Roman"/>
                      </a:endParaRPr>
                    </a:p>
                    <a:p>
                      <a:pPr>
                        <a:lnSpc>
                          <a:spcPts val="1600"/>
                        </a:lnSpc>
                        <a:spcAft>
                          <a:spcPts val="0"/>
                        </a:spcAft>
                      </a:pPr>
                      <a:r>
                        <a:rPr lang="en-GB" sz="2000" dirty="0">
                          <a:effectLst/>
                          <a:latin typeface="Calibri"/>
                          <a:ea typeface="Calibri"/>
                          <a:cs typeface="Calibri"/>
                        </a:rPr>
                        <a:t>SRC Annual report 2012[</a:t>
                      </a:r>
                      <a:r>
                        <a:rPr lang="en-GB" sz="2000" i="1" dirty="0">
                          <a:solidFill>
                            <a:srgbClr val="548DD4"/>
                          </a:solidFill>
                          <a:effectLst/>
                          <a:latin typeface="Calibri"/>
                          <a:ea typeface="Calibri"/>
                          <a:cs typeface="Calibri"/>
                        </a:rPr>
                        <a:t>Figure 14</a:t>
                      </a:r>
                      <a:r>
                        <a:rPr lang="en-GB" sz="2000" dirty="0" smtClean="0">
                          <a:effectLst/>
                          <a:latin typeface="Calibri"/>
                          <a:ea typeface="Calibri"/>
                          <a:cs typeface="Calibri"/>
                        </a:rPr>
                        <a:t>]</a:t>
                      </a:r>
                      <a:endParaRPr lang="pl-PL" sz="2000" dirty="0">
                        <a:effectLst/>
                        <a:latin typeface="Calibri"/>
                        <a:ea typeface="Calibri"/>
                        <a:cs typeface="Times New Roman"/>
                      </a:endParaRPr>
                    </a:p>
                  </a:txBody>
                  <a:tcPr marL="27252" marR="2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00"/>
                        </a:lnSpc>
                        <a:spcAft>
                          <a:spcPts val="0"/>
                        </a:spcAft>
                      </a:pPr>
                      <a:r>
                        <a:rPr lang="en-GB" sz="1800" dirty="0">
                          <a:solidFill>
                            <a:srgbClr val="000000"/>
                          </a:solidFill>
                          <a:effectLst/>
                          <a:latin typeface="Calibri"/>
                          <a:ea typeface="Calibri"/>
                          <a:cs typeface="Calibri"/>
                        </a:rPr>
                        <a:t>Many of these incidents are also categorised as SMI (in the causal chain)</a:t>
                      </a:r>
                      <a:br>
                        <a:rPr lang="en-GB" sz="1800" dirty="0">
                          <a:solidFill>
                            <a:srgbClr val="000000"/>
                          </a:solidFill>
                          <a:effectLst/>
                          <a:latin typeface="Calibri"/>
                          <a:ea typeface="Calibri"/>
                          <a:cs typeface="Calibri"/>
                        </a:rPr>
                      </a:br>
                      <a:r>
                        <a:rPr lang="en-GB" sz="1800" dirty="0">
                          <a:solidFill>
                            <a:srgbClr val="000000"/>
                          </a:solidFill>
                          <a:effectLst/>
                          <a:latin typeface="Calibri"/>
                          <a:ea typeface="Calibri"/>
                          <a:cs typeface="Calibri"/>
                        </a:rPr>
                        <a:t>An improvement is needed - increased number of safety occurrences not classified in terms of severity.</a:t>
                      </a:r>
                      <a:endParaRPr lang="pl-PL" sz="1800" dirty="0">
                        <a:effectLst/>
                        <a:latin typeface="Calibri"/>
                        <a:ea typeface="Calibri"/>
                        <a:cs typeface="Times New Roman"/>
                      </a:endParaRPr>
                    </a:p>
                  </a:txBody>
                  <a:tcPr marL="27252" marR="2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2821">
                <a:tc>
                  <a:txBody>
                    <a:bodyPr/>
                    <a:lstStyle/>
                    <a:p>
                      <a:pPr algn="ctr">
                        <a:lnSpc>
                          <a:spcPts val="1600"/>
                        </a:lnSpc>
                        <a:spcAft>
                          <a:spcPts val="0"/>
                        </a:spcAft>
                      </a:pPr>
                      <a:r>
                        <a:rPr lang="en-GB" sz="2000">
                          <a:solidFill>
                            <a:srgbClr val="000000"/>
                          </a:solidFill>
                          <a:effectLst/>
                          <a:latin typeface="Calibri"/>
                          <a:ea typeface="Calibri"/>
                          <a:cs typeface="Calibri"/>
                        </a:rPr>
                        <a:t>Medium</a:t>
                      </a:r>
                      <a:endParaRPr lang="pl-PL" sz="2000">
                        <a:effectLst/>
                        <a:latin typeface="Calibri"/>
                        <a:ea typeface="Calibri"/>
                        <a:cs typeface="Times New Roman"/>
                      </a:endParaRPr>
                    </a:p>
                    <a:p>
                      <a:pPr algn="ctr">
                        <a:lnSpc>
                          <a:spcPts val="1600"/>
                        </a:lnSpc>
                        <a:spcAft>
                          <a:spcPts val="0"/>
                        </a:spcAft>
                      </a:pPr>
                      <a:r>
                        <a:rPr lang="en-GB" sz="2000">
                          <a:solidFill>
                            <a:srgbClr val="000000"/>
                          </a:solidFill>
                          <a:effectLst/>
                          <a:latin typeface="Calibri"/>
                          <a:ea typeface="Calibri"/>
                          <a:cs typeface="Calibri"/>
                        </a:rPr>
                        <a:t> </a:t>
                      </a:r>
                      <a:endParaRPr lang="pl-PL" sz="2000">
                        <a:effectLst/>
                        <a:latin typeface="Calibri"/>
                        <a:ea typeface="Calibri"/>
                        <a:cs typeface="Times New Roman"/>
                      </a:endParaRPr>
                    </a:p>
                    <a:p>
                      <a:pPr algn="ctr">
                        <a:lnSpc>
                          <a:spcPts val="1600"/>
                        </a:lnSpc>
                        <a:spcAft>
                          <a:spcPts val="0"/>
                        </a:spcAft>
                      </a:pPr>
                      <a:r>
                        <a:rPr lang="en-GB" sz="2000">
                          <a:solidFill>
                            <a:srgbClr val="000000"/>
                          </a:solidFill>
                          <a:effectLst/>
                          <a:latin typeface="Calibri"/>
                          <a:ea typeface="Calibri"/>
                          <a:cs typeface="Calibri"/>
                        </a:rPr>
                        <a:t> </a:t>
                      </a:r>
                      <a:endParaRPr lang="pl-PL" sz="2000">
                        <a:effectLst/>
                        <a:latin typeface="Calibri"/>
                        <a:ea typeface="Calibri"/>
                        <a:cs typeface="Times New Roman"/>
                      </a:endParaRPr>
                    </a:p>
                  </a:txBody>
                  <a:tcPr marL="27252" marR="2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ts val="1600"/>
                        </a:lnSpc>
                        <a:spcAft>
                          <a:spcPts val="0"/>
                        </a:spcAft>
                      </a:pPr>
                      <a:r>
                        <a:rPr lang="en-GB" sz="2000">
                          <a:solidFill>
                            <a:srgbClr val="000000"/>
                          </a:solidFill>
                          <a:effectLst/>
                          <a:latin typeface="Calibri"/>
                          <a:ea typeface="Calibri"/>
                          <a:cs typeface="Calibri"/>
                        </a:rPr>
                        <a:t>RI (Runway Incursion)</a:t>
                      </a:r>
                      <a:endParaRPr lang="pl-PL" sz="2000">
                        <a:effectLst/>
                        <a:latin typeface="Calibri"/>
                        <a:ea typeface="Calibri"/>
                        <a:cs typeface="Times New Roman"/>
                      </a:endParaRPr>
                    </a:p>
                  </a:txBody>
                  <a:tcPr marL="27252" marR="2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00"/>
                        </a:lnSpc>
                        <a:spcAft>
                          <a:spcPts val="0"/>
                        </a:spcAft>
                      </a:pPr>
                      <a:r>
                        <a:rPr lang="en-GB" sz="2000">
                          <a:solidFill>
                            <a:srgbClr val="000000"/>
                          </a:solidFill>
                          <a:effectLst/>
                          <a:latin typeface="Calibri"/>
                          <a:ea typeface="Calibri"/>
                          <a:cs typeface="Calibri"/>
                        </a:rPr>
                        <a:t>EASA Annual safety review 2011 </a:t>
                      </a:r>
                      <a:r>
                        <a:rPr lang="en-GB" sz="2000" i="1">
                          <a:solidFill>
                            <a:srgbClr val="548DD4"/>
                          </a:solidFill>
                          <a:effectLst/>
                          <a:latin typeface="Calibri"/>
                          <a:ea typeface="Calibri"/>
                          <a:cs typeface="Calibri"/>
                        </a:rPr>
                        <a:t>Figure 11 &amp; Figure 12</a:t>
                      </a:r>
                      <a:endParaRPr lang="pl-PL" sz="2000">
                        <a:effectLst/>
                        <a:latin typeface="Calibri"/>
                        <a:ea typeface="Calibri"/>
                        <a:cs typeface="Times New Roman"/>
                      </a:endParaRPr>
                    </a:p>
                    <a:p>
                      <a:pPr>
                        <a:lnSpc>
                          <a:spcPts val="1600"/>
                        </a:lnSpc>
                        <a:spcAft>
                          <a:spcPts val="0"/>
                        </a:spcAft>
                      </a:pPr>
                      <a:r>
                        <a:rPr lang="en-GB" sz="2000">
                          <a:solidFill>
                            <a:srgbClr val="000000"/>
                          </a:solidFill>
                          <a:effectLst/>
                          <a:latin typeface="Calibri"/>
                          <a:ea typeface="Calibri"/>
                          <a:cs typeface="Calibri"/>
                        </a:rPr>
                        <a:t>SRC Annual report 2012 [</a:t>
                      </a:r>
                      <a:r>
                        <a:rPr lang="en-GB" sz="2000" i="1">
                          <a:solidFill>
                            <a:srgbClr val="548DD4"/>
                          </a:solidFill>
                          <a:effectLst/>
                          <a:latin typeface="Calibri"/>
                          <a:ea typeface="Calibri"/>
                          <a:cs typeface="Calibri"/>
                        </a:rPr>
                        <a:t>Figure 14</a:t>
                      </a:r>
                      <a:r>
                        <a:rPr lang="en-GB" sz="2000">
                          <a:solidFill>
                            <a:srgbClr val="000000"/>
                          </a:solidFill>
                          <a:effectLst/>
                          <a:latin typeface="Calibri"/>
                          <a:ea typeface="Calibri"/>
                          <a:cs typeface="Calibri"/>
                        </a:rPr>
                        <a:t>]</a:t>
                      </a:r>
                      <a:endParaRPr lang="pl-PL" sz="2000">
                        <a:effectLst/>
                        <a:latin typeface="Calibri"/>
                        <a:ea typeface="Calibri"/>
                        <a:cs typeface="Times New Roman"/>
                      </a:endParaRPr>
                    </a:p>
                  </a:txBody>
                  <a:tcPr marL="27252" marR="2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00"/>
                        </a:lnSpc>
                        <a:spcAft>
                          <a:spcPts val="0"/>
                        </a:spcAft>
                      </a:pPr>
                      <a:r>
                        <a:rPr lang="en-GB" sz="1800" dirty="0">
                          <a:solidFill>
                            <a:srgbClr val="000000"/>
                          </a:solidFill>
                          <a:effectLst/>
                          <a:latin typeface="Calibri"/>
                          <a:ea typeface="Calibri"/>
                          <a:cs typeface="Calibri"/>
                        </a:rPr>
                        <a:t>Occurrence rate increases in 2010 (although an improvement in 2011: 23 serious  in 2011 compared to 22 in 2010 and 62 major in 2011 to 77 in 2010)</a:t>
                      </a:r>
                      <a:br>
                        <a:rPr lang="en-GB" sz="1800" dirty="0">
                          <a:solidFill>
                            <a:srgbClr val="000000"/>
                          </a:solidFill>
                          <a:effectLst/>
                          <a:latin typeface="Calibri"/>
                          <a:ea typeface="Calibri"/>
                          <a:cs typeface="Calibri"/>
                        </a:rPr>
                      </a:br>
                      <a:r>
                        <a:rPr lang="en-GB" sz="1800" dirty="0">
                          <a:solidFill>
                            <a:srgbClr val="000000"/>
                          </a:solidFill>
                          <a:effectLst/>
                          <a:latin typeface="Calibri"/>
                          <a:ea typeface="Calibri"/>
                          <a:cs typeface="Calibri"/>
                        </a:rPr>
                        <a:t>An improvement is needed - increased number of safety occurrences not classified in terms of severity.</a:t>
                      </a:r>
                      <a:endParaRPr lang="pl-PL" sz="1800" dirty="0">
                        <a:effectLst/>
                        <a:latin typeface="Calibri"/>
                        <a:ea typeface="Calibri"/>
                        <a:cs typeface="Times New Roman"/>
                      </a:endParaRPr>
                    </a:p>
                  </a:txBody>
                  <a:tcPr marL="27252" marR="2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6218">
                <a:tc>
                  <a:txBody>
                    <a:bodyPr/>
                    <a:lstStyle/>
                    <a:p>
                      <a:pPr algn="ctr">
                        <a:lnSpc>
                          <a:spcPts val="1600"/>
                        </a:lnSpc>
                        <a:spcAft>
                          <a:spcPts val="0"/>
                        </a:spcAft>
                      </a:pPr>
                      <a:r>
                        <a:rPr lang="en-GB" sz="2000">
                          <a:solidFill>
                            <a:srgbClr val="000000"/>
                          </a:solidFill>
                          <a:effectLst/>
                          <a:latin typeface="Calibri"/>
                          <a:ea typeface="Calibri"/>
                          <a:cs typeface="Calibri"/>
                        </a:rPr>
                        <a:t> </a:t>
                      </a:r>
                      <a:endParaRPr lang="pl-PL" sz="2000">
                        <a:effectLst/>
                        <a:latin typeface="Calibri"/>
                        <a:ea typeface="Calibri"/>
                        <a:cs typeface="Times New Roman"/>
                      </a:endParaRPr>
                    </a:p>
                    <a:p>
                      <a:pPr algn="ctr">
                        <a:lnSpc>
                          <a:spcPts val="1600"/>
                        </a:lnSpc>
                        <a:spcAft>
                          <a:spcPts val="0"/>
                        </a:spcAft>
                      </a:pPr>
                      <a:r>
                        <a:rPr lang="en-GB" sz="2000">
                          <a:solidFill>
                            <a:srgbClr val="000000"/>
                          </a:solidFill>
                          <a:effectLst/>
                          <a:latin typeface="Calibri"/>
                          <a:ea typeface="Calibri"/>
                          <a:cs typeface="Calibri"/>
                        </a:rPr>
                        <a:t>Medium </a:t>
                      </a:r>
                      <a:endParaRPr lang="pl-PL" sz="2000">
                        <a:effectLst/>
                        <a:latin typeface="Calibri"/>
                        <a:ea typeface="Calibri"/>
                        <a:cs typeface="Times New Roman"/>
                      </a:endParaRPr>
                    </a:p>
                    <a:p>
                      <a:pPr>
                        <a:lnSpc>
                          <a:spcPts val="1600"/>
                        </a:lnSpc>
                        <a:spcAft>
                          <a:spcPts val="0"/>
                        </a:spcAft>
                      </a:pPr>
                      <a:r>
                        <a:rPr lang="en-GB" sz="2000">
                          <a:solidFill>
                            <a:srgbClr val="000000"/>
                          </a:solidFill>
                          <a:effectLst/>
                          <a:latin typeface="Arial"/>
                          <a:ea typeface="Calibri"/>
                          <a:cs typeface="Times New Roman"/>
                        </a:rPr>
                        <a:t> </a:t>
                      </a:r>
                      <a:endParaRPr lang="pl-PL" sz="2000">
                        <a:effectLst/>
                        <a:latin typeface="Calibri"/>
                        <a:ea typeface="Calibri"/>
                        <a:cs typeface="Times New Roman"/>
                      </a:endParaRPr>
                    </a:p>
                  </a:txBody>
                  <a:tcPr marL="27252" marR="2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ts val="1600"/>
                        </a:lnSpc>
                        <a:spcAft>
                          <a:spcPts val="0"/>
                        </a:spcAft>
                      </a:pPr>
                      <a:r>
                        <a:rPr lang="en-GB" sz="2000">
                          <a:solidFill>
                            <a:srgbClr val="000000"/>
                          </a:solidFill>
                          <a:effectLst/>
                          <a:latin typeface="Calibri"/>
                          <a:ea typeface="Calibri"/>
                          <a:cs typeface="Calibri"/>
                        </a:rPr>
                        <a:t>IS (</a:t>
                      </a:r>
                      <a:r>
                        <a:rPr lang="en-GB" sz="2000">
                          <a:effectLst/>
                          <a:latin typeface="Calibri"/>
                          <a:ea typeface="Calibri"/>
                          <a:cs typeface="Times New Roman"/>
                        </a:rPr>
                        <a:t>Inadequate Separation)</a:t>
                      </a:r>
                      <a:endParaRPr lang="pl-PL" sz="2000">
                        <a:effectLst/>
                        <a:latin typeface="Calibri"/>
                        <a:ea typeface="Calibri"/>
                        <a:cs typeface="Times New Roman"/>
                      </a:endParaRPr>
                    </a:p>
                  </a:txBody>
                  <a:tcPr marL="27252" marR="2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00"/>
                        </a:lnSpc>
                        <a:spcAft>
                          <a:spcPts val="0"/>
                        </a:spcAft>
                      </a:pPr>
                      <a:r>
                        <a:rPr lang="en-GB" sz="2000">
                          <a:solidFill>
                            <a:srgbClr val="000000"/>
                          </a:solidFill>
                          <a:effectLst/>
                          <a:latin typeface="Calibri"/>
                          <a:ea typeface="Calibri"/>
                          <a:cs typeface="Calibri"/>
                        </a:rPr>
                        <a:t>SRC Annual report 2012</a:t>
                      </a:r>
                      <a:endParaRPr lang="pl-PL" sz="2000">
                        <a:effectLst/>
                        <a:latin typeface="Calibri"/>
                        <a:ea typeface="Calibri"/>
                        <a:cs typeface="Times New Roman"/>
                      </a:endParaRPr>
                    </a:p>
                    <a:p>
                      <a:pPr>
                        <a:lnSpc>
                          <a:spcPts val="1600"/>
                        </a:lnSpc>
                        <a:spcAft>
                          <a:spcPts val="0"/>
                        </a:spcAft>
                      </a:pPr>
                      <a:r>
                        <a:rPr lang="en-GB" sz="2000" i="1">
                          <a:solidFill>
                            <a:srgbClr val="548DD4"/>
                          </a:solidFill>
                          <a:effectLst/>
                          <a:latin typeface="Calibri"/>
                          <a:ea typeface="Calibri"/>
                          <a:cs typeface="Calibri"/>
                        </a:rPr>
                        <a:t>Figure 14</a:t>
                      </a:r>
                      <a:endParaRPr lang="pl-PL" sz="2000">
                        <a:effectLst/>
                        <a:latin typeface="Calibri"/>
                        <a:ea typeface="Calibri"/>
                        <a:cs typeface="Times New Roman"/>
                      </a:endParaRPr>
                    </a:p>
                  </a:txBody>
                  <a:tcPr marL="27252" marR="2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00"/>
                        </a:lnSpc>
                        <a:spcAft>
                          <a:spcPts val="0"/>
                        </a:spcAft>
                      </a:pPr>
                      <a:r>
                        <a:rPr lang="en-GB" sz="1800" dirty="0">
                          <a:solidFill>
                            <a:srgbClr val="000000"/>
                          </a:solidFill>
                          <a:effectLst/>
                          <a:latin typeface="Calibri"/>
                          <a:ea typeface="Calibri"/>
                          <a:cs typeface="Calibri"/>
                        </a:rPr>
                        <a:t>An improvement is needed - increased number of safety occurrences not classified in terms of severity.</a:t>
                      </a:r>
                      <a:endParaRPr lang="pl-PL" sz="1800" dirty="0">
                        <a:effectLst/>
                        <a:latin typeface="Calibri"/>
                        <a:ea typeface="Calibri"/>
                        <a:cs typeface="Times New Roman"/>
                      </a:endParaRPr>
                    </a:p>
                  </a:txBody>
                  <a:tcPr marL="27252" marR="2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00100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102" y="970670"/>
            <a:ext cx="8229600" cy="455679"/>
          </a:xfrm>
        </p:spPr>
        <p:txBody>
          <a:bodyPr>
            <a:noAutofit/>
          </a:bodyPr>
          <a:lstStyle/>
          <a:p>
            <a:r>
              <a:rPr lang="en-US" sz="2400" b="1" i="1" dirty="0"/>
              <a:t>WP1.1 (Step </a:t>
            </a:r>
            <a:r>
              <a:rPr lang="en-US" sz="2400" b="1" i="1" dirty="0" smtClean="0"/>
              <a:t>2) Analysis of precursors and causal factors</a:t>
            </a:r>
            <a:endParaRPr lang="en-029" sz="2400" b="1" i="1" dirty="0"/>
          </a:p>
        </p:txBody>
      </p:sp>
      <p:sp>
        <p:nvSpPr>
          <p:cNvPr id="3" name="Content Placeholder 2"/>
          <p:cNvSpPr>
            <a:spLocks noGrp="1"/>
          </p:cNvSpPr>
          <p:nvPr>
            <p:ph idx="1"/>
          </p:nvPr>
        </p:nvSpPr>
        <p:spPr>
          <a:xfrm>
            <a:off x="577784" y="1494798"/>
            <a:ext cx="8229600" cy="4680919"/>
          </a:xfrm>
        </p:spPr>
        <p:txBody>
          <a:bodyPr/>
          <a:lstStyle/>
          <a:p>
            <a:pPr marL="342900" indent="-342900" algn="just">
              <a:lnSpc>
                <a:spcPct val="115000"/>
              </a:lnSpc>
              <a:spcAft>
                <a:spcPts val="1000"/>
              </a:spcAft>
              <a:buFont typeface="Symbol"/>
              <a:buChar char=""/>
              <a:tabLst>
                <a:tab pos="457200" algn="l"/>
              </a:tabLst>
            </a:pPr>
            <a:r>
              <a:rPr lang="en-GB" sz="2000" u="sng" dirty="0">
                <a:ea typeface="Calibri"/>
                <a:cs typeface="Times New Roman"/>
              </a:rPr>
              <a:t>STEP 2 Based on selected set of safety occurrences, identify related main involved regulatory material: </a:t>
            </a:r>
            <a:endParaRPr lang="pl-PL" sz="2000" u="sng" dirty="0">
              <a:ea typeface="Calibri"/>
              <a:cs typeface="Times New Roman"/>
            </a:endParaRPr>
          </a:p>
          <a:p>
            <a:pPr marL="742950" lvl="1" indent="-285750" algn="just">
              <a:spcAft>
                <a:spcPts val="300"/>
              </a:spcAft>
              <a:buFont typeface="Courier New"/>
              <a:buChar char="o"/>
              <a:tabLst>
                <a:tab pos="914400" algn="l"/>
              </a:tabLst>
            </a:pPr>
            <a:r>
              <a:rPr lang="en-GB" sz="1800" dirty="0">
                <a:ea typeface="Calibri"/>
                <a:cs typeface="Times New Roman"/>
              </a:rPr>
              <a:t>describe safety occurrences in more details,</a:t>
            </a:r>
            <a:endParaRPr lang="pl-PL" sz="1800" dirty="0">
              <a:ea typeface="Calibri"/>
              <a:cs typeface="Times New Roman"/>
            </a:endParaRPr>
          </a:p>
          <a:p>
            <a:pPr marL="742950" lvl="1" indent="-285750" algn="just">
              <a:spcAft>
                <a:spcPts val="300"/>
              </a:spcAft>
              <a:buFont typeface="Courier New"/>
              <a:buChar char="o"/>
              <a:tabLst>
                <a:tab pos="914400" algn="l"/>
              </a:tabLst>
            </a:pPr>
            <a:r>
              <a:rPr lang="en-GB" sz="1800" dirty="0">
                <a:ea typeface="Calibri"/>
                <a:cs typeface="Times New Roman"/>
              </a:rPr>
              <a:t>identify  potential precursors and related causes  according to the previous set of selected scenarios and related safety occurrences, [use some inputs from Accident/ Incident  models (e.g. CAST, IRP)] in order to highlight involved operations &amp; systems</a:t>
            </a:r>
            <a:endParaRPr lang="pl-PL" sz="1800" dirty="0">
              <a:ea typeface="Calibri"/>
              <a:cs typeface="Times New Roman"/>
            </a:endParaRPr>
          </a:p>
          <a:p>
            <a:pPr marL="742950" lvl="1" indent="-285750" algn="just">
              <a:spcAft>
                <a:spcPts val="300"/>
              </a:spcAft>
              <a:buFont typeface="Courier New"/>
              <a:buChar char="o"/>
              <a:tabLst>
                <a:tab pos="914400" algn="l"/>
              </a:tabLst>
            </a:pPr>
            <a:r>
              <a:rPr lang="en-GB" sz="1800" dirty="0">
                <a:ea typeface="Calibri"/>
                <a:cs typeface="Times New Roman"/>
              </a:rPr>
              <a:t>consider occurrences figures related to ATM support functions [5] (SRC Annual report 2012) </a:t>
            </a:r>
            <a:endParaRPr lang="pl-PL" sz="1800" dirty="0">
              <a:ea typeface="Calibri"/>
              <a:cs typeface="Times New Roman"/>
            </a:endParaRPr>
          </a:p>
          <a:p>
            <a:pPr marL="742950" lvl="1" indent="-285750" algn="just">
              <a:spcAft>
                <a:spcPts val="300"/>
              </a:spcAft>
              <a:buFont typeface="Courier New"/>
              <a:buChar char="o"/>
              <a:tabLst>
                <a:tab pos="914400" algn="l"/>
              </a:tabLst>
            </a:pPr>
            <a:r>
              <a:rPr lang="en-GB" sz="1800" dirty="0">
                <a:ea typeface="Calibri"/>
                <a:cs typeface="Times New Roman"/>
              </a:rPr>
              <a:t>consider phases of flight related to safety occurrences scenarios,</a:t>
            </a:r>
            <a:endParaRPr lang="pl-PL" sz="1800" dirty="0">
              <a:ea typeface="Calibri"/>
              <a:cs typeface="Times New Roman"/>
            </a:endParaRPr>
          </a:p>
          <a:p>
            <a:pPr marL="742950" lvl="1" indent="-285750" algn="just">
              <a:spcAft>
                <a:spcPts val="300"/>
              </a:spcAft>
              <a:buFont typeface="Courier New"/>
              <a:buChar char="o"/>
              <a:tabLst>
                <a:tab pos="914400" algn="l"/>
              </a:tabLst>
            </a:pPr>
            <a:r>
              <a:rPr lang="en-GB" sz="1800" dirty="0">
                <a:ea typeface="Calibri"/>
                <a:cs typeface="Times New Roman"/>
              </a:rPr>
              <a:t>identify level of  contribution of each regulatory domain</a:t>
            </a:r>
            <a:endParaRPr lang="pl-PL" sz="1800" dirty="0">
              <a:ea typeface="Calibri"/>
              <a:cs typeface="Times New Roman"/>
            </a:endParaRPr>
          </a:p>
          <a:p>
            <a:pPr marL="457200" lvl="1" indent="0" algn="just">
              <a:spcAft>
                <a:spcPts val="300"/>
              </a:spcAft>
              <a:buNone/>
              <a:tabLst>
                <a:tab pos="914400" algn="l"/>
              </a:tabLst>
            </a:pPr>
            <a:r>
              <a:rPr lang="en-GB" sz="1800" dirty="0">
                <a:ea typeface="Calibri"/>
                <a:cs typeface="Times New Roman"/>
              </a:rPr>
              <a:t>The expected outputs should be the list of involved regulatory material consolidated with  the related phases of flights,  the list of main precursors (and potential causes if possible) </a:t>
            </a:r>
            <a:endParaRPr lang="pl-PL" sz="1800" dirty="0">
              <a:ea typeface="Calibri"/>
              <a:cs typeface="Times New Roman"/>
            </a:endParaRPr>
          </a:p>
          <a:p>
            <a:pPr marL="457200" indent="-457200">
              <a:buFont typeface="+mj-lt"/>
              <a:buAutoNum type="arabicPeriod"/>
            </a:pPr>
            <a:endParaRPr lang="en-GB" sz="2000" dirty="0">
              <a:solidFill>
                <a:schemeClr val="tx1"/>
              </a:solidFill>
            </a:endParaRPr>
          </a:p>
        </p:txBody>
      </p:sp>
      <p:sp>
        <p:nvSpPr>
          <p:cNvPr id="4" name="Slide Number Placeholder 3"/>
          <p:cNvSpPr>
            <a:spLocks noGrp="1"/>
          </p:cNvSpPr>
          <p:nvPr>
            <p:ph type="sldNum" sz="quarter" idx="10"/>
          </p:nvPr>
        </p:nvSpPr>
        <p:spPr/>
        <p:txBody>
          <a:bodyPr/>
          <a:lstStyle/>
          <a:p>
            <a:pPr>
              <a:defRPr/>
            </a:pPr>
            <a:fld id="{25680AE9-6677-4808-B7F1-637007D6665D}" type="slidenum">
              <a:rPr lang="en-US" smtClean="0"/>
              <a:pPr>
                <a:defRPr/>
              </a:pPr>
              <a:t>11</a:t>
            </a:fld>
            <a:endParaRPr lang="en-US"/>
          </a:p>
        </p:txBody>
      </p:sp>
      <p:sp>
        <p:nvSpPr>
          <p:cNvPr id="5" name="Date Placeholder 4"/>
          <p:cNvSpPr>
            <a:spLocks noGrp="1"/>
          </p:cNvSpPr>
          <p:nvPr>
            <p:ph type="dt" sz="half" idx="11"/>
          </p:nvPr>
        </p:nvSpPr>
        <p:spPr/>
        <p:txBody>
          <a:bodyPr/>
          <a:lstStyle/>
          <a:p>
            <a:pPr>
              <a:defRPr/>
            </a:pPr>
            <a:fld id="{3242DE27-76C5-44DA-B15F-BB8717722EA9}" type="datetime3">
              <a:rPr lang="en-GB">
                <a:solidFill>
                  <a:srgbClr val="5B8AA5"/>
                </a:solidFill>
              </a:rPr>
              <a:pPr>
                <a:defRPr/>
              </a:pPr>
              <a:t>18 September, 2013</a:t>
            </a:fld>
            <a:endParaRPr lang="en-US" dirty="0">
              <a:solidFill>
                <a:srgbClr val="5B8AA5"/>
              </a:solidFill>
            </a:endParaRPr>
          </a:p>
        </p:txBody>
      </p:sp>
      <p:sp>
        <p:nvSpPr>
          <p:cNvPr id="6" name="Footer Placeholder 5"/>
          <p:cNvSpPr>
            <a:spLocks noGrp="1"/>
          </p:cNvSpPr>
          <p:nvPr>
            <p:ph type="ftr" sz="quarter" idx="12"/>
          </p:nvPr>
        </p:nvSpPr>
        <p:spPr/>
        <p:txBody>
          <a:bodyPr/>
          <a:lstStyle/>
          <a:p>
            <a:r>
              <a:rPr lang="en-GB" dirty="0" smtClean="0">
                <a:solidFill>
                  <a:srgbClr val="5B8AA5"/>
                </a:solidFill>
              </a:rPr>
              <a:t>AVIATION SAFETY AND CERTIFICATION OF NEW OPERATIONS AND SYSTEMS</a:t>
            </a:r>
            <a:endParaRPr lang="en-GB" dirty="0">
              <a:solidFill>
                <a:srgbClr val="5B8AA5"/>
              </a:solidFill>
            </a:endParaRPr>
          </a:p>
        </p:txBody>
      </p:sp>
    </p:spTree>
    <p:extLst>
      <p:ext uri="{BB962C8B-B14F-4D97-AF65-F5344CB8AC3E}">
        <p14:creationId xmlns:p14="http://schemas.microsoft.com/office/powerpoint/2010/main" val="1442921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222" y="970670"/>
            <a:ext cx="8647898" cy="455679"/>
          </a:xfrm>
        </p:spPr>
        <p:txBody>
          <a:bodyPr>
            <a:noAutofit/>
          </a:bodyPr>
          <a:lstStyle/>
          <a:p>
            <a:r>
              <a:rPr lang="en-US" sz="2400" b="1" i="1" dirty="0"/>
              <a:t>WP1.1(Step 2) Analysis of precursors and causal </a:t>
            </a:r>
            <a:r>
              <a:rPr lang="en-US" sz="2400" b="1" i="1" dirty="0" smtClean="0"/>
              <a:t>factors: examples</a:t>
            </a:r>
            <a:endParaRPr lang="en-029" sz="2400" b="1" i="1" dirty="0"/>
          </a:p>
        </p:txBody>
      </p:sp>
      <p:sp>
        <p:nvSpPr>
          <p:cNvPr id="4" name="Slide Number Placeholder 3"/>
          <p:cNvSpPr>
            <a:spLocks noGrp="1"/>
          </p:cNvSpPr>
          <p:nvPr>
            <p:ph type="sldNum" sz="quarter" idx="10"/>
          </p:nvPr>
        </p:nvSpPr>
        <p:spPr/>
        <p:txBody>
          <a:bodyPr/>
          <a:lstStyle/>
          <a:p>
            <a:pPr>
              <a:defRPr/>
            </a:pPr>
            <a:fld id="{25680AE9-6677-4808-B7F1-637007D6665D}" type="slidenum">
              <a:rPr lang="en-US" smtClean="0"/>
              <a:pPr>
                <a:defRPr/>
              </a:pPr>
              <a:t>12</a:t>
            </a:fld>
            <a:endParaRPr lang="en-US"/>
          </a:p>
        </p:txBody>
      </p:sp>
      <p:sp>
        <p:nvSpPr>
          <p:cNvPr id="5" name="Date Placeholder 4"/>
          <p:cNvSpPr>
            <a:spLocks noGrp="1"/>
          </p:cNvSpPr>
          <p:nvPr>
            <p:ph type="dt" sz="half" idx="11"/>
          </p:nvPr>
        </p:nvSpPr>
        <p:spPr/>
        <p:txBody>
          <a:bodyPr/>
          <a:lstStyle/>
          <a:p>
            <a:pPr>
              <a:defRPr/>
            </a:pPr>
            <a:fld id="{3242DE27-76C5-44DA-B15F-BB8717722EA9}" type="datetime3">
              <a:rPr lang="en-GB">
                <a:solidFill>
                  <a:srgbClr val="5B8AA5"/>
                </a:solidFill>
              </a:rPr>
              <a:pPr>
                <a:defRPr/>
              </a:pPr>
              <a:t>18 September, 2013</a:t>
            </a:fld>
            <a:endParaRPr lang="en-US" dirty="0">
              <a:solidFill>
                <a:srgbClr val="5B8AA5"/>
              </a:solidFill>
            </a:endParaRPr>
          </a:p>
        </p:txBody>
      </p:sp>
      <p:sp>
        <p:nvSpPr>
          <p:cNvPr id="6" name="Footer Placeholder 5"/>
          <p:cNvSpPr>
            <a:spLocks noGrp="1"/>
          </p:cNvSpPr>
          <p:nvPr>
            <p:ph type="ftr" sz="quarter" idx="12"/>
          </p:nvPr>
        </p:nvSpPr>
        <p:spPr/>
        <p:txBody>
          <a:bodyPr/>
          <a:lstStyle/>
          <a:p>
            <a:r>
              <a:rPr lang="en-GB" dirty="0" smtClean="0">
                <a:solidFill>
                  <a:srgbClr val="5B8AA5"/>
                </a:solidFill>
              </a:rPr>
              <a:t>AVIATION SAFETY AND CERTIFICATION OF NEW OPERATIONS AND SYSTEMS</a:t>
            </a:r>
            <a:endParaRPr lang="en-GB" dirty="0">
              <a:solidFill>
                <a:srgbClr val="5B8AA5"/>
              </a:solidFill>
            </a:endParaRPr>
          </a:p>
        </p:txBody>
      </p:sp>
      <p:graphicFrame>
        <p:nvGraphicFramePr>
          <p:cNvPr id="11" name="Tabela 10"/>
          <p:cNvGraphicFramePr>
            <a:graphicFrameLocks noGrp="1"/>
          </p:cNvGraphicFramePr>
          <p:nvPr>
            <p:extLst>
              <p:ext uri="{D42A27DB-BD31-4B8C-83A1-F6EECF244321}">
                <p14:modId xmlns:p14="http://schemas.microsoft.com/office/powerpoint/2010/main" val="953137568"/>
              </p:ext>
            </p:extLst>
          </p:nvPr>
        </p:nvGraphicFramePr>
        <p:xfrm>
          <a:off x="234107" y="1636960"/>
          <a:ext cx="8275702" cy="4409440"/>
        </p:xfrm>
        <a:graphic>
          <a:graphicData uri="http://schemas.openxmlformats.org/drawingml/2006/table">
            <a:tbl>
              <a:tblPr firstRow="1" firstCol="1" bandRow="1"/>
              <a:tblGrid>
                <a:gridCol w="1056195"/>
                <a:gridCol w="2381692"/>
                <a:gridCol w="4837815"/>
              </a:tblGrid>
              <a:tr h="0">
                <a:tc>
                  <a:txBody>
                    <a:bodyPr/>
                    <a:lstStyle/>
                    <a:p>
                      <a:pPr algn="ctr">
                        <a:lnSpc>
                          <a:spcPts val="1600"/>
                        </a:lnSpc>
                        <a:spcAft>
                          <a:spcPts val="0"/>
                        </a:spcAft>
                      </a:pPr>
                      <a:r>
                        <a:rPr lang="en-GB" sz="1600" dirty="0">
                          <a:solidFill>
                            <a:srgbClr val="000000"/>
                          </a:solidFill>
                          <a:effectLst/>
                          <a:latin typeface="Calibri"/>
                          <a:ea typeface="Calibri"/>
                          <a:cs typeface="Calibri"/>
                        </a:rPr>
                        <a:t>Importance of scenario</a:t>
                      </a:r>
                      <a:endParaRPr lang="pl-PL" sz="1600" dirty="0">
                        <a:effectLst/>
                        <a:latin typeface="Calibri"/>
                        <a:ea typeface="Calibri"/>
                        <a:cs typeface="Times New Roman"/>
                      </a:endParaRPr>
                    </a:p>
                  </a:txBody>
                  <a:tcPr marL="9239" marR="9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191"/>
                    </a:solidFill>
                  </a:tcPr>
                </a:tc>
                <a:tc>
                  <a:txBody>
                    <a:bodyPr/>
                    <a:lstStyle/>
                    <a:p>
                      <a:pPr algn="ctr">
                        <a:lnSpc>
                          <a:spcPts val="1600"/>
                        </a:lnSpc>
                        <a:spcAft>
                          <a:spcPts val="0"/>
                        </a:spcAft>
                      </a:pPr>
                      <a:r>
                        <a:rPr lang="en-GB" sz="1600" dirty="0">
                          <a:solidFill>
                            <a:srgbClr val="000000"/>
                          </a:solidFill>
                          <a:effectLst/>
                          <a:latin typeface="Calibri"/>
                          <a:ea typeface="Calibri"/>
                          <a:cs typeface="Calibri"/>
                        </a:rPr>
                        <a:t>Accident/ Incident</a:t>
                      </a:r>
                      <a:endParaRPr lang="pl-PL" sz="1600" dirty="0">
                        <a:effectLst/>
                        <a:latin typeface="Calibri"/>
                        <a:ea typeface="Calibri"/>
                        <a:cs typeface="Times New Roman"/>
                      </a:endParaRPr>
                    </a:p>
                  </a:txBody>
                  <a:tcPr marL="9239" marR="9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191"/>
                    </a:solidFill>
                  </a:tcPr>
                </a:tc>
                <a:tc>
                  <a:txBody>
                    <a:bodyPr/>
                    <a:lstStyle/>
                    <a:p>
                      <a:pPr algn="ctr">
                        <a:lnSpc>
                          <a:spcPts val="1600"/>
                        </a:lnSpc>
                        <a:spcAft>
                          <a:spcPts val="0"/>
                        </a:spcAft>
                      </a:pPr>
                      <a:r>
                        <a:rPr lang="en-GB" sz="1600" dirty="0">
                          <a:solidFill>
                            <a:srgbClr val="000000"/>
                          </a:solidFill>
                          <a:effectLst/>
                          <a:latin typeface="Arial"/>
                          <a:ea typeface="Calibri"/>
                          <a:cs typeface="Times New Roman"/>
                        </a:rPr>
                        <a:t>Main Precursors -causes (operations &amp; systems)</a:t>
                      </a:r>
                      <a:endParaRPr lang="pl-PL" sz="1600" dirty="0">
                        <a:effectLst/>
                        <a:latin typeface="Calibri"/>
                        <a:ea typeface="Calibri"/>
                        <a:cs typeface="Times New Roman"/>
                      </a:endParaRPr>
                    </a:p>
                  </a:txBody>
                  <a:tcPr marL="9239" marR="9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11183">
                <a:tc>
                  <a:txBody>
                    <a:bodyPr/>
                    <a:lstStyle/>
                    <a:p>
                      <a:pPr algn="ctr">
                        <a:lnSpc>
                          <a:spcPts val="1600"/>
                        </a:lnSpc>
                        <a:spcAft>
                          <a:spcPts val="0"/>
                        </a:spcAft>
                      </a:pPr>
                      <a:r>
                        <a:rPr lang="en-GB" sz="1600" dirty="0">
                          <a:solidFill>
                            <a:srgbClr val="FFFFFF"/>
                          </a:solidFill>
                          <a:effectLst/>
                          <a:latin typeface="Calibri"/>
                          <a:ea typeface="Calibri"/>
                          <a:cs typeface="Calibri"/>
                        </a:rPr>
                        <a:t>High </a:t>
                      </a:r>
                      <a:endParaRPr lang="pl-PL" sz="1600" dirty="0">
                        <a:effectLst/>
                        <a:latin typeface="Calibri"/>
                        <a:ea typeface="Calibri"/>
                        <a:cs typeface="Times New Roman"/>
                      </a:endParaRPr>
                    </a:p>
                  </a:txBody>
                  <a:tcPr marL="9239" marR="9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ts val="1600"/>
                        </a:lnSpc>
                        <a:spcAft>
                          <a:spcPts val="0"/>
                        </a:spcAft>
                      </a:pPr>
                      <a:r>
                        <a:rPr lang="en-GB" sz="1600" dirty="0">
                          <a:solidFill>
                            <a:srgbClr val="000000"/>
                          </a:solidFill>
                          <a:effectLst/>
                          <a:latin typeface="Calibri"/>
                          <a:ea typeface="Calibri"/>
                          <a:cs typeface="Calibri"/>
                        </a:rPr>
                        <a:t>LOC-I (Loss Of Control in Flight)</a:t>
                      </a:r>
                      <a:endParaRPr lang="pl-PL" sz="1600" dirty="0">
                        <a:effectLst/>
                        <a:latin typeface="Calibri"/>
                        <a:ea typeface="Calibri"/>
                        <a:cs typeface="Times New Roman"/>
                      </a:endParaRPr>
                    </a:p>
                  </a:txBody>
                  <a:tcPr marL="9239" marR="9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indent="0">
                        <a:lnSpc>
                          <a:spcPts val="1600"/>
                        </a:lnSpc>
                        <a:spcAft>
                          <a:spcPts val="0"/>
                        </a:spcAft>
                      </a:pPr>
                      <a:r>
                        <a:rPr lang="en-GB" sz="1400" dirty="0">
                          <a:solidFill>
                            <a:srgbClr val="000000"/>
                          </a:solidFill>
                          <a:effectLst/>
                          <a:latin typeface="Arial"/>
                          <a:ea typeface="Calibri"/>
                          <a:cs typeface="Times New Roman"/>
                        </a:rPr>
                        <a:t>Pilot induced</a:t>
                      </a:r>
                      <a:br>
                        <a:rPr lang="en-GB" sz="1400" dirty="0">
                          <a:solidFill>
                            <a:srgbClr val="000000"/>
                          </a:solidFill>
                          <a:effectLst/>
                          <a:latin typeface="Arial"/>
                          <a:ea typeface="Calibri"/>
                          <a:cs typeface="Times New Roman"/>
                        </a:rPr>
                      </a:br>
                      <a:r>
                        <a:rPr lang="en-GB" sz="1400" dirty="0">
                          <a:solidFill>
                            <a:srgbClr val="000000"/>
                          </a:solidFill>
                          <a:effectLst/>
                          <a:latin typeface="Arial"/>
                          <a:ea typeface="Calibri"/>
                          <a:cs typeface="Times New Roman"/>
                        </a:rPr>
                        <a:t>Icing related events</a:t>
                      </a:r>
                      <a:br>
                        <a:rPr lang="en-GB" sz="1400" dirty="0">
                          <a:solidFill>
                            <a:srgbClr val="000000"/>
                          </a:solidFill>
                          <a:effectLst/>
                          <a:latin typeface="Arial"/>
                          <a:ea typeface="Calibri"/>
                          <a:cs typeface="Times New Roman"/>
                        </a:rPr>
                      </a:br>
                      <a:r>
                        <a:rPr lang="en-GB" sz="1400" dirty="0">
                          <a:solidFill>
                            <a:srgbClr val="000000"/>
                          </a:solidFill>
                          <a:effectLst/>
                          <a:latin typeface="Arial"/>
                          <a:ea typeface="Calibri"/>
                          <a:cs typeface="Times New Roman"/>
                        </a:rPr>
                        <a:t>Aircraft System component failure</a:t>
                      </a:r>
                      <a:br>
                        <a:rPr lang="en-GB" sz="1400" dirty="0">
                          <a:solidFill>
                            <a:srgbClr val="000000"/>
                          </a:solidFill>
                          <a:effectLst/>
                          <a:latin typeface="Arial"/>
                          <a:ea typeface="Calibri"/>
                          <a:cs typeface="Times New Roman"/>
                        </a:rPr>
                      </a:br>
                      <a:r>
                        <a:rPr lang="en-GB" sz="1400" dirty="0">
                          <a:solidFill>
                            <a:srgbClr val="000000"/>
                          </a:solidFill>
                          <a:effectLst/>
                          <a:latin typeface="Arial"/>
                          <a:ea typeface="Calibri"/>
                          <a:cs typeface="Times New Roman"/>
                        </a:rPr>
                        <a:t>Degraded visual environment</a:t>
                      </a:r>
                      <a:br>
                        <a:rPr lang="en-GB" sz="1400" dirty="0">
                          <a:solidFill>
                            <a:srgbClr val="000000"/>
                          </a:solidFill>
                          <a:effectLst/>
                          <a:latin typeface="Arial"/>
                          <a:ea typeface="Calibri"/>
                          <a:cs typeface="Times New Roman"/>
                        </a:rPr>
                      </a:br>
                      <a:r>
                        <a:rPr lang="en-GB" sz="1400" dirty="0">
                          <a:solidFill>
                            <a:srgbClr val="000000"/>
                          </a:solidFill>
                          <a:effectLst/>
                          <a:latin typeface="Arial"/>
                          <a:ea typeface="Calibri"/>
                          <a:cs typeface="Times New Roman"/>
                        </a:rPr>
                        <a:t>IMC  (Instrument  </a:t>
                      </a:r>
                      <a:r>
                        <a:rPr lang="en-GB" sz="1400" dirty="0" err="1">
                          <a:solidFill>
                            <a:srgbClr val="000000"/>
                          </a:solidFill>
                          <a:effectLst/>
                          <a:latin typeface="Arial"/>
                          <a:ea typeface="Calibri"/>
                          <a:cs typeface="Times New Roman"/>
                        </a:rPr>
                        <a:t>Meteo</a:t>
                      </a:r>
                      <a:r>
                        <a:rPr lang="en-GB" sz="1400" dirty="0">
                          <a:solidFill>
                            <a:srgbClr val="000000"/>
                          </a:solidFill>
                          <a:effectLst/>
                          <a:latin typeface="Arial"/>
                          <a:ea typeface="Calibri"/>
                          <a:cs typeface="Times New Roman"/>
                        </a:rPr>
                        <a:t> Control)</a:t>
                      </a:r>
                      <a:endParaRPr lang="pl-PL" sz="1400" dirty="0">
                        <a:effectLst/>
                        <a:latin typeface="Calibri"/>
                        <a:ea typeface="Calibri"/>
                        <a:cs typeface="Times New Roman"/>
                      </a:endParaRPr>
                    </a:p>
                  </a:txBody>
                  <a:tcPr marL="9239" marR="9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8153">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GB" sz="1600" dirty="0" smtClean="0">
                          <a:solidFill>
                            <a:srgbClr val="FFFFFF"/>
                          </a:solidFill>
                          <a:effectLst/>
                          <a:latin typeface="+mn-lt"/>
                          <a:ea typeface="Calibri"/>
                          <a:cs typeface="Calibri"/>
                        </a:rPr>
                        <a:t>High</a:t>
                      </a:r>
                      <a:endParaRPr lang="pl-PL" sz="1600" dirty="0" smtClean="0">
                        <a:effectLst/>
                        <a:latin typeface="+mn-lt"/>
                        <a:ea typeface="Calibri"/>
                        <a:cs typeface="Times New Roman"/>
                      </a:endParaRPr>
                    </a:p>
                    <a:p>
                      <a:pPr algn="ctr">
                        <a:lnSpc>
                          <a:spcPts val="1600"/>
                        </a:lnSpc>
                        <a:spcAft>
                          <a:spcPts val="0"/>
                        </a:spcAft>
                      </a:pPr>
                      <a:endParaRPr lang="pl-PL" sz="1600" dirty="0">
                        <a:effectLst/>
                        <a:latin typeface="Calibri"/>
                        <a:ea typeface="Calibri"/>
                        <a:cs typeface="Times New Roman"/>
                      </a:endParaRPr>
                    </a:p>
                  </a:txBody>
                  <a:tcPr marL="9239" marR="9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0000"/>
                        </a:lnSpc>
                        <a:spcAft>
                          <a:spcPts val="0"/>
                        </a:spcAft>
                      </a:pPr>
                      <a:r>
                        <a:rPr lang="en-US" sz="1600" dirty="0" smtClean="0">
                          <a:effectLst/>
                          <a:latin typeface="+mn-lt"/>
                          <a:ea typeface="Calibri"/>
                          <a:cs typeface="Times New Roman"/>
                        </a:rPr>
                        <a:t>CFIT (Controlled Flight Into Terrain)</a:t>
                      </a:r>
                    </a:p>
                    <a:p>
                      <a:pPr algn="ctr">
                        <a:lnSpc>
                          <a:spcPct val="100000"/>
                        </a:lnSpc>
                        <a:spcAft>
                          <a:spcPts val="0"/>
                        </a:spcAft>
                      </a:pPr>
                      <a:endParaRPr lang="pl-PL" sz="1600" dirty="0">
                        <a:effectLst/>
                        <a:latin typeface="Calibri"/>
                        <a:ea typeface="Calibri"/>
                        <a:cs typeface="Times New Roman"/>
                      </a:endParaRPr>
                    </a:p>
                  </a:txBody>
                  <a:tcPr marL="9239" marR="9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indent="0">
                        <a:lnSpc>
                          <a:spcPct val="100000"/>
                        </a:lnSpc>
                        <a:spcAft>
                          <a:spcPts val="0"/>
                        </a:spcAft>
                      </a:pPr>
                      <a:r>
                        <a:rPr lang="en-GB" sz="1400" u="sng" dirty="0" smtClean="0">
                          <a:solidFill>
                            <a:srgbClr val="000000"/>
                          </a:solidFill>
                          <a:effectLst/>
                          <a:latin typeface="Arial"/>
                          <a:ea typeface="Calibri"/>
                          <a:cs typeface="Times New Roman"/>
                        </a:rPr>
                        <a:t>Pilot trajectory deviation</a:t>
                      </a:r>
                      <a:r>
                        <a:rPr lang="en-GB" sz="1400" dirty="0" smtClean="0">
                          <a:solidFill>
                            <a:srgbClr val="000000"/>
                          </a:solidFill>
                          <a:effectLst/>
                          <a:latin typeface="Arial"/>
                          <a:ea typeface="Calibri"/>
                          <a:cs typeface="Times New Roman"/>
                        </a:rPr>
                        <a:t> (use incorrect data, wrong altimeter data setting, misjudgement)</a:t>
                      </a:r>
                      <a:br>
                        <a:rPr lang="en-GB" sz="1400" dirty="0" smtClean="0">
                          <a:solidFill>
                            <a:srgbClr val="000000"/>
                          </a:solidFill>
                          <a:effectLst/>
                          <a:latin typeface="Arial"/>
                          <a:ea typeface="Calibri"/>
                          <a:cs typeface="Times New Roman"/>
                        </a:rPr>
                      </a:br>
                      <a:r>
                        <a:rPr lang="en-GB" sz="1400" u="sng" dirty="0" smtClean="0">
                          <a:solidFill>
                            <a:srgbClr val="000000"/>
                          </a:solidFill>
                          <a:effectLst/>
                          <a:latin typeface="Arial"/>
                          <a:ea typeface="Calibri"/>
                          <a:cs typeface="Times New Roman"/>
                        </a:rPr>
                        <a:t>FMS/ RNAV/ Flight Control Managemen</a:t>
                      </a:r>
                      <a:r>
                        <a:rPr lang="en-GB" sz="1400" dirty="0" smtClean="0">
                          <a:solidFill>
                            <a:srgbClr val="000000"/>
                          </a:solidFill>
                          <a:effectLst/>
                          <a:latin typeface="Arial"/>
                          <a:ea typeface="Calibri"/>
                          <a:cs typeface="Times New Roman"/>
                        </a:rPr>
                        <a:t>t:</a:t>
                      </a:r>
                      <a:br>
                        <a:rPr lang="en-GB" sz="1400" dirty="0" smtClean="0">
                          <a:solidFill>
                            <a:srgbClr val="000000"/>
                          </a:solidFill>
                          <a:effectLst/>
                          <a:latin typeface="Arial"/>
                          <a:ea typeface="Calibri"/>
                          <a:cs typeface="Times New Roman"/>
                        </a:rPr>
                      </a:br>
                      <a:r>
                        <a:rPr lang="en-GB" sz="1400" i="1" dirty="0" smtClean="0">
                          <a:solidFill>
                            <a:srgbClr val="000000"/>
                          </a:solidFill>
                          <a:effectLst/>
                          <a:latin typeface="Arial"/>
                          <a:ea typeface="Calibri"/>
                          <a:cs typeface="Times New Roman"/>
                        </a:rPr>
                        <a:t>* instrument display wrong data</a:t>
                      </a:r>
                      <a:br>
                        <a:rPr lang="en-GB" sz="1400" i="1" dirty="0" smtClean="0">
                          <a:solidFill>
                            <a:srgbClr val="000000"/>
                          </a:solidFill>
                          <a:effectLst/>
                          <a:latin typeface="Arial"/>
                          <a:ea typeface="Calibri"/>
                          <a:cs typeface="Times New Roman"/>
                        </a:rPr>
                      </a:br>
                      <a:r>
                        <a:rPr lang="en-GB" sz="1400" i="1" dirty="0" smtClean="0">
                          <a:solidFill>
                            <a:srgbClr val="000000"/>
                          </a:solidFill>
                          <a:effectLst/>
                          <a:latin typeface="Arial"/>
                          <a:ea typeface="Calibri"/>
                          <a:cs typeface="Times New Roman"/>
                        </a:rPr>
                        <a:t>* flight director error</a:t>
                      </a:r>
                      <a:br>
                        <a:rPr lang="en-GB" sz="1400" i="1" dirty="0" smtClean="0">
                          <a:solidFill>
                            <a:srgbClr val="000000"/>
                          </a:solidFill>
                          <a:effectLst/>
                          <a:latin typeface="Arial"/>
                          <a:ea typeface="Calibri"/>
                          <a:cs typeface="Times New Roman"/>
                        </a:rPr>
                      </a:br>
                      <a:r>
                        <a:rPr lang="en-GB" sz="1400" i="1" dirty="0" smtClean="0">
                          <a:solidFill>
                            <a:srgbClr val="000000"/>
                          </a:solidFill>
                          <a:effectLst/>
                          <a:latin typeface="Arial"/>
                          <a:ea typeface="Calibri"/>
                          <a:cs typeface="Times New Roman"/>
                        </a:rPr>
                        <a:t>* autopilot error</a:t>
                      </a:r>
                      <a:br>
                        <a:rPr lang="en-GB" sz="1400" i="1" dirty="0" smtClean="0">
                          <a:solidFill>
                            <a:srgbClr val="000000"/>
                          </a:solidFill>
                          <a:effectLst/>
                          <a:latin typeface="Arial"/>
                          <a:ea typeface="Calibri"/>
                          <a:cs typeface="Times New Roman"/>
                        </a:rPr>
                      </a:br>
                      <a:r>
                        <a:rPr lang="en-GB" sz="1400" i="1" dirty="0" smtClean="0">
                          <a:solidFill>
                            <a:srgbClr val="000000"/>
                          </a:solidFill>
                          <a:effectLst/>
                          <a:latin typeface="Arial"/>
                          <a:ea typeface="Calibri"/>
                          <a:cs typeface="Times New Roman"/>
                        </a:rPr>
                        <a:t>* airborne altimeter error</a:t>
                      </a:r>
                      <a:br>
                        <a:rPr lang="en-GB" sz="1400" i="1" dirty="0" smtClean="0">
                          <a:solidFill>
                            <a:srgbClr val="000000"/>
                          </a:solidFill>
                          <a:effectLst/>
                          <a:latin typeface="Arial"/>
                          <a:ea typeface="Calibri"/>
                          <a:cs typeface="Times New Roman"/>
                        </a:rPr>
                      </a:br>
                      <a:r>
                        <a:rPr lang="en-GB" sz="1400" i="1" dirty="0" smtClean="0">
                          <a:solidFill>
                            <a:srgbClr val="000000"/>
                          </a:solidFill>
                          <a:effectLst/>
                          <a:latin typeface="Arial"/>
                          <a:ea typeface="Calibri"/>
                          <a:cs typeface="Times New Roman"/>
                        </a:rPr>
                        <a:t>* </a:t>
                      </a:r>
                      <a:r>
                        <a:rPr lang="en-GB" sz="1400" i="1" dirty="0" err="1" smtClean="0">
                          <a:solidFill>
                            <a:srgbClr val="000000"/>
                          </a:solidFill>
                          <a:effectLst/>
                          <a:latin typeface="Arial"/>
                          <a:ea typeface="Calibri"/>
                          <a:cs typeface="Times New Roman"/>
                        </a:rPr>
                        <a:t>Navaid</a:t>
                      </a:r>
                      <a:r>
                        <a:rPr lang="en-GB" sz="1400" i="1" dirty="0" smtClean="0">
                          <a:solidFill>
                            <a:srgbClr val="000000"/>
                          </a:solidFill>
                          <a:effectLst/>
                          <a:latin typeface="Arial"/>
                          <a:ea typeface="Calibri"/>
                          <a:cs typeface="Times New Roman"/>
                        </a:rPr>
                        <a:t> error causes deviation</a:t>
                      </a:r>
                      <a:br>
                        <a:rPr lang="en-GB" sz="1400" i="1" dirty="0" smtClean="0">
                          <a:solidFill>
                            <a:srgbClr val="000000"/>
                          </a:solidFill>
                          <a:effectLst/>
                          <a:latin typeface="Arial"/>
                          <a:ea typeface="Calibri"/>
                          <a:cs typeface="Times New Roman"/>
                        </a:rPr>
                      </a:br>
                      <a:r>
                        <a:rPr lang="en-GB" sz="1400" i="1" dirty="0" smtClean="0">
                          <a:solidFill>
                            <a:srgbClr val="000000"/>
                          </a:solidFill>
                          <a:effectLst/>
                          <a:latin typeface="Arial"/>
                          <a:ea typeface="Calibri"/>
                          <a:cs typeface="Times New Roman"/>
                        </a:rPr>
                        <a:t>* landing signal error causes deviation (MLS/ ILS)</a:t>
                      </a:r>
                      <a:br>
                        <a:rPr lang="en-GB" sz="1400" i="1" dirty="0" smtClean="0">
                          <a:solidFill>
                            <a:srgbClr val="000000"/>
                          </a:solidFill>
                          <a:effectLst/>
                          <a:latin typeface="Arial"/>
                          <a:ea typeface="Calibri"/>
                          <a:cs typeface="Times New Roman"/>
                        </a:rPr>
                      </a:br>
                      <a:r>
                        <a:rPr lang="en-GB" sz="1400" i="1" dirty="0" smtClean="0">
                          <a:solidFill>
                            <a:srgbClr val="000000"/>
                          </a:solidFill>
                          <a:effectLst/>
                          <a:latin typeface="Arial"/>
                          <a:ea typeface="Calibri"/>
                          <a:cs typeface="Times New Roman"/>
                        </a:rPr>
                        <a:t>* GBAS error causes deviation</a:t>
                      </a:r>
                      <a:endParaRPr lang="pl-PL" sz="1400" i="1" dirty="0" smtClean="0">
                        <a:solidFill>
                          <a:srgbClr val="000000"/>
                        </a:solidFill>
                        <a:effectLst/>
                        <a:latin typeface="Arial"/>
                        <a:ea typeface="Calibri"/>
                        <a:cs typeface="Times New Roman"/>
                      </a:endParaRPr>
                    </a:p>
                    <a:p>
                      <a:pPr marL="85725" indent="0">
                        <a:lnSpc>
                          <a:spcPct val="100000"/>
                        </a:lnSpc>
                        <a:spcAft>
                          <a:spcPts val="0"/>
                        </a:spcAft>
                      </a:pPr>
                      <a:r>
                        <a:rPr lang="en-GB" sz="1400" u="sng" dirty="0" smtClean="0">
                          <a:solidFill>
                            <a:srgbClr val="000000"/>
                          </a:solidFill>
                          <a:effectLst/>
                          <a:latin typeface="Arial"/>
                          <a:ea typeface="Calibri"/>
                          <a:cs typeface="Times New Roman"/>
                        </a:rPr>
                        <a:t>ATC Flight trajectory management</a:t>
                      </a:r>
                      <a:r>
                        <a:rPr lang="en-GB" sz="1400" dirty="0" smtClean="0">
                          <a:solidFill>
                            <a:srgbClr val="000000"/>
                          </a:solidFill>
                          <a:effectLst/>
                          <a:latin typeface="Arial"/>
                          <a:ea typeface="Calibri"/>
                          <a:cs typeface="Times New Roman"/>
                        </a:rPr>
                        <a:t/>
                      </a:r>
                      <a:br>
                        <a:rPr lang="en-GB" sz="1400" dirty="0" smtClean="0">
                          <a:solidFill>
                            <a:srgbClr val="000000"/>
                          </a:solidFill>
                          <a:effectLst/>
                          <a:latin typeface="Arial"/>
                          <a:ea typeface="Calibri"/>
                          <a:cs typeface="Times New Roman"/>
                        </a:rPr>
                      </a:br>
                      <a:r>
                        <a:rPr lang="en-GB" sz="1400" i="1" dirty="0" smtClean="0">
                          <a:solidFill>
                            <a:srgbClr val="000000"/>
                          </a:solidFill>
                          <a:effectLst/>
                          <a:latin typeface="Arial"/>
                          <a:ea typeface="Calibri"/>
                          <a:cs typeface="Times New Roman"/>
                        </a:rPr>
                        <a:t>* inadequate communication with crew</a:t>
                      </a:r>
                      <a:br>
                        <a:rPr lang="en-GB" sz="1400" i="1" dirty="0" smtClean="0">
                          <a:solidFill>
                            <a:srgbClr val="000000"/>
                          </a:solidFill>
                          <a:effectLst/>
                          <a:latin typeface="Arial"/>
                          <a:ea typeface="Calibri"/>
                          <a:cs typeface="Times New Roman"/>
                        </a:rPr>
                      </a:br>
                      <a:r>
                        <a:rPr lang="en-GB" sz="1400" i="1" dirty="0" smtClean="0">
                          <a:solidFill>
                            <a:srgbClr val="000000"/>
                          </a:solidFill>
                          <a:effectLst/>
                          <a:latin typeface="Arial"/>
                          <a:ea typeface="Calibri"/>
                          <a:cs typeface="Times New Roman"/>
                        </a:rPr>
                        <a:t>* altimeter setting sent by ATC</a:t>
                      </a:r>
                      <a:br>
                        <a:rPr lang="en-GB" sz="1400" i="1" dirty="0" smtClean="0">
                          <a:solidFill>
                            <a:srgbClr val="000000"/>
                          </a:solidFill>
                          <a:effectLst/>
                          <a:latin typeface="Arial"/>
                          <a:ea typeface="Calibri"/>
                          <a:cs typeface="Times New Roman"/>
                        </a:rPr>
                      </a:br>
                      <a:r>
                        <a:rPr lang="en-GB" sz="1400" i="1" dirty="0" smtClean="0">
                          <a:solidFill>
                            <a:srgbClr val="000000"/>
                          </a:solidFill>
                          <a:effectLst/>
                          <a:latin typeface="Arial"/>
                          <a:ea typeface="Calibri"/>
                          <a:cs typeface="Times New Roman"/>
                        </a:rPr>
                        <a:t>* ATCO coordination</a:t>
                      </a:r>
                      <a:endParaRPr lang="pl-PL" sz="1400" i="1" dirty="0" smtClean="0">
                        <a:solidFill>
                          <a:srgbClr val="000000"/>
                        </a:solidFill>
                        <a:effectLst/>
                        <a:latin typeface="Arial"/>
                        <a:ea typeface="Calibri"/>
                        <a:cs typeface="Times New Roman"/>
                      </a:endParaRPr>
                    </a:p>
                  </a:txBody>
                  <a:tcPr marL="9239" marR="9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5182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5680AE9-6677-4808-B7F1-637007D6665D}" type="slidenum">
              <a:rPr lang="en-US" smtClean="0"/>
              <a:pPr>
                <a:defRPr/>
              </a:pPr>
              <a:t>13</a:t>
            </a:fld>
            <a:endParaRPr lang="en-US"/>
          </a:p>
        </p:txBody>
      </p:sp>
      <p:sp>
        <p:nvSpPr>
          <p:cNvPr id="5" name="Date Placeholder 4"/>
          <p:cNvSpPr>
            <a:spLocks noGrp="1"/>
          </p:cNvSpPr>
          <p:nvPr>
            <p:ph type="dt" sz="half" idx="11"/>
          </p:nvPr>
        </p:nvSpPr>
        <p:spPr/>
        <p:txBody>
          <a:bodyPr/>
          <a:lstStyle/>
          <a:p>
            <a:pPr>
              <a:defRPr/>
            </a:pPr>
            <a:fld id="{3242DE27-76C5-44DA-B15F-BB8717722EA9}" type="datetime3">
              <a:rPr lang="en-GB">
                <a:solidFill>
                  <a:srgbClr val="5B8AA5"/>
                </a:solidFill>
              </a:rPr>
              <a:pPr>
                <a:defRPr/>
              </a:pPr>
              <a:t>18 September, 2013</a:t>
            </a:fld>
            <a:endParaRPr lang="en-US" dirty="0">
              <a:solidFill>
                <a:srgbClr val="5B8AA5"/>
              </a:solidFill>
            </a:endParaRPr>
          </a:p>
        </p:txBody>
      </p:sp>
      <p:sp>
        <p:nvSpPr>
          <p:cNvPr id="6" name="Footer Placeholder 5"/>
          <p:cNvSpPr>
            <a:spLocks noGrp="1"/>
          </p:cNvSpPr>
          <p:nvPr>
            <p:ph type="ftr" sz="quarter" idx="12"/>
          </p:nvPr>
        </p:nvSpPr>
        <p:spPr/>
        <p:txBody>
          <a:bodyPr/>
          <a:lstStyle/>
          <a:p>
            <a:r>
              <a:rPr lang="en-GB" dirty="0" smtClean="0">
                <a:solidFill>
                  <a:srgbClr val="5B8AA5"/>
                </a:solidFill>
              </a:rPr>
              <a:t>AVIATION SAFETY AND CERTIFICATION OF NEW OPERATIONS AND SYSTEMS</a:t>
            </a:r>
            <a:endParaRPr lang="en-GB" dirty="0">
              <a:solidFill>
                <a:srgbClr val="5B8AA5"/>
              </a:solidFill>
            </a:endParaRPr>
          </a:p>
        </p:txBody>
      </p:sp>
      <p:graphicFrame>
        <p:nvGraphicFramePr>
          <p:cNvPr id="11" name="Tabela 10"/>
          <p:cNvGraphicFramePr>
            <a:graphicFrameLocks noGrp="1"/>
          </p:cNvGraphicFramePr>
          <p:nvPr>
            <p:extLst>
              <p:ext uri="{D42A27DB-BD31-4B8C-83A1-F6EECF244321}">
                <p14:modId xmlns:p14="http://schemas.microsoft.com/office/powerpoint/2010/main" val="1679137452"/>
              </p:ext>
            </p:extLst>
          </p:nvPr>
        </p:nvGraphicFramePr>
        <p:xfrm>
          <a:off x="290895" y="1721692"/>
          <a:ext cx="8275702" cy="4470400"/>
        </p:xfrm>
        <a:graphic>
          <a:graphicData uri="http://schemas.openxmlformats.org/drawingml/2006/table">
            <a:tbl>
              <a:tblPr firstRow="1" firstCol="1" bandRow="1"/>
              <a:tblGrid>
                <a:gridCol w="1056195"/>
                <a:gridCol w="2147777"/>
                <a:gridCol w="5071730"/>
              </a:tblGrid>
              <a:tr h="0">
                <a:tc>
                  <a:txBody>
                    <a:bodyPr/>
                    <a:lstStyle/>
                    <a:p>
                      <a:pPr algn="ctr">
                        <a:lnSpc>
                          <a:spcPts val="1600"/>
                        </a:lnSpc>
                        <a:spcAft>
                          <a:spcPts val="0"/>
                        </a:spcAft>
                      </a:pPr>
                      <a:r>
                        <a:rPr lang="en-GB" sz="1600" dirty="0">
                          <a:solidFill>
                            <a:srgbClr val="000000"/>
                          </a:solidFill>
                          <a:effectLst/>
                          <a:latin typeface="Calibri"/>
                          <a:ea typeface="Calibri"/>
                          <a:cs typeface="Calibri"/>
                        </a:rPr>
                        <a:t>Importance of scenario</a:t>
                      </a:r>
                      <a:endParaRPr lang="pl-PL" sz="1600" dirty="0">
                        <a:effectLst/>
                        <a:latin typeface="Calibri"/>
                        <a:ea typeface="Calibri"/>
                        <a:cs typeface="Times New Roman"/>
                      </a:endParaRPr>
                    </a:p>
                  </a:txBody>
                  <a:tcPr marL="9239" marR="9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191"/>
                    </a:solidFill>
                  </a:tcPr>
                </a:tc>
                <a:tc>
                  <a:txBody>
                    <a:bodyPr/>
                    <a:lstStyle/>
                    <a:p>
                      <a:pPr algn="ctr">
                        <a:lnSpc>
                          <a:spcPts val="1600"/>
                        </a:lnSpc>
                        <a:spcAft>
                          <a:spcPts val="0"/>
                        </a:spcAft>
                      </a:pPr>
                      <a:r>
                        <a:rPr lang="en-GB" sz="1400" dirty="0">
                          <a:solidFill>
                            <a:srgbClr val="000000"/>
                          </a:solidFill>
                          <a:effectLst/>
                          <a:latin typeface="Calibri"/>
                          <a:ea typeface="Calibri"/>
                          <a:cs typeface="Calibri"/>
                        </a:rPr>
                        <a:t>Accident/ Incident</a:t>
                      </a:r>
                      <a:endParaRPr lang="pl-PL" sz="1400" dirty="0">
                        <a:effectLst/>
                        <a:latin typeface="Calibri"/>
                        <a:ea typeface="Calibri"/>
                        <a:cs typeface="Times New Roman"/>
                      </a:endParaRPr>
                    </a:p>
                  </a:txBody>
                  <a:tcPr marL="9239" marR="9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191"/>
                    </a:solidFill>
                  </a:tcPr>
                </a:tc>
                <a:tc>
                  <a:txBody>
                    <a:bodyPr/>
                    <a:lstStyle/>
                    <a:p>
                      <a:pPr algn="ctr">
                        <a:lnSpc>
                          <a:spcPts val="1600"/>
                        </a:lnSpc>
                        <a:spcAft>
                          <a:spcPts val="0"/>
                        </a:spcAft>
                      </a:pPr>
                      <a:r>
                        <a:rPr lang="en-GB" sz="1600" dirty="0">
                          <a:solidFill>
                            <a:srgbClr val="000000"/>
                          </a:solidFill>
                          <a:effectLst/>
                          <a:latin typeface="Arial"/>
                          <a:ea typeface="Calibri"/>
                          <a:cs typeface="Times New Roman"/>
                        </a:rPr>
                        <a:t>Main Precursors -causes (operations &amp; systems)</a:t>
                      </a:r>
                      <a:endParaRPr lang="pl-PL" sz="1600" dirty="0">
                        <a:effectLst/>
                        <a:latin typeface="Calibri"/>
                        <a:ea typeface="Calibri"/>
                        <a:cs typeface="Times New Roman"/>
                      </a:endParaRPr>
                    </a:p>
                  </a:txBody>
                  <a:tcPr marL="9239" marR="9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098153">
                <a:tc>
                  <a:txBody>
                    <a:bodyPr/>
                    <a:lstStyle/>
                    <a:p>
                      <a:pPr algn="ctr">
                        <a:lnSpc>
                          <a:spcPts val="1600"/>
                        </a:lnSpc>
                        <a:spcAft>
                          <a:spcPts val="0"/>
                        </a:spcAft>
                      </a:pPr>
                      <a:r>
                        <a:rPr lang="en-GB" sz="1800" dirty="0">
                          <a:solidFill>
                            <a:srgbClr val="FFFFFF"/>
                          </a:solidFill>
                          <a:effectLst/>
                          <a:latin typeface="Calibri"/>
                          <a:ea typeface="Calibri"/>
                          <a:cs typeface="Calibri"/>
                        </a:rPr>
                        <a:t>High</a:t>
                      </a:r>
                      <a:endParaRPr lang="pl-PL" sz="1800" dirty="0">
                        <a:effectLst/>
                        <a:latin typeface="Calibri"/>
                        <a:ea typeface="Calibri"/>
                        <a:cs typeface="Times New Roman"/>
                      </a:endParaRPr>
                    </a:p>
                  </a:txBody>
                  <a:tcPr marL="9239" marR="9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ts val="1600"/>
                        </a:lnSpc>
                        <a:spcAft>
                          <a:spcPts val="0"/>
                        </a:spcAft>
                      </a:pPr>
                      <a:r>
                        <a:rPr lang="en-GB" sz="1600" dirty="0">
                          <a:solidFill>
                            <a:srgbClr val="000000"/>
                          </a:solidFill>
                          <a:effectLst/>
                          <a:latin typeface="Calibri"/>
                          <a:ea typeface="Calibri"/>
                          <a:cs typeface="Calibri"/>
                        </a:rPr>
                        <a:t>CFIT (Controlled Flight Into Terrain)</a:t>
                      </a:r>
                      <a:endParaRPr lang="pl-PL" sz="1600" dirty="0">
                        <a:effectLst/>
                        <a:latin typeface="Calibri"/>
                        <a:ea typeface="Calibri"/>
                        <a:cs typeface="Times New Roman"/>
                      </a:endParaRPr>
                    </a:p>
                  </a:txBody>
                  <a:tcPr marL="9239" marR="9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marR="0" indent="0" algn="l" defTabSz="914400" rtl="0" eaLnBrk="1" fontAlgn="auto" latinLnBrk="0" hangingPunct="1">
                        <a:lnSpc>
                          <a:spcPts val="1600"/>
                        </a:lnSpc>
                        <a:spcBef>
                          <a:spcPts val="0"/>
                        </a:spcBef>
                        <a:spcAft>
                          <a:spcPts val="1200"/>
                        </a:spcAft>
                        <a:buClrTx/>
                        <a:buSzTx/>
                        <a:buFontTx/>
                        <a:buNone/>
                        <a:tabLst/>
                        <a:defRPr/>
                      </a:pPr>
                      <a:r>
                        <a:rPr lang="en-GB" sz="1400" dirty="0" smtClean="0">
                          <a:solidFill>
                            <a:srgbClr val="000000"/>
                          </a:solidFill>
                          <a:effectLst/>
                          <a:latin typeface="+mn-lt"/>
                          <a:ea typeface="Calibri"/>
                          <a:cs typeface="Times New Roman"/>
                        </a:rPr>
                        <a:t>* ATCO instruction (misjudgement of terrain separation)</a:t>
                      </a:r>
                      <a:br>
                        <a:rPr lang="en-GB" sz="1400" dirty="0" smtClean="0">
                          <a:solidFill>
                            <a:srgbClr val="000000"/>
                          </a:solidFill>
                          <a:effectLst/>
                          <a:latin typeface="+mn-lt"/>
                          <a:ea typeface="Calibri"/>
                          <a:cs typeface="Times New Roman"/>
                        </a:rPr>
                      </a:br>
                      <a:r>
                        <a:rPr lang="en-GB" sz="1400" dirty="0" smtClean="0">
                          <a:solidFill>
                            <a:srgbClr val="000000"/>
                          </a:solidFill>
                          <a:effectLst/>
                          <a:latin typeface="+mn-lt"/>
                          <a:ea typeface="Calibri"/>
                          <a:cs typeface="Times New Roman"/>
                        </a:rPr>
                        <a:t>* no radar surveillance or insufficient picture</a:t>
                      </a:r>
                      <a:br>
                        <a:rPr lang="en-GB" sz="1400" dirty="0" smtClean="0">
                          <a:solidFill>
                            <a:srgbClr val="000000"/>
                          </a:solidFill>
                          <a:effectLst/>
                          <a:latin typeface="+mn-lt"/>
                          <a:ea typeface="Calibri"/>
                          <a:cs typeface="Times New Roman"/>
                        </a:rPr>
                      </a:br>
                      <a:r>
                        <a:rPr lang="en-GB" sz="1400" dirty="0" smtClean="0">
                          <a:solidFill>
                            <a:srgbClr val="000000"/>
                          </a:solidFill>
                          <a:effectLst/>
                          <a:latin typeface="+mn-lt"/>
                          <a:ea typeface="Calibri"/>
                          <a:cs typeface="Times New Roman"/>
                        </a:rPr>
                        <a:t>* unclear instruction</a:t>
                      </a:r>
                      <a:r>
                        <a:rPr lang="en-GB" sz="1400" dirty="0">
                          <a:solidFill>
                            <a:srgbClr val="000000"/>
                          </a:solidFill>
                          <a:effectLst/>
                          <a:latin typeface="+mn-lt"/>
                          <a:ea typeface="Calibri"/>
                          <a:cs typeface="Times New Roman"/>
                        </a:rPr>
                        <a:t/>
                      </a:r>
                      <a:br>
                        <a:rPr lang="en-GB" sz="1400" dirty="0">
                          <a:solidFill>
                            <a:srgbClr val="000000"/>
                          </a:solidFill>
                          <a:effectLst/>
                          <a:latin typeface="+mn-lt"/>
                          <a:ea typeface="Calibri"/>
                          <a:cs typeface="Times New Roman"/>
                        </a:rPr>
                      </a:br>
                      <a:r>
                        <a:rPr lang="en-GB" sz="1400" u="sng" dirty="0" smtClean="0">
                          <a:solidFill>
                            <a:srgbClr val="000000"/>
                          </a:solidFill>
                          <a:effectLst/>
                          <a:latin typeface="+mn-lt"/>
                          <a:ea typeface="Calibri"/>
                          <a:cs typeface="Times New Roman"/>
                        </a:rPr>
                        <a:t>Route</a:t>
                      </a:r>
                      <a:r>
                        <a:rPr lang="en-GB" sz="1400" u="sng" dirty="0">
                          <a:solidFill>
                            <a:srgbClr val="000000"/>
                          </a:solidFill>
                          <a:effectLst/>
                          <a:latin typeface="+mn-lt"/>
                          <a:ea typeface="Calibri"/>
                          <a:cs typeface="Times New Roman"/>
                        </a:rPr>
                        <a:t>/ procedure design</a:t>
                      </a:r>
                      <a:r>
                        <a:rPr lang="en-GB" sz="1400" dirty="0">
                          <a:solidFill>
                            <a:srgbClr val="000000"/>
                          </a:solidFill>
                          <a:effectLst/>
                          <a:latin typeface="+mn-lt"/>
                          <a:ea typeface="Calibri"/>
                          <a:cs typeface="Times New Roman"/>
                        </a:rPr>
                        <a:t/>
                      </a:r>
                      <a:br>
                        <a:rPr lang="en-GB" sz="1400" dirty="0">
                          <a:solidFill>
                            <a:srgbClr val="000000"/>
                          </a:solidFill>
                          <a:effectLst/>
                          <a:latin typeface="+mn-lt"/>
                          <a:ea typeface="Calibri"/>
                          <a:cs typeface="Times New Roman"/>
                        </a:rPr>
                      </a:br>
                      <a:r>
                        <a:rPr lang="en-GB" sz="1400" dirty="0">
                          <a:solidFill>
                            <a:srgbClr val="000000"/>
                          </a:solidFill>
                          <a:effectLst/>
                          <a:latin typeface="+mn-lt"/>
                          <a:ea typeface="Calibri"/>
                          <a:cs typeface="Times New Roman"/>
                        </a:rPr>
                        <a:t>* route/ procedure design</a:t>
                      </a:r>
                      <a:br>
                        <a:rPr lang="en-GB" sz="1400" dirty="0">
                          <a:solidFill>
                            <a:srgbClr val="000000"/>
                          </a:solidFill>
                          <a:effectLst/>
                          <a:latin typeface="+mn-lt"/>
                          <a:ea typeface="Calibri"/>
                          <a:cs typeface="Times New Roman"/>
                        </a:rPr>
                      </a:br>
                      <a:r>
                        <a:rPr lang="en-GB" sz="1400" dirty="0">
                          <a:solidFill>
                            <a:srgbClr val="000000"/>
                          </a:solidFill>
                          <a:effectLst/>
                          <a:latin typeface="+mn-lt"/>
                          <a:ea typeface="Calibri"/>
                          <a:cs typeface="Times New Roman"/>
                        </a:rPr>
                        <a:t>* route/ procedure publication</a:t>
                      </a:r>
                      <a:br>
                        <a:rPr lang="en-GB" sz="1400" dirty="0">
                          <a:solidFill>
                            <a:srgbClr val="000000"/>
                          </a:solidFill>
                          <a:effectLst/>
                          <a:latin typeface="+mn-lt"/>
                          <a:ea typeface="Calibri"/>
                          <a:cs typeface="Times New Roman"/>
                        </a:rPr>
                      </a:br>
                      <a:r>
                        <a:rPr lang="en-GB" sz="1400" u="sng" dirty="0">
                          <a:solidFill>
                            <a:srgbClr val="000000"/>
                          </a:solidFill>
                          <a:effectLst/>
                          <a:latin typeface="+mn-lt"/>
                          <a:ea typeface="Calibri"/>
                          <a:cs typeface="Times New Roman"/>
                        </a:rPr>
                        <a:t>Inadequate Flight crew monitoring</a:t>
                      </a:r>
                      <a:br>
                        <a:rPr lang="en-GB" sz="1400" u="sng" dirty="0">
                          <a:solidFill>
                            <a:srgbClr val="000000"/>
                          </a:solidFill>
                          <a:effectLst/>
                          <a:latin typeface="+mn-lt"/>
                          <a:ea typeface="Calibri"/>
                          <a:cs typeface="Times New Roman"/>
                        </a:rPr>
                      </a:br>
                      <a:r>
                        <a:rPr lang="en-GB" sz="1400" u="sng" dirty="0">
                          <a:solidFill>
                            <a:srgbClr val="000000"/>
                          </a:solidFill>
                          <a:effectLst/>
                          <a:latin typeface="+mn-lt"/>
                          <a:ea typeface="Calibri"/>
                          <a:cs typeface="Times New Roman"/>
                        </a:rPr>
                        <a:t>A/C Ground proximity warning (TAWS/ GPWS)</a:t>
                      </a:r>
                      <a:br>
                        <a:rPr lang="en-GB" sz="1400" u="sng" dirty="0">
                          <a:solidFill>
                            <a:srgbClr val="000000"/>
                          </a:solidFill>
                          <a:effectLst/>
                          <a:latin typeface="+mn-lt"/>
                          <a:ea typeface="Calibri"/>
                          <a:cs typeface="Times New Roman"/>
                        </a:rPr>
                      </a:br>
                      <a:r>
                        <a:rPr lang="en-GB" sz="1400" u="sng" dirty="0">
                          <a:solidFill>
                            <a:srgbClr val="000000"/>
                          </a:solidFill>
                          <a:effectLst/>
                          <a:latin typeface="+mn-lt"/>
                          <a:ea typeface="Calibri"/>
                          <a:cs typeface="Times New Roman"/>
                        </a:rPr>
                        <a:t>ATCO monitoring +MSAW </a:t>
                      </a:r>
                      <a:br>
                        <a:rPr lang="en-GB" sz="1400" u="sng" dirty="0">
                          <a:solidFill>
                            <a:srgbClr val="000000"/>
                          </a:solidFill>
                          <a:effectLst/>
                          <a:latin typeface="+mn-lt"/>
                          <a:ea typeface="Calibri"/>
                          <a:cs typeface="Times New Roman"/>
                        </a:rPr>
                      </a:br>
                      <a:r>
                        <a:rPr lang="en-GB" sz="1400" dirty="0">
                          <a:solidFill>
                            <a:srgbClr val="000000"/>
                          </a:solidFill>
                          <a:effectLst/>
                          <a:latin typeface="+mn-lt"/>
                          <a:ea typeface="Calibri"/>
                          <a:cs typeface="Times New Roman"/>
                        </a:rPr>
                        <a:t>* safety net MSAW failure</a:t>
                      </a:r>
                      <a:br>
                        <a:rPr lang="en-GB" sz="1400" dirty="0">
                          <a:solidFill>
                            <a:srgbClr val="000000"/>
                          </a:solidFill>
                          <a:effectLst/>
                          <a:latin typeface="+mn-lt"/>
                          <a:ea typeface="Calibri"/>
                          <a:cs typeface="Times New Roman"/>
                        </a:rPr>
                      </a:br>
                      <a:r>
                        <a:rPr lang="en-GB" sz="1400" dirty="0">
                          <a:solidFill>
                            <a:srgbClr val="000000"/>
                          </a:solidFill>
                          <a:effectLst/>
                          <a:latin typeface="+mn-lt"/>
                          <a:ea typeface="Calibri"/>
                          <a:cs typeface="Times New Roman"/>
                        </a:rPr>
                        <a:t>* inadequate traffic picture</a:t>
                      </a:r>
                      <a:br>
                        <a:rPr lang="en-GB" sz="1400" dirty="0">
                          <a:solidFill>
                            <a:srgbClr val="000000"/>
                          </a:solidFill>
                          <a:effectLst/>
                          <a:latin typeface="+mn-lt"/>
                          <a:ea typeface="Calibri"/>
                          <a:cs typeface="Times New Roman"/>
                        </a:rPr>
                      </a:br>
                      <a:r>
                        <a:rPr lang="en-GB" sz="1400" dirty="0">
                          <a:solidFill>
                            <a:srgbClr val="000000"/>
                          </a:solidFill>
                          <a:effectLst/>
                          <a:latin typeface="+mn-lt"/>
                          <a:ea typeface="Calibri"/>
                          <a:cs typeface="Times New Roman"/>
                        </a:rPr>
                        <a:t>* inadequate transmission of </a:t>
                      </a:r>
                      <a:r>
                        <a:rPr lang="en-GB" sz="1400" dirty="0" smtClean="0">
                          <a:solidFill>
                            <a:srgbClr val="000000"/>
                          </a:solidFill>
                          <a:effectLst/>
                          <a:latin typeface="+mn-lt"/>
                          <a:ea typeface="Calibri"/>
                          <a:cs typeface="Times New Roman"/>
                        </a:rPr>
                        <a:t>instructions</a:t>
                      </a:r>
                      <a:endParaRPr lang="pl-PL" sz="1400" dirty="0" smtClean="0">
                        <a:solidFill>
                          <a:srgbClr val="000000"/>
                        </a:solidFill>
                        <a:effectLst/>
                        <a:latin typeface="+mn-lt"/>
                        <a:ea typeface="Calibri"/>
                        <a:cs typeface="Times New Roman"/>
                      </a:endParaRPr>
                    </a:p>
                  </a:txBody>
                  <a:tcPr marL="9239" marR="9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8153">
                <a:tc>
                  <a:txBody>
                    <a:bodyPr/>
                    <a:lstStyle/>
                    <a:p>
                      <a:pPr algn="ctr">
                        <a:lnSpc>
                          <a:spcPts val="1600"/>
                        </a:lnSpc>
                        <a:spcAft>
                          <a:spcPts val="0"/>
                        </a:spcAft>
                      </a:pPr>
                      <a:r>
                        <a:rPr lang="en-GB" sz="1800" dirty="0" smtClean="0">
                          <a:solidFill>
                            <a:srgbClr val="FFFFFF"/>
                          </a:solidFill>
                          <a:effectLst/>
                          <a:latin typeface="+mn-lt"/>
                          <a:ea typeface="Calibri"/>
                          <a:cs typeface="Calibri"/>
                        </a:rPr>
                        <a:t>High</a:t>
                      </a:r>
                      <a:endParaRPr lang="pl-PL" sz="1800" dirty="0">
                        <a:effectLst/>
                        <a:latin typeface="Calibri"/>
                        <a:ea typeface="Calibri"/>
                        <a:cs typeface="Times New Roman"/>
                      </a:endParaRPr>
                    </a:p>
                  </a:txBody>
                  <a:tcPr marL="9239" marR="9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ts val="1600"/>
                        </a:lnSpc>
                        <a:spcAft>
                          <a:spcPts val="0"/>
                        </a:spcAft>
                      </a:pPr>
                      <a:r>
                        <a:rPr lang="en-GB" sz="1600" dirty="0" smtClean="0">
                          <a:solidFill>
                            <a:srgbClr val="000000"/>
                          </a:solidFill>
                          <a:effectLst/>
                          <a:latin typeface="+mn-lt"/>
                          <a:ea typeface="Calibri"/>
                          <a:cs typeface="Calibri"/>
                        </a:rPr>
                        <a:t>RE (Runway Excursion)</a:t>
                      </a:r>
                      <a:endParaRPr lang="pl-PL" sz="1600" dirty="0">
                        <a:effectLst/>
                        <a:latin typeface="Calibri"/>
                        <a:ea typeface="Calibri"/>
                        <a:cs typeface="Times New Roman"/>
                      </a:endParaRPr>
                    </a:p>
                  </a:txBody>
                  <a:tcPr marL="9239" marR="9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indent="0">
                        <a:lnSpc>
                          <a:spcPts val="1600"/>
                        </a:lnSpc>
                        <a:spcAft>
                          <a:spcPts val="0"/>
                        </a:spcAft>
                      </a:pPr>
                      <a:r>
                        <a:rPr lang="en-US" sz="1400" dirty="0" smtClean="0">
                          <a:effectLst/>
                          <a:latin typeface="+mn-lt"/>
                          <a:ea typeface="Calibri"/>
                          <a:cs typeface="Times New Roman"/>
                        </a:rPr>
                        <a:t>* Aircraft system malfunction (e.g. nose wheel steering or engine malfunction)</a:t>
                      </a:r>
                    </a:p>
                    <a:p>
                      <a:pPr marL="85725" indent="0">
                        <a:lnSpc>
                          <a:spcPts val="1600"/>
                        </a:lnSpc>
                        <a:spcAft>
                          <a:spcPts val="0"/>
                        </a:spcAft>
                      </a:pPr>
                      <a:r>
                        <a:rPr lang="en-US" sz="1400" dirty="0" smtClean="0">
                          <a:effectLst/>
                          <a:latin typeface="+mn-lt"/>
                          <a:ea typeface="Calibri"/>
                          <a:cs typeface="Times New Roman"/>
                        </a:rPr>
                        <a:t>* Reported wind velocity or runway surface conditions differ from actual conditions;</a:t>
                      </a:r>
                    </a:p>
                    <a:p>
                      <a:pPr marL="85725" indent="0">
                        <a:lnSpc>
                          <a:spcPts val="1600"/>
                        </a:lnSpc>
                        <a:spcAft>
                          <a:spcPts val="0"/>
                        </a:spcAft>
                      </a:pPr>
                      <a:r>
                        <a:rPr lang="en-US" sz="1400" dirty="0" smtClean="0">
                          <a:effectLst/>
                          <a:latin typeface="+mn-lt"/>
                          <a:ea typeface="Calibri"/>
                          <a:cs typeface="Times New Roman"/>
                        </a:rPr>
                        <a:t>* significant Aquaplaning occurs</a:t>
                      </a:r>
                    </a:p>
                    <a:p>
                      <a:pPr marL="85725" indent="0">
                        <a:lnSpc>
                          <a:spcPts val="1600"/>
                        </a:lnSpc>
                        <a:spcAft>
                          <a:spcPts val="0"/>
                        </a:spcAft>
                      </a:pPr>
                      <a:r>
                        <a:rPr lang="en-US" sz="1400" dirty="0" smtClean="0">
                          <a:effectLst/>
                          <a:latin typeface="+mn-lt"/>
                          <a:ea typeface="Calibri"/>
                          <a:cs typeface="Times New Roman"/>
                        </a:rPr>
                        <a:t>* A departing aircraft fails to get airborne before end of the runway </a:t>
                      </a:r>
                    </a:p>
                    <a:p>
                      <a:pPr marL="85725" indent="0">
                        <a:lnSpc>
                          <a:spcPts val="1600"/>
                        </a:lnSpc>
                        <a:spcAft>
                          <a:spcPts val="0"/>
                        </a:spcAft>
                      </a:pPr>
                      <a:r>
                        <a:rPr lang="en-US" sz="1400" dirty="0" smtClean="0">
                          <a:effectLst/>
                          <a:latin typeface="+mn-lt"/>
                          <a:ea typeface="Calibri"/>
                          <a:cs typeface="Times New Roman"/>
                        </a:rPr>
                        <a:t>* A landing aircraft is unable to stop before end of runway (weight, system failure...)</a:t>
                      </a:r>
                      <a:endParaRPr lang="en-US" sz="1400" dirty="0">
                        <a:effectLst/>
                        <a:latin typeface="+mn-lt"/>
                        <a:ea typeface="Calibri"/>
                        <a:cs typeface="Times New Roman"/>
                      </a:endParaRPr>
                    </a:p>
                  </a:txBody>
                  <a:tcPr marL="9239" marR="9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itle 1"/>
          <p:cNvSpPr>
            <a:spLocks noGrp="1"/>
          </p:cNvSpPr>
          <p:nvPr>
            <p:ph type="title"/>
          </p:nvPr>
        </p:nvSpPr>
        <p:spPr>
          <a:xfrm>
            <a:off x="313222" y="970670"/>
            <a:ext cx="8647898" cy="455679"/>
          </a:xfrm>
        </p:spPr>
        <p:txBody>
          <a:bodyPr>
            <a:noAutofit/>
          </a:bodyPr>
          <a:lstStyle/>
          <a:p>
            <a:r>
              <a:rPr lang="en-US" sz="2400" b="1" i="1" dirty="0"/>
              <a:t>WP1.1(Step 2) Analysis of precursors and causal </a:t>
            </a:r>
            <a:r>
              <a:rPr lang="en-US" sz="2400" b="1" i="1" dirty="0" smtClean="0"/>
              <a:t>factors: examples</a:t>
            </a:r>
            <a:endParaRPr lang="en-029" sz="2400" b="1" i="1" dirty="0"/>
          </a:p>
        </p:txBody>
      </p:sp>
    </p:spTree>
    <p:extLst>
      <p:ext uri="{BB962C8B-B14F-4D97-AF65-F5344CB8AC3E}">
        <p14:creationId xmlns:p14="http://schemas.microsoft.com/office/powerpoint/2010/main" val="2942886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5680AE9-6677-4808-B7F1-637007D6665D}" type="slidenum">
              <a:rPr lang="en-US" smtClean="0"/>
              <a:pPr>
                <a:defRPr/>
              </a:pPr>
              <a:t>14</a:t>
            </a:fld>
            <a:endParaRPr lang="en-US"/>
          </a:p>
        </p:txBody>
      </p:sp>
      <p:sp>
        <p:nvSpPr>
          <p:cNvPr id="5" name="Date Placeholder 4"/>
          <p:cNvSpPr>
            <a:spLocks noGrp="1"/>
          </p:cNvSpPr>
          <p:nvPr>
            <p:ph type="dt" sz="half" idx="11"/>
          </p:nvPr>
        </p:nvSpPr>
        <p:spPr/>
        <p:txBody>
          <a:bodyPr/>
          <a:lstStyle/>
          <a:p>
            <a:pPr>
              <a:defRPr/>
            </a:pPr>
            <a:fld id="{3242DE27-76C5-44DA-B15F-BB8717722EA9}" type="datetime3">
              <a:rPr lang="en-GB">
                <a:solidFill>
                  <a:srgbClr val="5B8AA5"/>
                </a:solidFill>
              </a:rPr>
              <a:pPr>
                <a:defRPr/>
              </a:pPr>
              <a:t>18 September, 2013</a:t>
            </a:fld>
            <a:endParaRPr lang="en-US" dirty="0">
              <a:solidFill>
                <a:srgbClr val="5B8AA5"/>
              </a:solidFill>
            </a:endParaRPr>
          </a:p>
        </p:txBody>
      </p:sp>
      <p:sp>
        <p:nvSpPr>
          <p:cNvPr id="6" name="Footer Placeholder 5"/>
          <p:cNvSpPr>
            <a:spLocks noGrp="1"/>
          </p:cNvSpPr>
          <p:nvPr>
            <p:ph type="ftr" sz="quarter" idx="12"/>
          </p:nvPr>
        </p:nvSpPr>
        <p:spPr/>
        <p:txBody>
          <a:bodyPr/>
          <a:lstStyle/>
          <a:p>
            <a:r>
              <a:rPr lang="en-GB" dirty="0" smtClean="0">
                <a:solidFill>
                  <a:srgbClr val="5B8AA5"/>
                </a:solidFill>
              </a:rPr>
              <a:t>AVIATION SAFETY AND CERTIFICATION OF NEW OPERATIONS AND SYSTEMS</a:t>
            </a:r>
            <a:endParaRPr lang="en-GB" dirty="0">
              <a:solidFill>
                <a:srgbClr val="5B8AA5"/>
              </a:solidFill>
            </a:endParaRPr>
          </a:p>
        </p:txBody>
      </p:sp>
      <p:graphicFrame>
        <p:nvGraphicFramePr>
          <p:cNvPr id="11" name="Tabela 10"/>
          <p:cNvGraphicFramePr>
            <a:graphicFrameLocks noGrp="1"/>
          </p:cNvGraphicFramePr>
          <p:nvPr>
            <p:extLst>
              <p:ext uri="{D42A27DB-BD31-4B8C-83A1-F6EECF244321}">
                <p14:modId xmlns:p14="http://schemas.microsoft.com/office/powerpoint/2010/main" val="2301078122"/>
              </p:ext>
            </p:extLst>
          </p:nvPr>
        </p:nvGraphicFramePr>
        <p:xfrm>
          <a:off x="359218" y="1734221"/>
          <a:ext cx="8275702" cy="4673600"/>
        </p:xfrm>
        <a:graphic>
          <a:graphicData uri="http://schemas.openxmlformats.org/drawingml/2006/table">
            <a:tbl>
              <a:tblPr firstRow="1" firstCol="1" bandRow="1"/>
              <a:tblGrid>
                <a:gridCol w="1056195"/>
                <a:gridCol w="2147777"/>
                <a:gridCol w="5071730"/>
              </a:tblGrid>
              <a:tr h="0">
                <a:tc>
                  <a:txBody>
                    <a:bodyPr/>
                    <a:lstStyle/>
                    <a:p>
                      <a:pPr algn="ctr">
                        <a:lnSpc>
                          <a:spcPts val="1600"/>
                        </a:lnSpc>
                        <a:spcAft>
                          <a:spcPts val="0"/>
                        </a:spcAft>
                      </a:pPr>
                      <a:r>
                        <a:rPr lang="en-GB" sz="1400" dirty="0">
                          <a:solidFill>
                            <a:srgbClr val="000000"/>
                          </a:solidFill>
                          <a:effectLst/>
                          <a:latin typeface="+mn-lt"/>
                          <a:ea typeface="Calibri"/>
                          <a:cs typeface="Calibri"/>
                        </a:rPr>
                        <a:t>Importance of scenario</a:t>
                      </a:r>
                      <a:endParaRPr lang="pl-PL" sz="1400" dirty="0">
                        <a:effectLst/>
                        <a:latin typeface="+mn-lt"/>
                        <a:ea typeface="Calibri"/>
                        <a:cs typeface="Times New Roman"/>
                      </a:endParaRPr>
                    </a:p>
                  </a:txBody>
                  <a:tcPr marL="9239" marR="9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191"/>
                    </a:solidFill>
                  </a:tcPr>
                </a:tc>
                <a:tc>
                  <a:txBody>
                    <a:bodyPr/>
                    <a:lstStyle/>
                    <a:p>
                      <a:pPr algn="ctr">
                        <a:lnSpc>
                          <a:spcPts val="1600"/>
                        </a:lnSpc>
                        <a:spcAft>
                          <a:spcPts val="0"/>
                        </a:spcAft>
                      </a:pPr>
                      <a:r>
                        <a:rPr lang="en-GB" sz="1400" dirty="0">
                          <a:solidFill>
                            <a:srgbClr val="000000"/>
                          </a:solidFill>
                          <a:effectLst/>
                          <a:latin typeface="+mn-lt"/>
                          <a:ea typeface="Calibri"/>
                          <a:cs typeface="Calibri"/>
                        </a:rPr>
                        <a:t>Accident/ Incident</a:t>
                      </a:r>
                      <a:endParaRPr lang="pl-PL" sz="1400" dirty="0">
                        <a:effectLst/>
                        <a:latin typeface="+mn-lt"/>
                        <a:ea typeface="Calibri"/>
                        <a:cs typeface="Times New Roman"/>
                      </a:endParaRPr>
                    </a:p>
                  </a:txBody>
                  <a:tcPr marL="9239" marR="9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191"/>
                    </a:solidFill>
                  </a:tcPr>
                </a:tc>
                <a:tc>
                  <a:txBody>
                    <a:bodyPr/>
                    <a:lstStyle/>
                    <a:p>
                      <a:pPr algn="ctr">
                        <a:lnSpc>
                          <a:spcPts val="1600"/>
                        </a:lnSpc>
                        <a:spcAft>
                          <a:spcPts val="0"/>
                        </a:spcAft>
                      </a:pPr>
                      <a:r>
                        <a:rPr lang="en-GB" sz="1600" dirty="0">
                          <a:solidFill>
                            <a:srgbClr val="000000"/>
                          </a:solidFill>
                          <a:effectLst/>
                          <a:latin typeface="+mn-lt"/>
                          <a:ea typeface="Calibri"/>
                          <a:cs typeface="Times New Roman"/>
                        </a:rPr>
                        <a:t>Main Precursors -causes (operations &amp; systems)</a:t>
                      </a:r>
                      <a:endParaRPr lang="pl-PL" sz="1600" dirty="0">
                        <a:effectLst/>
                        <a:latin typeface="+mn-lt"/>
                        <a:ea typeface="Calibri"/>
                        <a:cs typeface="Times New Roman"/>
                      </a:endParaRPr>
                    </a:p>
                  </a:txBody>
                  <a:tcPr marL="9239" marR="9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91313">
                <a:tc>
                  <a:txBody>
                    <a:bodyPr/>
                    <a:lstStyle/>
                    <a:p>
                      <a:pPr algn="ctr">
                        <a:lnSpc>
                          <a:spcPts val="1600"/>
                        </a:lnSpc>
                        <a:spcAft>
                          <a:spcPts val="0"/>
                        </a:spcAft>
                      </a:pPr>
                      <a:r>
                        <a:rPr lang="en-GB" sz="1800" dirty="0">
                          <a:solidFill>
                            <a:srgbClr val="000000"/>
                          </a:solidFill>
                          <a:effectLst/>
                          <a:latin typeface="Calibri"/>
                          <a:ea typeface="Calibri"/>
                          <a:cs typeface="Calibri"/>
                        </a:rPr>
                        <a:t>Medium</a:t>
                      </a:r>
                      <a:endParaRPr lang="pl-PL" sz="1800" dirty="0">
                        <a:effectLst/>
                        <a:latin typeface="Calibri"/>
                        <a:ea typeface="Calibri"/>
                        <a:cs typeface="Times New Roman"/>
                      </a:endParaRPr>
                    </a:p>
                  </a:txBody>
                  <a:tcPr marL="9239" marR="9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ts val="1600"/>
                        </a:lnSpc>
                        <a:spcAft>
                          <a:spcPts val="0"/>
                        </a:spcAft>
                      </a:pPr>
                      <a:r>
                        <a:rPr lang="en-GB" sz="1600" dirty="0">
                          <a:solidFill>
                            <a:srgbClr val="000000"/>
                          </a:solidFill>
                          <a:effectLst/>
                          <a:latin typeface="Calibri"/>
                          <a:ea typeface="Calibri"/>
                          <a:cs typeface="Calibri"/>
                        </a:rPr>
                        <a:t>CLR (aircraft deviation of ATC clearance including Level Bust)</a:t>
                      </a:r>
                      <a:endParaRPr lang="pl-PL" sz="1600" dirty="0">
                        <a:effectLst/>
                        <a:latin typeface="Calibri"/>
                        <a:ea typeface="Calibri"/>
                        <a:cs typeface="Times New Roman"/>
                      </a:endParaRPr>
                    </a:p>
                  </a:txBody>
                  <a:tcPr marL="9239" marR="9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00"/>
                        </a:lnSpc>
                        <a:spcAft>
                          <a:spcPts val="0"/>
                        </a:spcAft>
                      </a:pPr>
                      <a:r>
                        <a:rPr lang="en-GB" sz="1400" b="1" u="sng" dirty="0">
                          <a:solidFill>
                            <a:srgbClr val="FF0000"/>
                          </a:solidFill>
                          <a:effectLst/>
                          <a:latin typeface="+mn-lt"/>
                          <a:ea typeface="Calibri"/>
                          <a:cs typeface="Times New Roman"/>
                        </a:rPr>
                        <a:t>Main precursor: Crew/ Aircraft induced conflict</a:t>
                      </a:r>
                      <a:br>
                        <a:rPr lang="en-GB" sz="1400" b="1" u="sng" dirty="0">
                          <a:solidFill>
                            <a:srgbClr val="FF0000"/>
                          </a:solidFill>
                          <a:effectLst/>
                          <a:latin typeface="+mn-lt"/>
                          <a:ea typeface="Calibri"/>
                          <a:cs typeface="Times New Roman"/>
                        </a:rPr>
                      </a:br>
                      <a:r>
                        <a:rPr lang="en-GB" sz="1400" dirty="0">
                          <a:effectLst/>
                          <a:latin typeface="+mn-lt"/>
                          <a:ea typeface="Calibri"/>
                          <a:cs typeface="Times New Roman"/>
                        </a:rPr>
                        <a:t>* </a:t>
                      </a:r>
                      <a:r>
                        <a:rPr lang="en-GB" sz="1400" u="sng" dirty="0">
                          <a:effectLst/>
                          <a:latin typeface="+mn-lt"/>
                          <a:ea typeface="Calibri"/>
                          <a:cs typeface="Times New Roman"/>
                        </a:rPr>
                        <a:t>Levels busts causes</a:t>
                      </a:r>
                      <a:r>
                        <a:rPr lang="en-GB" sz="1400" dirty="0">
                          <a:effectLst/>
                          <a:latin typeface="+mn-lt"/>
                          <a:ea typeface="Calibri"/>
                          <a:cs typeface="Times New Roman"/>
                        </a:rPr>
                        <a:t> </a:t>
                      </a:r>
                      <a:br>
                        <a:rPr lang="en-GB" sz="1400" dirty="0">
                          <a:effectLst/>
                          <a:latin typeface="+mn-lt"/>
                          <a:ea typeface="Calibri"/>
                          <a:cs typeface="Times New Roman"/>
                        </a:rPr>
                      </a:br>
                      <a:r>
                        <a:rPr lang="en-GB" sz="1400" dirty="0">
                          <a:effectLst/>
                          <a:latin typeface="+mn-lt"/>
                          <a:ea typeface="Calibri"/>
                          <a:cs typeface="Times New Roman"/>
                        </a:rPr>
                        <a:t> - inadequate communication of level/ height to pilot</a:t>
                      </a:r>
                      <a:br>
                        <a:rPr lang="en-GB" sz="1400" dirty="0">
                          <a:effectLst/>
                          <a:latin typeface="+mn-lt"/>
                          <a:ea typeface="Calibri"/>
                          <a:cs typeface="Times New Roman"/>
                        </a:rPr>
                      </a:br>
                      <a:r>
                        <a:rPr lang="en-GB" sz="1400" dirty="0">
                          <a:effectLst/>
                          <a:latin typeface="+mn-lt"/>
                          <a:ea typeface="Calibri"/>
                          <a:cs typeface="Times New Roman"/>
                        </a:rPr>
                        <a:t> - pilot handling error</a:t>
                      </a:r>
                      <a:br>
                        <a:rPr lang="en-GB" sz="1400" dirty="0">
                          <a:effectLst/>
                          <a:latin typeface="+mn-lt"/>
                          <a:ea typeface="Calibri"/>
                          <a:cs typeface="Times New Roman"/>
                        </a:rPr>
                      </a:br>
                      <a:r>
                        <a:rPr lang="en-GB" sz="1400" dirty="0">
                          <a:effectLst/>
                          <a:latin typeface="+mn-lt"/>
                          <a:ea typeface="Calibri"/>
                          <a:cs typeface="Times New Roman"/>
                        </a:rPr>
                        <a:t> - altimeter setting error</a:t>
                      </a:r>
                      <a:br>
                        <a:rPr lang="en-GB" sz="1400" dirty="0">
                          <a:effectLst/>
                          <a:latin typeface="+mn-lt"/>
                          <a:ea typeface="Calibri"/>
                          <a:cs typeface="Times New Roman"/>
                        </a:rPr>
                      </a:br>
                      <a:r>
                        <a:rPr lang="en-GB" sz="1400" dirty="0">
                          <a:effectLst/>
                          <a:latin typeface="+mn-lt"/>
                          <a:ea typeface="Calibri"/>
                          <a:cs typeface="Times New Roman"/>
                        </a:rPr>
                        <a:t> - aircraft technical failure</a:t>
                      </a:r>
                      <a:br>
                        <a:rPr lang="en-GB" sz="1400" dirty="0">
                          <a:effectLst/>
                          <a:latin typeface="+mn-lt"/>
                          <a:ea typeface="Calibri"/>
                          <a:cs typeface="Times New Roman"/>
                        </a:rPr>
                      </a:br>
                      <a:r>
                        <a:rPr lang="en-GB" sz="1400" dirty="0">
                          <a:effectLst/>
                          <a:latin typeface="+mn-lt"/>
                          <a:ea typeface="Calibri"/>
                          <a:cs typeface="Times New Roman"/>
                        </a:rPr>
                        <a:t> - ACAS RA cause</a:t>
                      </a:r>
                      <a:br>
                        <a:rPr lang="en-GB" sz="1400" dirty="0">
                          <a:effectLst/>
                          <a:latin typeface="+mn-lt"/>
                          <a:ea typeface="Calibri"/>
                          <a:cs typeface="Times New Roman"/>
                        </a:rPr>
                      </a:br>
                      <a:r>
                        <a:rPr lang="en-GB" sz="1400" dirty="0">
                          <a:effectLst/>
                          <a:latin typeface="+mn-lt"/>
                          <a:ea typeface="Calibri"/>
                          <a:cs typeface="Times New Roman"/>
                        </a:rPr>
                        <a:t> - weather induced level bust</a:t>
                      </a:r>
                      <a:br>
                        <a:rPr lang="en-GB" sz="1400" dirty="0">
                          <a:effectLst/>
                          <a:latin typeface="+mn-lt"/>
                          <a:ea typeface="Calibri"/>
                          <a:cs typeface="Times New Roman"/>
                        </a:rPr>
                      </a:br>
                      <a:r>
                        <a:rPr lang="en-GB" sz="1400" dirty="0">
                          <a:effectLst/>
                          <a:latin typeface="+mn-lt"/>
                          <a:ea typeface="Calibri"/>
                          <a:cs typeface="Times New Roman"/>
                        </a:rPr>
                        <a:t>* </a:t>
                      </a:r>
                      <a:r>
                        <a:rPr lang="en-GB" sz="1400" u="sng" dirty="0">
                          <a:effectLst/>
                          <a:latin typeface="+mn-lt"/>
                          <a:ea typeface="Calibri"/>
                          <a:cs typeface="Times New Roman"/>
                        </a:rPr>
                        <a:t>aircraft deviation causes (lateral, speed, vertical speed)</a:t>
                      </a:r>
                      <a:r>
                        <a:rPr lang="en-GB" sz="1400" dirty="0">
                          <a:effectLst/>
                          <a:latin typeface="+mn-lt"/>
                          <a:ea typeface="Calibri"/>
                          <a:cs typeface="Times New Roman"/>
                        </a:rPr>
                        <a:t/>
                      </a:r>
                      <a:br>
                        <a:rPr lang="en-GB" sz="1400" dirty="0">
                          <a:effectLst/>
                          <a:latin typeface="+mn-lt"/>
                          <a:ea typeface="Calibri"/>
                          <a:cs typeface="Times New Roman"/>
                        </a:rPr>
                      </a:br>
                      <a:r>
                        <a:rPr lang="en-GB" sz="1400" dirty="0">
                          <a:effectLst/>
                          <a:latin typeface="+mn-lt"/>
                          <a:ea typeface="Calibri"/>
                          <a:cs typeface="Times New Roman"/>
                        </a:rPr>
                        <a:t> - pilot induced (misunderstood ATC instruction, failure to follow ATC -   instruction or ATC procedures, emergency situation)</a:t>
                      </a:r>
                      <a:br>
                        <a:rPr lang="en-GB" sz="1400" dirty="0">
                          <a:effectLst/>
                          <a:latin typeface="+mn-lt"/>
                          <a:ea typeface="Calibri"/>
                          <a:cs typeface="Times New Roman"/>
                        </a:rPr>
                      </a:br>
                      <a:r>
                        <a:rPr lang="en-GB" sz="1400" dirty="0">
                          <a:effectLst/>
                          <a:latin typeface="+mn-lt"/>
                          <a:ea typeface="Calibri"/>
                          <a:cs typeface="Times New Roman"/>
                        </a:rPr>
                        <a:t> - wake induced deviation</a:t>
                      </a:r>
                      <a:br>
                        <a:rPr lang="en-GB" sz="1400" dirty="0">
                          <a:effectLst/>
                          <a:latin typeface="+mn-lt"/>
                          <a:ea typeface="Calibri"/>
                          <a:cs typeface="Times New Roman"/>
                        </a:rPr>
                      </a:br>
                      <a:r>
                        <a:rPr lang="en-GB" sz="1400" dirty="0">
                          <a:effectLst/>
                          <a:latin typeface="+mn-lt"/>
                          <a:ea typeface="Calibri"/>
                          <a:cs typeface="Times New Roman"/>
                        </a:rPr>
                        <a:t> - aircraft induced deviation (incorrect AIS data, technical failure)</a:t>
                      </a:r>
                      <a:br>
                        <a:rPr lang="en-GB" sz="1400" dirty="0">
                          <a:effectLst/>
                          <a:latin typeface="+mn-lt"/>
                          <a:ea typeface="Calibri"/>
                          <a:cs typeface="Times New Roman"/>
                        </a:rPr>
                      </a:br>
                      <a:r>
                        <a:rPr lang="en-GB" sz="1400" dirty="0">
                          <a:effectLst/>
                          <a:latin typeface="+mn-lt"/>
                          <a:ea typeface="Calibri"/>
                          <a:cs typeface="Times New Roman"/>
                        </a:rPr>
                        <a:t>  </a:t>
                      </a:r>
                      <a:endParaRPr lang="pl-PL" sz="1400" dirty="0">
                        <a:effectLst/>
                        <a:latin typeface="+mn-lt"/>
                        <a:ea typeface="Calibri"/>
                        <a:cs typeface="Times New Roman"/>
                      </a:endParaRPr>
                    </a:p>
                  </a:txBody>
                  <a:tcPr marL="9239" marR="9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3680">
                <a:tc>
                  <a:txBody>
                    <a:bodyPr/>
                    <a:lstStyle/>
                    <a:p>
                      <a:pPr algn="ctr">
                        <a:lnSpc>
                          <a:spcPts val="1600"/>
                        </a:lnSpc>
                        <a:spcAft>
                          <a:spcPts val="0"/>
                        </a:spcAft>
                      </a:pPr>
                      <a:r>
                        <a:rPr lang="pl-PL" sz="1800" dirty="0" smtClean="0">
                          <a:effectLst/>
                          <a:latin typeface="+mn-lt"/>
                          <a:ea typeface="Calibri"/>
                          <a:cs typeface="Times New Roman"/>
                        </a:rPr>
                        <a:t>Medium</a:t>
                      </a:r>
                    </a:p>
                    <a:p>
                      <a:pPr algn="ctr">
                        <a:lnSpc>
                          <a:spcPts val="1600"/>
                        </a:lnSpc>
                        <a:spcAft>
                          <a:spcPts val="0"/>
                        </a:spcAft>
                      </a:pPr>
                      <a:endParaRPr lang="pl-PL" sz="1800" dirty="0">
                        <a:effectLst/>
                        <a:latin typeface="Calibri"/>
                        <a:ea typeface="Calibri"/>
                        <a:cs typeface="Times New Roman"/>
                      </a:endParaRPr>
                    </a:p>
                  </a:txBody>
                  <a:tcPr marL="9239" marR="9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ts val="1600"/>
                        </a:lnSpc>
                        <a:spcAft>
                          <a:spcPts val="0"/>
                        </a:spcAft>
                      </a:pPr>
                      <a:r>
                        <a:rPr lang="en-GB" sz="1600" noProof="0" dirty="0" smtClean="0">
                          <a:effectLst/>
                          <a:latin typeface="+mn-lt"/>
                          <a:ea typeface="Calibri"/>
                          <a:cs typeface="Times New Roman"/>
                        </a:rPr>
                        <a:t>RI (Runway Incursion)</a:t>
                      </a:r>
                      <a:endParaRPr lang="en-GB" sz="1600" noProof="0" dirty="0">
                        <a:effectLst/>
                        <a:latin typeface="Calibri"/>
                        <a:ea typeface="Calibri"/>
                        <a:cs typeface="Times New Roman"/>
                      </a:endParaRPr>
                    </a:p>
                  </a:txBody>
                  <a:tcPr marL="9239" marR="9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00"/>
                        </a:lnSpc>
                        <a:spcAft>
                          <a:spcPts val="0"/>
                        </a:spcAft>
                      </a:pPr>
                      <a:r>
                        <a:rPr kumimoji="0" lang="en-GB" sz="1400" b="0" i="0" u="sng" strike="noStrike" kern="1200" cap="none" spc="0" normalizeH="0" baseline="0" noProof="0" dirty="0" smtClean="0">
                          <a:ln>
                            <a:noFill/>
                          </a:ln>
                          <a:solidFill>
                            <a:srgbClr val="000000"/>
                          </a:solidFill>
                          <a:effectLst/>
                          <a:uLnTx/>
                          <a:uFillTx/>
                          <a:latin typeface="+mn-lt"/>
                          <a:ea typeface="Calibri"/>
                          <a:cs typeface="Times New Roman"/>
                        </a:rPr>
                        <a:t>ATC instigated Runway Entry incursion</a:t>
                      </a:r>
                      <a:r>
                        <a:rPr kumimoji="0" lang="en-GB" sz="1400" b="0" i="0" u="none" strike="noStrike" kern="1200" cap="none" spc="0" normalizeH="0" baseline="0" noProof="0" dirty="0" smtClean="0">
                          <a:ln>
                            <a:noFill/>
                          </a:ln>
                          <a:solidFill>
                            <a:srgbClr val="000000"/>
                          </a:solidFill>
                          <a:effectLst/>
                          <a:uLnTx/>
                          <a:uFillTx/>
                          <a:latin typeface="+mn-lt"/>
                          <a:ea typeface="Calibri"/>
                          <a:cs typeface="Times New Roman"/>
                        </a:rPr>
                        <a:t/>
                      </a:r>
                      <a:br>
                        <a:rPr kumimoji="0" lang="en-GB" sz="1400" b="0" i="0" u="none" strike="noStrike" kern="1200" cap="none" spc="0" normalizeH="0" baseline="0" noProof="0" dirty="0" smtClean="0">
                          <a:ln>
                            <a:noFill/>
                          </a:ln>
                          <a:solidFill>
                            <a:srgbClr val="000000"/>
                          </a:solidFill>
                          <a:effectLst/>
                          <a:uLnTx/>
                          <a:uFillTx/>
                          <a:latin typeface="+mn-lt"/>
                          <a:ea typeface="Calibri"/>
                          <a:cs typeface="Times New Roman"/>
                        </a:rPr>
                      </a:br>
                      <a:r>
                        <a:rPr kumimoji="0" lang="en-GB" sz="1400" b="0" i="0" u="none" strike="noStrike" kern="1200" cap="none" spc="0" normalizeH="0" baseline="0" noProof="0" dirty="0" smtClean="0">
                          <a:ln>
                            <a:noFill/>
                          </a:ln>
                          <a:solidFill>
                            <a:srgbClr val="000000"/>
                          </a:solidFill>
                          <a:effectLst/>
                          <a:uLnTx/>
                          <a:uFillTx/>
                          <a:latin typeface="+mn-lt"/>
                          <a:ea typeface="Calibri"/>
                          <a:cs typeface="Times New Roman"/>
                        </a:rPr>
                        <a:t>* failure to balance operational airport capacity/ demand</a:t>
                      </a:r>
                      <a:br>
                        <a:rPr kumimoji="0" lang="en-GB" sz="1400" b="0" i="0" u="none" strike="noStrike" kern="1200" cap="none" spc="0" normalizeH="0" baseline="0" noProof="0" dirty="0" smtClean="0">
                          <a:ln>
                            <a:noFill/>
                          </a:ln>
                          <a:solidFill>
                            <a:srgbClr val="000000"/>
                          </a:solidFill>
                          <a:effectLst/>
                          <a:uLnTx/>
                          <a:uFillTx/>
                          <a:latin typeface="+mn-lt"/>
                          <a:ea typeface="Calibri"/>
                          <a:cs typeface="Times New Roman"/>
                        </a:rPr>
                      </a:br>
                      <a:r>
                        <a:rPr kumimoji="0" lang="en-GB" sz="1400" b="0" i="0" u="none" strike="noStrike" kern="1200" cap="none" spc="0" normalizeH="0" baseline="0" noProof="0" dirty="0" smtClean="0">
                          <a:ln>
                            <a:noFill/>
                          </a:ln>
                          <a:solidFill>
                            <a:srgbClr val="000000"/>
                          </a:solidFill>
                          <a:effectLst/>
                          <a:uLnTx/>
                          <a:uFillTx/>
                          <a:latin typeface="+mn-lt"/>
                          <a:ea typeface="Calibri"/>
                          <a:cs typeface="Times New Roman"/>
                        </a:rPr>
                        <a:t>* tower (runway) failure to balance arrivals or departures</a:t>
                      </a:r>
                      <a:br>
                        <a:rPr kumimoji="0" lang="en-GB" sz="1400" b="0" i="0" u="none" strike="noStrike" kern="1200" cap="none" spc="0" normalizeH="0" baseline="0" noProof="0" dirty="0" smtClean="0">
                          <a:ln>
                            <a:noFill/>
                          </a:ln>
                          <a:solidFill>
                            <a:srgbClr val="000000"/>
                          </a:solidFill>
                          <a:effectLst/>
                          <a:uLnTx/>
                          <a:uFillTx/>
                          <a:latin typeface="+mn-lt"/>
                          <a:ea typeface="Calibri"/>
                          <a:cs typeface="Times New Roman"/>
                        </a:rPr>
                      </a:br>
                      <a:r>
                        <a:rPr kumimoji="0" lang="en-GB" sz="1400" b="0" i="0" u="none" strike="noStrike" kern="1200" cap="none" spc="0" normalizeH="0" baseline="0" noProof="0" dirty="0" smtClean="0">
                          <a:ln>
                            <a:noFill/>
                          </a:ln>
                          <a:solidFill>
                            <a:srgbClr val="000000"/>
                          </a:solidFill>
                          <a:effectLst/>
                          <a:uLnTx/>
                          <a:uFillTx/>
                          <a:latin typeface="+mn-lt"/>
                          <a:ea typeface="Calibri"/>
                          <a:cs typeface="Times New Roman"/>
                        </a:rPr>
                        <a:t>* AMAN/ DMAN  insufficient spacing</a:t>
                      </a:r>
                      <a:br>
                        <a:rPr kumimoji="0" lang="en-GB" sz="1400" b="0" i="0" u="none" strike="noStrike" kern="1200" cap="none" spc="0" normalizeH="0" baseline="0" noProof="0" dirty="0" smtClean="0">
                          <a:ln>
                            <a:noFill/>
                          </a:ln>
                          <a:solidFill>
                            <a:srgbClr val="000000"/>
                          </a:solidFill>
                          <a:effectLst/>
                          <a:uLnTx/>
                          <a:uFillTx/>
                          <a:latin typeface="+mn-lt"/>
                          <a:ea typeface="Calibri"/>
                          <a:cs typeface="Times New Roman"/>
                        </a:rPr>
                      </a:br>
                      <a:r>
                        <a:rPr kumimoji="0" lang="en-GB" sz="1400" b="0" i="0" u="none" strike="noStrike" kern="1200" cap="none" spc="0" normalizeH="0" baseline="0" noProof="0" dirty="0" smtClean="0">
                          <a:ln>
                            <a:noFill/>
                          </a:ln>
                          <a:solidFill>
                            <a:srgbClr val="000000"/>
                          </a:solidFill>
                          <a:effectLst/>
                          <a:uLnTx/>
                          <a:uFillTx/>
                          <a:latin typeface="+mn-lt"/>
                          <a:ea typeface="Calibri"/>
                          <a:cs typeface="Times New Roman"/>
                        </a:rPr>
                        <a:t>* failure in managing sequences</a:t>
                      </a:r>
                      <a:br>
                        <a:rPr kumimoji="0" lang="en-GB" sz="1400" b="0" i="0" u="none" strike="noStrike" kern="1200" cap="none" spc="0" normalizeH="0" baseline="0" noProof="0" dirty="0" smtClean="0">
                          <a:ln>
                            <a:noFill/>
                          </a:ln>
                          <a:solidFill>
                            <a:srgbClr val="000000"/>
                          </a:solidFill>
                          <a:effectLst/>
                          <a:uLnTx/>
                          <a:uFillTx/>
                          <a:latin typeface="+mn-lt"/>
                          <a:ea typeface="Calibri"/>
                          <a:cs typeface="Times New Roman"/>
                        </a:rPr>
                      </a:br>
                      <a:r>
                        <a:rPr kumimoji="0" lang="en-GB" sz="1400" b="0" i="0" u="none" strike="noStrike" kern="1200" cap="none" spc="0" normalizeH="0" baseline="0" noProof="0" dirty="0" smtClean="0">
                          <a:ln>
                            <a:noFill/>
                          </a:ln>
                          <a:solidFill>
                            <a:srgbClr val="000000"/>
                          </a:solidFill>
                          <a:effectLst/>
                          <a:uLnTx/>
                          <a:uFillTx/>
                          <a:latin typeface="+mn-lt"/>
                          <a:ea typeface="Calibri"/>
                          <a:cs typeface="Times New Roman"/>
                        </a:rPr>
                        <a:t>* inadequate instruction to pilot</a:t>
                      </a:r>
                      <a:br>
                        <a:rPr kumimoji="0" lang="en-GB" sz="1400" b="0" i="0" u="none" strike="noStrike" kern="1200" cap="none" spc="0" normalizeH="0" baseline="0" noProof="0" dirty="0" smtClean="0">
                          <a:ln>
                            <a:noFill/>
                          </a:ln>
                          <a:solidFill>
                            <a:srgbClr val="000000"/>
                          </a:solidFill>
                          <a:effectLst/>
                          <a:uLnTx/>
                          <a:uFillTx/>
                          <a:latin typeface="+mn-lt"/>
                          <a:ea typeface="Calibri"/>
                          <a:cs typeface="Times New Roman"/>
                        </a:rPr>
                      </a:br>
                      <a:r>
                        <a:rPr kumimoji="0" lang="en-GB" sz="1400" b="0" i="0" u="none" strike="noStrike" kern="1200" cap="none" spc="0" normalizeH="0" baseline="0" noProof="0" dirty="0" smtClean="0">
                          <a:ln>
                            <a:noFill/>
                          </a:ln>
                          <a:solidFill>
                            <a:srgbClr val="000000"/>
                          </a:solidFill>
                          <a:effectLst/>
                          <a:uLnTx/>
                          <a:uFillTx/>
                          <a:latin typeface="+mn-lt"/>
                          <a:ea typeface="Calibri"/>
                          <a:cs typeface="Times New Roman"/>
                        </a:rPr>
                        <a:t>* inadequate communication to pilot (loss, failure)</a:t>
                      </a:r>
                      <a:endParaRPr lang="pl-PL" sz="1400" dirty="0">
                        <a:effectLst/>
                        <a:latin typeface="+mn-lt"/>
                        <a:ea typeface="Calibri"/>
                        <a:cs typeface="Times New Roman"/>
                      </a:endParaRPr>
                    </a:p>
                  </a:txBody>
                  <a:tcPr marL="9239" marR="9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itle 1"/>
          <p:cNvSpPr>
            <a:spLocks noGrp="1"/>
          </p:cNvSpPr>
          <p:nvPr>
            <p:ph type="title"/>
          </p:nvPr>
        </p:nvSpPr>
        <p:spPr>
          <a:xfrm>
            <a:off x="433168" y="670975"/>
            <a:ext cx="8524875" cy="777875"/>
          </a:xfrm>
        </p:spPr>
        <p:txBody>
          <a:bodyPr>
            <a:noAutofit/>
          </a:bodyPr>
          <a:lstStyle/>
          <a:p>
            <a:r>
              <a:rPr lang="en-US" sz="2400" b="1" i="1" dirty="0"/>
              <a:t>WP1.1(Step 2) Analysis of precursors and causal </a:t>
            </a:r>
            <a:r>
              <a:rPr lang="en-US" sz="2400" b="1" i="1" dirty="0" smtClean="0"/>
              <a:t>factors: examples</a:t>
            </a:r>
            <a:endParaRPr lang="en-029" sz="2400" b="1" i="1" dirty="0"/>
          </a:p>
        </p:txBody>
      </p:sp>
    </p:spTree>
    <p:extLst>
      <p:ext uri="{BB962C8B-B14F-4D97-AF65-F5344CB8AC3E}">
        <p14:creationId xmlns:p14="http://schemas.microsoft.com/office/powerpoint/2010/main" val="442709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5680AE9-6677-4808-B7F1-637007D6665D}" type="slidenum">
              <a:rPr lang="en-US" smtClean="0"/>
              <a:pPr>
                <a:defRPr/>
              </a:pPr>
              <a:t>15</a:t>
            </a:fld>
            <a:endParaRPr lang="en-US"/>
          </a:p>
        </p:txBody>
      </p:sp>
      <p:sp>
        <p:nvSpPr>
          <p:cNvPr id="5" name="Date Placeholder 4"/>
          <p:cNvSpPr>
            <a:spLocks noGrp="1"/>
          </p:cNvSpPr>
          <p:nvPr>
            <p:ph type="dt" sz="half" idx="11"/>
          </p:nvPr>
        </p:nvSpPr>
        <p:spPr/>
        <p:txBody>
          <a:bodyPr/>
          <a:lstStyle/>
          <a:p>
            <a:pPr>
              <a:defRPr/>
            </a:pPr>
            <a:fld id="{3242DE27-76C5-44DA-B15F-BB8717722EA9}" type="datetime3">
              <a:rPr lang="en-GB">
                <a:solidFill>
                  <a:srgbClr val="5B8AA5"/>
                </a:solidFill>
              </a:rPr>
              <a:pPr>
                <a:defRPr/>
              </a:pPr>
              <a:t>18 September, 2013</a:t>
            </a:fld>
            <a:endParaRPr lang="en-US" dirty="0">
              <a:solidFill>
                <a:srgbClr val="5B8AA5"/>
              </a:solidFill>
            </a:endParaRPr>
          </a:p>
        </p:txBody>
      </p:sp>
      <p:sp>
        <p:nvSpPr>
          <p:cNvPr id="6" name="Footer Placeholder 5"/>
          <p:cNvSpPr>
            <a:spLocks noGrp="1"/>
          </p:cNvSpPr>
          <p:nvPr>
            <p:ph type="ftr" sz="quarter" idx="12"/>
          </p:nvPr>
        </p:nvSpPr>
        <p:spPr/>
        <p:txBody>
          <a:bodyPr/>
          <a:lstStyle/>
          <a:p>
            <a:r>
              <a:rPr lang="en-GB" dirty="0" smtClean="0">
                <a:solidFill>
                  <a:srgbClr val="5B8AA5"/>
                </a:solidFill>
              </a:rPr>
              <a:t>AVIATION SAFETY AND CERTIFICATION OF NEW OPERATIONS AND SYSTEMS</a:t>
            </a:r>
            <a:endParaRPr lang="en-GB" dirty="0">
              <a:solidFill>
                <a:srgbClr val="5B8AA5"/>
              </a:solidFill>
            </a:endParaRPr>
          </a:p>
        </p:txBody>
      </p:sp>
      <p:graphicFrame>
        <p:nvGraphicFramePr>
          <p:cNvPr id="11" name="Tabela 10"/>
          <p:cNvGraphicFramePr>
            <a:graphicFrameLocks noGrp="1"/>
          </p:cNvGraphicFramePr>
          <p:nvPr>
            <p:extLst>
              <p:ext uri="{D42A27DB-BD31-4B8C-83A1-F6EECF244321}">
                <p14:modId xmlns:p14="http://schemas.microsoft.com/office/powerpoint/2010/main" val="3433319621"/>
              </p:ext>
            </p:extLst>
          </p:nvPr>
        </p:nvGraphicFramePr>
        <p:xfrm>
          <a:off x="359218" y="1579476"/>
          <a:ext cx="8275702" cy="4673600"/>
        </p:xfrm>
        <a:graphic>
          <a:graphicData uri="http://schemas.openxmlformats.org/drawingml/2006/table">
            <a:tbl>
              <a:tblPr firstRow="1" firstCol="1" bandRow="1"/>
              <a:tblGrid>
                <a:gridCol w="1056195"/>
                <a:gridCol w="2147777"/>
                <a:gridCol w="5071730"/>
              </a:tblGrid>
              <a:tr h="0">
                <a:tc>
                  <a:txBody>
                    <a:bodyPr/>
                    <a:lstStyle/>
                    <a:p>
                      <a:pPr algn="ctr">
                        <a:lnSpc>
                          <a:spcPts val="1600"/>
                        </a:lnSpc>
                        <a:spcAft>
                          <a:spcPts val="0"/>
                        </a:spcAft>
                      </a:pPr>
                      <a:r>
                        <a:rPr lang="en-GB" sz="1400" dirty="0">
                          <a:solidFill>
                            <a:srgbClr val="000000"/>
                          </a:solidFill>
                          <a:effectLst/>
                          <a:latin typeface="+mn-lt"/>
                          <a:ea typeface="Calibri"/>
                          <a:cs typeface="Calibri"/>
                        </a:rPr>
                        <a:t>Importance of scenario</a:t>
                      </a:r>
                      <a:endParaRPr lang="pl-PL" sz="1400" dirty="0">
                        <a:effectLst/>
                        <a:latin typeface="+mn-lt"/>
                        <a:ea typeface="Calibri"/>
                        <a:cs typeface="Times New Roman"/>
                      </a:endParaRPr>
                    </a:p>
                  </a:txBody>
                  <a:tcPr marL="9239" marR="9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191"/>
                    </a:solidFill>
                  </a:tcPr>
                </a:tc>
                <a:tc>
                  <a:txBody>
                    <a:bodyPr/>
                    <a:lstStyle/>
                    <a:p>
                      <a:pPr algn="ctr">
                        <a:lnSpc>
                          <a:spcPts val="1600"/>
                        </a:lnSpc>
                        <a:spcAft>
                          <a:spcPts val="0"/>
                        </a:spcAft>
                      </a:pPr>
                      <a:r>
                        <a:rPr lang="en-GB" sz="1400" dirty="0">
                          <a:solidFill>
                            <a:srgbClr val="000000"/>
                          </a:solidFill>
                          <a:effectLst/>
                          <a:latin typeface="+mn-lt"/>
                          <a:ea typeface="Calibri"/>
                          <a:cs typeface="Calibri"/>
                        </a:rPr>
                        <a:t>Accident/ Incident</a:t>
                      </a:r>
                      <a:endParaRPr lang="pl-PL" sz="1400" dirty="0">
                        <a:effectLst/>
                        <a:latin typeface="+mn-lt"/>
                        <a:ea typeface="Calibri"/>
                        <a:cs typeface="Times New Roman"/>
                      </a:endParaRPr>
                    </a:p>
                  </a:txBody>
                  <a:tcPr marL="9239" marR="9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191"/>
                    </a:solidFill>
                  </a:tcPr>
                </a:tc>
                <a:tc>
                  <a:txBody>
                    <a:bodyPr/>
                    <a:lstStyle/>
                    <a:p>
                      <a:pPr algn="ctr">
                        <a:lnSpc>
                          <a:spcPts val="1600"/>
                        </a:lnSpc>
                        <a:spcAft>
                          <a:spcPts val="0"/>
                        </a:spcAft>
                      </a:pPr>
                      <a:r>
                        <a:rPr lang="en-GB" sz="1600" dirty="0">
                          <a:solidFill>
                            <a:srgbClr val="000000"/>
                          </a:solidFill>
                          <a:effectLst/>
                          <a:latin typeface="+mn-lt"/>
                          <a:ea typeface="Calibri"/>
                          <a:cs typeface="Times New Roman"/>
                        </a:rPr>
                        <a:t>Main Precursors -causes (operations &amp; systems)</a:t>
                      </a:r>
                      <a:endParaRPr lang="pl-PL" sz="1600" dirty="0">
                        <a:effectLst/>
                        <a:latin typeface="+mn-lt"/>
                        <a:ea typeface="Calibri"/>
                        <a:cs typeface="Times New Roman"/>
                      </a:endParaRPr>
                    </a:p>
                  </a:txBody>
                  <a:tcPr marL="9239" marR="9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013680">
                <a:tc>
                  <a:txBody>
                    <a:bodyPr/>
                    <a:lstStyle/>
                    <a:p>
                      <a:pPr algn="ctr">
                        <a:lnSpc>
                          <a:spcPts val="1600"/>
                        </a:lnSpc>
                        <a:spcAft>
                          <a:spcPts val="0"/>
                        </a:spcAft>
                      </a:pPr>
                      <a:r>
                        <a:rPr lang="en-GB" sz="1800" dirty="0">
                          <a:solidFill>
                            <a:srgbClr val="000000"/>
                          </a:solidFill>
                          <a:effectLst/>
                          <a:latin typeface="Calibri"/>
                          <a:ea typeface="Calibri"/>
                          <a:cs typeface="Calibri"/>
                        </a:rPr>
                        <a:t>Medium</a:t>
                      </a:r>
                      <a:endParaRPr lang="pl-PL" sz="1800" dirty="0">
                        <a:effectLst/>
                        <a:latin typeface="Calibri"/>
                        <a:ea typeface="Calibri"/>
                        <a:cs typeface="Times New Roman"/>
                      </a:endParaRPr>
                    </a:p>
                  </a:txBody>
                  <a:tcPr marL="9239" marR="9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ts val="1600"/>
                        </a:lnSpc>
                        <a:spcAft>
                          <a:spcPts val="0"/>
                        </a:spcAft>
                      </a:pPr>
                      <a:r>
                        <a:rPr lang="en-GB" sz="1600" dirty="0">
                          <a:solidFill>
                            <a:srgbClr val="000000"/>
                          </a:solidFill>
                          <a:effectLst/>
                          <a:latin typeface="Calibri"/>
                          <a:ea typeface="Calibri"/>
                          <a:cs typeface="Calibri"/>
                        </a:rPr>
                        <a:t>RI (Runway Incursion)</a:t>
                      </a:r>
                      <a:endParaRPr lang="pl-PL" sz="1600" dirty="0">
                        <a:effectLst/>
                        <a:latin typeface="Calibri"/>
                        <a:ea typeface="Calibri"/>
                        <a:cs typeface="Times New Roman"/>
                      </a:endParaRPr>
                    </a:p>
                  </a:txBody>
                  <a:tcPr marL="9239" marR="9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00"/>
                        </a:lnSpc>
                        <a:spcAft>
                          <a:spcPts val="0"/>
                        </a:spcAft>
                      </a:pPr>
                      <a:r>
                        <a:rPr lang="en-GB" sz="1400" dirty="0" smtClean="0">
                          <a:solidFill>
                            <a:srgbClr val="000000"/>
                          </a:solidFill>
                          <a:effectLst/>
                          <a:latin typeface="+mn-lt"/>
                          <a:ea typeface="Calibri"/>
                          <a:cs typeface="Times New Roman"/>
                        </a:rPr>
                        <a:t>* </a:t>
                      </a:r>
                      <a:r>
                        <a:rPr lang="en-GB" sz="1400" dirty="0">
                          <a:solidFill>
                            <a:srgbClr val="000000"/>
                          </a:solidFill>
                          <a:effectLst/>
                          <a:latin typeface="+mn-lt"/>
                          <a:ea typeface="Calibri"/>
                          <a:cs typeface="Times New Roman"/>
                        </a:rPr>
                        <a:t>insufficient (use of) ground surveillance</a:t>
                      </a:r>
                      <a:br>
                        <a:rPr lang="en-GB" sz="1400" dirty="0">
                          <a:solidFill>
                            <a:srgbClr val="000000"/>
                          </a:solidFill>
                          <a:effectLst/>
                          <a:latin typeface="+mn-lt"/>
                          <a:ea typeface="Calibri"/>
                          <a:cs typeface="Times New Roman"/>
                        </a:rPr>
                      </a:br>
                      <a:r>
                        <a:rPr lang="en-GB" sz="1400" dirty="0">
                          <a:solidFill>
                            <a:srgbClr val="000000"/>
                          </a:solidFill>
                          <a:effectLst/>
                          <a:latin typeface="+mn-lt"/>
                          <a:ea typeface="Calibri"/>
                          <a:cs typeface="Times New Roman"/>
                        </a:rPr>
                        <a:t>* runway status information inadequate</a:t>
                      </a:r>
                      <a:br>
                        <a:rPr lang="en-GB" sz="1400" dirty="0">
                          <a:solidFill>
                            <a:srgbClr val="000000"/>
                          </a:solidFill>
                          <a:effectLst/>
                          <a:latin typeface="+mn-lt"/>
                          <a:ea typeface="Calibri"/>
                          <a:cs typeface="Times New Roman"/>
                        </a:rPr>
                      </a:br>
                      <a:r>
                        <a:rPr lang="en-GB" sz="1400" dirty="0">
                          <a:solidFill>
                            <a:srgbClr val="000000"/>
                          </a:solidFill>
                          <a:effectLst/>
                          <a:latin typeface="+mn-lt"/>
                          <a:ea typeface="Calibri"/>
                          <a:cs typeface="Times New Roman"/>
                        </a:rPr>
                        <a:t>* inadequate coordination between tower &amp; apron</a:t>
                      </a:r>
                      <a:br>
                        <a:rPr lang="en-GB" sz="1400" dirty="0">
                          <a:solidFill>
                            <a:srgbClr val="000000"/>
                          </a:solidFill>
                          <a:effectLst/>
                          <a:latin typeface="+mn-lt"/>
                          <a:ea typeface="Calibri"/>
                          <a:cs typeface="Times New Roman"/>
                        </a:rPr>
                      </a:br>
                      <a:r>
                        <a:rPr lang="en-GB" sz="1400" u="sng" dirty="0">
                          <a:solidFill>
                            <a:srgbClr val="000000"/>
                          </a:solidFill>
                          <a:effectLst/>
                          <a:latin typeface="+mn-lt"/>
                          <a:ea typeface="Calibri"/>
                          <a:cs typeface="Times New Roman"/>
                        </a:rPr>
                        <a:t>Non ATC Runway Entry incursion</a:t>
                      </a:r>
                      <a:r>
                        <a:rPr lang="en-GB" sz="1400" dirty="0">
                          <a:solidFill>
                            <a:srgbClr val="000000"/>
                          </a:solidFill>
                          <a:effectLst/>
                          <a:latin typeface="+mn-lt"/>
                          <a:ea typeface="Calibri"/>
                          <a:cs typeface="Times New Roman"/>
                        </a:rPr>
                        <a:t/>
                      </a:r>
                      <a:br>
                        <a:rPr lang="en-GB" sz="1400" dirty="0">
                          <a:solidFill>
                            <a:srgbClr val="000000"/>
                          </a:solidFill>
                          <a:effectLst/>
                          <a:latin typeface="+mn-lt"/>
                          <a:ea typeface="Calibri"/>
                          <a:cs typeface="Times New Roman"/>
                        </a:rPr>
                      </a:br>
                      <a:r>
                        <a:rPr lang="en-GB" sz="1400" dirty="0">
                          <a:solidFill>
                            <a:srgbClr val="000000"/>
                          </a:solidFill>
                          <a:effectLst/>
                          <a:latin typeface="+mn-lt"/>
                          <a:ea typeface="Calibri"/>
                          <a:cs typeface="Times New Roman"/>
                        </a:rPr>
                        <a:t/>
                      </a:r>
                      <a:br>
                        <a:rPr lang="en-GB" sz="1400" dirty="0">
                          <a:solidFill>
                            <a:srgbClr val="000000"/>
                          </a:solidFill>
                          <a:effectLst/>
                          <a:latin typeface="+mn-lt"/>
                          <a:ea typeface="Calibri"/>
                          <a:cs typeface="Times New Roman"/>
                        </a:rPr>
                      </a:br>
                      <a:r>
                        <a:rPr lang="en-GB" sz="1400" u="sng" dirty="0">
                          <a:solidFill>
                            <a:srgbClr val="000000"/>
                          </a:solidFill>
                          <a:effectLst/>
                          <a:latin typeface="+mn-lt"/>
                          <a:ea typeface="Calibri"/>
                          <a:cs typeface="Times New Roman"/>
                        </a:rPr>
                        <a:t>Animal/ Person Runway incursion</a:t>
                      </a:r>
                      <a:r>
                        <a:rPr lang="en-GB" sz="1400" dirty="0">
                          <a:solidFill>
                            <a:srgbClr val="000000"/>
                          </a:solidFill>
                          <a:effectLst/>
                          <a:latin typeface="+mn-lt"/>
                          <a:ea typeface="Calibri"/>
                          <a:cs typeface="Times New Roman"/>
                        </a:rPr>
                        <a:t/>
                      </a:r>
                      <a:br>
                        <a:rPr lang="en-GB" sz="1400" dirty="0">
                          <a:solidFill>
                            <a:srgbClr val="000000"/>
                          </a:solidFill>
                          <a:effectLst/>
                          <a:latin typeface="+mn-lt"/>
                          <a:ea typeface="Calibri"/>
                          <a:cs typeface="Times New Roman"/>
                        </a:rPr>
                      </a:br>
                      <a:r>
                        <a:rPr lang="en-GB" sz="1400" dirty="0">
                          <a:solidFill>
                            <a:srgbClr val="000000"/>
                          </a:solidFill>
                          <a:effectLst/>
                          <a:latin typeface="+mn-lt"/>
                          <a:ea typeface="Calibri"/>
                          <a:cs typeface="Times New Roman"/>
                        </a:rPr>
                        <a:t/>
                      </a:r>
                      <a:br>
                        <a:rPr lang="en-GB" sz="1400" dirty="0">
                          <a:solidFill>
                            <a:srgbClr val="000000"/>
                          </a:solidFill>
                          <a:effectLst/>
                          <a:latin typeface="+mn-lt"/>
                          <a:ea typeface="Calibri"/>
                          <a:cs typeface="Times New Roman"/>
                        </a:rPr>
                      </a:br>
                      <a:r>
                        <a:rPr lang="en-GB" sz="1400" u="sng" dirty="0">
                          <a:solidFill>
                            <a:srgbClr val="000000"/>
                          </a:solidFill>
                          <a:effectLst/>
                          <a:latin typeface="+mn-lt"/>
                          <a:ea typeface="Calibri"/>
                          <a:cs typeface="Times New Roman"/>
                        </a:rPr>
                        <a:t>Premature landing incursion</a:t>
                      </a:r>
                      <a:r>
                        <a:rPr lang="en-GB" sz="1400" dirty="0">
                          <a:solidFill>
                            <a:srgbClr val="000000"/>
                          </a:solidFill>
                          <a:effectLst/>
                          <a:latin typeface="+mn-lt"/>
                          <a:ea typeface="Calibri"/>
                          <a:cs typeface="Times New Roman"/>
                        </a:rPr>
                        <a:t/>
                      </a:r>
                      <a:br>
                        <a:rPr lang="en-GB" sz="1400" dirty="0">
                          <a:solidFill>
                            <a:srgbClr val="000000"/>
                          </a:solidFill>
                          <a:effectLst/>
                          <a:latin typeface="+mn-lt"/>
                          <a:ea typeface="Calibri"/>
                          <a:cs typeface="Times New Roman"/>
                        </a:rPr>
                      </a:br>
                      <a:r>
                        <a:rPr lang="en-GB" sz="1400" dirty="0">
                          <a:solidFill>
                            <a:srgbClr val="000000"/>
                          </a:solidFill>
                          <a:effectLst/>
                          <a:latin typeface="+mn-lt"/>
                          <a:ea typeface="Calibri"/>
                          <a:cs typeface="Times New Roman"/>
                        </a:rPr>
                        <a:t>* ATC landing procedures (insufficient spacing, clearance error, inadequate communication with pilot)</a:t>
                      </a:r>
                      <a:br>
                        <a:rPr lang="en-GB" sz="1400" dirty="0">
                          <a:solidFill>
                            <a:srgbClr val="000000"/>
                          </a:solidFill>
                          <a:effectLst/>
                          <a:latin typeface="+mn-lt"/>
                          <a:ea typeface="Calibri"/>
                          <a:cs typeface="Times New Roman"/>
                        </a:rPr>
                      </a:br>
                      <a:r>
                        <a:rPr lang="en-GB" sz="1400" dirty="0">
                          <a:solidFill>
                            <a:srgbClr val="000000"/>
                          </a:solidFill>
                          <a:effectLst/>
                          <a:latin typeface="+mn-lt"/>
                          <a:ea typeface="Calibri"/>
                          <a:cs typeface="Times New Roman"/>
                        </a:rPr>
                        <a:t>* Landing without clearance (pilot takes clearance of other aircraft)</a:t>
                      </a:r>
                      <a:br>
                        <a:rPr lang="en-GB" sz="1400" dirty="0">
                          <a:solidFill>
                            <a:srgbClr val="000000"/>
                          </a:solidFill>
                          <a:effectLst/>
                          <a:latin typeface="+mn-lt"/>
                          <a:ea typeface="Calibri"/>
                          <a:cs typeface="Times New Roman"/>
                        </a:rPr>
                      </a:br>
                      <a:r>
                        <a:rPr lang="en-GB" sz="1400" dirty="0">
                          <a:solidFill>
                            <a:srgbClr val="000000"/>
                          </a:solidFill>
                          <a:effectLst/>
                          <a:latin typeface="+mn-lt"/>
                          <a:ea typeface="Calibri"/>
                          <a:cs typeface="Times New Roman"/>
                        </a:rPr>
                        <a:t>* Landing on wrong runway (landings aids failure)</a:t>
                      </a:r>
                      <a:br>
                        <a:rPr lang="en-GB" sz="1400" dirty="0">
                          <a:solidFill>
                            <a:srgbClr val="000000"/>
                          </a:solidFill>
                          <a:effectLst/>
                          <a:latin typeface="+mn-lt"/>
                          <a:ea typeface="Calibri"/>
                          <a:cs typeface="Times New Roman"/>
                        </a:rPr>
                      </a:br>
                      <a:r>
                        <a:rPr lang="en-GB" sz="1400" u="sng" dirty="0">
                          <a:solidFill>
                            <a:srgbClr val="000000"/>
                          </a:solidFill>
                          <a:effectLst/>
                          <a:latin typeface="+mn-lt"/>
                          <a:ea typeface="Calibri"/>
                          <a:cs typeface="Times New Roman"/>
                        </a:rPr>
                        <a:t>Premature Take-Off incursion</a:t>
                      </a:r>
                      <a:r>
                        <a:rPr lang="en-GB" sz="1400" dirty="0">
                          <a:solidFill>
                            <a:srgbClr val="000000"/>
                          </a:solidFill>
                          <a:effectLst/>
                          <a:latin typeface="+mn-lt"/>
                          <a:ea typeface="Calibri"/>
                          <a:cs typeface="Times New Roman"/>
                        </a:rPr>
                        <a:t/>
                      </a:r>
                      <a:br>
                        <a:rPr lang="en-GB" sz="1400" dirty="0">
                          <a:solidFill>
                            <a:srgbClr val="000000"/>
                          </a:solidFill>
                          <a:effectLst/>
                          <a:latin typeface="+mn-lt"/>
                          <a:ea typeface="Calibri"/>
                          <a:cs typeface="Times New Roman"/>
                        </a:rPr>
                      </a:br>
                      <a:r>
                        <a:rPr lang="en-GB" sz="1400" dirty="0">
                          <a:solidFill>
                            <a:srgbClr val="000000"/>
                          </a:solidFill>
                          <a:effectLst/>
                          <a:latin typeface="+mn-lt"/>
                          <a:ea typeface="Calibri"/>
                          <a:cs typeface="Times New Roman"/>
                        </a:rPr>
                        <a:t>* use of closed runway</a:t>
                      </a:r>
                      <a:br>
                        <a:rPr lang="en-GB" sz="1400" dirty="0">
                          <a:solidFill>
                            <a:srgbClr val="000000"/>
                          </a:solidFill>
                          <a:effectLst/>
                          <a:latin typeface="+mn-lt"/>
                          <a:ea typeface="Calibri"/>
                          <a:cs typeface="Times New Roman"/>
                        </a:rPr>
                      </a:br>
                      <a:r>
                        <a:rPr lang="en-GB" sz="1400" dirty="0">
                          <a:solidFill>
                            <a:srgbClr val="000000"/>
                          </a:solidFill>
                          <a:effectLst/>
                          <a:latin typeface="+mn-lt"/>
                          <a:ea typeface="Calibri"/>
                          <a:cs typeface="Times New Roman"/>
                        </a:rPr>
                        <a:t>* failure to recognize availability of runway</a:t>
                      </a:r>
                      <a:br>
                        <a:rPr lang="en-GB" sz="1400" dirty="0">
                          <a:solidFill>
                            <a:srgbClr val="000000"/>
                          </a:solidFill>
                          <a:effectLst/>
                          <a:latin typeface="+mn-lt"/>
                          <a:ea typeface="Calibri"/>
                          <a:cs typeface="Times New Roman"/>
                        </a:rPr>
                      </a:br>
                      <a:r>
                        <a:rPr lang="en-GB" sz="1400" dirty="0">
                          <a:solidFill>
                            <a:srgbClr val="000000"/>
                          </a:solidFill>
                          <a:effectLst/>
                          <a:latin typeface="+mn-lt"/>
                          <a:ea typeface="Calibri"/>
                          <a:cs typeface="Times New Roman"/>
                        </a:rPr>
                        <a:t>* inadequate communication with pilot</a:t>
                      </a:r>
                      <a:br>
                        <a:rPr lang="en-GB" sz="1400" dirty="0">
                          <a:solidFill>
                            <a:srgbClr val="000000"/>
                          </a:solidFill>
                          <a:effectLst/>
                          <a:latin typeface="+mn-lt"/>
                          <a:ea typeface="Calibri"/>
                          <a:cs typeface="Times New Roman"/>
                        </a:rPr>
                      </a:br>
                      <a:r>
                        <a:rPr lang="en-GB" sz="1400" dirty="0">
                          <a:solidFill>
                            <a:srgbClr val="000000"/>
                          </a:solidFill>
                          <a:effectLst/>
                          <a:latin typeface="+mn-lt"/>
                          <a:ea typeface="Calibri"/>
                          <a:cs typeface="Times New Roman"/>
                        </a:rPr>
                        <a:t>* failure to follow take-off procedures</a:t>
                      </a:r>
                      <a:endParaRPr lang="pl-PL" sz="1400" dirty="0">
                        <a:effectLst/>
                        <a:latin typeface="+mn-lt"/>
                        <a:ea typeface="Calibri"/>
                        <a:cs typeface="Times New Roman"/>
                      </a:endParaRPr>
                    </a:p>
                  </a:txBody>
                  <a:tcPr marL="9239" marR="9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947">
                <a:tc>
                  <a:txBody>
                    <a:bodyPr/>
                    <a:lstStyle/>
                    <a:p>
                      <a:pPr algn="ctr">
                        <a:lnSpc>
                          <a:spcPts val="1600"/>
                        </a:lnSpc>
                        <a:spcAft>
                          <a:spcPts val="0"/>
                        </a:spcAft>
                      </a:pPr>
                      <a:r>
                        <a:rPr lang="en-GB" sz="1800">
                          <a:solidFill>
                            <a:srgbClr val="000000"/>
                          </a:solidFill>
                          <a:effectLst/>
                          <a:latin typeface="Calibri"/>
                          <a:ea typeface="Calibri"/>
                          <a:cs typeface="Calibri"/>
                        </a:rPr>
                        <a:t>Medium </a:t>
                      </a:r>
                      <a:endParaRPr lang="pl-PL" sz="1800">
                        <a:effectLst/>
                        <a:latin typeface="Calibri"/>
                        <a:ea typeface="Calibri"/>
                        <a:cs typeface="Times New Roman"/>
                      </a:endParaRPr>
                    </a:p>
                  </a:txBody>
                  <a:tcPr marL="9239" marR="9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ts val="1600"/>
                        </a:lnSpc>
                        <a:spcAft>
                          <a:spcPts val="0"/>
                        </a:spcAft>
                      </a:pPr>
                      <a:r>
                        <a:rPr lang="en-GB" sz="1600" dirty="0">
                          <a:solidFill>
                            <a:srgbClr val="000000"/>
                          </a:solidFill>
                          <a:effectLst/>
                          <a:latin typeface="Calibri"/>
                          <a:ea typeface="Calibri"/>
                          <a:cs typeface="Calibri"/>
                        </a:rPr>
                        <a:t>IS (Inadequate Separation)</a:t>
                      </a:r>
                      <a:endParaRPr lang="pl-PL" sz="1600" dirty="0">
                        <a:effectLst/>
                        <a:latin typeface="Calibri"/>
                        <a:ea typeface="Calibri"/>
                        <a:cs typeface="Times New Roman"/>
                      </a:endParaRPr>
                    </a:p>
                  </a:txBody>
                  <a:tcPr marL="9239" marR="9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00"/>
                        </a:lnSpc>
                        <a:spcAft>
                          <a:spcPts val="0"/>
                        </a:spcAft>
                      </a:pPr>
                      <a:r>
                        <a:rPr lang="en-GB" sz="1400" b="1" u="sng" dirty="0">
                          <a:solidFill>
                            <a:srgbClr val="FF0000"/>
                          </a:solidFill>
                          <a:effectLst/>
                          <a:latin typeface="+mn-lt"/>
                          <a:ea typeface="Calibri"/>
                          <a:cs typeface="Times New Roman"/>
                        </a:rPr>
                        <a:t>Main precursor: Planned conflict</a:t>
                      </a:r>
                      <a:br>
                        <a:rPr lang="en-GB" sz="1400" b="1" u="sng" dirty="0">
                          <a:solidFill>
                            <a:srgbClr val="FF0000"/>
                          </a:solidFill>
                          <a:effectLst/>
                          <a:latin typeface="+mn-lt"/>
                          <a:ea typeface="Calibri"/>
                          <a:cs typeface="Times New Roman"/>
                        </a:rPr>
                      </a:br>
                      <a:r>
                        <a:rPr lang="en-GB" sz="1400" dirty="0">
                          <a:effectLst/>
                          <a:latin typeface="+mn-lt"/>
                          <a:ea typeface="Calibri"/>
                          <a:cs typeface="Times New Roman"/>
                        </a:rPr>
                        <a:t>* ineffective traffic planning or coordination</a:t>
                      </a:r>
                      <a:br>
                        <a:rPr lang="en-GB" sz="1400" dirty="0">
                          <a:effectLst/>
                          <a:latin typeface="+mn-lt"/>
                          <a:ea typeface="Calibri"/>
                          <a:cs typeface="Times New Roman"/>
                        </a:rPr>
                      </a:br>
                      <a:r>
                        <a:rPr lang="en-GB" sz="1400" dirty="0">
                          <a:effectLst/>
                          <a:latin typeface="+mn-lt"/>
                          <a:ea typeface="Calibri"/>
                          <a:cs typeface="Times New Roman"/>
                        </a:rPr>
                        <a:t>* inadequate surveillance picture</a:t>
                      </a:r>
                      <a:br>
                        <a:rPr lang="en-GB" sz="1400" dirty="0">
                          <a:effectLst/>
                          <a:latin typeface="+mn-lt"/>
                          <a:ea typeface="Calibri"/>
                          <a:cs typeface="Times New Roman"/>
                        </a:rPr>
                      </a:br>
                      <a:r>
                        <a:rPr lang="en-GB" sz="1400" dirty="0">
                          <a:effectLst/>
                          <a:latin typeface="+mn-lt"/>
                          <a:ea typeface="Calibri"/>
                          <a:cs typeface="Times New Roman"/>
                        </a:rPr>
                        <a:t>* incorrect trajectory information (planning data)</a:t>
                      </a:r>
                      <a:endParaRPr lang="pl-PL" sz="1400" dirty="0">
                        <a:effectLst/>
                        <a:latin typeface="+mn-lt"/>
                        <a:ea typeface="Calibri"/>
                        <a:cs typeface="Times New Roman"/>
                      </a:endParaRPr>
                    </a:p>
                  </a:txBody>
                  <a:tcPr marL="9239" marR="9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itle 1"/>
          <p:cNvSpPr>
            <a:spLocks noGrp="1"/>
          </p:cNvSpPr>
          <p:nvPr>
            <p:ph type="title"/>
          </p:nvPr>
        </p:nvSpPr>
        <p:spPr>
          <a:xfrm>
            <a:off x="211015" y="319600"/>
            <a:ext cx="8637563" cy="1066800"/>
          </a:xfrm>
        </p:spPr>
        <p:txBody>
          <a:bodyPr>
            <a:noAutofit/>
          </a:bodyPr>
          <a:lstStyle/>
          <a:p>
            <a:r>
              <a:rPr lang="en-US" sz="2400" b="1" i="1" dirty="0"/>
              <a:t>WP1.1(Step 2) Analysis of precursors and causal </a:t>
            </a:r>
            <a:r>
              <a:rPr lang="en-US" sz="2400" b="1" i="1" dirty="0" smtClean="0"/>
              <a:t>factors: examples</a:t>
            </a:r>
            <a:endParaRPr lang="en-029" sz="2400" b="1" i="1" dirty="0"/>
          </a:p>
        </p:txBody>
      </p:sp>
    </p:spTree>
    <p:extLst>
      <p:ext uri="{BB962C8B-B14F-4D97-AF65-F5344CB8AC3E}">
        <p14:creationId xmlns:p14="http://schemas.microsoft.com/office/powerpoint/2010/main" val="324353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737" y="493049"/>
            <a:ext cx="8820443" cy="962115"/>
          </a:xfrm>
        </p:spPr>
        <p:txBody>
          <a:bodyPr>
            <a:noAutofit/>
          </a:bodyPr>
          <a:lstStyle/>
          <a:p>
            <a:r>
              <a:rPr lang="en-US" sz="2000" b="1" i="1" dirty="0"/>
              <a:t>WP1.1 </a:t>
            </a:r>
            <a:r>
              <a:rPr lang="en-US" sz="2000" b="1" i="1" dirty="0" smtClean="0"/>
              <a:t>(STEP 3) Identification of shortcoming and bottlenecks</a:t>
            </a:r>
            <a:endParaRPr lang="en-029" sz="2000" b="1" i="1" dirty="0"/>
          </a:p>
        </p:txBody>
      </p:sp>
      <p:sp>
        <p:nvSpPr>
          <p:cNvPr id="3" name="Content Placeholder 2"/>
          <p:cNvSpPr>
            <a:spLocks noGrp="1"/>
          </p:cNvSpPr>
          <p:nvPr>
            <p:ph idx="1"/>
          </p:nvPr>
        </p:nvSpPr>
        <p:spPr>
          <a:xfrm>
            <a:off x="560091" y="1607340"/>
            <a:ext cx="8229600" cy="4688728"/>
          </a:xfrm>
        </p:spPr>
        <p:txBody>
          <a:bodyPr/>
          <a:lstStyle/>
          <a:p>
            <a:pPr marL="0" indent="0" algn="just">
              <a:spcAft>
                <a:spcPts val="300"/>
              </a:spcAft>
              <a:buNone/>
              <a:tabLst>
                <a:tab pos="457200" algn="l"/>
              </a:tabLst>
            </a:pPr>
            <a:r>
              <a:rPr lang="en-US" sz="2000" dirty="0" smtClean="0">
                <a:ea typeface="Calibri"/>
                <a:cs typeface="Times New Roman"/>
              </a:rPr>
              <a:t>Initiate the </a:t>
            </a:r>
            <a:r>
              <a:rPr lang="en-US" sz="2000" b="1" u="sng" dirty="0" smtClean="0">
                <a:ea typeface="Calibri"/>
                <a:cs typeface="Times New Roman"/>
              </a:rPr>
              <a:t>identification </a:t>
            </a:r>
            <a:r>
              <a:rPr lang="en-US" sz="2000" b="1" u="sng" dirty="0">
                <a:ea typeface="Calibri"/>
                <a:cs typeface="Times New Roman"/>
              </a:rPr>
              <a:t>of shortcomings and bottlenecks </a:t>
            </a:r>
            <a:r>
              <a:rPr lang="en-US" sz="2000" dirty="0" smtClean="0">
                <a:ea typeface="Calibri"/>
                <a:cs typeface="Times New Roman"/>
              </a:rPr>
              <a:t>of current regulatory material by </a:t>
            </a:r>
            <a:r>
              <a:rPr lang="en-US" sz="2000" dirty="0">
                <a:ea typeface="Calibri"/>
                <a:cs typeface="Times New Roman"/>
              </a:rPr>
              <a:t>performing a cross analysis with the degree of </a:t>
            </a:r>
            <a:r>
              <a:rPr lang="en-US" sz="2000" dirty="0" smtClean="0">
                <a:ea typeface="Calibri"/>
                <a:cs typeface="Times New Roman"/>
              </a:rPr>
              <a:t>its implementation </a:t>
            </a:r>
            <a:r>
              <a:rPr lang="en-US" sz="2000" dirty="0">
                <a:ea typeface="Calibri"/>
                <a:cs typeface="Times New Roman"/>
              </a:rPr>
              <a:t>in </a:t>
            </a:r>
            <a:r>
              <a:rPr lang="en-US" sz="2000" dirty="0" smtClean="0">
                <a:ea typeface="Calibri"/>
                <a:cs typeface="Times New Roman"/>
              </a:rPr>
              <a:t>Europe:</a:t>
            </a:r>
            <a:endParaRPr lang="en-US" sz="2000" dirty="0">
              <a:ea typeface="Calibri"/>
              <a:cs typeface="Times New Roman"/>
            </a:endParaRPr>
          </a:p>
          <a:p>
            <a:pPr marL="742950" lvl="1" indent="-285750" algn="just">
              <a:lnSpc>
                <a:spcPct val="115000"/>
              </a:lnSpc>
              <a:spcAft>
                <a:spcPts val="300"/>
              </a:spcAft>
              <a:buFont typeface="Courier New"/>
              <a:buChar char="o"/>
              <a:tabLst>
                <a:tab pos="914400" algn="l"/>
              </a:tabLst>
            </a:pPr>
            <a:r>
              <a:rPr lang="en-US" b="1" dirty="0" smtClean="0">
                <a:ea typeface="Calibri"/>
                <a:cs typeface="Times New Roman"/>
              </a:rPr>
              <a:t>Very </a:t>
            </a:r>
            <a:r>
              <a:rPr lang="en-US" b="1" dirty="0">
                <a:ea typeface="Calibri"/>
                <a:cs typeface="Times New Roman"/>
              </a:rPr>
              <a:t>High Priority (</a:t>
            </a:r>
            <a:r>
              <a:rPr lang="en-US" b="1" dirty="0">
                <a:solidFill>
                  <a:srgbClr val="FF0000"/>
                </a:solidFill>
                <a:ea typeface="Calibri"/>
                <a:cs typeface="Times New Roman"/>
              </a:rPr>
              <a:t>shortcoming &amp; bottleneck</a:t>
            </a:r>
            <a:r>
              <a:rPr lang="en-US" b="1" dirty="0">
                <a:ea typeface="Calibri"/>
                <a:cs typeface="Times New Roman"/>
              </a:rPr>
              <a:t>)  </a:t>
            </a:r>
            <a:r>
              <a:rPr lang="en-US" dirty="0">
                <a:ea typeface="Calibri"/>
                <a:cs typeface="Times New Roman"/>
              </a:rPr>
              <a:t>if:</a:t>
            </a:r>
          </a:p>
          <a:p>
            <a:pPr marL="1143000" lvl="2" indent="-228600" algn="just">
              <a:lnSpc>
                <a:spcPct val="115000"/>
              </a:lnSpc>
              <a:spcAft>
                <a:spcPts val="600"/>
              </a:spcAft>
              <a:buFont typeface="Wingdings"/>
              <a:buChar char=""/>
              <a:tabLst>
                <a:tab pos="1371600" algn="l"/>
              </a:tabLst>
            </a:pPr>
            <a:r>
              <a:rPr lang="en-US" sz="2000" dirty="0" smtClean="0">
                <a:ea typeface="Calibri"/>
                <a:cs typeface="Times New Roman"/>
              </a:rPr>
              <a:t>The </a:t>
            </a:r>
            <a:r>
              <a:rPr lang="en-US" sz="2000" dirty="0">
                <a:ea typeface="Calibri"/>
                <a:cs typeface="Times New Roman"/>
              </a:rPr>
              <a:t>safety occurrences scenarios induced in the scope of the regulatory domain are </a:t>
            </a:r>
            <a:r>
              <a:rPr lang="en-US" sz="2000" dirty="0">
                <a:solidFill>
                  <a:srgbClr val="0070C0"/>
                </a:solidFill>
                <a:ea typeface="Calibri"/>
                <a:cs typeface="Times New Roman"/>
              </a:rPr>
              <a:t>high </a:t>
            </a:r>
            <a:r>
              <a:rPr lang="en-US" sz="2000" dirty="0">
                <a:ea typeface="Calibri"/>
                <a:cs typeface="Times New Roman"/>
              </a:rPr>
              <a:t>(accident/ incidents severity A),</a:t>
            </a:r>
          </a:p>
          <a:p>
            <a:pPr marL="1143000" lvl="2" indent="-228600" algn="just">
              <a:lnSpc>
                <a:spcPct val="115000"/>
              </a:lnSpc>
              <a:spcAft>
                <a:spcPts val="600"/>
              </a:spcAft>
              <a:buFont typeface="Wingdings"/>
              <a:buChar char=""/>
              <a:tabLst>
                <a:tab pos="1371600" algn="l"/>
              </a:tabLst>
            </a:pPr>
            <a:r>
              <a:rPr lang="en-US" sz="2000" dirty="0" smtClean="0">
                <a:ea typeface="Calibri"/>
                <a:cs typeface="Times New Roman"/>
              </a:rPr>
              <a:t>The </a:t>
            </a:r>
            <a:r>
              <a:rPr lang="en-US" sz="2000" dirty="0">
                <a:ea typeface="Calibri"/>
                <a:cs typeface="Times New Roman"/>
              </a:rPr>
              <a:t>interaction with the other regulatory domains is </a:t>
            </a:r>
            <a:r>
              <a:rPr lang="en-US" sz="2000" dirty="0">
                <a:solidFill>
                  <a:srgbClr val="0070C0"/>
                </a:solidFill>
                <a:ea typeface="Calibri"/>
                <a:cs typeface="Times New Roman"/>
              </a:rPr>
              <a:t>very important </a:t>
            </a:r>
            <a:r>
              <a:rPr lang="en-US" sz="2000" dirty="0">
                <a:ea typeface="Calibri"/>
                <a:cs typeface="Times New Roman"/>
              </a:rPr>
              <a:t>in the analysis of safety occurrences </a:t>
            </a:r>
            <a:r>
              <a:rPr lang="en-US" sz="2000" dirty="0" smtClean="0">
                <a:ea typeface="Calibri"/>
                <a:cs typeface="Times New Roman"/>
              </a:rPr>
              <a:t>scenarios</a:t>
            </a:r>
            <a:r>
              <a:rPr lang="en-US" sz="2000" dirty="0">
                <a:ea typeface="Calibri"/>
                <a:cs typeface="Times New Roman"/>
              </a:rPr>
              <a:t> </a:t>
            </a:r>
            <a:r>
              <a:rPr lang="en-US" sz="2000" dirty="0" smtClean="0">
                <a:ea typeface="Calibri"/>
                <a:cs typeface="Times New Roman"/>
              </a:rPr>
              <a:t>(risks of gaps or </a:t>
            </a:r>
            <a:r>
              <a:rPr lang="en-US" sz="2000" dirty="0">
                <a:ea typeface="Calibri"/>
                <a:cs typeface="Times New Roman"/>
              </a:rPr>
              <a:t>i</a:t>
            </a:r>
            <a:r>
              <a:rPr lang="en-US" sz="2000" dirty="0" smtClean="0">
                <a:ea typeface="Calibri"/>
                <a:cs typeface="Times New Roman"/>
              </a:rPr>
              <a:t>nconsistency</a:t>
            </a:r>
            <a:r>
              <a:rPr lang="en-US" sz="2000" dirty="0" smtClean="0">
                <a:ea typeface="Calibri"/>
                <a:cs typeface="Times New Roman"/>
              </a:rPr>
              <a:t>)</a:t>
            </a:r>
            <a:endParaRPr lang="en-US" sz="2000" dirty="0">
              <a:ea typeface="Calibri"/>
              <a:cs typeface="Times New Roman"/>
            </a:endParaRPr>
          </a:p>
          <a:p>
            <a:pPr marL="1143000" lvl="2" indent="-228600" algn="just">
              <a:lnSpc>
                <a:spcPct val="115000"/>
              </a:lnSpc>
              <a:spcAft>
                <a:spcPts val="600"/>
              </a:spcAft>
              <a:buFont typeface="Wingdings"/>
              <a:buChar char=""/>
              <a:tabLst>
                <a:tab pos="1371600" algn="l"/>
              </a:tabLst>
            </a:pPr>
            <a:r>
              <a:rPr lang="en-US" sz="2000" dirty="0" smtClean="0">
                <a:ea typeface="Calibri"/>
                <a:cs typeface="Times New Roman"/>
              </a:rPr>
              <a:t>The </a:t>
            </a:r>
            <a:r>
              <a:rPr lang="en-US" sz="2000" dirty="0">
                <a:ea typeface="Calibri"/>
                <a:cs typeface="Times New Roman"/>
              </a:rPr>
              <a:t>identified regulatory area </a:t>
            </a:r>
            <a:r>
              <a:rPr lang="en-US" sz="2000" dirty="0">
                <a:solidFill>
                  <a:srgbClr val="0070C0"/>
                </a:solidFill>
                <a:ea typeface="Calibri"/>
                <a:cs typeface="Times New Roman"/>
              </a:rPr>
              <a:t>is not implemented at the expected level </a:t>
            </a:r>
            <a:r>
              <a:rPr lang="en-US" sz="2000" dirty="0">
                <a:ea typeface="Calibri"/>
                <a:cs typeface="Times New Roman"/>
              </a:rPr>
              <a:t>(whatever the reason).</a:t>
            </a:r>
          </a:p>
        </p:txBody>
      </p:sp>
      <p:sp>
        <p:nvSpPr>
          <p:cNvPr id="4" name="Slide Number Placeholder 3"/>
          <p:cNvSpPr>
            <a:spLocks noGrp="1"/>
          </p:cNvSpPr>
          <p:nvPr>
            <p:ph type="sldNum" sz="quarter" idx="10"/>
          </p:nvPr>
        </p:nvSpPr>
        <p:spPr/>
        <p:txBody>
          <a:bodyPr/>
          <a:lstStyle/>
          <a:p>
            <a:pPr>
              <a:defRPr/>
            </a:pPr>
            <a:fld id="{25680AE9-6677-4808-B7F1-637007D6665D}" type="slidenum">
              <a:rPr lang="en-US" smtClean="0"/>
              <a:pPr>
                <a:defRPr/>
              </a:pPr>
              <a:t>16</a:t>
            </a:fld>
            <a:endParaRPr lang="en-US"/>
          </a:p>
        </p:txBody>
      </p:sp>
      <p:sp>
        <p:nvSpPr>
          <p:cNvPr id="5" name="Date Placeholder 4"/>
          <p:cNvSpPr>
            <a:spLocks noGrp="1"/>
          </p:cNvSpPr>
          <p:nvPr>
            <p:ph type="dt" sz="half" idx="11"/>
          </p:nvPr>
        </p:nvSpPr>
        <p:spPr/>
        <p:txBody>
          <a:bodyPr/>
          <a:lstStyle/>
          <a:p>
            <a:pPr>
              <a:defRPr/>
            </a:pPr>
            <a:fld id="{3242DE27-76C5-44DA-B15F-BB8717722EA9}" type="datetime3">
              <a:rPr lang="en-GB">
                <a:solidFill>
                  <a:srgbClr val="5B8AA5"/>
                </a:solidFill>
              </a:rPr>
              <a:pPr>
                <a:defRPr/>
              </a:pPr>
              <a:t>18 September, 2013</a:t>
            </a:fld>
            <a:endParaRPr lang="en-US" dirty="0">
              <a:solidFill>
                <a:srgbClr val="5B8AA5"/>
              </a:solidFill>
            </a:endParaRPr>
          </a:p>
        </p:txBody>
      </p:sp>
      <p:sp>
        <p:nvSpPr>
          <p:cNvPr id="6" name="Footer Placeholder 5"/>
          <p:cNvSpPr>
            <a:spLocks noGrp="1"/>
          </p:cNvSpPr>
          <p:nvPr>
            <p:ph type="ftr" sz="quarter" idx="12"/>
          </p:nvPr>
        </p:nvSpPr>
        <p:spPr/>
        <p:txBody>
          <a:bodyPr/>
          <a:lstStyle/>
          <a:p>
            <a:r>
              <a:rPr lang="en-GB" dirty="0" smtClean="0">
                <a:solidFill>
                  <a:srgbClr val="5B8AA5"/>
                </a:solidFill>
              </a:rPr>
              <a:t>AVIATION SAFETY AND CERTIFICATION OF NEW OPERATIONS AND SYSTEMS</a:t>
            </a:r>
            <a:endParaRPr lang="en-GB" dirty="0">
              <a:solidFill>
                <a:srgbClr val="5B8AA5"/>
              </a:solidFill>
            </a:endParaRPr>
          </a:p>
        </p:txBody>
      </p:sp>
    </p:spTree>
    <p:extLst>
      <p:ext uri="{BB962C8B-B14F-4D97-AF65-F5344CB8AC3E}">
        <p14:creationId xmlns:p14="http://schemas.microsoft.com/office/powerpoint/2010/main" val="1943393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851" y="1615566"/>
            <a:ext cx="8381951" cy="5242433"/>
          </a:xfrm>
        </p:spPr>
        <p:txBody>
          <a:bodyPr/>
          <a:lstStyle/>
          <a:p>
            <a:pPr marL="742950" lvl="1" indent="-285750" algn="just">
              <a:lnSpc>
                <a:spcPct val="115000"/>
              </a:lnSpc>
              <a:spcAft>
                <a:spcPts val="300"/>
              </a:spcAft>
              <a:buFont typeface="Courier New"/>
              <a:buChar char="o"/>
              <a:tabLst>
                <a:tab pos="914400" algn="l"/>
              </a:tabLst>
            </a:pPr>
            <a:r>
              <a:rPr lang="en-US" sz="1400" b="1" dirty="0" smtClean="0">
                <a:ea typeface="Calibri"/>
                <a:cs typeface="Times New Roman"/>
              </a:rPr>
              <a:t>High </a:t>
            </a:r>
            <a:r>
              <a:rPr lang="en-US" sz="1400" b="1" dirty="0">
                <a:ea typeface="Calibri"/>
                <a:cs typeface="Times New Roman"/>
              </a:rPr>
              <a:t>Priority (</a:t>
            </a:r>
            <a:r>
              <a:rPr lang="en-US" sz="1400" b="1" dirty="0">
                <a:solidFill>
                  <a:srgbClr val="FF0000"/>
                </a:solidFill>
                <a:ea typeface="Calibri"/>
                <a:cs typeface="Times New Roman"/>
              </a:rPr>
              <a:t>shortcoming</a:t>
            </a:r>
            <a:r>
              <a:rPr lang="en-US" sz="1400" b="1" dirty="0">
                <a:ea typeface="Calibri"/>
                <a:cs typeface="Times New Roman"/>
              </a:rPr>
              <a:t>)  if</a:t>
            </a:r>
            <a:r>
              <a:rPr lang="en-US" sz="1400" b="1" dirty="0" smtClean="0">
                <a:ea typeface="Calibri"/>
                <a:cs typeface="Times New Roman"/>
              </a:rPr>
              <a:t>:</a:t>
            </a:r>
            <a:endParaRPr lang="pl-PL" sz="1400" b="1" dirty="0" smtClean="0">
              <a:ea typeface="Calibri"/>
              <a:cs typeface="Times New Roman"/>
            </a:endParaRPr>
          </a:p>
          <a:p>
            <a:pPr marL="1143000" lvl="2" indent="-228600" algn="just">
              <a:spcAft>
                <a:spcPts val="300"/>
              </a:spcAft>
              <a:buFont typeface="Wingdings"/>
              <a:buChar char=""/>
              <a:tabLst>
                <a:tab pos="1371600" algn="l"/>
              </a:tabLst>
            </a:pPr>
            <a:r>
              <a:rPr lang="en-US" sz="1400" dirty="0" smtClean="0">
                <a:ea typeface="Calibri"/>
                <a:cs typeface="Times New Roman"/>
              </a:rPr>
              <a:t>The </a:t>
            </a:r>
            <a:r>
              <a:rPr lang="en-US" sz="1400" dirty="0">
                <a:ea typeface="Calibri"/>
                <a:cs typeface="Times New Roman"/>
              </a:rPr>
              <a:t>safety occurrences scenarios induced in the scope of the regulatory domain are </a:t>
            </a:r>
            <a:r>
              <a:rPr lang="en-US" sz="1400" u="sng" dirty="0">
                <a:solidFill>
                  <a:srgbClr val="0070C0"/>
                </a:solidFill>
                <a:ea typeface="Calibri"/>
                <a:cs typeface="Times New Roman"/>
              </a:rPr>
              <a:t>high</a:t>
            </a:r>
            <a:r>
              <a:rPr lang="en-US" sz="1400" dirty="0">
                <a:ea typeface="Calibri"/>
                <a:cs typeface="Times New Roman"/>
              </a:rPr>
              <a:t> (</a:t>
            </a:r>
            <a:r>
              <a:rPr lang="en-US" sz="1400" i="1" dirty="0">
                <a:solidFill>
                  <a:srgbClr val="FF0000"/>
                </a:solidFill>
                <a:ea typeface="Calibri"/>
                <a:cs typeface="Times New Roman"/>
              </a:rPr>
              <a:t>accident/ </a:t>
            </a:r>
            <a:r>
              <a:rPr lang="en-US" sz="1400" i="1" dirty="0" smtClean="0">
                <a:solidFill>
                  <a:srgbClr val="FF0000"/>
                </a:solidFill>
                <a:ea typeface="Calibri"/>
                <a:cs typeface="Times New Roman"/>
              </a:rPr>
              <a:t>incidents</a:t>
            </a:r>
            <a:r>
              <a:rPr lang="pl-PL" sz="1400" i="1" dirty="0" smtClean="0">
                <a:solidFill>
                  <a:srgbClr val="FF0000"/>
                </a:solidFill>
                <a:ea typeface="Calibri"/>
                <a:cs typeface="Times New Roman"/>
              </a:rPr>
              <a:t> </a:t>
            </a:r>
            <a:r>
              <a:rPr lang="en-US" sz="1400" i="1" dirty="0" smtClean="0">
                <a:solidFill>
                  <a:srgbClr val="FF0000"/>
                </a:solidFill>
                <a:ea typeface="Calibri"/>
                <a:cs typeface="Times New Roman"/>
              </a:rPr>
              <a:t> </a:t>
            </a:r>
            <a:r>
              <a:rPr lang="en-US" sz="1400" i="1" dirty="0">
                <a:solidFill>
                  <a:srgbClr val="FF0000"/>
                </a:solidFill>
                <a:ea typeface="Calibri"/>
                <a:cs typeface="Times New Roman"/>
              </a:rPr>
              <a:t>severity </a:t>
            </a:r>
            <a:r>
              <a:rPr lang="pl-PL" sz="1400" i="1" dirty="0" smtClean="0">
                <a:solidFill>
                  <a:srgbClr val="FF0000"/>
                </a:solidFill>
                <a:ea typeface="Calibri"/>
                <a:cs typeface="Times New Roman"/>
              </a:rPr>
              <a:t> </a:t>
            </a:r>
            <a:r>
              <a:rPr lang="en-US" sz="1400" i="1" dirty="0" smtClean="0">
                <a:solidFill>
                  <a:srgbClr val="FF0000"/>
                </a:solidFill>
                <a:ea typeface="Calibri"/>
                <a:cs typeface="Times New Roman"/>
              </a:rPr>
              <a:t>A</a:t>
            </a:r>
            <a:r>
              <a:rPr lang="en-US" sz="1400" dirty="0" smtClean="0">
                <a:ea typeface="Calibri"/>
                <a:cs typeface="Times New Roman"/>
              </a:rPr>
              <a:t>)</a:t>
            </a:r>
            <a:endParaRPr lang="en-US" sz="1400" dirty="0">
              <a:ea typeface="Calibri"/>
              <a:cs typeface="Times New Roman"/>
            </a:endParaRPr>
          </a:p>
          <a:p>
            <a:pPr marL="1143000" lvl="2" indent="-228600" algn="just">
              <a:spcAft>
                <a:spcPts val="300"/>
              </a:spcAft>
              <a:buFont typeface="Wingdings"/>
              <a:buChar char=""/>
              <a:tabLst>
                <a:tab pos="1371600" algn="l"/>
              </a:tabLst>
            </a:pPr>
            <a:r>
              <a:rPr lang="en-US" sz="1400" dirty="0" smtClean="0">
                <a:ea typeface="Calibri"/>
                <a:cs typeface="Times New Roman"/>
              </a:rPr>
              <a:t>The </a:t>
            </a:r>
            <a:r>
              <a:rPr lang="en-US" sz="1400" dirty="0">
                <a:ea typeface="Calibri"/>
                <a:cs typeface="Times New Roman"/>
              </a:rPr>
              <a:t>interaction with the other regulatory domains is </a:t>
            </a:r>
            <a:r>
              <a:rPr lang="en-US" sz="1400" u="sng" dirty="0">
                <a:solidFill>
                  <a:srgbClr val="0070C0"/>
                </a:solidFill>
                <a:ea typeface="Calibri"/>
                <a:cs typeface="Times New Roman"/>
              </a:rPr>
              <a:t>important</a:t>
            </a:r>
            <a:r>
              <a:rPr lang="en-US" sz="1400" dirty="0">
                <a:ea typeface="Calibri"/>
                <a:cs typeface="Times New Roman"/>
              </a:rPr>
              <a:t> in the analysis of safety occurrences </a:t>
            </a:r>
            <a:r>
              <a:rPr lang="en-US" sz="1400" dirty="0" smtClean="0">
                <a:ea typeface="Calibri"/>
                <a:cs typeface="Times New Roman"/>
              </a:rPr>
              <a:t>scenarios </a:t>
            </a:r>
            <a:r>
              <a:rPr lang="en-US" sz="1400" dirty="0" smtClean="0">
                <a:ea typeface="Calibri"/>
                <a:cs typeface="Times New Roman"/>
              </a:rPr>
              <a:t>(</a:t>
            </a:r>
            <a:r>
              <a:rPr lang="en-US" sz="1400" i="1" dirty="0" smtClean="0">
                <a:solidFill>
                  <a:srgbClr val="FF0000"/>
                </a:solidFill>
                <a:ea typeface="Calibri"/>
                <a:cs typeface="Times New Roman"/>
              </a:rPr>
              <a:t>need of high degree of </a:t>
            </a:r>
            <a:r>
              <a:rPr lang="en-US" sz="1400" i="1" dirty="0" err="1" smtClean="0">
                <a:solidFill>
                  <a:srgbClr val="FF0000"/>
                </a:solidFill>
                <a:ea typeface="Calibri"/>
                <a:cs typeface="Times New Roman"/>
              </a:rPr>
              <a:t>harmonisation</a:t>
            </a:r>
            <a:r>
              <a:rPr lang="en-US" sz="1400" dirty="0" smtClean="0">
                <a:ea typeface="Calibri"/>
                <a:cs typeface="Times New Roman"/>
              </a:rPr>
              <a:t>)</a:t>
            </a:r>
            <a:endParaRPr lang="en-US" sz="1400" dirty="0">
              <a:ea typeface="Calibri"/>
              <a:cs typeface="Times New Roman"/>
            </a:endParaRPr>
          </a:p>
          <a:p>
            <a:pPr marL="1143000" lvl="2" indent="-228600" algn="just">
              <a:spcAft>
                <a:spcPts val="300"/>
              </a:spcAft>
              <a:buFont typeface="Wingdings"/>
              <a:buChar char=""/>
              <a:tabLst>
                <a:tab pos="1371600" algn="l"/>
              </a:tabLst>
            </a:pPr>
            <a:r>
              <a:rPr lang="en-US" sz="1400" dirty="0" smtClean="0">
                <a:ea typeface="Calibri"/>
                <a:cs typeface="Times New Roman"/>
              </a:rPr>
              <a:t>The </a:t>
            </a:r>
            <a:r>
              <a:rPr lang="en-US" sz="1400" dirty="0">
                <a:ea typeface="Calibri"/>
                <a:cs typeface="Times New Roman"/>
              </a:rPr>
              <a:t>degree of regulation application is </a:t>
            </a:r>
            <a:r>
              <a:rPr lang="en-US" sz="1400" i="1" dirty="0">
                <a:solidFill>
                  <a:srgbClr val="FF0000"/>
                </a:solidFill>
                <a:ea typeface="Calibri"/>
                <a:cs typeface="Times New Roman"/>
              </a:rPr>
              <a:t>at the expected </a:t>
            </a:r>
            <a:r>
              <a:rPr lang="en-US" sz="1400" i="1" dirty="0" smtClean="0">
                <a:solidFill>
                  <a:srgbClr val="FF0000"/>
                </a:solidFill>
                <a:ea typeface="Calibri"/>
                <a:cs typeface="Times New Roman"/>
              </a:rPr>
              <a:t>level</a:t>
            </a:r>
            <a:endParaRPr lang="pl-PL" sz="1400" dirty="0" smtClean="0">
              <a:ea typeface="Calibri"/>
              <a:cs typeface="Times New Roman"/>
            </a:endParaRPr>
          </a:p>
          <a:p>
            <a:pPr marL="742950" lvl="1" indent="-285750" algn="just">
              <a:lnSpc>
                <a:spcPct val="115000"/>
              </a:lnSpc>
              <a:spcAft>
                <a:spcPts val="300"/>
              </a:spcAft>
              <a:buFont typeface="Courier New"/>
              <a:buChar char="o"/>
              <a:tabLst>
                <a:tab pos="914400" algn="l"/>
              </a:tabLst>
            </a:pPr>
            <a:r>
              <a:rPr lang="en-US" sz="1400" b="1" dirty="0" smtClean="0">
                <a:ea typeface="Calibri"/>
                <a:cs typeface="Times New Roman"/>
              </a:rPr>
              <a:t>Medium </a:t>
            </a:r>
            <a:r>
              <a:rPr lang="en-US" sz="1400" b="1" dirty="0">
                <a:ea typeface="Calibri"/>
                <a:cs typeface="Times New Roman"/>
              </a:rPr>
              <a:t>Priority (</a:t>
            </a:r>
            <a:r>
              <a:rPr lang="en-US" sz="1400" b="1" dirty="0">
                <a:solidFill>
                  <a:srgbClr val="FF0000"/>
                </a:solidFill>
                <a:ea typeface="Calibri"/>
                <a:cs typeface="Times New Roman"/>
              </a:rPr>
              <a:t>bottleneck</a:t>
            </a:r>
            <a:r>
              <a:rPr lang="en-US" sz="1400" b="1" dirty="0">
                <a:ea typeface="Calibri"/>
                <a:cs typeface="Times New Roman"/>
              </a:rPr>
              <a:t>) if:</a:t>
            </a:r>
          </a:p>
          <a:p>
            <a:pPr marL="1143000" lvl="2" indent="-228600" algn="just">
              <a:spcAft>
                <a:spcPts val="300"/>
              </a:spcAft>
              <a:buFont typeface="Wingdings"/>
              <a:buChar char=""/>
              <a:tabLst>
                <a:tab pos="1371600" algn="l"/>
              </a:tabLst>
            </a:pPr>
            <a:r>
              <a:rPr lang="en-US" sz="1400" dirty="0" smtClean="0">
                <a:ea typeface="Calibri"/>
                <a:cs typeface="Times New Roman"/>
              </a:rPr>
              <a:t>The </a:t>
            </a:r>
            <a:r>
              <a:rPr lang="en-US" sz="1400" dirty="0">
                <a:ea typeface="Calibri"/>
                <a:cs typeface="Times New Roman"/>
              </a:rPr>
              <a:t>safety occurrences scenarios induced in the scope of the regulatory domain are </a:t>
            </a:r>
            <a:r>
              <a:rPr lang="en-US" sz="1400" u="sng" dirty="0">
                <a:solidFill>
                  <a:srgbClr val="0070C0"/>
                </a:solidFill>
                <a:ea typeface="Calibri"/>
                <a:cs typeface="Times New Roman"/>
              </a:rPr>
              <a:t>medium</a:t>
            </a:r>
            <a:r>
              <a:rPr lang="en-US" sz="1400" dirty="0">
                <a:ea typeface="Calibri"/>
                <a:cs typeface="Times New Roman"/>
              </a:rPr>
              <a:t> (not explicitly related to safety occurrences (accident/ incidents severity A</a:t>
            </a:r>
            <a:r>
              <a:rPr lang="en-US" sz="1400" dirty="0" smtClean="0">
                <a:ea typeface="Calibri"/>
                <a:cs typeface="Times New Roman"/>
              </a:rPr>
              <a:t>)</a:t>
            </a:r>
            <a:endParaRPr lang="en-US" sz="1400" dirty="0">
              <a:ea typeface="Calibri"/>
              <a:cs typeface="Times New Roman"/>
            </a:endParaRPr>
          </a:p>
          <a:p>
            <a:pPr marL="1143000" lvl="2" indent="-228600" algn="just">
              <a:spcAft>
                <a:spcPts val="300"/>
              </a:spcAft>
              <a:buFont typeface="Wingdings"/>
              <a:buChar char=""/>
              <a:tabLst>
                <a:tab pos="1371600" algn="l"/>
              </a:tabLst>
            </a:pPr>
            <a:r>
              <a:rPr lang="en-US" sz="1400" dirty="0" smtClean="0">
                <a:ea typeface="Calibri"/>
                <a:cs typeface="Times New Roman"/>
              </a:rPr>
              <a:t>The </a:t>
            </a:r>
            <a:r>
              <a:rPr lang="en-US" sz="1400" dirty="0">
                <a:ea typeface="Calibri"/>
                <a:cs typeface="Times New Roman"/>
              </a:rPr>
              <a:t>interaction with the other regulatory domains </a:t>
            </a:r>
            <a:r>
              <a:rPr lang="en-US" sz="1400" u="sng" dirty="0">
                <a:ea typeface="Calibri"/>
                <a:cs typeface="Times New Roman"/>
              </a:rPr>
              <a:t>is </a:t>
            </a:r>
            <a:r>
              <a:rPr lang="en-US" sz="1400" u="sng" dirty="0">
                <a:solidFill>
                  <a:srgbClr val="0070C0"/>
                </a:solidFill>
                <a:ea typeface="Calibri"/>
                <a:cs typeface="Times New Roman"/>
              </a:rPr>
              <a:t>less important </a:t>
            </a:r>
            <a:r>
              <a:rPr lang="en-US" sz="1400" dirty="0">
                <a:ea typeface="Calibri"/>
                <a:cs typeface="Times New Roman"/>
              </a:rPr>
              <a:t>in the analysis of safety occurrences </a:t>
            </a:r>
            <a:r>
              <a:rPr lang="en-US" sz="1400" dirty="0" smtClean="0">
                <a:ea typeface="Calibri"/>
                <a:cs typeface="Times New Roman"/>
              </a:rPr>
              <a:t>scenarios</a:t>
            </a:r>
            <a:endParaRPr lang="en-US" sz="1400" dirty="0">
              <a:ea typeface="Calibri"/>
              <a:cs typeface="Times New Roman"/>
            </a:endParaRPr>
          </a:p>
          <a:p>
            <a:pPr marL="1143000" lvl="2" indent="-228600" algn="just">
              <a:spcAft>
                <a:spcPts val="300"/>
              </a:spcAft>
              <a:buFont typeface="Wingdings"/>
              <a:buChar char=""/>
              <a:tabLst>
                <a:tab pos="1371600" algn="l"/>
              </a:tabLst>
            </a:pPr>
            <a:r>
              <a:rPr lang="en-US" sz="1400" dirty="0" smtClean="0">
                <a:ea typeface="Calibri"/>
                <a:cs typeface="Times New Roman"/>
              </a:rPr>
              <a:t>The </a:t>
            </a:r>
            <a:r>
              <a:rPr lang="en-US" sz="1400" dirty="0">
                <a:ea typeface="Calibri"/>
                <a:cs typeface="Times New Roman"/>
              </a:rPr>
              <a:t>identified regulatory area </a:t>
            </a:r>
            <a:r>
              <a:rPr lang="en-US" sz="1400" dirty="0">
                <a:solidFill>
                  <a:srgbClr val="0070C0"/>
                </a:solidFill>
                <a:ea typeface="Calibri"/>
                <a:cs typeface="Times New Roman"/>
              </a:rPr>
              <a:t>is </a:t>
            </a:r>
            <a:r>
              <a:rPr lang="en-US" sz="1400" u="sng" dirty="0">
                <a:solidFill>
                  <a:srgbClr val="0070C0"/>
                </a:solidFill>
                <a:ea typeface="Calibri"/>
                <a:cs typeface="Times New Roman"/>
              </a:rPr>
              <a:t>not implemented at the expected level </a:t>
            </a:r>
            <a:r>
              <a:rPr lang="en-US" sz="1400" dirty="0">
                <a:ea typeface="Calibri"/>
                <a:cs typeface="Times New Roman"/>
              </a:rPr>
              <a:t>(whatever the reason</a:t>
            </a:r>
            <a:r>
              <a:rPr lang="en-US" sz="1400" dirty="0" smtClean="0">
                <a:ea typeface="Calibri"/>
                <a:cs typeface="Times New Roman"/>
              </a:rPr>
              <a:t>)</a:t>
            </a:r>
            <a:endParaRPr lang="en-US" sz="1400" dirty="0" smtClean="0">
              <a:ea typeface="Calibri"/>
              <a:cs typeface="Times New Roman"/>
            </a:endParaRPr>
          </a:p>
          <a:p>
            <a:pPr marL="742950" lvl="1" indent="-285750" algn="just">
              <a:lnSpc>
                <a:spcPct val="115000"/>
              </a:lnSpc>
              <a:spcAft>
                <a:spcPts val="300"/>
              </a:spcAft>
              <a:buFont typeface="Courier New"/>
              <a:buChar char="o"/>
              <a:tabLst>
                <a:tab pos="914400" algn="l"/>
              </a:tabLst>
            </a:pPr>
            <a:r>
              <a:rPr lang="en-US" sz="1400" b="1" dirty="0">
                <a:ea typeface="Calibri"/>
                <a:cs typeface="Times New Roman"/>
              </a:rPr>
              <a:t>Satisfactory if:</a:t>
            </a:r>
            <a:endParaRPr lang="pl-PL" sz="1400" b="1" dirty="0">
              <a:ea typeface="Calibri"/>
              <a:cs typeface="Times New Roman"/>
            </a:endParaRPr>
          </a:p>
          <a:p>
            <a:pPr marL="1143000" lvl="2" indent="-228600" algn="just">
              <a:spcAft>
                <a:spcPts val="300"/>
              </a:spcAft>
              <a:buFont typeface="Wingdings"/>
              <a:buChar char=""/>
              <a:tabLst>
                <a:tab pos="1371600" algn="l"/>
              </a:tabLst>
            </a:pPr>
            <a:r>
              <a:rPr lang="en-US" sz="1400" dirty="0">
                <a:ea typeface="Calibri"/>
                <a:cs typeface="Times New Roman"/>
              </a:rPr>
              <a:t>The safety occurrences scenarios induced in the scope of the regulatory domain are </a:t>
            </a:r>
            <a:r>
              <a:rPr lang="en-US" sz="1400" u="sng" dirty="0">
                <a:solidFill>
                  <a:srgbClr val="0070C0"/>
                </a:solidFill>
                <a:ea typeface="Calibri"/>
                <a:cs typeface="Times New Roman"/>
              </a:rPr>
              <a:t>medium</a:t>
            </a:r>
            <a:r>
              <a:rPr lang="en-US" sz="1400" dirty="0">
                <a:ea typeface="Calibri"/>
                <a:cs typeface="Times New Roman"/>
              </a:rPr>
              <a:t> (not explicitly related to safety occurrences (accident/ incidents severity A).</a:t>
            </a:r>
          </a:p>
          <a:p>
            <a:pPr marL="1143000" lvl="2" indent="-228600" algn="just">
              <a:spcAft>
                <a:spcPts val="300"/>
              </a:spcAft>
              <a:buFont typeface="Wingdings"/>
              <a:buChar char=""/>
              <a:tabLst>
                <a:tab pos="1371600" algn="l"/>
              </a:tabLst>
            </a:pPr>
            <a:r>
              <a:rPr lang="en-US" sz="1400" dirty="0">
                <a:ea typeface="Calibri"/>
                <a:cs typeface="Times New Roman"/>
              </a:rPr>
              <a:t>The degree of regulation application is </a:t>
            </a:r>
            <a:r>
              <a:rPr lang="en-US" sz="1400" u="sng" dirty="0">
                <a:solidFill>
                  <a:srgbClr val="0070C0"/>
                </a:solidFill>
                <a:ea typeface="Calibri"/>
                <a:cs typeface="Times New Roman"/>
              </a:rPr>
              <a:t>at the expected level</a:t>
            </a:r>
            <a:r>
              <a:rPr lang="en-US" sz="1400" dirty="0">
                <a:ea typeface="Calibri"/>
                <a:cs typeface="Times New Roman"/>
              </a:rPr>
              <a:t>,</a:t>
            </a:r>
          </a:p>
          <a:p>
            <a:pPr marL="1143000" lvl="2" indent="-228600" algn="just">
              <a:spcAft>
                <a:spcPts val="300"/>
              </a:spcAft>
              <a:buFont typeface="Wingdings"/>
              <a:buChar char=""/>
              <a:tabLst>
                <a:tab pos="1371600" algn="l"/>
              </a:tabLst>
            </a:pPr>
            <a:endParaRPr lang="en-US" sz="1200" dirty="0">
              <a:ea typeface="Calibri"/>
              <a:cs typeface="Times New Roman"/>
            </a:endParaRPr>
          </a:p>
          <a:p>
            <a:pPr marL="1143000" lvl="2" indent="-228600" algn="just">
              <a:spcAft>
                <a:spcPts val="300"/>
              </a:spcAft>
              <a:buFont typeface="Wingdings"/>
              <a:buChar char=""/>
              <a:tabLst>
                <a:tab pos="1371600" algn="l"/>
              </a:tabLst>
            </a:pPr>
            <a:endParaRPr lang="en-US" sz="1200" dirty="0">
              <a:ea typeface="Calibri"/>
              <a:cs typeface="Times New Roman"/>
            </a:endParaRPr>
          </a:p>
        </p:txBody>
      </p:sp>
      <p:sp>
        <p:nvSpPr>
          <p:cNvPr id="4" name="Slide Number Placeholder 3"/>
          <p:cNvSpPr>
            <a:spLocks noGrp="1"/>
          </p:cNvSpPr>
          <p:nvPr>
            <p:ph type="sldNum" sz="quarter" idx="10"/>
          </p:nvPr>
        </p:nvSpPr>
        <p:spPr/>
        <p:txBody>
          <a:bodyPr/>
          <a:lstStyle/>
          <a:p>
            <a:pPr>
              <a:defRPr/>
            </a:pPr>
            <a:fld id="{25680AE9-6677-4808-B7F1-637007D6665D}" type="slidenum">
              <a:rPr lang="en-US" smtClean="0"/>
              <a:pPr>
                <a:defRPr/>
              </a:pPr>
              <a:t>17</a:t>
            </a:fld>
            <a:endParaRPr lang="en-US"/>
          </a:p>
        </p:txBody>
      </p:sp>
      <p:sp>
        <p:nvSpPr>
          <p:cNvPr id="5" name="Date Placeholder 4"/>
          <p:cNvSpPr>
            <a:spLocks noGrp="1"/>
          </p:cNvSpPr>
          <p:nvPr>
            <p:ph type="dt" sz="half" idx="11"/>
          </p:nvPr>
        </p:nvSpPr>
        <p:spPr/>
        <p:txBody>
          <a:bodyPr/>
          <a:lstStyle/>
          <a:p>
            <a:pPr>
              <a:defRPr/>
            </a:pPr>
            <a:fld id="{3242DE27-76C5-44DA-B15F-BB8717722EA9}" type="datetime3">
              <a:rPr lang="en-GB">
                <a:solidFill>
                  <a:srgbClr val="5B8AA5"/>
                </a:solidFill>
              </a:rPr>
              <a:pPr>
                <a:defRPr/>
              </a:pPr>
              <a:t>18 September, 2013</a:t>
            </a:fld>
            <a:endParaRPr lang="en-US" dirty="0">
              <a:solidFill>
                <a:srgbClr val="5B8AA5"/>
              </a:solidFill>
            </a:endParaRPr>
          </a:p>
        </p:txBody>
      </p:sp>
      <p:sp>
        <p:nvSpPr>
          <p:cNvPr id="6" name="Footer Placeholder 5"/>
          <p:cNvSpPr>
            <a:spLocks noGrp="1"/>
          </p:cNvSpPr>
          <p:nvPr>
            <p:ph type="ftr" sz="quarter" idx="12"/>
          </p:nvPr>
        </p:nvSpPr>
        <p:spPr/>
        <p:txBody>
          <a:bodyPr/>
          <a:lstStyle/>
          <a:p>
            <a:r>
              <a:rPr lang="en-GB" dirty="0" smtClean="0">
                <a:solidFill>
                  <a:srgbClr val="5B8AA5"/>
                </a:solidFill>
              </a:rPr>
              <a:t>AVIATION SAFETY AND CERTIFICATION OF NEW OPERATIONS AND SYSTEMS</a:t>
            </a:r>
            <a:endParaRPr lang="en-GB" dirty="0">
              <a:solidFill>
                <a:srgbClr val="5B8AA5"/>
              </a:solidFill>
            </a:endParaRPr>
          </a:p>
        </p:txBody>
      </p:sp>
      <p:sp>
        <p:nvSpPr>
          <p:cNvPr id="9" name="Title 1"/>
          <p:cNvSpPr>
            <a:spLocks noGrp="1"/>
          </p:cNvSpPr>
          <p:nvPr>
            <p:ph type="title"/>
          </p:nvPr>
        </p:nvSpPr>
        <p:spPr>
          <a:xfrm>
            <a:off x="496888" y="1011238"/>
            <a:ext cx="8229600" cy="414337"/>
          </a:xfrm>
        </p:spPr>
        <p:txBody>
          <a:bodyPr>
            <a:noAutofit/>
          </a:bodyPr>
          <a:lstStyle/>
          <a:p>
            <a:r>
              <a:rPr lang="en-US" sz="2000" b="1" i="1" dirty="0" smtClean="0"/>
              <a:t>WP1.1 </a:t>
            </a:r>
            <a:r>
              <a:rPr lang="en-US" sz="2000" b="1" i="1" dirty="0"/>
              <a:t>(STEP 3) Identification of shortcoming and bottlenecks</a:t>
            </a:r>
            <a:endParaRPr lang="en-029" sz="2000" b="1" i="1" dirty="0"/>
          </a:p>
        </p:txBody>
      </p:sp>
    </p:spTree>
    <p:extLst>
      <p:ext uri="{BB962C8B-B14F-4D97-AF65-F5344CB8AC3E}">
        <p14:creationId xmlns:p14="http://schemas.microsoft.com/office/powerpoint/2010/main" val="274168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642" y="998807"/>
            <a:ext cx="8764173" cy="548639"/>
          </a:xfrm>
        </p:spPr>
        <p:txBody>
          <a:bodyPr>
            <a:noAutofit/>
          </a:bodyPr>
          <a:lstStyle/>
          <a:p>
            <a:r>
              <a:rPr lang="en-US" sz="2000" b="1" i="1" dirty="0"/>
              <a:t>WP1.1 (STEP 3) Identification of shortcoming and </a:t>
            </a:r>
            <a:r>
              <a:rPr lang="en-US" sz="2000" b="1" i="1" dirty="0" smtClean="0"/>
              <a:t>bottlenecks (according to the selected severity of </a:t>
            </a:r>
            <a:r>
              <a:rPr lang="en-US" sz="2000" b="1" i="1" dirty="0" err="1" smtClean="0"/>
              <a:t>scenarii</a:t>
            </a:r>
            <a:r>
              <a:rPr lang="en-US" sz="2000" b="1" i="1" dirty="0" smtClean="0"/>
              <a:t>)</a:t>
            </a:r>
            <a:endParaRPr lang="fr-FR" sz="2000" b="1" i="1" dirty="0"/>
          </a:p>
        </p:txBody>
      </p:sp>
      <p:sp>
        <p:nvSpPr>
          <p:cNvPr id="4" name="Espace réservé du numéro de diapositive 3"/>
          <p:cNvSpPr>
            <a:spLocks noGrp="1"/>
          </p:cNvSpPr>
          <p:nvPr>
            <p:ph type="sldNum" sz="quarter" idx="10"/>
          </p:nvPr>
        </p:nvSpPr>
        <p:spPr/>
        <p:txBody>
          <a:bodyPr/>
          <a:lstStyle/>
          <a:p>
            <a:pPr>
              <a:defRPr/>
            </a:pPr>
            <a:fld id="{25680AE9-6677-4808-B7F1-637007D6665D}" type="slidenum">
              <a:rPr lang="en-US" smtClean="0"/>
              <a:pPr>
                <a:defRPr/>
              </a:pPr>
              <a:t>18</a:t>
            </a:fld>
            <a:endParaRPr lang="en-US"/>
          </a:p>
        </p:txBody>
      </p:sp>
      <p:sp>
        <p:nvSpPr>
          <p:cNvPr id="5" name="Espace réservé de la date 4"/>
          <p:cNvSpPr>
            <a:spLocks noGrp="1"/>
          </p:cNvSpPr>
          <p:nvPr>
            <p:ph type="dt" sz="half" idx="11"/>
          </p:nvPr>
        </p:nvSpPr>
        <p:spPr/>
        <p:txBody>
          <a:bodyPr/>
          <a:lstStyle/>
          <a:p>
            <a:pPr>
              <a:defRPr/>
            </a:pPr>
            <a:fld id="{3242DE27-76C5-44DA-B15F-BB8717722EA9}" type="datetime3">
              <a:rPr lang="en-GB" smtClean="0">
                <a:solidFill>
                  <a:srgbClr val="5B8AA5"/>
                </a:solidFill>
              </a:rPr>
              <a:pPr>
                <a:defRPr/>
              </a:pPr>
              <a:t>18 September, 2013</a:t>
            </a:fld>
            <a:endParaRPr lang="en-US" dirty="0">
              <a:solidFill>
                <a:srgbClr val="5B8AA5"/>
              </a:solidFill>
            </a:endParaRPr>
          </a:p>
        </p:txBody>
      </p:sp>
      <p:sp>
        <p:nvSpPr>
          <p:cNvPr id="6" name="Espace réservé du pied de page 5"/>
          <p:cNvSpPr>
            <a:spLocks noGrp="1"/>
          </p:cNvSpPr>
          <p:nvPr>
            <p:ph type="ftr" sz="quarter" idx="12"/>
          </p:nvPr>
        </p:nvSpPr>
        <p:spPr/>
        <p:txBody>
          <a:bodyPr/>
          <a:lstStyle/>
          <a:p>
            <a:r>
              <a:rPr lang="en-GB" smtClean="0">
                <a:solidFill>
                  <a:srgbClr val="5B8AA5"/>
                </a:solidFill>
              </a:rPr>
              <a:t>AVIATION SAFETY AND CERTIFICATION OF NEW OPERATIONS AND SYSTEMS</a:t>
            </a:r>
            <a:endParaRPr lang="en-GB">
              <a:solidFill>
                <a:srgbClr val="5B8AA5"/>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286" y="1547446"/>
            <a:ext cx="8496886" cy="4965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5347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9827" y="970671"/>
            <a:ext cx="8440615" cy="576775"/>
          </a:xfrm>
        </p:spPr>
        <p:txBody>
          <a:bodyPr>
            <a:noAutofit/>
          </a:bodyPr>
          <a:lstStyle/>
          <a:p>
            <a:r>
              <a:rPr lang="en-US" sz="1800" b="1" i="1" dirty="0"/>
              <a:t>WP1.1 (STEP 3) Identification of shortcoming and </a:t>
            </a:r>
            <a:r>
              <a:rPr lang="en-US" sz="1800" b="1" i="1" dirty="0" smtClean="0"/>
              <a:t>bottlenecks (according to regulation level of  implementation)</a:t>
            </a:r>
            <a:endParaRPr lang="fr-FR" sz="1800" b="1" i="1" dirty="0"/>
          </a:p>
        </p:txBody>
      </p:sp>
      <p:sp>
        <p:nvSpPr>
          <p:cNvPr id="4" name="Espace réservé du numéro de diapositive 3"/>
          <p:cNvSpPr>
            <a:spLocks noGrp="1"/>
          </p:cNvSpPr>
          <p:nvPr>
            <p:ph type="sldNum" sz="quarter" idx="10"/>
          </p:nvPr>
        </p:nvSpPr>
        <p:spPr/>
        <p:txBody>
          <a:bodyPr/>
          <a:lstStyle/>
          <a:p>
            <a:pPr>
              <a:defRPr/>
            </a:pPr>
            <a:fld id="{25680AE9-6677-4808-B7F1-637007D6665D}" type="slidenum">
              <a:rPr lang="en-US" smtClean="0"/>
              <a:pPr>
                <a:defRPr/>
              </a:pPr>
              <a:t>19</a:t>
            </a:fld>
            <a:endParaRPr lang="en-US"/>
          </a:p>
        </p:txBody>
      </p:sp>
      <p:sp>
        <p:nvSpPr>
          <p:cNvPr id="5" name="Espace réservé de la date 4"/>
          <p:cNvSpPr>
            <a:spLocks noGrp="1"/>
          </p:cNvSpPr>
          <p:nvPr>
            <p:ph type="dt" sz="half" idx="11"/>
          </p:nvPr>
        </p:nvSpPr>
        <p:spPr/>
        <p:txBody>
          <a:bodyPr/>
          <a:lstStyle/>
          <a:p>
            <a:pPr>
              <a:defRPr/>
            </a:pPr>
            <a:fld id="{3242DE27-76C5-44DA-B15F-BB8717722EA9}" type="datetime3">
              <a:rPr lang="en-GB" smtClean="0">
                <a:solidFill>
                  <a:srgbClr val="5B8AA5"/>
                </a:solidFill>
              </a:rPr>
              <a:pPr>
                <a:defRPr/>
              </a:pPr>
              <a:t>18 September, 2013</a:t>
            </a:fld>
            <a:endParaRPr lang="en-US" dirty="0">
              <a:solidFill>
                <a:srgbClr val="5B8AA5"/>
              </a:solidFill>
            </a:endParaRPr>
          </a:p>
        </p:txBody>
      </p:sp>
      <p:sp>
        <p:nvSpPr>
          <p:cNvPr id="6" name="Espace réservé du pied de page 5"/>
          <p:cNvSpPr>
            <a:spLocks noGrp="1"/>
          </p:cNvSpPr>
          <p:nvPr>
            <p:ph type="ftr" sz="quarter" idx="12"/>
          </p:nvPr>
        </p:nvSpPr>
        <p:spPr/>
        <p:txBody>
          <a:bodyPr/>
          <a:lstStyle/>
          <a:p>
            <a:r>
              <a:rPr lang="en-GB" smtClean="0">
                <a:solidFill>
                  <a:srgbClr val="5B8AA5"/>
                </a:solidFill>
              </a:rPr>
              <a:t>AVIATION SAFETY AND CERTIFICATION OF NEW OPERATIONS AND SYSTEMS</a:t>
            </a:r>
            <a:endParaRPr lang="en-GB">
              <a:solidFill>
                <a:srgbClr val="5B8AA5"/>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572" y="1730326"/>
            <a:ext cx="8131126" cy="4787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8286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89273"/>
            <a:ext cx="8229600" cy="1066800"/>
          </a:xfrm>
        </p:spPr>
        <p:txBody>
          <a:bodyPr/>
          <a:lstStyle/>
          <a:p>
            <a:r>
              <a:rPr lang="en-GB" dirty="0" smtClean="0"/>
              <a:t>Background</a:t>
            </a:r>
            <a:endParaRPr lang="en-GB" dirty="0"/>
          </a:p>
        </p:txBody>
      </p:sp>
      <p:sp>
        <p:nvSpPr>
          <p:cNvPr id="3" name="Espace réservé du contenu 2"/>
          <p:cNvSpPr>
            <a:spLocks noGrp="1"/>
          </p:cNvSpPr>
          <p:nvPr>
            <p:ph idx="1"/>
          </p:nvPr>
        </p:nvSpPr>
        <p:spPr>
          <a:xfrm>
            <a:off x="457200" y="1753926"/>
            <a:ext cx="7759874" cy="4671925"/>
          </a:xfrm>
        </p:spPr>
        <p:txBody>
          <a:bodyPr/>
          <a:lstStyle/>
          <a:p>
            <a:r>
              <a:rPr lang="en-GB" sz="2000" dirty="0" smtClean="0"/>
              <a:t>Need for improvement of existing certification processes already identified in FAA Commercial Airplane Certification Process Study</a:t>
            </a:r>
          </a:p>
          <a:p>
            <a:pPr>
              <a:spcBef>
                <a:spcPts val="0"/>
              </a:spcBef>
            </a:pPr>
            <a:endParaRPr lang="en-GB" sz="1000" dirty="0" smtClean="0"/>
          </a:p>
          <a:p>
            <a:pPr lvl="1"/>
            <a:r>
              <a:rPr lang="en-GB" sz="1600" dirty="0" smtClean="0"/>
              <a:t>There is no reliable process  to ensure that assumptions made in the design and certification safety assessment are valid for operation and maintenance activities</a:t>
            </a:r>
          </a:p>
          <a:p>
            <a:pPr lvl="1">
              <a:spcBef>
                <a:spcPts val="0"/>
              </a:spcBef>
            </a:pPr>
            <a:endParaRPr lang="en-GB" sz="1000" dirty="0" smtClean="0"/>
          </a:p>
          <a:p>
            <a:pPr lvl="1"/>
            <a:r>
              <a:rPr lang="en-GB" sz="1600" dirty="0" smtClean="0"/>
              <a:t>Human operators may not be aware of assumptions made in safety assessments, when developing their operations and maintenance procedures</a:t>
            </a:r>
          </a:p>
          <a:p>
            <a:pPr lvl="1">
              <a:spcBef>
                <a:spcPts val="0"/>
              </a:spcBef>
            </a:pPr>
            <a:endParaRPr lang="en-GB" sz="1000" dirty="0" smtClean="0"/>
          </a:p>
          <a:p>
            <a:pPr lvl="1"/>
            <a:r>
              <a:rPr lang="en-GB" sz="1600" dirty="0" smtClean="0"/>
              <a:t>Aircraft certification standards may not reflect the actual operating environment</a:t>
            </a:r>
          </a:p>
          <a:p>
            <a:pPr lvl="1"/>
            <a:endParaRPr lang="en-GB" sz="1600" dirty="0" smtClean="0"/>
          </a:p>
          <a:p>
            <a:r>
              <a:rPr lang="en-GB" sz="2000" dirty="0" smtClean="0"/>
              <a:t>Future ’emerging risks’ unknown today may need to be addressed</a:t>
            </a:r>
          </a:p>
          <a:p>
            <a:endParaRPr lang="en-GB" sz="2000" dirty="0" smtClean="0"/>
          </a:p>
          <a:p>
            <a:r>
              <a:rPr lang="en-GB" sz="2000" dirty="0" smtClean="0"/>
              <a:t>Current certification processes may take too long or turn out to be inadequate</a:t>
            </a:r>
          </a:p>
          <a:p>
            <a:endParaRPr lang="en-GB" sz="2000" dirty="0"/>
          </a:p>
        </p:txBody>
      </p:sp>
      <p:sp>
        <p:nvSpPr>
          <p:cNvPr id="4" name="Espace réservé du numéro de diapositive 3"/>
          <p:cNvSpPr>
            <a:spLocks noGrp="1"/>
          </p:cNvSpPr>
          <p:nvPr>
            <p:ph type="sldNum" sz="quarter" idx="10"/>
          </p:nvPr>
        </p:nvSpPr>
        <p:spPr/>
        <p:txBody>
          <a:bodyPr/>
          <a:lstStyle/>
          <a:p>
            <a:pPr>
              <a:defRPr/>
            </a:pPr>
            <a:fld id="{25680AE9-6677-4808-B7F1-637007D6665D}" type="slidenum">
              <a:rPr lang="en-GB" smtClean="0"/>
              <a:pPr>
                <a:defRPr/>
              </a:pPr>
              <a:t>2</a:t>
            </a:fld>
            <a:endParaRPr lang="en-GB" dirty="0"/>
          </a:p>
        </p:txBody>
      </p:sp>
      <p:sp>
        <p:nvSpPr>
          <p:cNvPr id="5" name="Espace réservé de la date 4"/>
          <p:cNvSpPr>
            <a:spLocks noGrp="1"/>
          </p:cNvSpPr>
          <p:nvPr>
            <p:ph type="dt" sz="half" idx="11"/>
          </p:nvPr>
        </p:nvSpPr>
        <p:spPr/>
        <p:txBody>
          <a:bodyPr/>
          <a:lstStyle/>
          <a:p>
            <a:pPr>
              <a:defRPr/>
            </a:pPr>
            <a:fld id="{3242DE27-76C5-44DA-B15F-BB8717722EA9}" type="datetime3">
              <a:rPr lang="en-GB" smtClean="0">
                <a:solidFill>
                  <a:srgbClr val="5B8AA5"/>
                </a:solidFill>
              </a:rPr>
              <a:pPr>
                <a:defRPr/>
              </a:pPr>
              <a:t>18 September, 2013</a:t>
            </a:fld>
            <a:endParaRPr lang="en-GB" dirty="0">
              <a:solidFill>
                <a:srgbClr val="5B8AA5"/>
              </a:solidFill>
            </a:endParaRPr>
          </a:p>
        </p:txBody>
      </p:sp>
      <p:sp>
        <p:nvSpPr>
          <p:cNvPr id="6" name="Espace réservé du pied de page 5"/>
          <p:cNvSpPr>
            <a:spLocks noGrp="1"/>
          </p:cNvSpPr>
          <p:nvPr>
            <p:ph type="ftr" sz="quarter" idx="12"/>
          </p:nvPr>
        </p:nvSpPr>
        <p:spPr/>
        <p:txBody>
          <a:bodyPr/>
          <a:lstStyle/>
          <a:p>
            <a:r>
              <a:rPr lang="en-GB" dirty="0" smtClean="0">
                <a:solidFill>
                  <a:srgbClr val="5B8AA5"/>
                </a:solidFill>
              </a:rPr>
              <a:t>AVIATION SAFETY AND CERTIFICATION OF NEW OPERATIONS AND SYSTEMS</a:t>
            </a:r>
            <a:endParaRPr lang="en-GB" dirty="0">
              <a:solidFill>
                <a:srgbClr val="5B8AA5"/>
              </a:solidFill>
            </a:endParaRPr>
          </a:p>
        </p:txBody>
      </p:sp>
    </p:spTree>
    <p:extLst>
      <p:ext uri="{BB962C8B-B14F-4D97-AF65-F5344CB8AC3E}">
        <p14:creationId xmlns:p14="http://schemas.microsoft.com/office/powerpoint/2010/main" val="4019902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5680AE9-6677-4808-B7F1-637007D6665D}" type="slidenum">
              <a:rPr lang="en-US" smtClean="0"/>
              <a:pPr>
                <a:defRPr/>
              </a:pPr>
              <a:t>20</a:t>
            </a:fld>
            <a:endParaRPr lang="en-US"/>
          </a:p>
        </p:txBody>
      </p:sp>
      <p:sp>
        <p:nvSpPr>
          <p:cNvPr id="5" name="Date Placeholder 4"/>
          <p:cNvSpPr>
            <a:spLocks noGrp="1"/>
          </p:cNvSpPr>
          <p:nvPr>
            <p:ph type="dt" sz="half" idx="11"/>
          </p:nvPr>
        </p:nvSpPr>
        <p:spPr/>
        <p:txBody>
          <a:bodyPr/>
          <a:lstStyle/>
          <a:p>
            <a:pPr>
              <a:defRPr/>
            </a:pPr>
            <a:fld id="{3242DE27-76C5-44DA-B15F-BB8717722EA9}" type="datetime3">
              <a:rPr lang="en-GB">
                <a:solidFill>
                  <a:srgbClr val="5B8AA5"/>
                </a:solidFill>
              </a:rPr>
              <a:pPr>
                <a:defRPr/>
              </a:pPr>
              <a:t>18 September, 2013</a:t>
            </a:fld>
            <a:endParaRPr lang="en-US" dirty="0">
              <a:solidFill>
                <a:srgbClr val="5B8AA5"/>
              </a:solidFill>
            </a:endParaRPr>
          </a:p>
        </p:txBody>
      </p:sp>
      <p:sp>
        <p:nvSpPr>
          <p:cNvPr id="6" name="Footer Placeholder 5"/>
          <p:cNvSpPr>
            <a:spLocks noGrp="1"/>
          </p:cNvSpPr>
          <p:nvPr>
            <p:ph type="ftr" sz="quarter" idx="12"/>
          </p:nvPr>
        </p:nvSpPr>
        <p:spPr/>
        <p:txBody>
          <a:bodyPr/>
          <a:lstStyle/>
          <a:p>
            <a:r>
              <a:rPr lang="en-GB" dirty="0" smtClean="0">
                <a:solidFill>
                  <a:srgbClr val="5B8AA5"/>
                </a:solidFill>
              </a:rPr>
              <a:t>AVIATION SAFETY AND CERTIFICATION OF NEW OPERATIONS AND SYSTEMS</a:t>
            </a:r>
            <a:endParaRPr lang="en-GB" dirty="0">
              <a:solidFill>
                <a:srgbClr val="5B8AA5"/>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solidFill>
                <a:srgbClr val="333333"/>
              </a:solidFill>
            </a:endParaRPr>
          </a:p>
        </p:txBody>
      </p:sp>
      <p:sp>
        <p:nvSpPr>
          <p:cNvPr id="1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solidFill>
                <a:srgbClr val="333333"/>
              </a:solidFill>
            </a:endParaRPr>
          </a:p>
        </p:txBody>
      </p:sp>
      <p:sp>
        <p:nvSpPr>
          <p:cNvPr id="1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solidFill>
                <a:srgbClr val="333333"/>
              </a:solidFill>
            </a:endParaRPr>
          </a:p>
        </p:txBody>
      </p:sp>
      <p:sp>
        <p:nvSpPr>
          <p:cNvPr id="9" name="Titre 8"/>
          <p:cNvSpPr>
            <a:spLocks noGrp="1"/>
          </p:cNvSpPr>
          <p:nvPr>
            <p:ph type="title"/>
          </p:nvPr>
        </p:nvSpPr>
        <p:spPr>
          <a:xfrm>
            <a:off x="569934" y="630653"/>
            <a:ext cx="8229600" cy="1066800"/>
          </a:xfrm>
        </p:spPr>
        <p:txBody>
          <a:bodyPr>
            <a:noAutofit/>
          </a:bodyPr>
          <a:lstStyle/>
          <a:p>
            <a:r>
              <a:rPr lang="en-US" sz="2400" b="1" i="1" dirty="0"/>
              <a:t>WP1.1 (STEP3</a:t>
            </a:r>
            <a:r>
              <a:rPr lang="en-US" sz="2400" b="1" i="1" dirty="0" smtClean="0"/>
              <a:t>) Shortcomings &amp; bottlenecks initial identification</a:t>
            </a:r>
            <a:r>
              <a:rPr lang="pl-PL" sz="2400" b="1" i="1" dirty="0"/>
              <a:t/>
            </a:r>
            <a:br>
              <a:rPr lang="pl-PL" sz="2400" b="1" i="1" dirty="0"/>
            </a:br>
            <a:endParaRPr lang="fr-FR" sz="2400" dirty="0"/>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603" y="1519311"/>
            <a:ext cx="7624690" cy="4515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Objet 1"/>
          <p:cNvGraphicFramePr>
            <a:graphicFrameLocks noChangeAspect="1"/>
          </p:cNvGraphicFramePr>
          <p:nvPr>
            <p:extLst>
              <p:ext uri="{D42A27DB-BD31-4B8C-83A1-F6EECF244321}">
                <p14:modId xmlns:p14="http://schemas.microsoft.com/office/powerpoint/2010/main" val="4054046273"/>
              </p:ext>
            </p:extLst>
          </p:nvPr>
        </p:nvGraphicFramePr>
        <p:xfrm>
          <a:off x="0" y="1519311"/>
          <a:ext cx="1525087" cy="1223889"/>
        </p:xfrm>
        <a:graphic>
          <a:graphicData uri="http://schemas.openxmlformats.org/presentationml/2006/ole">
            <mc:AlternateContent xmlns:mc="http://schemas.openxmlformats.org/markup-compatibility/2006">
              <mc:Choice xmlns:v="urn:schemas-microsoft-com:vml" Requires="v">
                <p:oleObj spid="_x0000_s13328" name="Visio" r:id="rId5" imgW="1868424" imgH="1122045" progId="Visio.Drawing.11">
                  <p:link updateAutomatic="1"/>
                </p:oleObj>
              </mc:Choice>
              <mc:Fallback>
                <p:oleObj name="Visio" r:id="rId5" imgW="1868424" imgH="1122045" progId="Visio.Drawing.11">
                  <p:link updateAutomatic="1"/>
                  <p:pic>
                    <p:nvPicPr>
                      <p:cNvPr id="0" name=""/>
                      <p:cNvPicPr/>
                      <p:nvPr/>
                    </p:nvPicPr>
                    <p:blipFill>
                      <a:blip r:embed="rId6"/>
                      <a:stretch>
                        <a:fillRect/>
                      </a:stretch>
                    </p:blipFill>
                    <p:spPr>
                      <a:xfrm>
                        <a:off x="0" y="1519311"/>
                        <a:ext cx="1525087" cy="1223889"/>
                      </a:xfrm>
                      <a:prstGeom prst="rect">
                        <a:avLst/>
                      </a:prstGeom>
                    </p:spPr>
                  </p:pic>
                </p:oleObj>
              </mc:Fallback>
            </mc:AlternateContent>
          </a:graphicData>
        </a:graphic>
      </p:graphicFrame>
    </p:spTree>
    <p:extLst>
      <p:ext uri="{BB962C8B-B14F-4D97-AF65-F5344CB8AC3E}">
        <p14:creationId xmlns:p14="http://schemas.microsoft.com/office/powerpoint/2010/main" val="27363017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5680AE9-6677-4808-B7F1-637007D6665D}" type="slidenum">
              <a:rPr lang="en-US" smtClean="0"/>
              <a:pPr>
                <a:defRPr/>
              </a:pPr>
              <a:t>21</a:t>
            </a:fld>
            <a:endParaRPr lang="en-US"/>
          </a:p>
        </p:txBody>
      </p:sp>
      <p:sp>
        <p:nvSpPr>
          <p:cNvPr id="5" name="Date Placeholder 4"/>
          <p:cNvSpPr>
            <a:spLocks noGrp="1"/>
          </p:cNvSpPr>
          <p:nvPr>
            <p:ph type="dt" sz="half" idx="11"/>
          </p:nvPr>
        </p:nvSpPr>
        <p:spPr/>
        <p:txBody>
          <a:bodyPr/>
          <a:lstStyle/>
          <a:p>
            <a:pPr>
              <a:defRPr/>
            </a:pPr>
            <a:fld id="{3242DE27-76C5-44DA-B15F-BB8717722EA9}" type="datetime3">
              <a:rPr lang="en-GB">
                <a:solidFill>
                  <a:srgbClr val="5B8AA5"/>
                </a:solidFill>
              </a:rPr>
              <a:pPr>
                <a:defRPr/>
              </a:pPr>
              <a:t>18 September, 2013</a:t>
            </a:fld>
            <a:endParaRPr lang="en-US" dirty="0">
              <a:solidFill>
                <a:srgbClr val="5B8AA5"/>
              </a:solidFill>
            </a:endParaRPr>
          </a:p>
        </p:txBody>
      </p:sp>
      <p:sp>
        <p:nvSpPr>
          <p:cNvPr id="6" name="Footer Placeholder 5"/>
          <p:cNvSpPr>
            <a:spLocks noGrp="1"/>
          </p:cNvSpPr>
          <p:nvPr>
            <p:ph type="ftr" sz="quarter" idx="12"/>
          </p:nvPr>
        </p:nvSpPr>
        <p:spPr/>
        <p:txBody>
          <a:bodyPr/>
          <a:lstStyle/>
          <a:p>
            <a:r>
              <a:rPr lang="en-GB" dirty="0" smtClean="0">
                <a:solidFill>
                  <a:srgbClr val="5B8AA5"/>
                </a:solidFill>
              </a:rPr>
              <a:t>AVIATION SAFETY AND CERTIFICATION OF NEW OPERATIONS AND SYSTEMS</a:t>
            </a:r>
            <a:endParaRPr lang="en-GB" dirty="0">
              <a:solidFill>
                <a:srgbClr val="5B8AA5"/>
              </a:solidFill>
            </a:endParaRPr>
          </a:p>
        </p:txBody>
      </p:sp>
      <p:sp>
        <p:nvSpPr>
          <p:cNvPr id="7" name="pole tekstowe 6"/>
          <p:cNvSpPr txBox="1"/>
          <p:nvPr/>
        </p:nvSpPr>
        <p:spPr>
          <a:xfrm>
            <a:off x="2425055" y="472336"/>
            <a:ext cx="5602323" cy="369332"/>
          </a:xfrm>
          <a:prstGeom prst="rect">
            <a:avLst/>
          </a:prstGeom>
          <a:noFill/>
        </p:spPr>
        <p:txBody>
          <a:bodyPr wrap="square" rtlCol="0">
            <a:spAutoFit/>
          </a:bodyPr>
          <a:lstStyle/>
          <a:p>
            <a:pPr algn="ctr"/>
            <a:r>
              <a:rPr lang="en-US" b="1" dirty="0">
                <a:solidFill>
                  <a:srgbClr val="1E4E6B"/>
                </a:solidFill>
              </a:rPr>
              <a:t>ASCOS Technical Task </a:t>
            </a:r>
            <a:r>
              <a:rPr lang="en-US" b="1" dirty="0" smtClean="0">
                <a:solidFill>
                  <a:srgbClr val="1E4E6B"/>
                </a:solidFill>
              </a:rPr>
              <a:t>Meetings</a:t>
            </a:r>
            <a:endParaRPr lang="en-US" b="1" dirty="0">
              <a:solidFill>
                <a:srgbClr val="1E4E6B"/>
              </a:solidFill>
            </a:endParaRPr>
          </a:p>
        </p:txBody>
      </p:sp>
      <p:sp>
        <p:nvSpPr>
          <p:cNvPr id="8" name="pole tekstowe 7"/>
          <p:cNvSpPr txBox="1"/>
          <p:nvPr/>
        </p:nvSpPr>
        <p:spPr>
          <a:xfrm>
            <a:off x="481491" y="950252"/>
            <a:ext cx="8423357" cy="400110"/>
          </a:xfrm>
          <a:prstGeom prst="rect">
            <a:avLst/>
          </a:prstGeom>
          <a:noFill/>
        </p:spPr>
        <p:txBody>
          <a:bodyPr wrap="square" rtlCol="0">
            <a:spAutoFit/>
          </a:bodyPr>
          <a:lstStyle/>
          <a:p>
            <a:r>
              <a:rPr lang="fr-FR" sz="2000" b="1" i="1" dirty="0" smtClean="0">
                <a:solidFill>
                  <a:srgbClr val="1E4E6B"/>
                </a:solidFill>
                <a:latin typeface="Calibri"/>
              </a:rPr>
              <a:t>WP1.1 Conclusion – main </a:t>
            </a:r>
            <a:r>
              <a:rPr lang="fr-FR" sz="2000" b="1" i="1" dirty="0" err="1" smtClean="0">
                <a:solidFill>
                  <a:srgbClr val="1E4E6B"/>
                </a:solidFill>
                <a:latin typeface="Calibri"/>
              </a:rPr>
              <a:t>precursors</a:t>
            </a:r>
            <a:r>
              <a:rPr lang="fr-FR" sz="2000" b="1" i="1" dirty="0" smtClean="0">
                <a:solidFill>
                  <a:srgbClr val="1E4E6B"/>
                </a:solidFill>
                <a:latin typeface="Calibri"/>
              </a:rPr>
              <a:t> per </a:t>
            </a:r>
            <a:r>
              <a:rPr lang="fr-FR" sz="2000" b="1" i="1" dirty="0" err="1" smtClean="0">
                <a:solidFill>
                  <a:srgbClr val="1E4E6B"/>
                </a:solidFill>
                <a:latin typeface="Calibri"/>
              </a:rPr>
              <a:t>domain</a:t>
            </a:r>
            <a:r>
              <a:rPr lang="fr-FR" sz="2000" b="1" i="1" dirty="0" smtClean="0">
                <a:solidFill>
                  <a:srgbClr val="1E4E6B"/>
                </a:solidFill>
                <a:latin typeface="Calibri"/>
              </a:rPr>
              <a:t> </a:t>
            </a:r>
            <a:endParaRPr lang="pl-PL" sz="2000" b="1" i="1" dirty="0">
              <a:solidFill>
                <a:srgbClr val="1E4E6B"/>
              </a:solidFill>
              <a:latin typeface="Calibri"/>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solidFill>
                <a:srgbClr val="333333"/>
              </a:solidFill>
            </a:endParaRPr>
          </a:p>
        </p:txBody>
      </p:sp>
      <p:sp>
        <p:nvSpPr>
          <p:cNvPr id="1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solidFill>
                <a:srgbClr val="333333"/>
              </a:solidFill>
            </a:endParaRPr>
          </a:p>
        </p:txBody>
      </p:sp>
      <p:sp>
        <p:nvSpPr>
          <p:cNvPr id="1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solidFill>
                <a:srgbClr val="333333"/>
              </a:solidFill>
            </a:endParaRPr>
          </a:p>
        </p:txBody>
      </p:sp>
      <p:graphicFrame>
        <p:nvGraphicFramePr>
          <p:cNvPr id="2" name="Tableau 1"/>
          <p:cNvGraphicFramePr>
            <a:graphicFrameLocks noGrp="1"/>
          </p:cNvGraphicFramePr>
          <p:nvPr>
            <p:extLst>
              <p:ext uri="{D42A27DB-BD31-4B8C-83A1-F6EECF244321}">
                <p14:modId xmlns:p14="http://schemas.microsoft.com/office/powerpoint/2010/main" val="322366740"/>
              </p:ext>
            </p:extLst>
          </p:nvPr>
        </p:nvGraphicFramePr>
        <p:xfrm>
          <a:off x="211017" y="1350362"/>
          <a:ext cx="8693831" cy="5339740"/>
        </p:xfrm>
        <a:graphic>
          <a:graphicData uri="http://schemas.openxmlformats.org/drawingml/2006/table">
            <a:tbl>
              <a:tblPr firstRow="1" firstCol="1" bandRow="1">
                <a:tableStyleId>{5C22544A-7EE6-4342-B048-85BDC9FD1C3A}</a:tableStyleId>
              </a:tblPr>
              <a:tblGrid>
                <a:gridCol w="1334202"/>
                <a:gridCol w="1394930"/>
                <a:gridCol w="1887280"/>
                <a:gridCol w="3005406"/>
                <a:gridCol w="1072013"/>
              </a:tblGrid>
              <a:tr h="379439">
                <a:tc>
                  <a:txBody>
                    <a:bodyPr/>
                    <a:lstStyle/>
                    <a:p>
                      <a:pPr>
                        <a:lnSpc>
                          <a:spcPts val="1600"/>
                        </a:lnSpc>
                        <a:spcAft>
                          <a:spcPts val="0"/>
                        </a:spcAft>
                      </a:pPr>
                      <a:r>
                        <a:rPr lang="fr-FR" sz="1200" b="1" dirty="0">
                          <a:solidFill>
                            <a:schemeClr val="tx1"/>
                          </a:solidFill>
                          <a:effectLst/>
                        </a:rPr>
                        <a:t>Main types of </a:t>
                      </a:r>
                      <a:r>
                        <a:rPr lang="fr-FR" sz="1200" b="1" dirty="0" err="1">
                          <a:solidFill>
                            <a:schemeClr val="tx1"/>
                          </a:solidFill>
                          <a:effectLst/>
                        </a:rPr>
                        <a:t>precursors</a:t>
                      </a:r>
                      <a:endParaRPr lang="fr-FR" sz="1400" b="1" dirty="0">
                        <a:solidFill>
                          <a:schemeClr val="tx1"/>
                        </a:solidFill>
                        <a:effectLst/>
                        <a:latin typeface="Calibri"/>
                        <a:ea typeface="Calibri"/>
                        <a:cs typeface="Times New Roman"/>
                      </a:endParaRPr>
                    </a:p>
                  </a:txBody>
                  <a:tcPr marL="36389" marR="36389" marT="0" marB="0"/>
                </a:tc>
                <a:tc>
                  <a:txBody>
                    <a:bodyPr/>
                    <a:lstStyle/>
                    <a:p>
                      <a:pPr algn="ctr">
                        <a:lnSpc>
                          <a:spcPts val="1600"/>
                        </a:lnSpc>
                        <a:spcAft>
                          <a:spcPts val="0"/>
                        </a:spcAft>
                      </a:pPr>
                      <a:r>
                        <a:rPr lang="fr-FR" sz="1200" b="1" u="sng" dirty="0">
                          <a:solidFill>
                            <a:schemeClr val="tx1"/>
                          </a:solidFill>
                          <a:effectLst/>
                        </a:rPr>
                        <a:t>FLIGHT STANDARDS</a:t>
                      </a:r>
                      <a:endParaRPr lang="fr-FR" sz="1400" b="1" dirty="0">
                        <a:solidFill>
                          <a:schemeClr val="tx1"/>
                        </a:solidFill>
                        <a:effectLst/>
                        <a:latin typeface="Calibri"/>
                        <a:ea typeface="Calibri"/>
                        <a:cs typeface="Times New Roman"/>
                      </a:endParaRPr>
                    </a:p>
                  </a:txBody>
                  <a:tcPr marL="36389" marR="36389" marT="0" marB="0"/>
                </a:tc>
                <a:tc>
                  <a:txBody>
                    <a:bodyPr/>
                    <a:lstStyle/>
                    <a:p>
                      <a:pPr algn="ctr">
                        <a:lnSpc>
                          <a:spcPts val="1600"/>
                        </a:lnSpc>
                        <a:spcAft>
                          <a:spcPts val="0"/>
                        </a:spcAft>
                      </a:pPr>
                      <a:r>
                        <a:rPr lang="fr-FR" sz="1200" b="1" u="sng" dirty="0">
                          <a:solidFill>
                            <a:schemeClr val="tx1"/>
                          </a:solidFill>
                          <a:effectLst/>
                        </a:rPr>
                        <a:t>AIRWORTHINESS</a:t>
                      </a:r>
                      <a:endParaRPr lang="fr-FR" sz="1400" b="1" dirty="0">
                        <a:solidFill>
                          <a:schemeClr val="tx1"/>
                        </a:solidFill>
                        <a:effectLst/>
                        <a:latin typeface="Calibri"/>
                        <a:ea typeface="Calibri"/>
                        <a:cs typeface="Times New Roman"/>
                      </a:endParaRPr>
                    </a:p>
                  </a:txBody>
                  <a:tcPr marL="36389" marR="36389" marT="0" marB="0"/>
                </a:tc>
                <a:tc>
                  <a:txBody>
                    <a:bodyPr/>
                    <a:lstStyle/>
                    <a:p>
                      <a:pPr algn="ctr">
                        <a:lnSpc>
                          <a:spcPts val="1600"/>
                        </a:lnSpc>
                        <a:spcAft>
                          <a:spcPts val="0"/>
                        </a:spcAft>
                      </a:pPr>
                      <a:r>
                        <a:rPr lang="fr-FR" sz="1200" b="1" u="sng" dirty="0">
                          <a:solidFill>
                            <a:schemeClr val="tx1"/>
                          </a:solidFill>
                          <a:effectLst/>
                        </a:rPr>
                        <a:t> CNS/ ATM</a:t>
                      </a:r>
                      <a:endParaRPr lang="fr-FR" sz="1400" b="1" dirty="0">
                        <a:solidFill>
                          <a:schemeClr val="tx1"/>
                        </a:solidFill>
                        <a:effectLst/>
                        <a:latin typeface="Calibri"/>
                        <a:ea typeface="Calibri"/>
                        <a:cs typeface="Times New Roman"/>
                      </a:endParaRPr>
                    </a:p>
                  </a:txBody>
                  <a:tcPr marL="36389" marR="36389" marT="0" marB="0"/>
                </a:tc>
                <a:tc>
                  <a:txBody>
                    <a:bodyPr/>
                    <a:lstStyle/>
                    <a:p>
                      <a:pPr algn="ctr">
                        <a:lnSpc>
                          <a:spcPts val="1600"/>
                        </a:lnSpc>
                        <a:spcAft>
                          <a:spcPts val="0"/>
                        </a:spcAft>
                      </a:pPr>
                      <a:r>
                        <a:rPr lang="fr-FR" sz="1200" b="1" u="sng" dirty="0">
                          <a:solidFill>
                            <a:schemeClr val="tx1"/>
                          </a:solidFill>
                          <a:effectLst/>
                        </a:rPr>
                        <a:t> ADR </a:t>
                      </a:r>
                      <a:endParaRPr lang="fr-FR" sz="1400" b="1" dirty="0">
                        <a:solidFill>
                          <a:schemeClr val="tx1"/>
                        </a:solidFill>
                        <a:effectLst/>
                        <a:latin typeface="Calibri"/>
                        <a:ea typeface="Calibri"/>
                        <a:cs typeface="Times New Roman"/>
                      </a:endParaRPr>
                    </a:p>
                  </a:txBody>
                  <a:tcPr marL="36389" marR="36389" marT="0" marB="0"/>
                </a:tc>
              </a:tr>
              <a:tr h="3505889">
                <a:tc>
                  <a:txBody>
                    <a:bodyPr/>
                    <a:lstStyle/>
                    <a:p>
                      <a:pPr>
                        <a:lnSpc>
                          <a:spcPts val="1600"/>
                        </a:lnSpc>
                        <a:spcAft>
                          <a:spcPts val="0"/>
                        </a:spcAft>
                      </a:pPr>
                      <a:r>
                        <a:rPr lang="en-US" sz="1200" b="1" dirty="0">
                          <a:effectLst/>
                        </a:rPr>
                        <a:t> </a:t>
                      </a:r>
                      <a:endParaRPr lang="fr-FR" sz="1400" b="1" dirty="0">
                        <a:effectLst/>
                      </a:endParaRPr>
                    </a:p>
                    <a:p>
                      <a:pPr>
                        <a:lnSpc>
                          <a:spcPts val="1600"/>
                        </a:lnSpc>
                        <a:spcAft>
                          <a:spcPts val="0"/>
                        </a:spcAft>
                      </a:pPr>
                      <a:r>
                        <a:rPr lang="en-US" sz="1200" b="1" dirty="0">
                          <a:effectLst/>
                        </a:rPr>
                        <a:t>High </a:t>
                      </a:r>
                      <a:r>
                        <a:rPr lang="en-US" sz="1200" b="1" dirty="0" err="1" smtClean="0">
                          <a:effectLst/>
                        </a:rPr>
                        <a:t>scenarii</a:t>
                      </a:r>
                      <a:endParaRPr lang="fr-FR" sz="1400" b="1" dirty="0">
                        <a:effectLst/>
                        <a:latin typeface="Calibri"/>
                        <a:ea typeface="Calibri"/>
                        <a:cs typeface="Times New Roman"/>
                      </a:endParaRPr>
                    </a:p>
                  </a:txBody>
                  <a:tcPr marL="36389" marR="36389" marT="0" marB="0">
                    <a:solidFill>
                      <a:srgbClr val="FF0000"/>
                    </a:solidFill>
                  </a:tcPr>
                </a:tc>
                <a:tc>
                  <a:txBody>
                    <a:bodyPr/>
                    <a:lstStyle/>
                    <a:p>
                      <a:pPr>
                        <a:lnSpc>
                          <a:spcPts val="1600"/>
                        </a:lnSpc>
                        <a:spcAft>
                          <a:spcPts val="0"/>
                        </a:spcAft>
                      </a:pPr>
                      <a:r>
                        <a:rPr lang="en-US" sz="1200" b="1" dirty="0">
                          <a:effectLst/>
                        </a:rPr>
                        <a:t> </a:t>
                      </a:r>
                      <a:endParaRPr lang="fr-FR" sz="1400" b="1" dirty="0">
                        <a:effectLst/>
                      </a:endParaRPr>
                    </a:p>
                    <a:p>
                      <a:pPr>
                        <a:lnSpc>
                          <a:spcPts val="1600"/>
                        </a:lnSpc>
                        <a:spcAft>
                          <a:spcPts val="0"/>
                        </a:spcAft>
                      </a:pPr>
                      <a:r>
                        <a:rPr lang="en-US" sz="1200" b="1" dirty="0">
                          <a:effectLst/>
                        </a:rPr>
                        <a:t>* Flight crew monitoring &amp; training</a:t>
                      </a:r>
                      <a:endParaRPr lang="fr-FR" sz="1400" b="1" dirty="0">
                        <a:effectLst/>
                      </a:endParaRPr>
                    </a:p>
                    <a:p>
                      <a:pPr>
                        <a:lnSpc>
                          <a:spcPts val="1600"/>
                        </a:lnSpc>
                        <a:spcAft>
                          <a:spcPts val="0"/>
                        </a:spcAft>
                      </a:pPr>
                      <a:r>
                        <a:rPr lang="en-US" sz="1200" b="1" dirty="0">
                          <a:effectLst/>
                        </a:rPr>
                        <a:t/>
                      </a:r>
                      <a:br>
                        <a:rPr lang="en-US" sz="1200" b="1" dirty="0">
                          <a:effectLst/>
                        </a:rPr>
                      </a:br>
                      <a:r>
                        <a:rPr lang="en-US" sz="1200" b="1" dirty="0">
                          <a:effectLst/>
                        </a:rPr>
                        <a:t>* Use of aircraft  instruments</a:t>
                      </a:r>
                      <a:endParaRPr lang="fr-FR" sz="1400" b="1" dirty="0">
                        <a:effectLst/>
                      </a:endParaRPr>
                    </a:p>
                    <a:p>
                      <a:pPr>
                        <a:lnSpc>
                          <a:spcPts val="1600"/>
                        </a:lnSpc>
                        <a:spcAft>
                          <a:spcPts val="0"/>
                        </a:spcAft>
                      </a:pPr>
                      <a:r>
                        <a:rPr lang="en-US" sz="1200" b="1" dirty="0">
                          <a:effectLst/>
                        </a:rPr>
                        <a:t/>
                      </a:r>
                      <a:br>
                        <a:rPr lang="en-US" sz="1200" b="1" dirty="0">
                          <a:effectLst/>
                        </a:rPr>
                      </a:br>
                      <a:r>
                        <a:rPr lang="en-US" sz="1200" b="1" dirty="0">
                          <a:effectLst/>
                        </a:rPr>
                        <a:t>* Pilot induced error</a:t>
                      </a:r>
                      <a:endParaRPr lang="fr-FR" sz="1400" b="1" dirty="0">
                        <a:effectLst/>
                        <a:latin typeface="Calibri"/>
                        <a:ea typeface="Calibri"/>
                        <a:cs typeface="Times New Roman"/>
                      </a:endParaRPr>
                    </a:p>
                  </a:txBody>
                  <a:tcPr marL="36389" marR="36389" marT="0" marB="0"/>
                </a:tc>
                <a:tc>
                  <a:txBody>
                    <a:bodyPr/>
                    <a:lstStyle/>
                    <a:p>
                      <a:pPr>
                        <a:lnSpc>
                          <a:spcPts val="1600"/>
                        </a:lnSpc>
                        <a:spcAft>
                          <a:spcPts val="0"/>
                        </a:spcAft>
                      </a:pPr>
                      <a:r>
                        <a:rPr lang="en-US" sz="1200" b="1">
                          <a:effectLst/>
                        </a:rPr>
                        <a:t> </a:t>
                      </a:r>
                      <a:endParaRPr lang="fr-FR" sz="1400" b="1">
                        <a:effectLst/>
                      </a:endParaRPr>
                    </a:p>
                    <a:p>
                      <a:pPr>
                        <a:lnSpc>
                          <a:spcPts val="1600"/>
                        </a:lnSpc>
                        <a:spcAft>
                          <a:spcPts val="0"/>
                        </a:spcAft>
                      </a:pPr>
                      <a:r>
                        <a:rPr lang="en-US" sz="1200" b="1">
                          <a:effectLst/>
                        </a:rPr>
                        <a:t>* Aircraft System component failure or malfunction (display, autopilot, altimeter, engine, nose wheel steering)</a:t>
                      </a:r>
                      <a:endParaRPr lang="fr-FR" sz="1400" b="1">
                        <a:effectLst/>
                      </a:endParaRPr>
                    </a:p>
                    <a:p>
                      <a:pPr>
                        <a:lnSpc>
                          <a:spcPts val="1600"/>
                        </a:lnSpc>
                        <a:spcAft>
                          <a:spcPts val="0"/>
                        </a:spcAft>
                      </a:pPr>
                      <a:r>
                        <a:rPr lang="en-US" sz="1200" b="1">
                          <a:effectLst/>
                        </a:rPr>
                        <a:t/>
                      </a:r>
                      <a:br>
                        <a:rPr lang="en-US" sz="1200" b="1">
                          <a:effectLst/>
                        </a:rPr>
                      </a:br>
                      <a:r>
                        <a:rPr lang="en-US" sz="1200" b="1">
                          <a:effectLst/>
                        </a:rPr>
                        <a:t>* FMS/ RNAV/ Flight control management (e.g. instrument display, speed, altimeter…)</a:t>
                      </a:r>
                      <a:endParaRPr lang="fr-FR" sz="1400" b="1">
                        <a:effectLst/>
                      </a:endParaRPr>
                    </a:p>
                    <a:p>
                      <a:pPr>
                        <a:lnSpc>
                          <a:spcPts val="1600"/>
                        </a:lnSpc>
                        <a:spcAft>
                          <a:spcPts val="0"/>
                        </a:spcAft>
                      </a:pPr>
                      <a:r>
                        <a:rPr lang="en-US" sz="1200" b="1">
                          <a:effectLst/>
                        </a:rPr>
                        <a:t/>
                      </a:r>
                      <a:br>
                        <a:rPr lang="en-US" sz="1200" b="1">
                          <a:effectLst/>
                        </a:rPr>
                      </a:br>
                      <a:r>
                        <a:rPr lang="en-US" sz="1200" b="1">
                          <a:effectLst/>
                        </a:rPr>
                        <a:t>* AIS data failure</a:t>
                      </a:r>
                      <a:endParaRPr lang="fr-FR" sz="1400" b="1">
                        <a:effectLst/>
                        <a:latin typeface="Calibri"/>
                        <a:ea typeface="Calibri"/>
                        <a:cs typeface="Times New Roman"/>
                      </a:endParaRPr>
                    </a:p>
                  </a:txBody>
                  <a:tcPr marL="36389" marR="36389" marT="0" marB="0"/>
                </a:tc>
                <a:tc>
                  <a:txBody>
                    <a:bodyPr/>
                    <a:lstStyle/>
                    <a:p>
                      <a:pPr>
                        <a:lnSpc>
                          <a:spcPts val="1600"/>
                        </a:lnSpc>
                        <a:spcAft>
                          <a:spcPts val="0"/>
                        </a:spcAft>
                      </a:pPr>
                      <a:r>
                        <a:rPr lang="en-US" sz="1200" b="1" dirty="0">
                          <a:effectLst/>
                        </a:rPr>
                        <a:t> </a:t>
                      </a:r>
                      <a:endParaRPr lang="fr-FR" sz="1400" b="1" dirty="0">
                        <a:effectLst/>
                      </a:endParaRPr>
                    </a:p>
                    <a:p>
                      <a:pPr>
                        <a:lnSpc>
                          <a:spcPts val="1600"/>
                        </a:lnSpc>
                        <a:spcAft>
                          <a:spcPts val="0"/>
                        </a:spcAft>
                      </a:pPr>
                      <a:r>
                        <a:rPr lang="en-US" sz="1200" b="1" dirty="0">
                          <a:effectLst/>
                        </a:rPr>
                        <a:t>* </a:t>
                      </a:r>
                      <a:r>
                        <a:rPr lang="en-US" sz="1200" b="1" dirty="0" err="1">
                          <a:effectLst/>
                        </a:rPr>
                        <a:t>Navaids</a:t>
                      </a:r>
                      <a:r>
                        <a:rPr lang="en-US" sz="1200" b="1" dirty="0">
                          <a:effectLst/>
                        </a:rPr>
                        <a:t> </a:t>
                      </a:r>
                      <a:r>
                        <a:rPr lang="en-US" sz="1200" b="1" dirty="0" err="1">
                          <a:effectLst/>
                        </a:rPr>
                        <a:t>equipments</a:t>
                      </a:r>
                      <a:r>
                        <a:rPr lang="en-US" sz="1200" b="1" dirty="0">
                          <a:effectLst/>
                        </a:rPr>
                        <a:t> (ILS, MLS, GBAS signal or  failure)</a:t>
                      </a:r>
                      <a:endParaRPr lang="fr-FR" sz="1400" b="1" dirty="0">
                        <a:effectLst/>
                      </a:endParaRPr>
                    </a:p>
                    <a:p>
                      <a:pPr>
                        <a:lnSpc>
                          <a:spcPts val="1600"/>
                        </a:lnSpc>
                        <a:spcAft>
                          <a:spcPts val="0"/>
                        </a:spcAft>
                      </a:pPr>
                      <a:r>
                        <a:rPr lang="en-US" sz="1200" b="1" dirty="0">
                          <a:effectLst/>
                        </a:rPr>
                        <a:t/>
                      </a:r>
                      <a:br>
                        <a:rPr lang="en-US" sz="1200" b="1" dirty="0">
                          <a:effectLst/>
                        </a:rPr>
                      </a:br>
                      <a:r>
                        <a:rPr lang="en-US" sz="1200" b="1" dirty="0">
                          <a:effectLst/>
                        </a:rPr>
                        <a:t>* Data Processing (AIS, Coordination &amp; transfer) </a:t>
                      </a:r>
                      <a:endParaRPr lang="fr-FR" sz="1400" b="1" dirty="0">
                        <a:effectLst/>
                      </a:endParaRPr>
                    </a:p>
                    <a:p>
                      <a:pPr>
                        <a:lnSpc>
                          <a:spcPts val="1600"/>
                        </a:lnSpc>
                        <a:spcAft>
                          <a:spcPts val="0"/>
                        </a:spcAft>
                      </a:pPr>
                      <a:r>
                        <a:rPr lang="en-US" sz="1200" b="1" dirty="0">
                          <a:effectLst/>
                        </a:rPr>
                        <a:t/>
                      </a:r>
                      <a:br>
                        <a:rPr lang="en-US" sz="1200" b="1" dirty="0">
                          <a:effectLst/>
                        </a:rPr>
                      </a:br>
                      <a:r>
                        <a:rPr lang="en-US" sz="1200" b="1" dirty="0">
                          <a:effectLst/>
                        </a:rPr>
                        <a:t>* Safety Nets</a:t>
                      </a:r>
                      <a:endParaRPr lang="fr-FR" sz="1400" b="1" dirty="0">
                        <a:effectLst/>
                      </a:endParaRPr>
                    </a:p>
                    <a:p>
                      <a:pPr>
                        <a:lnSpc>
                          <a:spcPts val="1600"/>
                        </a:lnSpc>
                        <a:spcAft>
                          <a:spcPts val="0"/>
                        </a:spcAft>
                      </a:pPr>
                      <a:r>
                        <a:rPr lang="en-US" sz="1200" b="1" dirty="0">
                          <a:effectLst/>
                        </a:rPr>
                        <a:t/>
                      </a:r>
                      <a:br>
                        <a:rPr lang="en-US" sz="1200" b="1" dirty="0">
                          <a:effectLst/>
                        </a:rPr>
                      </a:br>
                      <a:r>
                        <a:rPr lang="en-US" sz="1200" b="1" dirty="0">
                          <a:effectLst/>
                        </a:rPr>
                        <a:t>* ATCO situation evaluation</a:t>
                      </a:r>
                      <a:endParaRPr lang="fr-FR" sz="1400" b="1" dirty="0">
                        <a:effectLst/>
                      </a:endParaRPr>
                    </a:p>
                    <a:p>
                      <a:pPr>
                        <a:lnSpc>
                          <a:spcPts val="1600"/>
                        </a:lnSpc>
                        <a:spcAft>
                          <a:spcPts val="0"/>
                        </a:spcAft>
                      </a:pPr>
                      <a:r>
                        <a:rPr lang="en-US" sz="1200" b="1" dirty="0">
                          <a:effectLst/>
                        </a:rPr>
                        <a:t/>
                      </a:r>
                      <a:br>
                        <a:rPr lang="en-US" sz="1200" b="1" dirty="0">
                          <a:effectLst/>
                        </a:rPr>
                      </a:br>
                      <a:r>
                        <a:rPr lang="en-US" sz="1200" b="1" dirty="0">
                          <a:effectLst/>
                        </a:rPr>
                        <a:t>* ATC induced conflict (communication, timing of instruction…)</a:t>
                      </a:r>
                      <a:endParaRPr lang="fr-FR" sz="1400" b="1" dirty="0">
                        <a:effectLst/>
                      </a:endParaRPr>
                    </a:p>
                    <a:p>
                      <a:pPr>
                        <a:lnSpc>
                          <a:spcPts val="1600"/>
                        </a:lnSpc>
                        <a:spcAft>
                          <a:spcPts val="0"/>
                        </a:spcAft>
                      </a:pPr>
                      <a:r>
                        <a:rPr lang="en-US" sz="1200" b="1" dirty="0">
                          <a:effectLst/>
                        </a:rPr>
                        <a:t/>
                      </a:r>
                      <a:br>
                        <a:rPr lang="en-US" sz="1200" b="1" dirty="0">
                          <a:effectLst/>
                        </a:rPr>
                      </a:br>
                      <a:r>
                        <a:rPr lang="fr-FR" sz="1200" b="1" dirty="0">
                          <a:effectLst/>
                        </a:rPr>
                        <a:t>* Landing </a:t>
                      </a:r>
                      <a:r>
                        <a:rPr lang="fr-FR" sz="1200" b="1" dirty="0" err="1">
                          <a:effectLst/>
                        </a:rPr>
                        <a:t>procedures</a:t>
                      </a:r>
                      <a:endParaRPr lang="fr-FR" sz="1400" b="1" dirty="0">
                        <a:effectLst/>
                      </a:endParaRPr>
                    </a:p>
                    <a:p>
                      <a:pPr>
                        <a:lnSpc>
                          <a:spcPts val="1600"/>
                        </a:lnSpc>
                        <a:spcAft>
                          <a:spcPts val="0"/>
                        </a:spcAft>
                      </a:pPr>
                      <a:r>
                        <a:rPr lang="fr-FR" sz="1200" b="1" dirty="0">
                          <a:effectLst/>
                        </a:rPr>
                        <a:t/>
                      </a:r>
                      <a:br>
                        <a:rPr lang="fr-FR" sz="1200" b="1" dirty="0">
                          <a:effectLst/>
                        </a:rPr>
                      </a:br>
                      <a:r>
                        <a:rPr lang="fr-FR" sz="1200" b="1" dirty="0">
                          <a:effectLst/>
                        </a:rPr>
                        <a:t>* Take-off </a:t>
                      </a:r>
                      <a:r>
                        <a:rPr lang="fr-FR" sz="1200" b="1" dirty="0" smtClean="0">
                          <a:effectLst/>
                        </a:rPr>
                        <a:t>incursion</a:t>
                      </a:r>
                    </a:p>
                    <a:p>
                      <a:pPr>
                        <a:lnSpc>
                          <a:spcPts val="1600"/>
                        </a:lnSpc>
                        <a:spcAft>
                          <a:spcPts val="0"/>
                        </a:spcAft>
                      </a:pPr>
                      <a:endParaRPr lang="fr-FR" sz="1400" b="1" dirty="0">
                        <a:effectLst/>
                        <a:latin typeface="Calibri"/>
                        <a:ea typeface="Calibri"/>
                        <a:cs typeface="Times New Roman"/>
                      </a:endParaRPr>
                    </a:p>
                  </a:txBody>
                  <a:tcPr marL="36389" marR="36389" marT="0" marB="0"/>
                </a:tc>
                <a:tc>
                  <a:txBody>
                    <a:bodyPr/>
                    <a:lstStyle/>
                    <a:p>
                      <a:pPr>
                        <a:lnSpc>
                          <a:spcPts val="1600"/>
                        </a:lnSpc>
                        <a:spcAft>
                          <a:spcPts val="0"/>
                        </a:spcAft>
                      </a:pPr>
                      <a:r>
                        <a:rPr lang="en-US" sz="1200" b="1" dirty="0">
                          <a:effectLst/>
                        </a:rPr>
                        <a:t> </a:t>
                      </a:r>
                      <a:endParaRPr lang="fr-FR" sz="1400" b="1" dirty="0">
                        <a:effectLst/>
                      </a:endParaRPr>
                    </a:p>
                    <a:p>
                      <a:pPr>
                        <a:lnSpc>
                          <a:spcPts val="1600"/>
                        </a:lnSpc>
                        <a:spcAft>
                          <a:spcPts val="0"/>
                        </a:spcAft>
                      </a:pPr>
                      <a:r>
                        <a:rPr lang="en-US" sz="1200" b="1" dirty="0">
                          <a:effectLst/>
                        </a:rPr>
                        <a:t>* Runway markings</a:t>
                      </a:r>
                      <a:endParaRPr lang="fr-FR" sz="1400" b="1" dirty="0">
                        <a:effectLst/>
                      </a:endParaRPr>
                    </a:p>
                    <a:p>
                      <a:pPr>
                        <a:lnSpc>
                          <a:spcPts val="1600"/>
                        </a:lnSpc>
                        <a:spcAft>
                          <a:spcPts val="0"/>
                        </a:spcAft>
                      </a:pPr>
                      <a:r>
                        <a:rPr lang="en-US" sz="1200" b="1" dirty="0">
                          <a:effectLst/>
                        </a:rPr>
                        <a:t/>
                      </a:r>
                      <a:br>
                        <a:rPr lang="en-US" sz="1200" b="1" dirty="0">
                          <a:effectLst/>
                        </a:rPr>
                      </a:br>
                      <a:r>
                        <a:rPr lang="en-US" sz="1200" b="1" dirty="0">
                          <a:effectLst/>
                        </a:rPr>
                        <a:t>* Obstacle assessments</a:t>
                      </a:r>
                      <a:endParaRPr lang="fr-FR" sz="1400" b="1" dirty="0">
                        <a:effectLst/>
                      </a:endParaRPr>
                    </a:p>
                    <a:p>
                      <a:pPr>
                        <a:lnSpc>
                          <a:spcPts val="1600"/>
                        </a:lnSpc>
                        <a:spcAft>
                          <a:spcPts val="0"/>
                        </a:spcAft>
                      </a:pPr>
                      <a:r>
                        <a:rPr lang="en-US" sz="1200" b="1" dirty="0">
                          <a:effectLst/>
                        </a:rPr>
                        <a:t/>
                      </a:r>
                      <a:br>
                        <a:rPr lang="en-US" sz="1200" b="1" dirty="0">
                          <a:effectLst/>
                        </a:rPr>
                      </a:br>
                      <a:r>
                        <a:rPr lang="en-US" sz="1200" b="1" dirty="0">
                          <a:effectLst/>
                        </a:rPr>
                        <a:t>* Runway &amp; </a:t>
                      </a:r>
                      <a:r>
                        <a:rPr lang="en-US" sz="1200" b="1" dirty="0" err="1">
                          <a:effectLst/>
                        </a:rPr>
                        <a:t>airsite</a:t>
                      </a:r>
                      <a:r>
                        <a:rPr lang="en-US" sz="1200" b="1" dirty="0">
                          <a:effectLst/>
                        </a:rPr>
                        <a:t> conditions (compatibility </a:t>
                      </a:r>
                      <a:r>
                        <a:rPr lang="en-US" sz="1200" b="1" dirty="0" err="1">
                          <a:effectLst/>
                        </a:rPr>
                        <a:t>wit</a:t>
                      </a:r>
                      <a:r>
                        <a:rPr lang="en-US" sz="1200" b="1" dirty="0">
                          <a:effectLst/>
                        </a:rPr>
                        <a:t> SARPs)</a:t>
                      </a:r>
                      <a:endParaRPr lang="fr-FR" sz="1400" b="1" dirty="0">
                        <a:effectLst/>
                      </a:endParaRPr>
                    </a:p>
                    <a:p>
                      <a:pPr>
                        <a:lnSpc>
                          <a:spcPts val="1600"/>
                        </a:lnSpc>
                        <a:spcAft>
                          <a:spcPts val="0"/>
                        </a:spcAft>
                      </a:pPr>
                      <a:r>
                        <a:rPr lang="en-US" sz="1200" b="1" dirty="0">
                          <a:effectLst/>
                        </a:rPr>
                        <a:t/>
                      </a:r>
                      <a:br>
                        <a:rPr lang="en-US" sz="1200" b="1" dirty="0">
                          <a:effectLst/>
                        </a:rPr>
                      </a:br>
                      <a:r>
                        <a:rPr lang="en-US" sz="1200" b="1" dirty="0">
                          <a:effectLst/>
                        </a:rPr>
                        <a:t>* ATCO error</a:t>
                      </a:r>
                      <a:endParaRPr lang="fr-FR" sz="1400" b="1" dirty="0">
                        <a:effectLst/>
                        <a:latin typeface="Calibri"/>
                        <a:ea typeface="Calibri"/>
                        <a:cs typeface="Times New Roman"/>
                      </a:endParaRPr>
                    </a:p>
                  </a:txBody>
                  <a:tcPr marL="36389" marR="36389" marT="0" marB="0"/>
                </a:tc>
              </a:tr>
              <a:tr h="1275740">
                <a:tc>
                  <a:txBody>
                    <a:bodyPr/>
                    <a:lstStyle/>
                    <a:p>
                      <a:pPr>
                        <a:lnSpc>
                          <a:spcPts val="1600"/>
                        </a:lnSpc>
                        <a:spcAft>
                          <a:spcPts val="0"/>
                        </a:spcAft>
                      </a:pPr>
                      <a:r>
                        <a:rPr lang="en-US" sz="1200" b="1" dirty="0">
                          <a:effectLst/>
                        </a:rPr>
                        <a:t> </a:t>
                      </a:r>
                      <a:endParaRPr lang="fr-FR" sz="1400" b="1" dirty="0">
                        <a:effectLst/>
                      </a:endParaRPr>
                    </a:p>
                    <a:p>
                      <a:pPr>
                        <a:lnSpc>
                          <a:spcPts val="1600"/>
                        </a:lnSpc>
                        <a:spcAft>
                          <a:spcPts val="0"/>
                        </a:spcAft>
                      </a:pPr>
                      <a:r>
                        <a:rPr lang="en-US" sz="1400" b="1" dirty="0">
                          <a:solidFill>
                            <a:schemeClr val="tx1"/>
                          </a:solidFill>
                          <a:effectLst/>
                        </a:rPr>
                        <a:t>Medium </a:t>
                      </a:r>
                      <a:r>
                        <a:rPr lang="en-US" sz="1400" b="1" dirty="0" err="1" smtClean="0">
                          <a:solidFill>
                            <a:schemeClr val="tx1"/>
                          </a:solidFill>
                          <a:effectLst/>
                        </a:rPr>
                        <a:t>scenarii</a:t>
                      </a:r>
                      <a:endParaRPr lang="fr-FR" sz="1600" b="1" dirty="0">
                        <a:solidFill>
                          <a:schemeClr val="tx1"/>
                        </a:solidFill>
                        <a:effectLst/>
                        <a:latin typeface="Calibri"/>
                        <a:ea typeface="Calibri"/>
                        <a:cs typeface="Times New Roman"/>
                      </a:endParaRPr>
                    </a:p>
                  </a:txBody>
                  <a:tcPr marL="36389" marR="36389" marT="0" marB="0">
                    <a:solidFill>
                      <a:srgbClr val="FFC000"/>
                    </a:solidFill>
                  </a:tcPr>
                </a:tc>
                <a:tc>
                  <a:txBody>
                    <a:bodyPr/>
                    <a:lstStyle/>
                    <a:p>
                      <a:pPr>
                        <a:lnSpc>
                          <a:spcPts val="1600"/>
                        </a:lnSpc>
                        <a:spcAft>
                          <a:spcPts val="0"/>
                        </a:spcAft>
                      </a:pPr>
                      <a:r>
                        <a:rPr lang="en-US" sz="1200" b="1" dirty="0">
                          <a:effectLst/>
                        </a:rPr>
                        <a:t>Operational situation evaluation (landing, take off, level bust…)</a:t>
                      </a:r>
                      <a:endParaRPr lang="fr-FR" sz="1400" b="1" dirty="0">
                        <a:effectLst/>
                        <a:latin typeface="Calibri"/>
                        <a:ea typeface="Calibri"/>
                        <a:cs typeface="Times New Roman"/>
                      </a:endParaRPr>
                    </a:p>
                  </a:txBody>
                  <a:tcPr marL="36389" marR="36389" marT="0" marB="0"/>
                </a:tc>
                <a:tc>
                  <a:txBody>
                    <a:bodyPr/>
                    <a:lstStyle/>
                    <a:p>
                      <a:pPr>
                        <a:lnSpc>
                          <a:spcPts val="1600"/>
                        </a:lnSpc>
                        <a:spcAft>
                          <a:spcPts val="0"/>
                        </a:spcAft>
                      </a:pPr>
                      <a:r>
                        <a:rPr lang="en-US" sz="1200" b="1" dirty="0">
                          <a:effectLst/>
                        </a:rPr>
                        <a:t> </a:t>
                      </a:r>
                      <a:endParaRPr lang="fr-FR" sz="1400" b="1" dirty="0">
                        <a:effectLst/>
                      </a:endParaRPr>
                    </a:p>
                    <a:p>
                      <a:pPr>
                        <a:lnSpc>
                          <a:spcPts val="1600"/>
                        </a:lnSpc>
                        <a:spcAft>
                          <a:spcPts val="0"/>
                        </a:spcAft>
                      </a:pPr>
                      <a:r>
                        <a:rPr lang="en-US" sz="1200" b="1" dirty="0">
                          <a:effectLst/>
                        </a:rPr>
                        <a:t>ACAS-RA</a:t>
                      </a:r>
                      <a:br>
                        <a:rPr lang="en-US" sz="1200" b="1" dirty="0">
                          <a:effectLst/>
                        </a:rPr>
                      </a:br>
                      <a:r>
                        <a:rPr lang="en-US" sz="1200" b="1" dirty="0">
                          <a:effectLst/>
                        </a:rPr>
                        <a:t>Aircraft system failure</a:t>
                      </a:r>
                      <a:endParaRPr lang="fr-FR" sz="1400" b="1" dirty="0">
                        <a:effectLst/>
                        <a:latin typeface="Calibri"/>
                        <a:ea typeface="Calibri"/>
                        <a:cs typeface="Times New Roman"/>
                      </a:endParaRPr>
                    </a:p>
                  </a:txBody>
                  <a:tcPr marL="36389" marR="36389" marT="0" marB="0"/>
                </a:tc>
                <a:tc>
                  <a:txBody>
                    <a:bodyPr/>
                    <a:lstStyle/>
                    <a:p>
                      <a:pPr>
                        <a:lnSpc>
                          <a:spcPts val="1600"/>
                        </a:lnSpc>
                        <a:spcAft>
                          <a:spcPts val="0"/>
                        </a:spcAft>
                      </a:pPr>
                      <a:r>
                        <a:rPr lang="en-US" sz="1200" b="1" dirty="0">
                          <a:effectLst/>
                        </a:rPr>
                        <a:t>* Communication with </a:t>
                      </a:r>
                      <a:r>
                        <a:rPr lang="en-US" sz="1200" b="1" dirty="0" smtClean="0">
                          <a:effectLst/>
                        </a:rPr>
                        <a:t>pilot</a:t>
                      </a:r>
                      <a:r>
                        <a:rPr lang="en-US" sz="1200" b="1" dirty="0">
                          <a:effectLst/>
                        </a:rPr>
                        <a:t/>
                      </a:r>
                      <a:br>
                        <a:rPr lang="en-US" sz="1200" b="1" dirty="0">
                          <a:effectLst/>
                        </a:rPr>
                      </a:br>
                      <a:r>
                        <a:rPr lang="en-US" sz="1200" b="1" dirty="0">
                          <a:effectLst/>
                        </a:rPr>
                        <a:t>*Traffic </a:t>
                      </a:r>
                      <a:r>
                        <a:rPr lang="en-US" sz="1200" b="1" dirty="0" smtClean="0">
                          <a:effectLst/>
                        </a:rPr>
                        <a:t>planning</a:t>
                      </a:r>
                      <a:r>
                        <a:rPr lang="en-US" sz="1200" b="1" dirty="0">
                          <a:effectLst/>
                        </a:rPr>
                        <a:t/>
                      </a:r>
                      <a:br>
                        <a:rPr lang="en-US" sz="1200" b="1" dirty="0">
                          <a:effectLst/>
                        </a:rPr>
                      </a:br>
                      <a:r>
                        <a:rPr lang="en-US" sz="1200" b="1" dirty="0">
                          <a:effectLst/>
                        </a:rPr>
                        <a:t>*</a:t>
                      </a:r>
                      <a:r>
                        <a:rPr lang="en-US" sz="1200" b="1" dirty="0" smtClean="0">
                          <a:effectLst/>
                        </a:rPr>
                        <a:t>Coordination</a:t>
                      </a:r>
                      <a:r>
                        <a:rPr lang="en-US" sz="1200" b="1" dirty="0">
                          <a:effectLst/>
                        </a:rPr>
                        <a:t/>
                      </a:r>
                      <a:br>
                        <a:rPr lang="en-US" sz="1200" b="1" dirty="0">
                          <a:effectLst/>
                        </a:rPr>
                      </a:br>
                      <a:r>
                        <a:rPr lang="en-US" sz="1200" b="1" dirty="0">
                          <a:effectLst/>
                        </a:rPr>
                        <a:t>*Surveillance picture</a:t>
                      </a:r>
                      <a:endParaRPr lang="fr-FR" sz="1400" b="1" dirty="0">
                        <a:effectLst/>
                        <a:latin typeface="Calibri"/>
                        <a:ea typeface="Calibri"/>
                        <a:cs typeface="Times New Roman"/>
                      </a:endParaRPr>
                    </a:p>
                  </a:txBody>
                  <a:tcPr marL="36389" marR="36389" marT="0" marB="0"/>
                </a:tc>
                <a:tc>
                  <a:txBody>
                    <a:bodyPr/>
                    <a:lstStyle/>
                    <a:p>
                      <a:pPr>
                        <a:lnSpc>
                          <a:spcPts val="1600"/>
                        </a:lnSpc>
                        <a:spcAft>
                          <a:spcPts val="0"/>
                        </a:spcAft>
                      </a:pPr>
                      <a:r>
                        <a:rPr lang="en-US" sz="1200" b="1" dirty="0">
                          <a:effectLst/>
                        </a:rPr>
                        <a:t> </a:t>
                      </a:r>
                      <a:endParaRPr lang="fr-FR" sz="1400" b="1" dirty="0">
                        <a:effectLst/>
                      </a:endParaRPr>
                    </a:p>
                    <a:p>
                      <a:pPr>
                        <a:lnSpc>
                          <a:spcPts val="1600"/>
                        </a:lnSpc>
                        <a:spcAft>
                          <a:spcPts val="0"/>
                        </a:spcAft>
                      </a:pPr>
                      <a:r>
                        <a:rPr lang="en-US" sz="1200" b="1" dirty="0">
                          <a:effectLst/>
                        </a:rPr>
                        <a:t>Regulatory </a:t>
                      </a:r>
                      <a:r>
                        <a:rPr lang="en-US" sz="1200" b="1" dirty="0" smtClean="0">
                          <a:effectLst/>
                        </a:rPr>
                        <a:t>requirements</a:t>
                      </a:r>
                      <a:r>
                        <a:rPr lang="en-US" sz="1200" b="1" dirty="0">
                          <a:effectLst/>
                        </a:rPr>
                        <a:t/>
                      </a:r>
                      <a:br>
                        <a:rPr lang="en-US" sz="1200" b="1" dirty="0">
                          <a:effectLst/>
                        </a:rPr>
                      </a:br>
                      <a:r>
                        <a:rPr lang="en-US" sz="1200" b="1" dirty="0">
                          <a:effectLst/>
                        </a:rPr>
                        <a:t>AMAN/ DMAN spacing</a:t>
                      </a:r>
                      <a:endParaRPr lang="fr-FR" sz="1400" b="1" dirty="0">
                        <a:effectLst/>
                        <a:latin typeface="Calibri"/>
                        <a:ea typeface="Calibri"/>
                        <a:cs typeface="Times New Roman"/>
                      </a:endParaRPr>
                    </a:p>
                  </a:txBody>
                  <a:tcPr marL="36389" marR="36389" marT="0" marB="0"/>
                </a:tc>
              </a:tr>
            </a:tbl>
          </a:graphicData>
        </a:graphic>
      </p:graphicFrame>
    </p:spTree>
    <p:extLst>
      <p:ext uri="{BB962C8B-B14F-4D97-AF65-F5344CB8AC3E}">
        <p14:creationId xmlns:p14="http://schemas.microsoft.com/office/powerpoint/2010/main" val="22089791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5680AE9-6677-4808-B7F1-637007D6665D}" type="slidenum">
              <a:rPr lang="en-US" smtClean="0"/>
              <a:pPr>
                <a:defRPr/>
              </a:pPr>
              <a:t>22</a:t>
            </a:fld>
            <a:endParaRPr lang="en-US"/>
          </a:p>
        </p:txBody>
      </p:sp>
      <p:sp>
        <p:nvSpPr>
          <p:cNvPr id="5" name="Date Placeholder 4"/>
          <p:cNvSpPr>
            <a:spLocks noGrp="1"/>
          </p:cNvSpPr>
          <p:nvPr>
            <p:ph type="dt" sz="half" idx="11"/>
          </p:nvPr>
        </p:nvSpPr>
        <p:spPr/>
        <p:txBody>
          <a:bodyPr/>
          <a:lstStyle/>
          <a:p>
            <a:pPr>
              <a:defRPr/>
            </a:pPr>
            <a:fld id="{3242DE27-76C5-44DA-B15F-BB8717722EA9}" type="datetime3">
              <a:rPr lang="en-GB">
                <a:solidFill>
                  <a:srgbClr val="5B8AA5"/>
                </a:solidFill>
              </a:rPr>
              <a:pPr>
                <a:defRPr/>
              </a:pPr>
              <a:t>18 September, 2013</a:t>
            </a:fld>
            <a:endParaRPr lang="en-US" dirty="0">
              <a:solidFill>
                <a:srgbClr val="5B8AA5"/>
              </a:solidFill>
            </a:endParaRPr>
          </a:p>
        </p:txBody>
      </p:sp>
      <p:sp>
        <p:nvSpPr>
          <p:cNvPr id="6" name="Footer Placeholder 5"/>
          <p:cNvSpPr>
            <a:spLocks noGrp="1"/>
          </p:cNvSpPr>
          <p:nvPr>
            <p:ph type="ftr" sz="quarter" idx="12"/>
          </p:nvPr>
        </p:nvSpPr>
        <p:spPr/>
        <p:txBody>
          <a:bodyPr/>
          <a:lstStyle/>
          <a:p>
            <a:r>
              <a:rPr lang="en-GB" dirty="0" smtClean="0">
                <a:solidFill>
                  <a:srgbClr val="5B8AA5"/>
                </a:solidFill>
              </a:rPr>
              <a:t>AVIATION SAFETY AND CERTIFICATION OF NEW OPERATIONS AND SYSTEMS</a:t>
            </a:r>
            <a:endParaRPr lang="en-GB" dirty="0">
              <a:solidFill>
                <a:srgbClr val="5B8AA5"/>
              </a:solidFill>
            </a:endParaRPr>
          </a:p>
        </p:txBody>
      </p:sp>
      <p:sp>
        <p:nvSpPr>
          <p:cNvPr id="7" name="pole tekstowe 6"/>
          <p:cNvSpPr txBox="1"/>
          <p:nvPr/>
        </p:nvSpPr>
        <p:spPr>
          <a:xfrm>
            <a:off x="2425055" y="472336"/>
            <a:ext cx="5602323" cy="369332"/>
          </a:xfrm>
          <a:prstGeom prst="rect">
            <a:avLst/>
          </a:prstGeom>
          <a:noFill/>
        </p:spPr>
        <p:txBody>
          <a:bodyPr wrap="square" rtlCol="0">
            <a:spAutoFit/>
          </a:bodyPr>
          <a:lstStyle/>
          <a:p>
            <a:pPr algn="ctr"/>
            <a:r>
              <a:rPr lang="en-US" b="1" dirty="0">
                <a:solidFill>
                  <a:srgbClr val="1E4E6B"/>
                </a:solidFill>
              </a:rPr>
              <a:t>ASCOS Technical Task </a:t>
            </a:r>
            <a:r>
              <a:rPr lang="en-US" b="1" dirty="0" smtClean="0">
                <a:solidFill>
                  <a:srgbClr val="1E4E6B"/>
                </a:solidFill>
              </a:rPr>
              <a:t>Meetings</a:t>
            </a:r>
            <a:endParaRPr lang="en-US" b="1" dirty="0">
              <a:solidFill>
                <a:srgbClr val="1E4E6B"/>
              </a:solidFill>
            </a:endParaRPr>
          </a:p>
        </p:txBody>
      </p:sp>
      <p:sp>
        <p:nvSpPr>
          <p:cNvPr id="8" name="pole tekstowe 7"/>
          <p:cNvSpPr txBox="1"/>
          <p:nvPr/>
        </p:nvSpPr>
        <p:spPr>
          <a:xfrm>
            <a:off x="481491" y="950252"/>
            <a:ext cx="8423357" cy="400110"/>
          </a:xfrm>
          <a:prstGeom prst="rect">
            <a:avLst/>
          </a:prstGeom>
          <a:noFill/>
        </p:spPr>
        <p:txBody>
          <a:bodyPr wrap="square" rtlCol="0">
            <a:spAutoFit/>
          </a:bodyPr>
          <a:lstStyle/>
          <a:p>
            <a:r>
              <a:rPr lang="fr-FR" sz="2000" b="1" i="1" dirty="0" smtClean="0">
                <a:solidFill>
                  <a:srgbClr val="1E4E6B"/>
                </a:solidFill>
                <a:latin typeface="Calibri"/>
              </a:rPr>
              <a:t>WP1.1 Conclusion – </a:t>
            </a:r>
            <a:r>
              <a:rPr lang="fr-FR" sz="2000" b="1" i="1" dirty="0" err="1" smtClean="0">
                <a:solidFill>
                  <a:srgbClr val="1E4E6B"/>
                </a:solidFill>
                <a:latin typeface="Calibri"/>
              </a:rPr>
              <a:t>example</a:t>
            </a:r>
            <a:r>
              <a:rPr lang="fr-FR" sz="2000" b="1" i="1" dirty="0" smtClean="0">
                <a:solidFill>
                  <a:srgbClr val="1E4E6B"/>
                </a:solidFill>
                <a:latin typeface="Calibri"/>
              </a:rPr>
              <a:t> </a:t>
            </a:r>
            <a:r>
              <a:rPr lang="fr-FR" sz="2000" b="1" i="1" dirty="0" err="1" smtClean="0">
                <a:solidFill>
                  <a:srgbClr val="1E4E6B"/>
                </a:solidFill>
                <a:latin typeface="Calibri"/>
              </a:rPr>
              <a:t>findings</a:t>
            </a:r>
            <a:endParaRPr lang="pl-PL" sz="2000" b="1" i="1" dirty="0">
              <a:solidFill>
                <a:srgbClr val="1E4E6B"/>
              </a:solidFill>
              <a:latin typeface="Calibri"/>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solidFill>
                <a:srgbClr val="333333"/>
              </a:solidFill>
            </a:endParaRPr>
          </a:p>
        </p:txBody>
      </p:sp>
      <p:sp>
        <p:nvSpPr>
          <p:cNvPr id="1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solidFill>
                <a:srgbClr val="333333"/>
              </a:solidFill>
            </a:endParaRPr>
          </a:p>
        </p:txBody>
      </p:sp>
      <p:sp>
        <p:nvSpPr>
          <p:cNvPr id="1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solidFill>
                <a:srgbClr val="333333"/>
              </a:solidFill>
            </a:endParaRPr>
          </a:p>
        </p:txBody>
      </p:sp>
      <p:sp>
        <p:nvSpPr>
          <p:cNvPr id="11" name="Espace réservé du contenu 2"/>
          <p:cNvSpPr>
            <a:spLocks noGrp="1"/>
          </p:cNvSpPr>
          <p:nvPr>
            <p:ph idx="1"/>
          </p:nvPr>
        </p:nvSpPr>
        <p:spPr>
          <a:xfrm>
            <a:off x="140677" y="1458946"/>
            <a:ext cx="8764171" cy="5121491"/>
          </a:xfrm>
        </p:spPr>
        <p:txBody>
          <a:bodyPr/>
          <a:lstStyle/>
          <a:p>
            <a:pPr lvl="1"/>
            <a:r>
              <a:rPr lang="en-GB" b="1" dirty="0" smtClean="0"/>
              <a:t>Reuse of the D1.1 process </a:t>
            </a:r>
          </a:p>
          <a:p>
            <a:pPr lvl="2"/>
            <a:r>
              <a:rPr lang="en-GB" sz="1600" dirty="0" smtClean="0"/>
              <a:t>Process is based on the understanding of the observed impact of regulation on the observed precursors to accidents/ incidents. This understanding, or observed  relationship, is in effect the engine of the process. It can be reused to the proposed future total aviation system by replacing the ‘engine’ with one based on the ‘predicted impact of regulation on the predicted precursors’</a:t>
            </a:r>
          </a:p>
          <a:p>
            <a:pPr lvl="1"/>
            <a:r>
              <a:rPr lang="en-US" b="1" dirty="0" smtClean="0"/>
              <a:t>Human </a:t>
            </a:r>
            <a:r>
              <a:rPr lang="en-US" b="1" dirty="0" smtClean="0"/>
              <a:t>factors</a:t>
            </a:r>
          </a:p>
          <a:p>
            <a:pPr lvl="2"/>
            <a:r>
              <a:rPr lang="en-US" sz="1600" dirty="0"/>
              <a:t>Due to the importance </a:t>
            </a:r>
            <a:r>
              <a:rPr lang="en-US" sz="1600" dirty="0" smtClean="0"/>
              <a:t>of human </a:t>
            </a:r>
            <a:r>
              <a:rPr lang="en-US" sz="1600" dirty="0"/>
              <a:t>factors aspects as source of risks, this aspect must be considered whatever the </a:t>
            </a:r>
            <a:r>
              <a:rPr lang="en-US" sz="1600" dirty="0" smtClean="0"/>
              <a:t>regulatory domain </a:t>
            </a:r>
            <a:r>
              <a:rPr lang="en-US" sz="1600" dirty="0"/>
              <a:t>(airborne and ground</a:t>
            </a:r>
            <a:r>
              <a:rPr lang="en-US" sz="1600" dirty="0" smtClean="0"/>
              <a:t>).</a:t>
            </a:r>
          </a:p>
          <a:p>
            <a:pPr lvl="1"/>
            <a:r>
              <a:rPr lang="en-US" b="1" dirty="0" smtClean="0"/>
              <a:t>Flight Standards &amp; Airworthiness</a:t>
            </a:r>
          </a:p>
          <a:p>
            <a:pPr lvl="2"/>
            <a:r>
              <a:rPr lang="en-US" sz="1600" dirty="0"/>
              <a:t>H</a:t>
            </a:r>
            <a:r>
              <a:rPr lang="en-US" sz="1600" dirty="0" smtClean="0"/>
              <a:t>igh </a:t>
            </a:r>
            <a:r>
              <a:rPr lang="en-US" sz="1600" dirty="0"/>
              <a:t>priority shortcomings are the Flight Standards and </a:t>
            </a:r>
            <a:r>
              <a:rPr lang="en-US" sz="1600" dirty="0" smtClean="0"/>
              <a:t>the Airworthiness </a:t>
            </a:r>
            <a:r>
              <a:rPr lang="en-US" sz="1600" dirty="0"/>
              <a:t>domains. As critical areas, flight crew training and monitoring, as well as </a:t>
            </a:r>
            <a:r>
              <a:rPr lang="en-US" sz="1600" dirty="0" smtClean="0"/>
              <a:t>aircraft systems </a:t>
            </a:r>
            <a:r>
              <a:rPr lang="en-US" sz="1600" dirty="0"/>
              <a:t>reliability are pointed.</a:t>
            </a:r>
            <a:endParaRPr lang="fr-FR" sz="1600" dirty="0" smtClean="0"/>
          </a:p>
          <a:p>
            <a:pPr lvl="1"/>
            <a:r>
              <a:rPr lang="fr-FR" b="1" dirty="0" smtClean="0"/>
              <a:t>ADR</a:t>
            </a:r>
          </a:p>
          <a:p>
            <a:pPr lvl="2"/>
            <a:r>
              <a:rPr lang="en-US" sz="1600" dirty="0" smtClean="0"/>
              <a:t>Lack of </a:t>
            </a:r>
            <a:r>
              <a:rPr lang="en-US" sz="1600" dirty="0"/>
              <a:t>regulatory requirements to provide flight crews with a consistent format of take-off and </a:t>
            </a:r>
            <a:r>
              <a:rPr lang="en-US" sz="1600" dirty="0" smtClean="0"/>
              <a:t>landing data </a:t>
            </a:r>
            <a:r>
              <a:rPr lang="en-US" sz="1600" dirty="0"/>
              <a:t>for all runway </a:t>
            </a:r>
            <a:r>
              <a:rPr lang="en-US" sz="1600" dirty="0" smtClean="0"/>
              <a:t>conditions</a:t>
            </a:r>
          </a:p>
          <a:p>
            <a:pPr lvl="1"/>
            <a:r>
              <a:rPr lang="en-US" b="1" dirty="0" smtClean="0"/>
              <a:t>CNS/ATM</a:t>
            </a:r>
          </a:p>
          <a:p>
            <a:pPr lvl="2"/>
            <a:r>
              <a:rPr lang="en-US" sz="1600" dirty="0"/>
              <a:t>Stakeholders should improve their maturity regarding Safety Case approach (</a:t>
            </a:r>
            <a:r>
              <a:rPr lang="en-US" sz="1600" dirty="0"/>
              <a:t>reusability, modularity….)</a:t>
            </a:r>
            <a:endParaRPr lang="fr-FR" sz="1600" dirty="0"/>
          </a:p>
        </p:txBody>
      </p:sp>
    </p:spTree>
    <p:extLst>
      <p:ext uri="{BB962C8B-B14F-4D97-AF65-F5344CB8AC3E}">
        <p14:creationId xmlns:p14="http://schemas.microsoft.com/office/powerpoint/2010/main" val="12099929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avec flèche vers la droite 6"/>
          <p:cNvSpPr/>
          <p:nvPr/>
        </p:nvSpPr>
        <p:spPr>
          <a:xfrm>
            <a:off x="436099" y="1814731"/>
            <a:ext cx="6386732" cy="4614203"/>
          </a:xfrm>
          <a:prstGeom prst="rightArrowCallout">
            <a:avLst>
              <a:gd name="adj1" fmla="val 25641"/>
              <a:gd name="adj2" fmla="val 25000"/>
              <a:gd name="adj3" fmla="val 44552"/>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436098" y="691659"/>
            <a:ext cx="8595359" cy="996464"/>
          </a:xfrm>
        </p:spPr>
        <p:txBody>
          <a:bodyPr>
            <a:normAutofit/>
          </a:bodyPr>
          <a:lstStyle/>
          <a:p>
            <a:r>
              <a:rPr lang="fr-FR" sz="2400" dirty="0" smtClean="0"/>
              <a:t>WP1.2 </a:t>
            </a:r>
            <a:r>
              <a:rPr lang="fr-FR" sz="2400" dirty="0" err="1" smtClean="0"/>
              <a:t>Identify</a:t>
            </a:r>
            <a:r>
              <a:rPr lang="fr-FR" sz="2400" dirty="0" smtClean="0"/>
              <a:t> and select option(s) of an adaptation of </a:t>
            </a:r>
            <a:r>
              <a:rPr lang="fr-FR" sz="2400" dirty="0" err="1" smtClean="0"/>
              <a:t>regulatory</a:t>
            </a:r>
            <a:r>
              <a:rPr lang="fr-FR" sz="2400" dirty="0" smtClean="0"/>
              <a:t>/ certification </a:t>
            </a:r>
            <a:r>
              <a:rPr lang="fr-FR" sz="2400" dirty="0" err="1" smtClean="0"/>
              <a:t>process</a:t>
            </a:r>
            <a:r>
              <a:rPr lang="fr-FR" sz="2400" dirty="0"/>
              <a:t> </a:t>
            </a:r>
          </a:p>
        </p:txBody>
      </p:sp>
      <p:sp>
        <p:nvSpPr>
          <p:cNvPr id="3" name="Espace réservé du contenu 2"/>
          <p:cNvSpPr>
            <a:spLocks noGrp="1"/>
          </p:cNvSpPr>
          <p:nvPr>
            <p:ph idx="1"/>
          </p:nvPr>
        </p:nvSpPr>
        <p:spPr>
          <a:xfrm>
            <a:off x="108590" y="1841608"/>
            <a:ext cx="4632222" cy="4826478"/>
          </a:xfrm>
        </p:spPr>
        <p:txBody>
          <a:bodyPr/>
          <a:lstStyle/>
          <a:p>
            <a:pPr lvl="1"/>
            <a:r>
              <a:rPr lang="en-US" sz="1600" dirty="0" smtClean="0"/>
              <a:t>1 Integrate </a:t>
            </a:r>
            <a:r>
              <a:rPr lang="en-US" sz="1600" dirty="0"/>
              <a:t>all domains within the Authority / total concentration of expertise in the </a:t>
            </a:r>
            <a:r>
              <a:rPr lang="en-US" sz="1600" dirty="0" smtClean="0"/>
              <a:t>Authority</a:t>
            </a:r>
            <a:endParaRPr lang="en-US" sz="1200" dirty="0" smtClean="0"/>
          </a:p>
          <a:p>
            <a:pPr lvl="1"/>
            <a:r>
              <a:rPr lang="en-US" sz="1600" dirty="0"/>
              <a:t>2 </a:t>
            </a:r>
            <a:r>
              <a:rPr lang="en-US" sz="1600" dirty="0" smtClean="0"/>
              <a:t>Change </a:t>
            </a:r>
            <a:r>
              <a:rPr lang="en-US" sz="1600" dirty="0"/>
              <a:t>to “Performance based” </a:t>
            </a:r>
            <a:r>
              <a:rPr lang="en-US" sz="1600" dirty="0" err="1"/>
              <a:t>i.l.o</a:t>
            </a:r>
            <a:r>
              <a:rPr lang="en-US" sz="1600" dirty="0"/>
              <a:t>.  “Compliance based”, or the other way </a:t>
            </a:r>
            <a:r>
              <a:rPr lang="en-US" sz="1600" dirty="0" smtClean="0"/>
              <a:t>around</a:t>
            </a:r>
          </a:p>
          <a:p>
            <a:pPr lvl="1"/>
            <a:r>
              <a:rPr lang="en-US" sz="1600" dirty="0"/>
              <a:t>3 Abolish all certification by Authorities and transform into a voluntary compliance with a certain safety </a:t>
            </a:r>
            <a:r>
              <a:rPr lang="en-US" sz="1600" dirty="0" smtClean="0"/>
              <a:t>level</a:t>
            </a:r>
          </a:p>
          <a:p>
            <a:pPr lvl="1"/>
            <a:r>
              <a:rPr lang="en-US" sz="1600" dirty="0"/>
              <a:t>4 Make more use of competent ( certified ) entities to supplement the workforce of the </a:t>
            </a:r>
            <a:r>
              <a:rPr lang="en-US" sz="1600" dirty="0" smtClean="0"/>
              <a:t>authorities</a:t>
            </a:r>
          </a:p>
          <a:p>
            <a:pPr lvl="1"/>
            <a:r>
              <a:rPr lang="en-US" sz="1600" dirty="0"/>
              <a:t>5 Certify the applicants instead of their </a:t>
            </a:r>
            <a:r>
              <a:rPr lang="en-US" sz="1600" dirty="0" smtClean="0"/>
              <a:t>products</a:t>
            </a:r>
          </a:p>
          <a:p>
            <a:pPr lvl="1"/>
            <a:r>
              <a:rPr lang="en-US" sz="1600" dirty="0"/>
              <a:t>6 Use of Proof of </a:t>
            </a:r>
            <a:r>
              <a:rPr lang="en-US" sz="1600" dirty="0" smtClean="0"/>
              <a:t>Concept approach</a:t>
            </a:r>
          </a:p>
          <a:p>
            <a:pPr lvl="1"/>
            <a:r>
              <a:rPr lang="en-US" sz="1600" dirty="0"/>
              <a:t>7 Do not change anything but enforce existing rules / improve existing </a:t>
            </a:r>
            <a:r>
              <a:rPr lang="en-US" sz="1600" dirty="0" smtClean="0"/>
              <a:t>processes</a:t>
            </a:r>
          </a:p>
          <a:p>
            <a:pPr lvl="1"/>
            <a:r>
              <a:rPr lang="en-US" sz="1600" dirty="0"/>
              <a:t>8 Cross-domain </a:t>
            </a:r>
            <a:r>
              <a:rPr lang="en-US" sz="1600" dirty="0" err="1"/>
              <a:t>fertilisation</a:t>
            </a:r>
            <a:endParaRPr lang="en-US" sz="1600" dirty="0" smtClean="0"/>
          </a:p>
          <a:p>
            <a:pPr lvl="1"/>
            <a:endParaRPr lang="en-US" sz="1600" dirty="0" smtClean="0"/>
          </a:p>
          <a:p>
            <a:pPr lvl="1"/>
            <a:endParaRPr lang="fr-FR" sz="1600" dirty="0" smtClean="0"/>
          </a:p>
          <a:p>
            <a:pPr lvl="1"/>
            <a:endParaRPr lang="fr-FR" sz="1600" dirty="0"/>
          </a:p>
        </p:txBody>
      </p:sp>
      <p:sp>
        <p:nvSpPr>
          <p:cNvPr id="4" name="Espace réservé du numéro de diapositive 3"/>
          <p:cNvSpPr>
            <a:spLocks noGrp="1"/>
          </p:cNvSpPr>
          <p:nvPr>
            <p:ph type="sldNum" sz="quarter" idx="10"/>
          </p:nvPr>
        </p:nvSpPr>
        <p:spPr/>
        <p:txBody>
          <a:bodyPr/>
          <a:lstStyle/>
          <a:p>
            <a:pPr>
              <a:defRPr/>
            </a:pPr>
            <a:fld id="{25680AE9-6677-4808-B7F1-637007D6665D}" type="slidenum">
              <a:rPr lang="en-US" smtClean="0"/>
              <a:pPr>
                <a:defRPr/>
              </a:pPr>
              <a:t>23</a:t>
            </a:fld>
            <a:endParaRPr lang="en-US"/>
          </a:p>
        </p:txBody>
      </p:sp>
      <p:sp>
        <p:nvSpPr>
          <p:cNvPr id="5" name="Espace réservé de la date 4"/>
          <p:cNvSpPr>
            <a:spLocks noGrp="1"/>
          </p:cNvSpPr>
          <p:nvPr>
            <p:ph type="dt" sz="half" idx="11"/>
          </p:nvPr>
        </p:nvSpPr>
        <p:spPr/>
        <p:txBody>
          <a:bodyPr/>
          <a:lstStyle/>
          <a:p>
            <a:pPr>
              <a:defRPr/>
            </a:pPr>
            <a:fld id="{3242DE27-76C5-44DA-B15F-BB8717722EA9}" type="datetime3">
              <a:rPr lang="en-GB">
                <a:solidFill>
                  <a:srgbClr val="5B8AA5"/>
                </a:solidFill>
              </a:rPr>
              <a:pPr>
                <a:defRPr/>
              </a:pPr>
              <a:t>18 September, 2013</a:t>
            </a:fld>
            <a:endParaRPr lang="en-US" dirty="0">
              <a:solidFill>
                <a:srgbClr val="5B8AA5"/>
              </a:solidFill>
            </a:endParaRPr>
          </a:p>
        </p:txBody>
      </p:sp>
      <p:sp>
        <p:nvSpPr>
          <p:cNvPr id="6" name="Espace réservé du pied de page 5"/>
          <p:cNvSpPr>
            <a:spLocks noGrp="1"/>
          </p:cNvSpPr>
          <p:nvPr>
            <p:ph type="ftr" sz="quarter" idx="12"/>
          </p:nvPr>
        </p:nvSpPr>
        <p:spPr/>
        <p:txBody>
          <a:bodyPr/>
          <a:lstStyle/>
          <a:p>
            <a:r>
              <a:rPr lang="en-GB" smtClean="0">
                <a:solidFill>
                  <a:srgbClr val="5B8AA5"/>
                </a:solidFill>
              </a:rPr>
              <a:t>AVIATION SAFETY AND CERTIFICATION OF NEW OPERATIONS AND SYSTEMS</a:t>
            </a:r>
            <a:endParaRPr lang="en-GB">
              <a:solidFill>
                <a:srgbClr val="5B8AA5"/>
              </a:solidFill>
            </a:endParaRPr>
          </a:p>
        </p:txBody>
      </p:sp>
      <p:sp>
        <p:nvSpPr>
          <p:cNvPr id="8" name="Flèche courbée vers la droite 7"/>
          <p:cNvSpPr/>
          <p:nvPr/>
        </p:nvSpPr>
        <p:spPr>
          <a:xfrm rot="5706143">
            <a:off x="6890351" y="1364565"/>
            <a:ext cx="1139483" cy="143490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Flèche courbée vers la gauche 8"/>
          <p:cNvSpPr/>
          <p:nvPr/>
        </p:nvSpPr>
        <p:spPr>
          <a:xfrm rot="5400000">
            <a:off x="6917078" y="5148775"/>
            <a:ext cx="998805" cy="156151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Explosion 1 9"/>
          <p:cNvSpPr/>
          <p:nvPr/>
        </p:nvSpPr>
        <p:spPr>
          <a:xfrm>
            <a:off x="5570808" y="2713310"/>
            <a:ext cx="3319975" cy="251811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To address the shortcomings &amp; bottlenecks per domain from process &amp; stakeholders aspects</a:t>
            </a:r>
            <a:endParaRPr lang="en-GB" b="1" dirty="0">
              <a:solidFill>
                <a:schemeClr val="tx1"/>
              </a:solidFill>
            </a:endParaRPr>
          </a:p>
        </p:txBody>
      </p:sp>
    </p:spTree>
    <p:extLst>
      <p:ext uri="{BB962C8B-B14F-4D97-AF65-F5344CB8AC3E}">
        <p14:creationId xmlns:p14="http://schemas.microsoft.com/office/powerpoint/2010/main" val="32581780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148" y="714533"/>
            <a:ext cx="8461332" cy="1066800"/>
          </a:xfrm>
        </p:spPr>
        <p:txBody>
          <a:bodyPr>
            <a:normAutofit/>
          </a:bodyPr>
          <a:lstStyle/>
          <a:p>
            <a:r>
              <a:rPr lang="en-GB" sz="2400" dirty="0" smtClean="0"/>
              <a:t>WP1.2 Score of options according to safety/ costs and a set of secondary criteria</a:t>
            </a:r>
            <a:endParaRPr lang="en-GB" sz="2400" dirty="0"/>
          </a:p>
        </p:txBody>
      </p:sp>
      <p:sp>
        <p:nvSpPr>
          <p:cNvPr id="4" name="Espace réservé du numéro de diapositive 3"/>
          <p:cNvSpPr>
            <a:spLocks noGrp="1"/>
          </p:cNvSpPr>
          <p:nvPr>
            <p:ph type="sldNum" sz="quarter" idx="10"/>
          </p:nvPr>
        </p:nvSpPr>
        <p:spPr/>
        <p:txBody>
          <a:bodyPr/>
          <a:lstStyle/>
          <a:p>
            <a:pPr>
              <a:defRPr/>
            </a:pPr>
            <a:fld id="{25680AE9-6677-4808-B7F1-637007D6665D}" type="slidenum">
              <a:rPr lang="en-US" smtClean="0"/>
              <a:pPr>
                <a:defRPr/>
              </a:pPr>
              <a:t>24</a:t>
            </a:fld>
            <a:endParaRPr lang="en-US"/>
          </a:p>
        </p:txBody>
      </p:sp>
      <p:sp>
        <p:nvSpPr>
          <p:cNvPr id="5" name="Espace réservé de la date 4"/>
          <p:cNvSpPr>
            <a:spLocks noGrp="1"/>
          </p:cNvSpPr>
          <p:nvPr>
            <p:ph type="dt" sz="half" idx="11"/>
          </p:nvPr>
        </p:nvSpPr>
        <p:spPr/>
        <p:txBody>
          <a:bodyPr/>
          <a:lstStyle/>
          <a:p>
            <a:pPr>
              <a:defRPr/>
            </a:pPr>
            <a:fld id="{3242DE27-76C5-44DA-B15F-BB8717722EA9}" type="datetime3">
              <a:rPr lang="en-GB">
                <a:solidFill>
                  <a:srgbClr val="5B8AA5"/>
                </a:solidFill>
              </a:rPr>
              <a:pPr>
                <a:defRPr/>
              </a:pPr>
              <a:t>18 September, 2013</a:t>
            </a:fld>
            <a:endParaRPr lang="en-US" dirty="0">
              <a:solidFill>
                <a:srgbClr val="5B8AA5"/>
              </a:solidFill>
            </a:endParaRPr>
          </a:p>
        </p:txBody>
      </p:sp>
      <p:sp>
        <p:nvSpPr>
          <p:cNvPr id="6" name="Espace réservé du pied de page 5"/>
          <p:cNvSpPr>
            <a:spLocks noGrp="1"/>
          </p:cNvSpPr>
          <p:nvPr>
            <p:ph type="ftr" sz="quarter" idx="12"/>
          </p:nvPr>
        </p:nvSpPr>
        <p:spPr/>
        <p:txBody>
          <a:bodyPr/>
          <a:lstStyle/>
          <a:p>
            <a:r>
              <a:rPr lang="en-GB" smtClean="0">
                <a:solidFill>
                  <a:srgbClr val="5B8AA5"/>
                </a:solidFill>
              </a:rPr>
              <a:t>AVIATION SAFETY AND CERTIFICATION OF NEW OPERATIONS AND SYSTEMS</a:t>
            </a:r>
            <a:endParaRPr lang="en-GB">
              <a:solidFill>
                <a:srgbClr val="5B8AA5"/>
              </a:solidFill>
            </a:endParaRP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8887" y="1747820"/>
            <a:ext cx="5895343" cy="2360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47" y="4171167"/>
            <a:ext cx="5864225" cy="2234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6261480" y="1504488"/>
            <a:ext cx="2749170" cy="4801314"/>
          </a:xfrm>
          <a:prstGeom prst="rect">
            <a:avLst/>
          </a:prstGeom>
          <a:noFill/>
        </p:spPr>
        <p:txBody>
          <a:bodyPr wrap="square" rtlCol="0">
            <a:spAutoFit/>
          </a:bodyPr>
          <a:lstStyle/>
          <a:p>
            <a:r>
              <a:rPr lang="en-GB" u="sng" dirty="0" smtClean="0">
                <a:solidFill>
                  <a:srgbClr val="333333"/>
                </a:solidFill>
              </a:rPr>
              <a:t>Secondary criteria</a:t>
            </a:r>
            <a:r>
              <a:rPr lang="en-GB" dirty="0" smtClean="0">
                <a:solidFill>
                  <a:srgbClr val="333333"/>
                </a:solidFill>
              </a:rPr>
              <a:t>:</a:t>
            </a:r>
          </a:p>
          <a:p>
            <a:endParaRPr lang="en-GB" dirty="0" smtClean="0">
              <a:solidFill>
                <a:srgbClr val="333333"/>
              </a:solidFill>
            </a:endParaRPr>
          </a:p>
          <a:p>
            <a:pPr marL="285750" indent="-285750">
              <a:buFont typeface="Arial" pitchFamily="34" charset="0"/>
              <a:buChar char="•"/>
            </a:pPr>
            <a:r>
              <a:rPr lang="en-GB" dirty="0" smtClean="0">
                <a:solidFill>
                  <a:srgbClr val="333333"/>
                </a:solidFill>
              </a:rPr>
              <a:t>Throughput time</a:t>
            </a:r>
          </a:p>
          <a:p>
            <a:pPr marL="285750" indent="-285750">
              <a:buFont typeface="Arial" pitchFamily="34" charset="0"/>
              <a:buChar char="•"/>
            </a:pPr>
            <a:endParaRPr lang="en-GB" dirty="0" smtClean="0">
              <a:solidFill>
                <a:srgbClr val="333333"/>
              </a:solidFill>
            </a:endParaRPr>
          </a:p>
          <a:p>
            <a:pPr marL="285750" indent="-285750">
              <a:buFont typeface="Arial" pitchFamily="34" charset="0"/>
              <a:buChar char="•"/>
            </a:pPr>
            <a:r>
              <a:rPr lang="en-GB" dirty="0">
                <a:solidFill>
                  <a:srgbClr val="333333"/>
                </a:solidFill>
              </a:rPr>
              <a:t>S</a:t>
            </a:r>
            <a:r>
              <a:rPr lang="en-GB" dirty="0" smtClean="0">
                <a:solidFill>
                  <a:srgbClr val="333333"/>
                </a:solidFill>
              </a:rPr>
              <a:t>timulation of innovation</a:t>
            </a:r>
          </a:p>
          <a:p>
            <a:pPr marL="285750" indent="-285750">
              <a:buFont typeface="Arial" pitchFamily="34" charset="0"/>
              <a:buChar char="•"/>
            </a:pPr>
            <a:endParaRPr lang="en-GB" dirty="0" smtClean="0">
              <a:solidFill>
                <a:srgbClr val="333333"/>
              </a:solidFill>
            </a:endParaRPr>
          </a:p>
          <a:p>
            <a:pPr marL="285750" indent="-285750">
              <a:buFont typeface="Arial" pitchFamily="34" charset="0"/>
              <a:buChar char="•"/>
            </a:pPr>
            <a:r>
              <a:rPr lang="en-GB" dirty="0" smtClean="0">
                <a:solidFill>
                  <a:srgbClr val="333333"/>
                </a:solidFill>
              </a:rPr>
              <a:t>Required expertise</a:t>
            </a:r>
          </a:p>
          <a:p>
            <a:pPr marL="285750" indent="-285750">
              <a:buFont typeface="Arial" pitchFamily="34" charset="0"/>
              <a:buChar char="•"/>
            </a:pPr>
            <a:endParaRPr lang="en-GB" dirty="0" smtClean="0">
              <a:solidFill>
                <a:srgbClr val="333333"/>
              </a:solidFill>
            </a:endParaRPr>
          </a:p>
          <a:p>
            <a:pPr marL="285750" indent="-285750">
              <a:buFont typeface="Arial" pitchFamily="34" charset="0"/>
              <a:buChar char="•"/>
            </a:pPr>
            <a:r>
              <a:rPr lang="en-GB" dirty="0" smtClean="0">
                <a:solidFill>
                  <a:srgbClr val="333333"/>
                </a:solidFill>
              </a:rPr>
              <a:t>Reducing Bureaucracy (applicant &amp; authorities)</a:t>
            </a:r>
          </a:p>
          <a:p>
            <a:pPr marL="285750" indent="-285750">
              <a:buFont typeface="Arial" pitchFamily="34" charset="0"/>
              <a:buChar char="•"/>
            </a:pPr>
            <a:endParaRPr lang="en-GB" dirty="0" smtClean="0">
              <a:solidFill>
                <a:srgbClr val="333333"/>
              </a:solidFill>
            </a:endParaRPr>
          </a:p>
          <a:p>
            <a:pPr marL="285750" indent="-285750">
              <a:buFont typeface="Arial" pitchFamily="34" charset="0"/>
              <a:buChar char="•"/>
            </a:pPr>
            <a:r>
              <a:rPr lang="en-GB" dirty="0" smtClean="0">
                <a:solidFill>
                  <a:srgbClr val="333333"/>
                </a:solidFill>
              </a:rPr>
              <a:t>Interoperability between domains </a:t>
            </a:r>
          </a:p>
          <a:p>
            <a:pPr marL="742950" lvl="1" indent="-285750">
              <a:buFont typeface="Arial" panose="020B0604020202020204" pitchFamily="34" charset="0"/>
              <a:buChar char="•"/>
            </a:pPr>
            <a:endParaRPr lang="en-GB" dirty="0" smtClean="0">
              <a:solidFill>
                <a:srgbClr val="333333"/>
              </a:solidFill>
            </a:endParaRPr>
          </a:p>
          <a:p>
            <a:pPr marL="285750" indent="-285750">
              <a:buFont typeface="Arial" pitchFamily="34" charset="0"/>
              <a:buChar char="•"/>
            </a:pPr>
            <a:r>
              <a:rPr lang="en-GB" dirty="0" smtClean="0">
                <a:solidFill>
                  <a:srgbClr val="333333"/>
                </a:solidFill>
              </a:rPr>
              <a:t>Harmonisation of standardisation </a:t>
            </a:r>
          </a:p>
        </p:txBody>
      </p:sp>
    </p:spTree>
    <p:extLst>
      <p:ext uri="{BB962C8B-B14F-4D97-AF65-F5344CB8AC3E}">
        <p14:creationId xmlns:p14="http://schemas.microsoft.com/office/powerpoint/2010/main" val="1965557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148" y="714533"/>
            <a:ext cx="8461332" cy="1066800"/>
          </a:xfrm>
        </p:spPr>
        <p:txBody>
          <a:bodyPr>
            <a:normAutofit/>
          </a:bodyPr>
          <a:lstStyle/>
          <a:p>
            <a:r>
              <a:rPr lang="en-GB" sz="2400" dirty="0" smtClean="0"/>
              <a:t>WP1.2 Score of options according to safety/ costs and a set of secondary criteria</a:t>
            </a:r>
            <a:endParaRPr lang="en-GB" sz="2400" dirty="0"/>
          </a:p>
        </p:txBody>
      </p:sp>
      <p:sp>
        <p:nvSpPr>
          <p:cNvPr id="4" name="Espace réservé du numéro de diapositive 3"/>
          <p:cNvSpPr>
            <a:spLocks noGrp="1"/>
          </p:cNvSpPr>
          <p:nvPr>
            <p:ph type="sldNum" sz="quarter" idx="10"/>
          </p:nvPr>
        </p:nvSpPr>
        <p:spPr/>
        <p:txBody>
          <a:bodyPr/>
          <a:lstStyle/>
          <a:p>
            <a:pPr>
              <a:defRPr/>
            </a:pPr>
            <a:fld id="{25680AE9-6677-4808-B7F1-637007D6665D}" type="slidenum">
              <a:rPr lang="en-US" smtClean="0"/>
              <a:pPr>
                <a:defRPr/>
              </a:pPr>
              <a:t>25</a:t>
            </a:fld>
            <a:endParaRPr lang="en-US"/>
          </a:p>
        </p:txBody>
      </p:sp>
      <p:sp>
        <p:nvSpPr>
          <p:cNvPr id="5" name="Espace réservé de la date 4"/>
          <p:cNvSpPr>
            <a:spLocks noGrp="1"/>
          </p:cNvSpPr>
          <p:nvPr>
            <p:ph type="dt" sz="half" idx="11"/>
          </p:nvPr>
        </p:nvSpPr>
        <p:spPr/>
        <p:txBody>
          <a:bodyPr/>
          <a:lstStyle/>
          <a:p>
            <a:pPr>
              <a:defRPr/>
            </a:pPr>
            <a:fld id="{3242DE27-76C5-44DA-B15F-BB8717722EA9}" type="datetime3">
              <a:rPr lang="en-GB">
                <a:solidFill>
                  <a:srgbClr val="5B8AA5"/>
                </a:solidFill>
              </a:rPr>
              <a:pPr>
                <a:defRPr/>
              </a:pPr>
              <a:t>18 September, 2013</a:t>
            </a:fld>
            <a:endParaRPr lang="en-US" dirty="0">
              <a:solidFill>
                <a:srgbClr val="5B8AA5"/>
              </a:solidFill>
            </a:endParaRPr>
          </a:p>
        </p:txBody>
      </p:sp>
      <p:sp>
        <p:nvSpPr>
          <p:cNvPr id="6" name="Espace réservé du pied de page 5"/>
          <p:cNvSpPr>
            <a:spLocks noGrp="1"/>
          </p:cNvSpPr>
          <p:nvPr>
            <p:ph type="ftr" sz="quarter" idx="12"/>
          </p:nvPr>
        </p:nvSpPr>
        <p:spPr/>
        <p:txBody>
          <a:bodyPr/>
          <a:lstStyle/>
          <a:p>
            <a:r>
              <a:rPr lang="en-GB" smtClean="0">
                <a:solidFill>
                  <a:srgbClr val="5B8AA5"/>
                </a:solidFill>
              </a:rPr>
              <a:t>AVIATION SAFETY AND CERTIFICATION OF NEW OPERATIONS AND SYSTEMS</a:t>
            </a:r>
            <a:endParaRPr lang="en-GB">
              <a:solidFill>
                <a:srgbClr val="5B8AA5"/>
              </a:solidFill>
            </a:endParaRP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8888" y="1747820"/>
            <a:ext cx="3373556" cy="2360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47" y="4171167"/>
            <a:ext cx="3383049" cy="2234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3981743" y="1504488"/>
            <a:ext cx="4799002" cy="5632311"/>
          </a:xfrm>
          <a:prstGeom prst="rect">
            <a:avLst/>
          </a:prstGeom>
          <a:noFill/>
        </p:spPr>
        <p:txBody>
          <a:bodyPr wrap="square" rtlCol="0">
            <a:spAutoFit/>
          </a:bodyPr>
          <a:lstStyle/>
          <a:p>
            <a:r>
              <a:rPr lang="en-GB" u="sng" dirty="0" smtClean="0">
                <a:solidFill>
                  <a:srgbClr val="333333"/>
                </a:solidFill>
              </a:rPr>
              <a:t>According to safety &amp; costs criteria the following options are further investigated  by refining scoring with secondary criteria for the different domains (Authorities, Ops, ATM, Industry….)</a:t>
            </a:r>
          </a:p>
          <a:p>
            <a:endParaRPr lang="fr-FR" u="sng" dirty="0">
              <a:solidFill>
                <a:srgbClr val="333333"/>
              </a:solidFill>
            </a:endParaRPr>
          </a:p>
          <a:p>
            <a:endParaRPr lang="fr-FR" u="sng" dirty="0" smtClean="0">
              <a:solidFill>
                <a:srgbClr val="333333"/>
              </a:solidFill>
            </a:endParaRPr>
          </a:p>
          <a:p>
            <a:pPr marL="285750" indent="-285750">
              <a:buFont typeface="Arial" pitchFamily="34" charset="0"/>
              <a:buChar char="•"/>
            </a:pPr>
            <a:r>
              <a:rPr lang="fr-FR" i="1" u="sng" dirty="0" smtClean="0">
                <a:solidFill>
                  <a:srgbClr val="333333"/>
                </a:solidFill>
              </a:rPr>
              <a:t>Option 2 </a:t>
            </a:r>
            <a:r>
              <a:rPr lang="en-US" i="1" dirty="0">
                <a:solidFill>
                  <a:srgbClr val="333333"/>
                </a:solidFill>
              </a:rPr>
              <a:t>Change to “Performance based” </a:t>
            </a:r>
            <a:r>
              <a:rPr lang="en-US" i="1" dirty="0" err="1">
                <a:solidFill>
                  <a:srgbClr val="333333"/>
                </a:solidFill>
              </a:rPr>
              <a:t>i.l.o</a:t>
            </a:r>
            <a:r>
              <a:rPr lang="en-US" i="1" dirty="0">
                <a:solidFill>
                  <a:srgbClr val="333333"/>
                </a:solidFill>
              </a:rPr>
              <a:t>.  “Compliance based”, </a:t>
            </a:r>
            <a:endParaRPr lang="fr-FR" i="1" dirty="0" smtClean="0">
              <a:solidFill>
                <a:srgbClr val="333333"/>
              </a:solidFill>
            </a:endParaRPr>
          </a:p>
          <a:p>
            <a:pPr marL="285750" indent="-285750">
              <a:buFont typeface="Arial" pitchFamily="34" charset="0"/>
              <a:buChar char="•"/>
            </a:pPr>
            <a:endParaRPr lang="fr-FR" i="1" dirty="0" smtClean="0">
              <a:solidFill>
                <a:srgbClr val="333333"/>
              </a:solidFill>
            </a:endParaRPr>
          </a:p>
          <a:p>
            <a:pPr marL="285750" indent="-285750">
              <a:buFont typeface="Arial" pitchFamily="34" charset="0"/>
              <a:buChar char="•"/>
            </a:pPr>
            <a:endParaRPr lang="fr-FR" i="1" dirty="0" smtClean="0">
              <a:solidFill>
                <a:srgbClr val="333333"/>
              </a:solidFill>
            </a:endParaRPr>
          </a:p>
          <a:p>
            <a:pPr marL="285750" lvl="1" indent="-285750">
              <a:buFont typeface="Arial" pitchFamily="34" charset="0"/>
              <a:buChar char="•"/>
            </a:pPr>
            <a:r>
              <a:rPr lang="fr-FR" i="1" u="sng" dirty="0" smtClean="0">
                <a:solidFill>
                  <a:srgbClr val="333333"/>
                </a:solidFill>
              </a:rPr>
              <a:t>Option 6 </a:t>
            </a:r>
            <a:r>
              <a:rPr lang="en-US" i="1" dirty="0">
                <a:solidFill>
                  <a:srgbClr val="333333"/>
                </a:solidFill>
              </a:rPr>
              <a:t>Use of Proof of Concept approach</a:t>
            </a:r>
          </a:p>
          <a:p>
            <a:pPr marL="285750" indent="-285750">
              <a:buFont typeface="Arial" pitchFamily="34" charset="0"/>
              <a:buChar char="•"/>
            </a:pPr>
            <a:endParaRPr lang="fr-FR" i="1" dirty="0" smtClean="0">
              <a:solidFill>
                <a:srgbClr val="333333"/>
              </a:solidFill>
            </a:endParaRPr>
          </a:p>
          <a:p>
            <a:pPr marL="285750" indent="-285750">
              <a:buFont typeface="Arial" pitchFamily="34" charset="0"/>
              <a:buChar char="•"/>
            </a:pPr>
            <a:endParaRPr lang="fr-FR" i="1" dirty="0" smtClean="0">
              <a:solidFill>
                <a:srgbClr val="333333"/>
              </a:solidFill>
            </a:endParaRPr>
          </a:p>
          <a:p>
            <a:pPr marL="285750" lvl="1" indent="-285750">
              <a:buFont typeface="Arial" pitchFamily="34" charset="0"/>
              <a:buChar char="•"/>
            </a:pPr>
            <a:r>
              <a:rPr lang="fr-FR" i="1" u="sng" dirty="0" smtClean="0">
                <a:solidFill>
                  <a:srgbClr val="333333"/>
                </a:solidFill>
              </a:rPr>
              <a:t>Option 7 </a:t>
            </a:r>
            <a:r>
              <a:rPr lang="en-US" i="1" dirty="0">
                <a:solidFill>
                  <a:srgbClr val="333333"/>
                </a:solidFill>
              </a:rPr>
              <a:t>Do not change anything but enforce existing rules / improve existing </a:t>
            </a:r>
            <a:r>
              <a:rPr lang="en-US" i="1" dirty="0" smtClean="0">
                <a:solidFill>
                  <a:srgbClr val="333333"/>
                </a:solidFill>
              </a:rPr>
              <a:t>processes</a:t>
            </a:r>
          </a:p>
          <a:p>
            <a:pPr marL="285750" lvl="1" indent="-285750">
              <a:buFont typeface="Arial" pitchFamily="34" charset="0"/>
              <a:buChar char="•"/>
            </a:pPr>
            <a:endParaRPr lang="en-US" i="1" dirty="0" smtClean="0">
              <a:solidFill>
                <a:srgbClr val="333333"/>
              </a:solidFill>
            </a:endParaRPr>
          </a:p>
          <a:p>
            <a:pPr marL="285750" lvl="1" indent="-285750">
              <a:buFont typeface="Arial" pitchFamily="34" charset="0"/>
              <a:buChar char="•"/>
            </a:pPr>
            <a:r>
              <a:rPr lang="en-US" i="1" u="sng" dirty="0" smtClean="0">
                <a:solidFill>
                  <a:srgbClr val="333333"/>
                </a:solidFill>
              </a:rPr>
              <a:t>Option 8 </a:t>
            </a:r>
            <a:r>
              <a:rPr lang="en-US" i="1" dirty="0" smtClean="0">
                <a:solidFill>
                  <a:srgbClr val="333333"/>
                </a:solidFill>
              </a:rPr>
              <a:t>Cross domain fertilization</a:t>
            </a:r>
            <a:endParaRPr lang="en-US" i="1" dirty="0">
              <a:solidFill>
                <a:srgbClr val="333333"/>
              </a:solidFill>
            </a:endParaRPr>
          </a:p>
          <a:p>
            <a:pPr marL="285750" indent="-285750">
              <a:buFont typeface="Arial" pitchFamily="34" charset="0"/>
              <a:buChar char="•"/>
            </a:pPr>
            <a:endParaRPr lang="fr-FR" dirty="0" smtClean="0">
              <a:solidFill>
                <a:srgbClr val="333333"/>
              </a:solidFill>
            </a:endParaRPr>
          </a:p>
          <a:p>
            <a:pPr marL="285750" indent="-285750">
              <a:buFont typeface="Arial" pitchFamily="34" charset="0"/>
              <a:buChar char="•"/>
            </a:pPr>
            <a:endParaRPr lang="fr-FR" dirty="0" smtClean="0">
              <a:solidFill>
                <a:srgbClr val="333333"/>
              </a:solidFill>
            </a:endParaRPr>
          </a:p>
          <a:p>
            <a:endParaRPr lang="fr-FR" u="sng" dirty="0" smtClean="0">
              <a:solidFill>
                <a:srgbClr val="333333"/>
              </a:solidFill>
            </a:endParaRPr>
          </a:p>
        </p:txBody>
      </p:sp>
    </p:spTree>
    <p:extLst>
      <p:ext uri="{BB962C8B-B14F-4D97-AF65-F5344CB8AC3E}">
        <p14:creationId xmlns:p14="http://schemas.microsoft.com/office/powerpoint/2010/main" val="10948682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4674" y="651904"/>
            <a:ext cx="8229600" cy="1066800"/>
          </a:xfrm>
        </p:spPr>
        <p:txBody>
          <a:bodyPr>
            <a:normAutofit/>
          </a:bodyPr>
          <a:lstStyle/>
          <a:p>
            <a:r>
              <a:rPr lang="fr-FR" sz="2400" dirty="0" smtClean="0"/>
              <a:t>Conclusion: </a:t>
            </a:r>
            <a:r>
              <a:rPr lang="en-GB" sz="2400" dirty="0" smtClean="0"/>
              <a:t>recommendations of WP1.1 &amp; WP1.2 for WP1.3 (development of the selected approach)</a:t>
            </a:r>
            <a:endParaRPr lang="en-GB" sz="2400" dirty="0"/>
          </a:p>
        </p:txBody>
      </p:sp>
      <p:sp>
        <p:nvSpPr>
          <p:cNvPr id="3" name="Espace réservé du contenu 2"/>
          <p:cNvSpPr>
            <a:spLocks noGrp="1"/>
          </p:cNvSpPr>
          <p:nvPr>
            <p:ph idx="1"/>
          </p:nvPr>
        </p:nvSpPr>
        <p:spPr>
          <a:xfrm>
            <a:off x="444674" y="1829083"/>
            <a:ext cx="8229600" cy="3532058"/>
          </a:xfrm>
        </p:spPr>
        <p:txBody>
          <a:bodyPr/>
          <a:lstStyle/>
          <a:p>
            <a:pPr lvl="0"/>
            <a:r>
              <a:rPr lang="en-GB" sz="1800" dirty="0"/>
              <a:t>minimise </a:t>
            </a:r>
            <a:r>
              <a:rPr lang="en-GB" sz="1800" u="sng" dirty="0" smtClean="0">
                <a:solidFill>
                  <a:srgbClr val="FF0000"/>
                </a:solidFill>
                <a:effectLst>
                  <a:outerShdw blurRad="38100" dist="38100" dir="2700000" algn="tl">
                    <a:srgbClr val="000000">
                      <a:alpha val="43137"/>
                    </a:srgbClr>
                  </a:outerShdw>
                </a:effectLst>
              </a:rPr>
              <a:t>unnecessary </a:t>
            </a:r>
            <a:r>
              <a:rPr lang="en-GB" sz="1800" u="sng" dirty="0">
                <a:solidFill>
                  <a:srgbClr val="FF0000"/>
                </a:solidFill>
                <a:effectLst>
                  <a:outerShdw blurRad="38100" dist="38100" dir="2700000" algn="tl">
                    <a:srgbClr val="000000">
                      <a:alpha val="43137"/>
                    </a:srgbClr>
                  </a:outerShdw>
                </a:effectLst>
              </a:rPr>
              <a:t>change</a:t>
            </a:r>
            <a:r>
              <a:rPr lang="en-GB" sz="1800" dirty="0"/>
              <a:t>, recognising the good approaches already in place</a:t>
            </a:r>
            <a:endParaRPr lang="fr-FR" sz="1800" dirty="0"/>
          </a:p>
          <a:p>
            <a:pPr lvl="0"/>
            <a:r>
              <a:rPr lang="en-GB" sz="1800" dirty="0"/>
              <a:t>provide a </a:t>
            </a:r>
            <a:r>
              <a:rPr lang="en-GB" sz="1800" u="sng" dirty="0">
                <a:solidFill>
                  <a:srgbClr val="FF0000"/>
                </a:solidFill>
                <a:effectLst>
                  <a:outerShdw blurRad="38100" dist="38100" dir="2700000" algn="tl">
                    <a:srgbClr val="000000">
                      <a:alpha val="43137"/>
                    </a:srgbClr>
                  </a:outerShdw>
                </a:effectLst>
              </a:rPr>
              <a:t>generic certification framework </a:t>
            </a:r>
            <a:r>
              <a:rPr lang="en-GB" sz="1800" dirty="0"/>
              <a:t>encompassing the total aviation system (TAS) </a:t>
            </a:r>
            <a:endParaRPr lang="fr-FR" sz="1800" dirty="0"/>
          </a:p>
          <a:p>
            <a:pPr lvl="0"/>
            <a:r>
              <a:rPr lang="en-GB" sz="1800" dirty="0"/>
              <a:t>use a </a:t>
            </a:r>
            <a:r>
              <a:rPr lang="en-GB" sz="1800" u="sng" dirty="0">
                <a:solidFill>
                  <a:srgbClr val="FF0000"/>
                </a:solidFill>
                <a:effectLst>
                  <a:outerShdw blurRad="38100" dist="38100" dir="2700000" algn="tl">
                    <a:srgbClr val="000000">
                      <a:alpha val="43137"/>
                    </a:srgbClr>
                  </a:outerShdw>
                </a:effectLst>
              </a:rPr>
              <a:t>common language across all domains </a:t>
            </a:r>
            <a:r>
              <a:rPr lang="en-GB" sz="1800" dirty="0"/>
              <a:t>based on safety argument concepts (e.g. argument-based as described by OPENCOSS), but allowing flexibility to accommodate a variety of approaches across domains</a:t>
            </a:r>
            <a:endParaRPr lang="fr-FR" sz="1800" dirty="0"/>
          </a:p>
          <a:p>
            <a:pPr lvl="0"/>
            <a:r>
              <a:rPr lang="en-GB" sz="1800" dirty="0"/>
              <a:t>provide </a:t>
            </a:r>
            <a:r>
              <a:rPr lang="en-GB" sz="1800" u="sng" dirty="0">
                <a:solidFill>
                  <a:srgbClr val="FF0000"/>
                </a:solidFill>
                <a:effectLst>
                  <a:outerShdw blurRad="38100" dist="38100" dir="2700000" algn="tl">
                    <a:srgbClr val="000000">
                      <a:alpha val="43137"/>
                    </a:srgbClr>
                  </a:outerShdw>
                </a:effectLst>
              </a:rPr>
              <a:t>rigorous management of interfaces</a:t>
            </a:r>
            <a:r>
              <a:rPr lang="en-GB" sz="1800" dirty="0"/>
              <a:t>, both between domains and between the TAS and its environment – key aim is to ensure that safety issues (e.g. assumptions, restrictions) are properly addressed and not lost at interfaces</a:t>
            </a:r>
            <a:endParaRPr lang="fr-FR" sz="1800" dirty="0"/>
          </a:p>
          <a:p>
            <a:pPr lvl="0"/>
            <a:r>
              <a:rPr lang="en-GB" sz="1800" dirty="0"/>
              <a:t>allow, within each domain, certification approach to evolve from the current approach</a:t>
            </a:r>
            <a:endParaRPr lang="fr-FR" sz="1800" dirty="0"/>
          </a:p>
          <a:p>
            <a:pPr lvl="1"/>
            <a:r>
              <a:rPr lang="en-GB" sz="1600" dirty="0"/>
              <a:t>keeping the existing approach where no change is required</a:t>
            </a:r>
            <a:endParaRPr lang="fr-FR" sz="1600" dirty="0"/>
          </a:p>
          <a:p>
            <a:pPr lvl="1"/>
            <a:r>
              <a:rPr lang="en-GB" sz="1600" dirty="0"/>
              <a:t>learning lessons from other domains where this gives improvement </a:t>
            </a:r>
            <a:endParaRPr lang="fr-FR" sz="1600" dirty="0"/>
          </a:p>
          <a:p>
            <a:pPr lvl="1"/>
            <a:r>
              <a:rPr lang="en-GB" sz="1600" dirty="0"/>
              <a:t>ensure that bottlenecks and shortcomings (as identified by WP1.1 and WP1.2) are addressed by the proposed approach</a:t>
            </a:r>
            <a:endParaRPr lang="fr-FR" sz="1600" dirty="0"/>
          </a:p>
          <a:p>
            <a:endParaRPr lang="fr-FR" sz="1800" dirty="0"/>
          </a:p>
        </p:txBody>
      </p:sp>
      <p:sp>
        <p:nvSpPr>
          <p:cNvPr id="4" name="Espace réservé du numéro de diapositive 3"/>
          <p:cNvSpPr>
            <a:spLocks noGrp="1"/>
          </p:cNvSpPr>
          <p:nvPr>
            <p:ph type="sldNum" sz="quarter" idx="10"/>
          </p:nvPr>
        </p:nvSpPr>
        <p:spPr/>
        <p:txBody>
          <a:bodyPr/>
          <a:lstStyle/>
          <a:p>
            <a:pPr>
              <a:defRPr/>
            </a:pPr>
            <a:fld id="{25680AE9-6677-4808-B7F1-637007D6665D}" type="slidenum">
              <a:rPr lang="en-US" smtClean="0"/>
              <a:pPr>
                <a:defRPr/>
              </a:pPr>
              <a:t>26</a:t>
            </a:fld>
            <a:endParaRPr lang="en-US"/>
          </a:p>
        </p:txBody>
      </p:sp>
      <p:sp>
        <p:nvSpPr>
          <p:cNvPr id="5" name="Espace réservé de la date 4"/>
          <p:cNvSpPr>
            <a:spLocks noGrp="1"/>
          </p:cNvSpPr>
          <p:nvPr>
            <p:ph type="dt" sz="half" idx="11"/>
          </p:nvPr>
        </p:nvSpPr>
        <p:spPr/>
        <p:txBody>
          <a:bodyPr/>
          <a:lstStyle/>
          <a:p>
            <a:pPr>
              <a:defRPr/>
            </a:pPr>
            <a:fld id="{3242DE27-76C5-44DA-B15F-BB8717722EA9}" type="datetime3">
              <a:rPr lang="en-GB">
                <a:solidFill>
                  <a:srgbClr val="5B8AA5"/>
                </a:solidFill>
              </a:rPr>
              <a:pPr>
                <a:defRPr/>
              </a:pPr>
              <a:t>18 September, 2013</a:t>
            </a:fld>
            <a:endParaRPr lang="en-US" dirty="0">
              <a:solidFill>
                <a:srgbClr val="5B8AA5"/>
              </a:solidFill>
            </a:endParaRPr>
          </a:p>
        </p:txBody>
      </p:sp>
      <p:sp>
        <p:nvSpPr>
          <p:cNvPr id="6" name="Espace réservé du pied de page 5"/>
          <p:cNvSpPr>
            <a:spLocks noGrp="1"/>
          </p:cNvSpPr>
          <p:nvPr>
            <p:ph type="ftr" sz="quarter" idx="12"/>
          </p:nvPr>
        </p:nvSpPr>
        <p:spPr/>
        <p:txBody>
          <a:bodyPr/>
          <a:lstStyle/>
          <a:p>
            <a:r>
              <a:rPr lang="en-GB" smtClean="0">
                <a:solidFill>
                  <a:srgbClr val="5B8AA5"/>
                </a:solidFill>
              </a:rPr>
              <a:t>AVIATION SAFETY AND CERTIFICATION OF NEW OPERATIONS AND SYSTEMS</a:t>
            </a:r>
            <a:endParaRPr lang="en-GB">
              <a:solidFill>
                <a:srgbClr val="5B8AA5"/>
              </a:solidFill>
            </a:endParaRPr>
          </a:p>
        </p:txBody>
      </p:sp>
    </p:spTree>
    <p:extLst>
      <p:ext uri="{BB962C8B-B14F-4D97-AF65-F5344CB8AC3E}">
        <p14:creationId xmlns:p14="http://schemas.microsoft.com/office/powerpoint/2010/main" val="9763578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4674" y="689482"/>
            <a:ext cx="8229600" cy="1066800"/>
          </a:xfrm>
        </p:spPr>
        <p:txBody>
          <a:bodyPr>
            <a:normAutofit/>
          </a:bodyPr>
          <a:lstStyle/>
          <a:p>
            <a:r>
              <a:rPr lang="fr-FR" sz="2400" dirty="0" smtClean="0"/>
              <a:t>Conclusion: </a:t>
            </a:r>
            <a:r>
              <a:rPr lang="en-GB" sz="2400" dirty="0" smtClean="0"/>
              <a:t>recommendations of WP1.1 &amp; WP1.2 for WP1.3 (development of the selected approach)</a:t>
            </a:r>
            <a:endParaRPr lang="en-GB" sz="2400" dirty="0"/>
          </a:p>
        </p:txBody>
      </p:sp>
      <p:sp>
        <p:nvSpPr>
          <p:cNvPr id="3" name="Espace réservé du contenu 2"/>
          <p:cNvSpPr>
            <a:spLocks noGrp="1"/>
          </p:cNvSpPr>
          <p:nvPr>
            <p:ph idx="1"/>
          </p:nvPr>
        </p:nvSpPr>
        <p:spPr>
          <a:xfrm>
            <a:off x="444674" y="1829082"/>
            <a:ext cx="8229600" cy="4671925"/>
          </a:xfrm>
        </p:spPr>
        <p:txBody>
          <a:bodyPr/>
          <a:lstStyle/>
          <a:p>
            <a:pPr lvl="0"/>
            <a:r>
              <a:rPr lang="en-GB" sz="1800" u="sng" dirty="0" smtClean="0">
                <a:solidFill>
                  <a:srgbClr val="FF0000"/>
                </a:solidFill>
                <a:effectLst>
                  <a:outerShdw blurRad="38100" dist="38100" dir="2700000" algn="tl">
                    <a:srgbClr val="000000">
                      <a:alpha val="43137"/>
                    </a:srgbClr>
                  </a:outerShdw>
                </a:effectLst>
              </a:rPr>
              <a:t>promote </a:t>
            </a:r>
            <a:r>
              <a:rPr lang="en-GB" sz="1800" u="sng" dirty="0">
                <a:solidFill>
                  <a:srgbClr val="FF0000"/>
                </a:solidFill>
                <a:effectLst>
                  <a:outerShdw blurRad="38100" dist="38100" dir="2700000" algn="tl">
                    <a:srgbClr val="000000">
                      <a:alpha val="43137"/>
                    </a:srgbClr>
                  </a:outerShdw>
                </a:effectLst>
              </a:rPr>
              <a:t>flexibility </a:t>
            </a:r>
            <a:r>
              <a:rPr lang="en-GB" sz="1800" dirty="0"/>
              <a:t>within each domain to allow introduction of new technologies or </a:t>
            </a:r>
            <a:r>
              <a:rPr lang="en-GB" sz="1800" dirty="0" smtClean="0"/>
              <a:t>procedures</a:t>
            </a:r>
          </a:p>
          <a:p>
            <a:pPr lvl="0"/>
            <a:endParaRPr lang="fr-FR" sz="1800" dirty="0"/>
          </a:p>
          <a:p>
            <a:pPr lvl="0"/>
            <a:r>
              <a:rPr lang="en-GB" sz="1800" u="sng" dirty="0">
                <a:solidFill>
                  <a:srgbClr val="FF0000"/>
                </a:solidFill>
                <a:effectLst>
                  <a:outerShdw blurRad="38100" dist="38100" dir="2700000" algn="tl">
                    <a:srgbClr val="000000">
                      <a:alpha val="43137"/>
                    </a:srgbClr>
                  </a:outerShdw>
                </a:effectLst>
              </a:rPr>
              <a:t>harmonise approaches between domains </a:t>
            </a:r>
            <a:r>
              <a:rPr lang="en-GB" sz="1800" dirty="0"/>
              <a:t>where this is advantageous or </a:t>
            </a:r>
            <a:r>
              <a:rPr lang="en-GB" sz="1800" dirty="0" smtClean="0"/>
              <a:t>necessary</a:t>
            </a:r>
          </a:p>
          <a:p>
            <a:pPr lvl="0"/>
            <a:endParaRPr lang="fr-FR" sz="1800" dirty="0"/>
          </a:p>
          <a:p>
            <a:pPr lvl="0"/>
            <a:r>
              <a:rPr lang="en-GB" sz="1800" u="sng" dirty="0">
                <a:solidFill>
                  <a:srgbClr val="FF0000"/>
                </a:solidFill>
                <a:effectLst>
                  <a:outerShdw blurRad="38100" dist="38100" dir="2700000" algn="tl">
                    <a:srgbClr val="000000">
                      <a:alpha val="43137"/>
                    </a:srgbClr>
                  </a:outerShdw>
                </a:effectLst>
              </a:rPr>
              <a:t>simplify certification process </a:t>
            </a:r>
            <a:r>
              <a:rPr lang="en-GB" sz="1800" dirty="0"/>
              <a:t>where there are:</a:t>
            </a:r>
            <a:endParaRPr lang="fr-FR" sz="1800" dirty="0"/>
          </a:p>
          <a:p>
            <a:pPr lvl="1"/>
            <a:r>
              <a:rPr lang="en-GB" sz="1600" dirty="0"/>
              <a:t>demonstrable benefits </a:t>
            </a:r>
            <a:r>
              <a:rPr lang="en-GB" sz="1600" u="sng" dirty="0"/>
              <a:t>and</a:t>
            </a:r>
            <a:endParaRPr lang="fr-FR" sz="1600" dirty="0"/>
          </a:p>
          <a:p>
            <a:pPr lvl="1"/>
            <a:r>
              <a:rPr lang="en-GB" sz="1600" dirty="0"/>
              <a:t>no loss of confidence in the assurance of </a:t>
            </a:r>
            <a:r>
              <a:rPr lang="en-GB" sz="1600" dirty="0" smtClean="0"/>
              <a:t>safety</a:t>
            </a:r>
          </a:p>
          <a:p>
            <a:pPr lvl="1"/>
            <a:endParaRPr lang="fr-FR" sz="1600" dirty="0"/>
          </a:p>
          <a:p>
            <a:pPr lvl="0"/>
            <a:r>
              <a:rPr lang="en-GB" sz="1800" u="sng" dirty="0">
                <a:solidFill>
                  <a:srgbClr val="FF0000"/>
                </a:solidFill>
                <a:effectLst>
                  <a:outerShdw blurRad="38100" dist="38100" dir="2700000" algn="tl">
                    <a:srgbClr val="000000">
                      <a:alpha val="43137"/>
                    </a:srgbClr>
                  </a:outerShdw>
                </a:effectLst>
              </a:rPr>
              <a:t>champion / reinforce existing techniques </a:t>
            </a:r>
            <a:r>
              <a:rPr lang="en-GB" sz="1800" dirty="0"/>
              <a:t>where they are appropriate but not consistently </a:t>
            </a:r>
            <a:r>
              <a:rPr lang="en-GB" sz="1800" dirty="0" smtClean="0"/>
              <a:t>applied</a:t>
            </a:r>
          </a:p>
          <a:p>
            <a:pPr lvl="0"/>
            <a:endParaRPr lang="fr-FR" sz="1800" dirty="0"/>
          </a:p>
          <a:p>
            <a:pPr lvl="0"/>
            <a:r>
              <a:rPr lang="en-GB" sz="1800" dirty="0"/>
              <a:t>provide a mechanism for identification and resolution of further </a:t>
            </a:r>
            <a:r>
              <a:rPr lang="en-GB" sz="1800" u="sng" dirty="0" smtClean="0">
                <a:solidFill>
                  <a:srgbClr val="FF0000"/>
                </a:solidFill>
                <a:effectLst>
                  <a:outerShdw blurRad="38100" dist="38100" dir="2700000" algn="tl">
                    <a:srgbClr val="000000">
                      <a:alpha val="43137"/>
                    </a:srgbClr>
                  </a:outerShdw>
                </a:effectLst>
              </a:rPr>
              <a:t>bottlenecks </a:t>
            </a:r>
            <a:r>
              <a:rPr lang="en-GB" sz="1800" u="sng" dirty="0">
                <a:solidFill>
                  <a:srgbClr val="FF0000"/>
                </a:solidFill>
                <a:effectLst>
                  <a:outerShdw blurRad="38100" dist="38100" dir="2700000" algn="tl">
                    <a:srgbClr val="000000">
                      <a:alpha val="43137"/>
                    </a:srgbClr>
                  </a:outerShdw>
                </a:effectLst>
              </a:rPr>
              <a:t>and shortcomings</a:t>
            </a:r>
            <a:endParaRPr lang="fr-FR" sz="1800" u="sng" dirty="0">
              <a:solidFill>
                <a:srgbClr val="FF0000"/>
              </a:solidFill>
              <a:effectLst>
                <a:outerShdw blurRad="38100" dist="38100" dir="2700000" algn="tl">
                  <a:srgbClr val="000000">
                    <a:alpha val="43137"/>
                  </a:srgbClr>
                </a:outerShdw>
              </a:effectLst>
            </a:endParaRPr>
          </a:p>
          <a:p>
            <a:endParaRPr lang="fr-FR" sz="1800" dirty="0"/>
          </a:p>
        </p:txBody>
      </p:sp>
      <p:sp>
        <p:nvSpPr>
          <p:cNvPr id="4" name="Espace réservé du numéro de diapositive 3"/>
          <p:cNvSpPr>
            <a:spLocks noGrp="1"/>
          </p:cNvSpPr>
          <p:nvPr>
            <p:ph type="sldNum" sz="quarter" idx="10"/>
          </p:nvPr>
        </p:nvSpPr>
        <p:spPr/>
        <p:txBody>
          <a:bodyPr/>
          <a:lstStyle/>
          <a:p>
            <a:pPr>
              <a:defRPr/>
            </a:pPr>
            <a:fld id="{25680AE9-6677-4808-B7F1-637007D6665D}" type="slidenum">
              <a:rPr lang="en-US" smtClean="0"/>
              <a:pPr>
                <a:defRPr/>
              </a:pPr>
              <a:t>27</a:t>
            </a:fld>
            <a:endParaRPr lang="en-US"/>
          </a:p>
        </p:txBody>
      </p:sp>
      <p:sp>
        <p:nvSpPr>
          <p:cNvPr id="5" name="Espace réservé de la date 4"/>
          <p:cNvSpPr>
            <a:spLocks noGrp="1"/>
          </p:cNvSpPr>
          <p:nvPr>
            <p:ph type="dt" sz="half" idx="11"/>
          </p:nvPr>
        </p:nvSpPr>
        <p:spPr/>
        <p:txBody>
          <a:bodyPr/>
          <a:lstStyle/>
          <a:p>
            <a:pPr>
              <a:defRPr/>
            </a:pPr>
            <a:fld id="{3242DE27-76C5-44DA-B15F-BB8717722EA9}" type="datetime3">
              <a:rPr lang="en-GB">
                <a:solidFill>
                  <a:srgbClr val="5B8AA5"/>
                </a:solidFill>
              </a:rPr>
              <a:pPr>
                <a:defRPr/>
              </a:pPr>
              <a:t>18 September, 2013</a:t>
            </a:fld>
            <a:endParaRPr lang="en-US" dirty="0">
              <a:solidFill>
                <a:srgbClr val="5B8AA5"/>
              </a:solidFill>
            </a:endParaRPr>
          </a:p>
        </p:txBody>
      </p:sp>
      <p:sp>
        <p:nvSpPr>
          <p:cNvPr id="6" name="Espace réservé du pied de page 5"/>
          <p:cNvSpPr>
            <a:spLocks noGrp="1"/>
          </p:cNvSpPr>
          <p:nvPr>
            <p:ph type="ftr" sz="quarter" idx="12"/>
          </p:nvPr>
        </p:nvSpPr>
        <p:spPr/>
        <p:txBody>
          <a:bodyPr/>
          <a:lstStyle/>
          <a:p>
            <a:r>
              <a:rPr lang="en-GB" smtClean="0">
                <a:solidFill>
                  <a:srgbClr val="5B8AA5"/>
                </a:solidFill>
              </a:rPr>
              <a:t>AVIATION SAFETY AND CERTIFICATION OF NEW OPERATIONS AND SYSTEMS</a:t>
            </a:r>
            <a:endParaRPr lang="en-GB">
              <a:solidFill>
                <a:srgbClr val="5B8AA5"/>
              </a:solidFill>
            </a:endParaRPr>
          </a:p>
        </p:txBody>
      </p:sp>
    </p:spTree>
    <p:extLst>
      <p:ext uri="{BB962C8B-B14F-4D97-AF65-F5344CB8AC3E}">
        <p14:creationId xmlns:p14="http://schemas.microsoft.com/office/powerpoint/2010/main" val="9841553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B440AD88-CA33-444A-9FE6-A3666DE41DD5}" type="slidenum">
              <a:rPr lang="en-US"/>
              <a:pPr>
                <a:defRPr/>
              </a:pPr>
              <a:t>28</a:t>
            </a:fld>
            <a:endParaRPr lang="en-US"/>
          </a:p>
        </p:txBody>
      </p:sp>
      <p:sp>
        <p:nvSpPr>
          <p:cNvPr id="155649" name="Title 1"/>
          <p:cNvSpPr>
            <a:spLocks noGrp="1"/>
          </p:cNvSpPr>
          <p:nvPr>
            <p:ph type="title"/>
          </p:nvPr>
        </p:nvSpPr>
        <p:spPr>
          <a:xfrm>
            <a:off x="457200" y="1052513"/>
            <a:ext cx="8229600" cy="601662"/>
          </a:xfrm>
        </p:spPr>
        <p:txBody>
          <a:bodyPr/>
          <a:lstStyle/>
          <a:p>
            <a:pPr eaLnBrk="1" hangingPunct="1"/>
            <a:r>
              <a:rPr lang="nl-NL" smtClean="0"/>
              <a:t>Contact us			</a:t>
            </a:r>
            <a:r>
              <a:rPr lang="nl-NL" i="1" u="sng" smtClean="0"/>
              <a:t>http://www.ascos-project.eu</a:t>
            </a:r>
            <a:endParaRPr lang="en-US" i="1" u="sng" smtClean="0"/>
          </a:p>
        </p:txBody>
      </p:sp>
      <p:sp>
        <p:nvSpPr>
          <p:cNvPr id="155650" name="Content Placeholder 2"/>
          <p:cNvSpPr>
            <a:spLocks noGrp="1"/>
          </p:cNvSpPr>
          <p:nvPr>
            <p:ph idx="1"/>
          </p:nvPr>
        </p:nvSpPr>
        <p:spPr>
          <a:xfrm>
            <a:off x="457199" y="1838325"/>
            <a:ext cx="8551081" cy="4759325"/>
          </a:xfrm>
        </p:spPr>
        <p:txBody>
          <a:bodyPr/>
          <a:lstStyle/>
          <a:p>
            <a:pPr eaLnBrk="1" hangingPunct="1"/>
            <a:r>
              <a:rPr lang="en-US" dirty="0" smtClean="0"/>
              <a:t>WP1 Leader:</a:t>
            </a:r>
          </a:p>
          <a:p>
            <a:pPr lvl="1" eaLnBrk="1" hangingPunct="1"/>
            <a:r>
              <a:rPr lang="en-US" dirty="0" smtClean="0"/>
              <a:t>Bernard Pauly</a:t>
            </a:r>
          </a:p>
          <a:p>
            <a:pPr lvl="1" eaLnBrk="1" hangingPunct="1"/>
            <a:r>
              <a:rPr lang="en-US" dirty="0" smtClean="0"/>
              <a:t>TR6</a:t>
            </a:r>
          </a:p>
          <a:p>
            <a:pPr lvl="1" eaLnBrk="1" hangingPunct="1"/>
            <a:r>
              <a:rPr lang="en-US" dirty="0" smtClean="0"/>
              <a:t>Email: 	bernard.pauly@thalesgroup.com</a:t>
            </a:r>
          </a:p>
          <a:p>
            <a:pPr lvl="1" eaLnBrk="1" hangingPunct="1"/>
            <a:r>
              <a:rPr lang="en-US" dirty="0" smtClean="0"/>
              <a:t>Phone : 	+33179613971</a:t>
            </a:r>
          </a:p>
          <a:p>
            <a:pPr eaLnBrk="1" hangingPunct="1"/>
            <a:endParaRPr lang="en-US" dirty="0" smtClean="0"/>
          </a:p>
          <a:p>
            <a:pPr eaLnBrk="1" hangingPunct="1"/>
            <a:r>
              <a:rPr lang="en-US" dirty="0" smtClean="0"/>
              <a:t>ASCOS coordinator:</a:t>
            </a:r>
          </a:p>
          <a:p>
            <a:pPr lvl="1" eaLnBrk="1" hangingPunct="1"/>
            <a:r>
              <a:rPr lang="en-US" dirty="0" smtClean="0"/>
              <a:t>Dr. Ir. Lennaert Speijker</a:t>
            </a:r>
          </a:p>
          <a:p>
            <a:pPr lvl="1" eaLnBrk="1" hangingPunct="1"/>
            <a:r>
              <a:rPr lang="en-US" dirty="0" smtClean="0"/>
              <a:t>NLR Air Transport Safety Institute</a:t>
            </a:r>
          </a:p>
          <a:p>
            <a:pPr lvl="1" eaLnBrk="1" hangingPunct="1"/>
            <a:r>
              <a:rPr lang="en-US" dirty="0" smtClean="0"/>
              <a:t>Email: 	speijker@nlr-atsi.nl</a:t>
            </a:r>
          </a:p>
          <a:p>
            <a:pPr lvl="1" eaLnBrk="1" hangingPunct="1"/>
            <a:r>
              <a:rPr lang="en-US" dirty="0" smtClean="0"/>
              <a:t>Phone : 	+31 88 511 3654</a:t>
            </a:r>
          </a:p>
          <a:p>
            <a:pPr eaLnBrk="1" hangingPunct="1"/>
            <a:endParaRPr lang="en-US" dirty="0" smtClean="0"/>
          </a:p>
        </p:txBody>
      </p:sp>
      <p:sp>
        <p:nvSpPr>
          <p:cNvPr id="155652" name="Footer Placeholder 5"/>
          <p:cNvSpPr>
            <a:spLocks noGrp="1"/>
          </p:cNvSpPr>
          <p:nvPr>
            <p:ph type="ftr" sz="quarter" idx="12"/>
          </p:nvPr>
        </p:nvSpPr>
        <p:spPr bwMode="auto">
          <a:noFill/>
          <a:ln>
            <a:miter lim="800000"/>
            <a:headEnd/>
            <a:tailEnd/>
          </a:ln>
        </p:spPr>
        <p:txBody>
          <a:bodyPr/>
          <a:lstStyle/>
          <a:p>
            <a:r>
              <a:rPr lang="en-GB"/>
              <a:t>AVIATION SAFETY AND CERTIFICATION OF NEW OPERATIONS AND SYSTEMS</a:t>
            </a:r>
          </a:p>
        </p:txBody>
      </p:sp>
      <p:pic>
        <p:nvPicPr>
          <p:cNvPr id="155653" name="Picture 9"/>
          <p:cNvPicPr>
            <a:picLocks noChangeAspect="1" noChangeArrowheads="1"/>
          </p:cNvPicPr>
          <p:nvPr/>
        </p:nvPicPr>
        <p:blipFill>
          <a:blip r:embed="rId2"/>
          <a:srcRect/>
          <a:stretch>
            <a:fillRect/>
          </a:stretch>
        </p:blipFill>
        <p:spPr bwMode="auto">
          <a:xfrm>
            <a:off x="5838092" y="1838325"/>
            <a:ext cx="3170189" cy="2579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0" name="Slide Number Placeholder 1"/>
          <p:cNvSpPr>
            <a:spLocks noGrp="1"/>
          </p:cNvSpPr>
          <p:nvPr>
            <p:ph type="sldNum" sz="quarter" idx="4294967295"/>
          </p:nvPr>
        </p:nvSpPr>
        <p:spPr bwMode="auto">
          <a:xfrm>
            <a:off x="8382000" y="490538"/>
            <a:ext cx="762000" cy="366712"/>
          </a:xfrm>
          <a:ln>
            <a:miter lim="800000"/>
            <a:headEnd/>
            <a:tailEnd/>
          </a:ln>
        </p:spPr>
        <p:txBody>
          <a:bodyPr wrap="square" lIns="91440" tIns="45720" bIns="45720" numCol="1" anchorCtr="0" compatLnSpc="1">
            <a:prstTxWarp prst="textNoShape">
              <a:avLst/>
            </a:prstTxWarp>
          </a:bodyPr>
          <a:lstStyle/>
          <a:p>
            <a:pPr fontAlgn="base">
              <a:spcBef>
                <a:spcPct val="0"/>
              </a:spcBef>
              <a:spcAft>
                <a:spcPct val="0"/>
              </a:spcAft>
              <a:defRPr/>
            </a:pPr>
            <a:fld id="{F6C75E5A-DA6E-427A-A671-D649A7B9AF93}" type="slidenum">
              <a:rPr lang="en-GB" smtClean="0"/>
              <a:pPr fontAlgn="base">
                <a:spcBef>
                  <a:spcPct val="0"/>
                </a:spcBef>
                <a:spcAft>
                  <a:spcPct val="0"/>
                </a:spcAft>
                <a:defRPr/>
              </a:pPr>
              <a:t>29</a:t>
            </a:fld>
            <a:endParaRPr lang="en-GB" smtClean="0"/>
          </a:p>
        </p:txBody>
      </p:sp>
      <p:pic>
        <p:nvPicPr>
          <p:cNvPr id="9311" name="Picture 5" descr="\\nlr.nl\homes\oddidp\Volgnummers\Tekennummers\E-950\E977\Logo-Partners\LOGO_Thales.jpg"/>
          <p:cNvPicPr>
            <a:picLocks noChangeAspect="1" noChangeArrowheads="1"/>
          </p:cNvPicPr>
          <p:nvPr/>
        </p:nvPicPr>
        <p:blipFill>
          <a:blip r:embed="rId3"/>
          <a:srcRect/>
          <a:stretch>
            <a:fillRect/>
          </a:stretch>
        </p:blipFill>
        <p:spPr bwMode="auto">
          <a:xfrm>
            <a:off x="1300163" y="4781550"/>
            <a:ext cx="1905000" cy="471488"/>
          </a:xfrm>
          <a:prstGeom prst="rect">
            <a:avLst/>
          </a:prstGeom>
          <a:noFill/>
          <a:ln w="9525">
            <a:noFill/>
            <a:miter lim="800000"/>
            <a:headEnd/>
            <a:tailEnd/>
          </a:ln>
        </p:spPr>
      </p:pic>
      <p:pic>
        <p:nvPicPr>
          <p:cNvPr id="9312" name="Picture 7" descr="\\nlr.nl\homes\oddidp\Volgnummers\Tekennummers\E-950\E977\Logo-Partners\LOGO_CAAi.jpg"/>
          <p:cNvPicPr>
            <a:picLocks noChangeAspect="1" noChangeArrowheads="1"/>
          </p:cNvPicPr>
          <p:nvPr/>
        </p:nvPicPr>
        <p:blipFill>
          <a:blip r:embed="rId4"/>
          <a:srcRect/>
          <a:stretch>
            <a:fillRect/>
          </a:stretch>
        </p:blipFill>
        <p:spPr bwMode="auto">
          <a:xfrm>
            <a:off x="4665663" y="4832350"/>
            <a:ext cx="1000125" cy="257175"/>
          </a:xfrm>
          <a:prstGeom prst="rect">
            <a:avLst/>
          </a:prstGeom>
          <a:noFill/>
          <a:ln w="9525">
            <a:noFill/>
            <a:miter lim="800000"/>
            <a:headEnd/>
            <a:tailEnd/>
          </a:ln>
        </p:spPr>
      </p:pic>
      <p:pic>
        <p:nvPicPr>
          <p:cNvPr id="9313" name="Picture 8" descr="\\nlr.nl\homes\oddidp\Volgnummers\Tekennummers\E-950\E977\Logo-Partners\LOGO_Isdefe.gif"/>
          <p:cNvPicPr>
            <a:picLocks noChangeAspect="1" noChangeArrowheads="1"/>
          </p:cNvPicPr>
          <p:nvPr/>
        </p:nvPicPr>
        <p:blipFill>
          <a:blip r:embed="rId5"/>
          <a:srcRect/>
          <a:stretch>
            <a:fillRect/>
          </a:stretch>
        </p:blipFill>
        <p:spPr bwMode="auto">
          <a:xfrm>
            <a:off x="5942013" y="4733925"/>
            <a:ext cx="1366837" cy="471488"/>
          </a:xfrm>
          <a:prstGeom prst="rect">
            <a:avLst/>
          </a:prstGeom>
          <a:noFill/>
          <a:ln w="9525">
            <a:noFill/>
            <a:miter lim="800000"/>
            <a:headEnd/>
            <a:tailEnd/>
          </a:ln>
        </p:spPr>
      </p:pic>
      <p:pic>
        <p:nvPicPr>
          <p:cNvPr id="9314" name="Picture 9" descr="\\nlr.nl\homes\oddidp\Volgnummers\Tekennummers\E-950\E977\Logo-Partners\LOGO_CertiFlyer.jpg"/>
          <p:cNvPicPr>
            <a:picLocks noChangeAspect="1" noChangeArrowheads="1"/>
          </p:cNvPicPr>
          <p:nvPr/>
        </p:nvPicPr>
        <p:blipFill>
          <a:blip r:embed="rId6"/>
          <a:srcRect/>
          <a:stretch>
            <a:fillRect/>
          </a:stretch>
        </p:blipFill>
        <p:spPr bwMode="auto">
          <a:xfrm>
            <a:off x="7381875" y="4564063"/>
            <a:ext cx="1381125" cy="793750"/>
          </a:xfrm>
          <a:prstGeom prst="rect">
            <a:avLst/>
          </a:prstGeom>
          <a:noFill/>
          <a:ln w="9525">
            <a:noFill/>
            <a:miter lim="800000"/>
            <a:headEnd/>
            <a:tailEnd/>
          </a:ln>
        </p:spPr>
      </p:pic>
      <p:pic>
        <p:nvPicPr>
          <p:cNvPr id="9315" name="Picture 10" descr="\\nlr.nl\homes\oddidp\Volgnummers\Tekennummers\E-950\E977\Logo-Partners\LOGO_Avanssa 2.png"/>
          <p:cNvPicPr>
            <a:picLocks noChangeAspect="1" noChangeArrowheads="1"/>
          </p:cNvPicPr>
          <p:nvPr/>
        </p:nvPicPr>
        <p:blipFill>
          <a:blip r:embed="rId7"/>
          <a:srcRect/>
          <a:stretch>
            <a:fillRect/>
          </a:stretch>
        </p:blipFill>
        <p:spPr bwMode="auto">
          <a:xfrm>
            <a:off x="381000" y="5662613"/>
            <a:ext cx="952500" cy="576262"/>
          </a:xfrm>
          <a:prstGeom prst="rect">
            <a:avLst/>
          </a:prstGeom>
          <a:noFill/>
          <a:ln w="9525">
            <a:noFill/>
            <a:miter lim="800000"/>
            <a:headEnd/>
            <a:tailEnd/>
          </a:ln>
        </p:spPr>
      </p:pic>
      <p:pic>
        <p:nvPicPr>
          <p:cNvPr id="9316" name="Picture 11" descr="\\nlr.nl\homes\oddidp\Volgnummers\Tekennummers\E-950\E977\Logo-Partners\Ebeni.png"/>
          <p:cNvPicPr>
            <a:picLocks noChangeAspect="1" noChangeArrowheads="1"/>
          </p:cNvPicPr>
          <p:nvPr/>
        </p:nvPicPr>
        <p:blipFill>
          <a:blip r:embed="rId8"/>
          <a:srcRect/>
          <a:stretch>
            <a:fillRect/>
          </a:stretch>
        </p:blipFill>
        <p:spPr bwMode="auto">
          <a:xfrm>
            <a:off x="1765300" y="5632450"/>
            <a:ext cx="1150938" cy="377825"/>
          </a:xfrm>
          <a:prstGeom prst="rect">
            <a:avLst/>
          </a:prstGeom>
          <a:noFill/>
          <a:ln w="9525">
            <a:noFill/>
            <a:miter lim="800000"/>
            <a:headEnd/>
            <a:tailEnd/>
          </a:ln>
        </p:spPr>
      </p:pic>
      <p:pic>
        <p:nvPicPr>
          <p:cNvPr id="9317" name="Picture 12" descr="\\nlr.nl\homes\oddidp\Volgnummers\Tekennummers\E-950\E977\Logo-Partners\DeepBlue.png"/>
          <p:cNvPicPr>
            <a:picLocks noChangeAspect="1" noChangeArrowheads="1"/>
          </p:cNvPicPr>
          <p:nvPr/>
        </p:nvPicPr>
        <p:blipFill>
          <a:blip r:embed="rId9"/>
          <a:srcRect/>
          <a:stretch>
            <a:fillRect/>
          </a:stretch>
        </p:blipFill>
        <p:spPr bwMode="auto">
          <a:xfrm>
            <a:off x="3205163" y="5662613"/>
            <a:ext cx="1800225" cy="422275"/>
          </a:xfrm>
          <a:prstGeom prst="rect">
            <a:avLst/>
          </a:prstGeom>
          <a:noFill/>
          <a:ln w="9525">
            <a:noFill/>
            <a:miter lim="800000"/>
            <a:headEnd/>
            <a:tailEnd/>
          </a:ln>
        </p:spPr>
      </p:pic>
      <p:pic>
        <p:nvPicPr>
          <p:cNvPr id="9318" name="Picture 13" descr="\\nlr.nl\homes\oddidp\Volgnummers\Tekennummers\E-950\E977\Logo-Partners\jrc.jpg"/>
          <p:cNvPicPr>
            <a:picLocks noChangeAspect="1" noChangeArrowheads="1"/>
          </p:cNvPicPr>
          <p:nvPr/>
        </p:nvPicPr>
        <p:blipFill>
          <a:blip r:embed="rId10"/>
          <a:srcRect/>
          <a:stretch>
            <a:fillRect/>
          </a:stretch>
        </p:blipFill>
        <p:spPr bwMode="auto">
          <a:xfrm>
            <a:off x="5165725" y="5675313"/>
            <a:ext cx="965200" cy="414337"/>
          </a:xfrm>
          <a:prstGeom prst="rect">
            <a:avLst/>
          </a:prstGeom>
          <a:noFill/>
          <a:ln w="9525">
            <a:noFill/>
            <a:miter lim="800000"/>
            <a:headEnd/>
            <a:tailEnd/>
          </a:ln>
        </p:spPr>
      </p:pic>
      <p:pic>
        <p:nvPicPr>
          <p:cNvPr id="9319" name="Picture 14" descr="\\nlr.nl\homes\oddidp\Volgnummers\Tekennummers\E-950\E977\Logo-Partners\LOGO_TU Delft.jpg"/>
          <p:cNvPicPr>
            <a:picLocks noChangeAspect="1" noChangeArrowheads="1"/>
          </p:cNvPicPr>
          <p:nvPr/>
        </p:nvPicPr>
        <p:blipFill>
          <a:blip r:embed="rId11"/>
          <a:srcRect/>
          <a:stretch>
            <a:fillRect/>
          </a:stretch>
        </p:blipFill>
        <p:spPr bwMode="auto">
          <a:xfrm>
            <a:off x="6373813" y="5511800"/>
            <a:ext cx="1347787" cy="573088"/>
          </a:xfrm>
          <a:prstGeom prst="rect">
            <a:avLst/>
          </a:prstGeom>
          <a:noFill/>
          <a:ln w="9525">
            <a:noFill/>
            <a:miter lim="800000"/>
            <a:headEnd/>
            <a:tailEnd/>
          </a:ln>
        </p:spPr>
      </p:pic>
      <p:pic>
        <p:nvPicPr>
          <p:cNvPr id="9320" name="Picture 15"/>
          <p:cNvPicPr>
            <a:picLocks noChangeAspect="1" noChangeArrowheads="1"/>
          </p:cNvPicPr>
          <p:nvPr/>
        </p:nvPicPr>
        <p:blipFill>
          <a:blip r:embed="rId12"/>
          <a:srcRect/>
          <a:stretch>
            <a:fillRect/>
          </a:stretch>
        </p:blipFill>
        <p:spPr bwMode="auto">
          <a:xfrm>
            <a:off x="7870825" y="5532438"/>
            <a:ext cx="892175" cy="668337"/>
          </a:xfrm>
          <a:prstGeom prst="rect">
            <a:avLst/>
          </a:prstGeom>
          <a:noFill/>
          <a:ln w="9525">
            <a:noFill/>
            <a:miter lim="800000"/>
            <a:headEnd/>
            <a:tailEnd/>
          </a:ln>
        </p:spPr>
      </p:pic>
      <p:sp>
        <p:nvSpPr>
          <p:cNvPr id="9321" name="TextBox 21"/>
          <p:cNvSpPr txBox="1">
            <a:spLocks noChangeArrowheads="1"/>
          </p:cNvSpPr>
          <p:nvPr/>
        </p:nvSpPr>
        <p:spPr bwMode="auto">
          <a:xfrm>
            <a:off x="549275" y="3833813"/>
            <a:ext cx="6364288" cy="368300"/>
          </a:xfrm>
          <a:prstGeom prst="rect">
            <a:avLst/>
          </a:prstGeom>
          <a:noFill/>
          <a:ln w="9525">
            <a:noFill/>
            <a:miter lim="800000"/>
            <a:headEnd/>
            <a:tailEnd/>
          </a:ln>
        </p:spPr>
        <p:txBody>
          <a:bodyPr>
            <a:spAutoFit/>
          </a:bodyPr>
          <a:lstStyle/>
          <a:p>
            <a:r>
              <a:rPr lang="en-GB" i="1">
                <a:solidFill>
                  <a:schemeClr val="bg1"/>
                </a:solidFill>
              </a:rPr>
              <a:t>Aviation Safety and Certification of new Operations and Systems</a:t>
            </a:r>
          </a:p>
        </p:txBody>
      </p:sp>
      <p:pic>
        <p:nvPicPr>
          <p:cNvPr id="9322" name="Picture 34"/>
          <p:cNvPicPr>
            <a:picLocks noChangeAspect="1"/>
          </p:cNvPicPr>
          <p:nvPr/>
        </p:nvPicPr>
        <p:blipFill>
          <a:blip r:embed="rId13"/>
          <a:srcRect/>
          <a:stretch>
            <a:fillRect/>
          </a:stretch>
        </p:blipFill>
        <p:spPr bwMode="auto">
          <a:xfrm>
            <a:off x="0" y="2425700"/>
            <a:ext cx="9144000" cy="1952625"/>
          </a:xfrm>
          <a:prstGeom prst="rect">
            <a:avLst/>
          </a:prstGeom>
          <a:noFill/>
          <a:ln w="9525">
            <a:noFill/>
            <a:miter lim="800000"/>
            <a:headEnd/>
            <a:tailEnd/>
          </a:ln>
        </p:spPr>
      </p:pic>
      <p:grpSp>
        <p:nvGrpSpPr>
          <p:cNvPr id="9323" name="Group 19"/>
          <p:cNvGrpSpPr>
            <a:grpSpLocks/>
          </p:cNvGrpSpPr>
          <p:nvPr/>
        </p:nvGrpSpPr>
        <p:grpSpPr bwMode="auto">
          <a:xfrm>
            <a:off x="920750" y="820738"/>
            <a:ext cx="7302500" cy="1885950"/>
            <a:chOff x="920797" y="144854"/>
            <a:chExt cx="7302405" cy="1885138"/>
          </a:xfrm>
        </p:grpSpPr>
        <p:sp>
          <p:nvSpPr>
            <p:cNvPr id="54" name="Oval 53"/>
            <p:cNvSpPr/>
            <p:nvPr/>
          </p:nvSpPr>
          <p:spPr>
            <a:xfrm>
              <a:off x="1331955" y="881137"/>
              <a:ext cx="3095585" cy="1148855"/>
            </a:xfrm>
            <a:prstGeom prst="ellipse">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9326" name="Picture 54"/>
            <p:cNvPicPr>
              <a:picLocks noChangeAspect="1"/>
            </p:cNvPicPr>
            <p:nvPr/>
          </p:nvPicPr>
          <p:blipFill>
            <a:blip r:embed="rId14"/>
            <a:srcRect/>
            <a:stretch>
              <a:fillRect/>
            </a:stretch>
          </p:blipFill>
          <p:spPr bwMode="auto">
            <a:xfrm>
              <a:off x="920797" y="144854"/>
              <a:ext cx="7302405" cy="1737217"/>
            </a:xfrm>
            <a:prstGeom prst="rect">
              <a:avLst/>
            </a:prstGeom>
            <a:noFill/>
            <a:ln w="9525">
              <a:noFill/>
              <a:miter lim="800000"/>
              <a:headEnd/>
              <a:tailEnd/>
            </a:ln>
          </p:spPr>
        </p:pic>
      </p:grpSp>
      <p:graphicFrame>
        <p:nvGraphicFramePr>
          <p:cNvPr id="9309" name="Object 93">
            <a:hlinkClick r:id="" action="ppaction://ole?verb=0"/>
          </p:cNvPr>
          <p:cNvGraphicFramePr>
            <a:graphicFrameLocks noChangeAspect="1"/>
          </p:cNvGraphicFramePr>
          <p:nvPr/>
        </p:nvGraphicFramePr>
        <p:xfrm>
          <a:off x="536575" y="4538663"/>
          <a:ext cx="639763" cy="844550"/>
        </p:xfrm>
        <a:graphic>
          <a:graphicData uri="http://schemas.openxmlformats.org/presentationml/2006/ole">
            <mc:AlternateContent xmlns:mc="http://schemas.openxmlformats.org/markup-compatibility/2006">
              <mc:Choice xmlns:v="urn:schemas-microsoft-com:vml" Requires="v">
                <p:oleObj spid="_x0000_s9332" name="FreeHand 5.0 Drawing" r:id="rId15" imgW="2982960" imgH="3977280" progId="">
                  <p:embed/>
                </p:oleObj>
              </mc:Choice>
              <mc:Fallback>
                <p:oleObj name="FreeHand 5.0 Drawing" r:id="rId15" imgW="2982960" imgH="3977280" progId="">
                  <p:embed/>
                  <p:pic>
                    <p:nvPicPr>
                      <p:cNvPr id="0" name="Picture 9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6575" y="4538663"/>
                        <a:ext cx="639763" cy="84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324" name="Picture 1"/>
          <p:cNvPicPr>
            <a:picLocks noChangeAspect="1"/>
          </p:cNvPicPr>
          <p:nvPr/>
        </p:nvPicPr>
        <p:blipFill>
          <a:blip r:embed="rId17"/>
          <a:srcRect/>
          <a:stretch>
            <a:fillRect/>
          </a:stretch>
        </p:blipFill>
        <p:spPr bwMode="auto">
          <a:xfrm>
            <a:off x="3205163" y="4776788"/>
            <a:ext cx="1222375"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550596"/>
          </a:xfrm>
        </p:spPr>
        <p:txBody>
          <a:bodyPr/>
          <a:lstStyle/>
          <a:p>
            <a:r>
              <a:rPr lang="nl-NL" dirty="0" smtClean="0"/>
              <a:t>Total </a:t>
            </a:r>
            <a:r>
              <a:rPr lang="nl-NL" dirty="0" err="1" smtClean="0"/>
              <a:t>aviation</a:t>
            </a:r>
            <a:r>
              <a:rPr lang="nl-NL" dirty="0" smtClean="0"/>
              <a:t> system </a:t>
            </a:r>
            <a:r>
              <a:rPr lang="nl-NL" dirty="0" err="1" smtClean="0"/>
              <a:t>and</a:t>
            </a:r>
            <a:r>
              <a:rPr lang="nl-NL" dirty="0" smtClean="0"/>
              <a:t> the </a:t>
            </a:r>
            <a:r>
              <a:rPr lang="nl-NL" dirty="0" err="1" smtClean="0"/>
              <a:t>involved</a:t>
            </a:r>
            <a:r>
              <a:rPr lang="nl-NL" dirty="0" smtClean="0"/>
              <a:t> stakeholders</a:t>
            </a:r>
            <a:endParaRPr lang="en-US" dirty="0"/>
          </a:p>
        </p:txBody>
      </p:sp>
      <p:sp>
        <p:nvSpPr>
          <p:cNvPr id="4" name="Slide Number Placeholder 3"/>
          <p:cNvSpPr>
            <a:spLocks noGrp="1"/>
          </p:cNvSpPr>
          <p:nvPr>
            <p:ph type="sldNum" sz="quarter" idx="10"/>
          </p:nvPr>
        </p:nvSpPr>
        <p:spPr/>
        <p:txBody>
          <a:bodyPr/>
          <a:lstStyle/>
          <a:p>
            <a:pPr>
              <a:defRPr/>
            </a:pPr>
            <a:fld id="{25680AE9-6677-4808-B7F1-637007D6665D}" type="slidenum">
              <a:rPr lang="en-US" smtClean="0"/>
              <a:pPr>
                <a:defRPr/>
              </a:pPr>
              <a:t>3</a:t>
            </a:fld>
            <a:endParaRPr lang="en-US"/>
          </a:p>
        </p:txBody>
      </p:sp>
      <p:sp>
        <p:nvSpPr>
          <p:cNvPr id="5" name="Date Placeholder 4"/>
          <p:cNvSpPr>
            <a:spLocks noGrp="1"/>
          </p:cNvSpPr>
          <p:nvPr>
            <p:ph type="dt" sz="half" idx="11"/>
          </p:nvPr>
        </p:nvSpPr>
        <p:spPr/>
        <p:txBody>
          <a:bodyPr/>
          <a:lstStyle/>
          <a:p>
            <a:pPr>
              <a:defRPr/>
            </a:pPr>
            <a:fld id="{3242DE27-76C5-44DA-B15F-BB8717722EA9}" type="datetime3">
              <a:rPr lang="en-GB">
                <a:solidFill>
                  <a:srgbClr val="5B8AA5"/>
                </a:solidFill>
              </a:rPr>
              <a:pPr>
                <a:defRPr/>
              </a:pPr>
              <a:t>18 September, 2013</a:t>
            </a:fld>
            <a:endParaRPr lang="en-US" dirty="0">
              <a:solidFill>
                <a:srgbClr val="5B8AA5"/>
              </a:solidFill>
            </a:endParaRPr>
          </a:p>
        </p:txBody>
      </p:sp>
      <p:sp>
        <p:nvSpPr>
          <p:cNvPr id="6" name="Footer Placeholder 5"/>
          <p:cNvSpPr>
            <a:spLocks noGrp="1"/>
          </p:cNvSpPr>
          <p:nvPr>
            <p:ph type="ftr" sz="quarter" idx="12"/>
          </p:nvPr>
        </p:nvSpPr>
        <p:spPr/>
        <p:txBody>
          <a:bodyPr/>
          <a:lstStyle/>
          <a:p>
            <a:r>
              <a:rPr lang="en-GB" smtClean="0">
                <a:solidFill>
                  <a:srgbClr val="5B8AA5"/>
                </a:solidFill>
              </a:rPr>
              <a:t>AVIATION SAFETY AND CERTIFICATION OF NEW OPERATIONS AND SYSTEMS</a:t>
            </a:r>
            <a:endParaRPr lang="en-GB">
              <a:solidFill>
                <a:srgbClr val="5B8AA5"/>
              </a:solidFill>
            </a:endParaRPr>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rgbClr val="333333"/>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282008670"/>
              </p:ext>
            </p:extLst>
          </p:nvPr>
        </p:nvGraphicFramePr>
        <p:xfrm>
          <a:off x="501041" y="1816274"/>
          <a:ext cx="7979080" cy="4818561"/>
        </p:xfrm>
        <a:graphic>
          <a:graphicData uri="http://schemas.openxmlformats.org/presentationml/2006/ole">
            <mc:AlternateContent xmlns:mc="http://schemas.openxmlformats.org/markup-compatibility/2006">
              <mc:Choice xmlns:v="urn:schemas-microsoft-com:vml" Requires="v">
                <p:oleObj spid="_x0000_s10262" r:id="rId3" imgW="8240316" imgH="7668816" progId="Pacestar.Diagram">
                  <p:embed/>
                </p:oleObj>
              </mc:Choice>
              <mc:Fallback>
                <p:oleObj r:id="rId3" imgW="8240316" imgH="7668816" progId="Pacestar.Diagram">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041" y="1816274"/>
                        <a:ext cx="7979080" cy="4818561"/>
                      </a:xfrm>
                      <a:prstGeom prst="rect">
                        <a:avLst/>
                      </a:prstGeom>
                      <a:noFill/>
                    </p:spPr>
                  </p:pic>
                </p:oleObj>
              </mc:Fallback>
            </mc:AlternateContent>
          </a:graphicData>
        </a:graphic>
      </p:graphicFrame>
    </p:spTree>
    <p:extLst>
      <p:ext uri="{BB962C8B-B14F-4D97-AF65-F5344CB8AC3E}">
        <p14:creationId xmlns:p14="http://schemas.microsoft.com/office/powerpoint/2010/main" val="10785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à coins arrondis 7"/>
          <p:cNvSpPr/>
          <p:nvPr/>
        </p:nvSpPr>
        <p:spPr>
          <a:xfrm>
            <a:off x="393896" y="4304714"/>
            <a:ext cx="8623496" cy="12660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457200" y="589273"/>
            <a:ext cx="8229600" cy="1066800"/>
          </a:xfrm>
        </p:spPr>
        <p:txBody>
          <a:bodyPr/>
          <a:lstStyle/>
          <a:p>
            <a:r>
              <a:rPr lang="fr-FR" dirty="0" smtClean="0"/>
              <a:t>WP1 Objectives/ </a:t>
            </a:r>
            <a:r>
              <a:rPr lang="fr-FR" dirty="0" err="1" smtClean="0"/>
              <a:t>Context</a:t>
            </a:r>
            <a:r>
              <a:rPr lang="fr-FR" dirty="0" smtClean="0"/>
              <a:t>/ Inputs</a:t>
            </a:r>
            <a:endParaRPr lang="fr-FR" dirty="0"/>
          </a:p>
        </p:txBody>
      </p:sp>
      <p:sp>
        <p:nvSpPr>
          <p:cNvPr id="3" name="Espace réservé du contenu 2"/>
          <p:cNvSpPr>
            <a:spLocks noGrp="1"/>
          </p:cNvSpPr>
          <p:nvPr>
            <p:ph idx="1"/>
          </p:nvPr>
        </p:nvSpPr>
        <p:spPr>
          <a:xfrm>
            <a:off x="443133" y="1669520"/>
            <a:ext cx="8489852" cy="4970431"/>
          </a:xfrm>
        </p:spPr>
        <p:txBody>
          <a:bodyPr/>
          <a:lstStyle/>
          <a:p>
            <a:r>
              <a:rPr lang="en-GB" sz="2000" dirty="0" smtClean="0"/>
              <a:t>To analyse the existing European certification and rulemaking process and propose potential adaptations to ease certification of safety enhancement systems &amp; operations</a:t>
            </a:r>
          </a:p>
          <a:p>
            <a:r>
              <a:rPr lang="en-GB" sz="2000" dirty="0" smtClean="0"/>
              <a:t>The scope is </a:t>
            </a:r>
            <a:r>
              <a:rPr lang="en-GB" sz="2000" dirty="0" smtClean="0"/>
              <a:t>the Total </a:t>
            </a:r>
            <a:r>
              <a:rPr lang="en-GB" sz="2000" dirty="0" smtClean="0"/>
              <a:t>Aviation System with their stakeholders</a:t>
            </a:r>
          </a:p>
          <a:p>
            <a:r>
              <a:rPr lang="en-GB" sz="2000" dirty="0" smtClean="0"/>
              <a:t>The considered inputs are not only European (EASA, </a:t>
            </a:r>
            <a:r>
              <a:rPr lang="en-GB" sz="2000" dirty="0" err="1" smtClean="0"/>
              <a:t>Eurocontrol</a:t>
            </a:r>
            <a:r>
              <a:rPr lang="en-GB" sz="2000" dirty="0" smtClean="0"/>
              <a:t>…) but also worldwide (ICAO, FAA)</a:t>
            </a:r>
          </a:p>
          <a:p>
            <a:r>
              <a:rPr lang="en-GB" sz="2000" dirty="0" smtClean="0"/>
              <a:t>The on-going tasks of WP1 are organised according to the following structure:</a:t>
            </a:r>
          </a:p>
          <a:p>
            <a:pPr lvl="1"/>
            <a:r>
              <a:rPr lang="en-GB" sz="1600" u="sng" dirty="0" smtClean="0"/>
              <a:t>WP1.1 (deliverable D1.1) </a:t>
            </a:r>
            <a:r>
              <a:rPr lang="en-GB" sz="1600" dirty="0" smtClean="0"/>
              <a:t>focused on </a:t>
            </a:r>
            <a:r>
              <a:rPr lang="en-US" sz="1600" dirty="0" smtClean="0"/>
              <a:t> analysis of the existing regulations and certification processes with identification of  potential </a:t>
            </a:r>
            <a:r>
              <a:rPr lang="en-US" sz="1600" dirty="0" smtClean="0">
                <a:solidFill>
                  <a:srgbClr val="FF0000"/>
                </a:solidFill>
              </a:rPr>
              <a:t>shortcomings</a:t>
            </a:r>
            <a:r>
              <a:rPr lang="en-US" sz="1600" dirty="0" smtClean="0"/>
              <a:t> and</a:t>
            </a:r>
            <a:r>
              <a:rPr lang="en-US" sz="1600" dirty="0" smtClean="0">
                <a:solidFill>
                  <a:srgbClr val="FF0000"/>
                </a:solidFill>
              </a:rPr>
              <a:t> bottlenecks</a:t>
            </a:r>
            <a:r>
              <a:rPr lang="en-US" sz="1600" dirty="0" smtClean="0"/>
              <a:t>.</a:t>
            </a:r>
          </a:p>
          <a:p>
            <a:pPr lvl="1"/>
            <a:r>
              <a:rPr lang="en-US" sz="1600" u="sng" dirty="0" smtClean="0"/>
              <a:t>WP1.2 (deliverable D1.2) </a:t>
            </a:r>
            <a:r>
              <a:rPr lang="en-US" sz="1600" dirty="0" smtClean="0"/>
              <a:t>dedicated to proposal and assessment of </a:t>
            </a:r>
            <a:r>
              <a:rPr lang="en-US" sz="1600" dirty="0" smtClean="0"/>
              <a:t>options in </a:t>
            </a:r>
            <a:r>
              <a:rPr lang="en-US" sz="1600" dirty="0" smtClean="0"/>
              <a:t>terms of “certification” potentially applicable to the different domains (airworthiness, operations, ATM, ….) </a:t>
            </a:r>
          </a:p>
          <a:p>
            <a:pPr lvl="1"/>
            <a:r>
              <a:rPr lang="en-US" sz="1600" u="sng" dirty="0" smtClean="0"/>
              <a:t>WP1.3 (deliverable D1.3) </a:t>
            </a:r>
            <a:r>
              <a:rPr lang="en-US" sz="1600" dirty="0" smtClean="0"/>
              <a:t>is focused on the selection and development of the most promising </a:t>
            </a:r>
            <a:r>
              <a:rPr lang="en-US" sz="1600" dirty="0" smtClean="0"/>
              <a:t>approach(</a:t>
            </a:r>
            <a:r>
              <a:rPr lang="en-US" sz="1600" dirty="0" err="1" smtClean="0"/>
              <a:t>es</a:t>
            </a:r>
            <a:r>
              <a:rPr lang="en-US" sz="1600" dirty="0" smtClean="0"/>
              <a:t>) </a:t>
            </a:r>
            <a:endParaRPr lang="en-US" sz="1600" dirty="0" smtClean="0"/>
          </a:p>
          <a:p>
            <a:pPr lvl="1"/>
            <a:r>
              <a:rPr lang="en-US" sz="1600" u="sng" dirty="0" smtClean="0"/>
              <a:t>WP1.4 (deliverable D1.4) </a:t>
            </a:r>
            <a:r>
              <a:rPr lang="en-US" sz="1600" dirty="0" smtClean="0"/>
              <a:t>is dedicated to the elaboration of an ASCOS e-learning environment </a:t>
            </a:r>
          </a:p>
          <a:p>
            <a:pPr lvl="1"/>
            <a:endParaRPr lang="fr-FR" sz="2000" dirty="0"/>
          </a:p>
        </p:txBody>
      </p:sp>
      <p:sp>
        <p:nvSpPr>
          <p:cNvPr id="4" name="Espace réservé du numéro de diapositive 3"/>
          <p:cNvSpPr>
            <a:spLocks noGrp="1"/>
          </p:cNvSpPr>
          <p:nvPr>
            <p:ph type="sldNum" sz="quarter" idx="10"/>
          </p:nvPr>
        </p:nvSpPr>
        <p:spPr/>
        <p:txBody>
          <a:bodyPr/>
          <a:lstStyle/>
          <a:p>
            <a:pPr>
              <a:defRPr/>
            </a:pPr>
            <a:fld id="{25680AE9-6677-4808-B7F1-637007D6665D}" type="slidenum">
              <a:rPr lang="en-US" smtClean="0"/>
              <a:pPr>
                <a:defRPr/>
              </a:pPr>
              <a:t>4</a:t>
            </a:fld>
            <a:endParaRPr lang="en-US"/>
          </a:p>
        </p:txBody>
      </p:sp>
      <p:sp>
        <p:nvSpPr>
          <p:cNvPr id="5" name="Espace réservé de la date 4"/>
          <p:cNvSpPr>
            <a:spLocks noGrp="1"/>
          </p:cNvSpPr>
          <p:nvPr>
            <p:ph type="dt" sz="half" idx="11"/>
          </p:nvPr>
        </p:nvSpPr>
        <p:spPr/>
        <p:txBody>
          <a:bodyPr/>
          <a:lstStyle/>
          <a:p>
            <a:pPr>
              <a:defRPr/>
            </a:pPr>
            <a:fld id="{3242DE27-76C5-44DA-B15F-BB8717722EA9}" type="datetime3">
              <a:rPr lang="en-GB">
                <a:solidFill>
                  <a:srgbClr val="5B8AA5"/>
                </a:solidFill>
              </a:rPr>
              <a:pPr>
                <a:defRPr/>
              </a:pPr>
              <a:t>18 September, 2013</a:t>
            </a:fld>
            <a:endParaRPr lang="en-US" dirty="0">
              <a:solidFill>
                <a:srgbClr val="5B8AA5"/>
              </a:solidFill>
            </a:endParaRPr>
          </a:p>
        </p:txBody>
      </p:sp>
      <p:sp>
        <p:nvSpPr>
          <p:cNvPr id="6" name="Espace réservé du pied de page 5"/>
          <p:cNvSpPr>
            <a:spLocks noGrp="1"/>
          </p:cNvSpPr>
          <p:nvPr>
            <p:ph type="ftr" sz="quarter" idx="12"/>
          </p:nvPr>
        </p:nvSpPr>
        <p:spPr/>
        <p:txBody>
          <a:bodyPr/>
          <a:lstStyle/>
          <a:p>
            <a:r>
              <a:rPr lang="en-GB" smtClean="0">
                <a:solidFill>
                  <a:srgbClr val="5B8AA5"/>
                </a:solidFill>
              </a:rPr>
              <a:t>AVIATION SAFETY AND CERTIFICATION OF NEW OPERATIONS AND SYSTEMS</a:t>
            </a:r>
            <a:endParaRPr lang="en-GB">
              <a:solidFill>
                <a:srgbClr val="5B8AA5"/>
              </a:solidFill>
            </a:endParaRPr>
          </a:p>
        </p:txBody>
      </p:sp>
    </p:spTree>
    <p:extLst>
      <p:ext uri="{BB962C8B-B14F-4D97-AF65-F5344CB8AC3E}">
        <p14:creationId xmlns:p14="http://schemas.microsoft.com/office/powerpoint/2010/main" val="796031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102" y="1011792"/>
            <a:ext cx="8229600" cy="414557"/>
          </a:xfrm>
        </p:spPr>
        <p:txBody>
          <a:bodyPr>
            <a:noAutofit/>
          </a:bodyPr>
          <a:lstStyle/>
          <a:p>
            <a:r>
              <a:rPr lang="en-US" sz="2400" b="0" i="0" dirty="0" smtClean="0"/>
              <a:t>WP1.1</a:t>
            </a:r>
            <a:r>
              <a:rPr lang="en-US" sz="2400" b="0" i="0" baseline="0" dirty="0" smtClean="0"/>
              <a:t> Objectives/</a:t>
            </a:r>
            <a:r>
              <a:rPr lang="en-US" sz="2400" b="0" i="0" dirty="0" smtClean="0"/>
              <a:t> </a:t>
            </a:r>
            <a:r>
              <a:rPr lang="en-US" sz="2400" b="0" i="0" baseline="0" dirty="0" smtClean="0"/>
              <a:t>Scope </a:t>
            </a:r>
            <a:endParaRPr lang="en-029" sz="2400" b="0" i="0" dirty="0"/>
          </a:p>
        </p:txBody>
      </p:sp>
      <p:sp>
        <p:nvSpPr>
          <p:cNvPr id="4" name="Slide Number Placeholder 3"/>
          <p:cNvSpPr>
            <a:spLocks noGrp="1"/>
          </p:cNvSpPr>
          <p:nvPr>
            <p:ph type="sldNum" sz="quarter" idx="10"/>
          </p:nvPr>
        </p:nvSpPr>
        <p:spPr/>
        <p:txBody>
          <a:bodyPr/>
          <a:lstStyle/>
          <a:p>
            <a:pPr>
              <a:defRPr/>
            </a:pPr>
            <a:fld id="{25680AE9-6677-4808-B7F1-637007D6665D}" type="slidenum">
              <a:rPr lang="en-US" smtClean="0"/>
              <a:pPr>
                <a:defRPr/>
              </a:pPr>
              <a:t>5</a:t>
            </a:fld>
            <a:endParaRPr lang="en-US"/>
          </a:p>
        </p:txBody>
      </p:sp>
      <p:sp>
        <p:nvSpPr>
          <p:cNvPr id="5" name="Date Placeholder 4"/>
          <p:cNvSpPr>
            <a:spLocks noGrp="1"/>
          </p:cNvSpPr>
          <p:nvPr>
            <p:ph type="dt" sz="half" idx="11"/>
          </p:nvPr>
        </p:nvSpPr>
        <p:spPr/>
        <p:txBody>
          <a:bodyPr/>
          <a:lstStyle/>
          <a:p>
            <a:pPr>
              <a:defRPr/>
            </a:pPr>
            <a:fld id="{3242DE27-76C5-44DA-B15F-BB8717722EA9}" type="datetime3">
              <a:rPr lang="en-GB">
                <a:solidFill>
                  <a:srgbClr val="5B8AA5"/>
                </a:solidFill>
              </a:rPr>
              <a:pPr>
                <a:defRPr/>
              </a:pPr>
              <a:t>18 September, 2013</a:t>
            </a:fld>
            <a:endParaRPr lang="en-US" dirty="0">
              <a:solidFill>
                <a:srgbClr val="5B8AA5"/>
              </a:solidFill>
            </a:endParaRPr>
          </a:p>
        </p:txBody>
      </p:sp>
      <p:sp>
        <p:nvSpPr>
          <p:cNvPr id="6" name="Footer Placeholder 5"/>
          <p:cNvSpPr>
            <a:spLocks noGrp="1"/>
          </p:cNvSpPr>
          <p:nvPr>
            <p:ph type="ftr" sz="quarter" idx="12"/>
          </p:nvPr>
        </p:nvSpPr>
        <p:spPr/>
        <p:txBody>
          <a:bodyPr/>
          <a:lstStyle/>
          <a:p>
            <a:r>
              <a:rPr lang="en-GB" dirty="0" smtClean="0">
                <a:solidFill>
                  <a:srgbClr val="5B8AA5"/>
                </a:solidFill>
              </a:rPr>
              <a:t>AVIATION SAFETY AND CERTIFICATION OF NEW OPERATIONS AND SYSTEMS</a:t>
            </a:r>
            <a:endParaRPr lang="en-GB" dirty="0">
              <a:solidFill>
                <a:srgbClr val="5B8AA5"/>
              </a:solidFill>
            </a:endParaRPr>
          </a:p>
        </p:txBody>
      </p:sp>
      <p:sp>
        <p:nvSpPr>
          <p:cNvPr id="11" name="AutoShape 3"/>
          <p:cNvSpPr>
            <a:spLocks noChangeAspect="1" noChangeArrowheads="1" noTextEdit="1"/>
          </p:cNvSpPr>
          <p:nvPr/>
        </p:nvSpPr>
        <p:spPr bwMode="auto">
          <a:xfrm>
            <a:off x="109538" y="1438275"/>
            <a:ext cx="5614987"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33333"/>
              </a:solidFill>
            </a:endParaRPr>
          </a:p>
        </p:txBody>
      </p:sp>
      <p:sp>
        <p:nvSpPr>
          <p:cNvPr id="12" name="Rectangle 5"/>
          <p:cNvSpPr>
            <a:spLocks noChangeArrowheads="1"/>
          </p:cNvSpPr>
          <p:nvPr/>
        </p:nvSpPr>
        <p:spPr bwMode="auto">
          <a:xfrm>
            <a:off x="5475288" y="5475288"/>
            <a:ext cx="9525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fr-FR" sz="1400" smtClean="0">
                <a:solidFill>
                  <a:srgbClr val="000000"/>
                </a:solidFill>
              </a:rPr>
              <a:t> </a:t>
            </a:r>
            <a:endParaRPr lang="fr-FR" smtClean="0">
              <a:solidFill>
                <a:srgbClr val="333333"/>
              </a:solidFill>
              <a:latin typeface="Arial" pitchFamily="34" charset="0"/>
            </a:endParaRPr>
          </a:p>
        </p:txBody>
      </p:sp>
      <p:pic>
        <p:nvPicPr>
          <p:cNvPr id="122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 y="1438274"/>
            <a:ext cx="5239077" cy="458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5348613" y="1248418"/>
            <a:ext cx="3663863" cy="1477328"/>
          </a:xfrm>
          <a:prstGeom prst="rect">
            <a:avLst/>
          </a:prstGeom>
        </p:spPr>
        <p:txBody>
          <a:bodyPr wrap="square">
            <a:spAutoFit/>
          </a:bodyPr>
          <a:lstStyle/>
          <a:p>
            <a:r>
              <a:rPr lang="en-US" dirty="0" smtClean="0">
                <a:solidFill>
                  <a:srgbClr val="333333"/>
                </a:solidFill>
              </a:rPr>
              <a:t>In </a:t>
            </a:r>
            <a:r>
              <a:rPr lang="en-US" dirty="0">
                <a:solidFill>
                  <a:srgbClr val="333333"/>
                </a:solidFill>
              </a:rPr>
              <a:t>the context of the analysis the term </a:t>
            </a:r>
            <a:r>
              <a:rPr lang="en-US" b="1" u="sng" dirty="0">
                <a:solidFill>
                  <a:srgbClr val="FF0000"/>
                </a:solidFill>
              </a:rPr>
              <a:t>shortcoming</a:t>
            </a:r>
            <a:r>
              <a:rPr lang="en-US" dirty="0">
                <a:solidFill>
                  <a:srgbClr val="333333"/>
                </a:solidFill>
              </a:rPr>
              <a:t> is used to describe the situation where the regulation is fully implemented but proves to be inadequate. </a:t>
            </a:r>
            <a:endParaRPr lang="fr-FR" dirty="0">
              <a:solidFill>
                <a:srgbClr val="333333"/>
              </a:solidFill>
            </a:endParaRPr>
          </a:p>
        </p:txBody>
      </p:sp>
      <p:sp>
        <p:nvSpPr>
          <p:cNvPr id="14" name="Rectangle 13"/>
          <p:cNvSpPr/>
          <p:nvPr/>
        </p:nvSpPr>
        <p:spPr>
          <a:xfrm>
            <a:off x="5343764" y="3234452"/>
            <a:ext cx="3668712" cy="2585323"/>
          </a:xfrm>
          <a:prstGeom prst="rect">
            <a:avLst/>
          </a:prstGeom>
        </p:spPr>
        <p:txBody>
          <a:bodyPr wrap="square">
            <a:spAutoFit/>
          </a:bodyPr>
          <a:lstStyle/>
          <a:p>
            <a:r>
              <a:rPr lang="en-US" dirty="0" smtClean="0">
                <a:solidFill>
                  <a:srgbClr val="333333"/>
                </a:solidFill>
              </a:rPr>
              <a:t>A </a:t>
            </a:r>
            <a:r>
              <a:rPr lang="en-US" dirty="0">
                <a:solidFill>
                  <a:srgbClr val="333333"/>
                </a:solidFill>
              </a:rPr>
              <a:t>bottleneck </a:t>
            </a:r>
            <a:r>
              <a:rPr lang="en-US" dirty="0" smtClean="0">
                <a:solidFill>
                  <a:srgbClr val="333333"/>
                </a:solidFill>
              </a:rPr>
              <a:t>is “a </a:t>
            </a:r>
            <a:r>
              <a:rPr lang="en-US" dirty="0">
                <a:solidFill>
                  <a:srgbClr val="333333"/>
                </a:solidFill>
              </a:rPr>
              <a:t>phenomenon where the performance or capacity of an entire system is limited by a single or limited number of components or </a:t>
            </a:r>
            <a:r>
              <a:rPr lang="en-US" dirty="0" smtClean="0">
                <a:solidFill>
                  <a:srgbClr val="333333"/>
                </a:solidFill>
              </a:rPr>
              <a:t>resources”.  </a:t>
            </a:r>
            <a:r>
              <a:rPr lang="en-US" dirty="0">
                <a:solidFill>
                  <a:srgbClr val="333333"/>
                </a:solidFill>
              </a:rPr>
              <a:t>In the context of the analysis the term </a:t>
            </a:r>
            <a:r>
              <a:rPr lang="en-US" b="1" u="sng" dirty="0">
                <a:solidFill>
                  <a:srgbClr val="FF0000"/>
                </a:solidFill>
              </a:rPr>
              <a:t>bottleneck</a:t>
            </a:r>
            <a:r>
              <a:rPr lang="en-US" dirty="0">
                <a:solidFill>
                  <a:srgbClr val="333333"/>
                </a:solidFill>
              </a:rPr>
              <a:t> is used to describe the situation where the regulation is not implemented at the expected level. </a:t>
            </a:r>
            <a:endParaRPr lang="fr-FR" dirty="0">
              <a:solidFill>
                <a:srgbClr val="333333"/>
              </a:solidFill>
            </a:endParaRPr>
          </a:p>
        </p:txBody>
      </p:sp>
    </p:spTree>
    <p:extLst>
      <p:ext uri="{BB962C8B-B14F-4D97-AF65-F5344CB8AC3E}">
        <p14:creationId xmlns:p14="http://schemas.microsoft.com/office/powerpoint/2010/main" val="3466956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9726" y="676955"/>
            <a:ext cx="8229600" cy="1066800"/>
          </a:xfrm>
        </p:spPr>
        <p:txBody>
          <a:bodyPr>
            <a:normAutofit/>
          </a:bodyPr>
          <a:lstStyle/>
          <a:p>
            <a:r>
              <a:rPr lang="en-GB" sz="2400" dirty="0" smtClean="0"/>
              <a:t>WP1.1 Potential influence of Regulation on safety occurrences: assumptions </a:t>
            </a:r>
            <a:endParaRPr lang="en-GB" sz="2400" dirty="0"/>
          </a:p>
        </p:txBody>
      </p:sp>
      <p:sp>
        <p:nvSpPr>
          <p:cNvPr id="3" name="Espace réservé du contenu 2"/>
          <p:cNvSpPr>
            <a:spLocks noGrp="1"/>
          </p:cNvSpPr>
          <p:nvPr>
            <p:ph idx="1"/>
          </p:nvPr>
        </p:nvSpPr>
        <p:spPr>
          <a:xfrm>
            <a:off x="397411" y="1705556"/>
            <a:ext cx="8574259" cy="4681175"/>
          </a:xfrm>
        </p:spPr>
        <p:txBody>
          <a:bodyPr/>
          <a:lstStyle/>
          <a:p>
            <a:r>
              <a:rPr lang="en-GB" sz="1800" dirty="0" smtClean="0"/>
              <a:t>Shortcoming &amp; bottleneck are considered from safety « performance » point of view:</a:t>
            </a:r>
          </a:p>
          <a:p>
            <a:pPr lvl="1"/>
            <a:r>
              <a:rPr lang="en-GB" sz="1600" dirty="0" smtClean="0"/>
              <a:t>In terms of </a:t>
            </a:r>
            <a:r>
              <a:rPr lang="en-GB" sz="1600" u="sng" dirty="0" smtClean="0">
                <a:solidFill>
                  <a:srgbClr val="FF0000"/>
                </a:solidFill>
              </a:rPr>
              <a:t>consequences</a:t>
            </a:r>
            <a:r>
              <a:rPr lang="en-GB" sz="1600" dirty="0" smtClean="0"/>
              <a:t>: what kind of safety occurrences scenarios we need to consider in priority?</a:t>
            </a:r>
          </a:p>
          <a:p>
            <a:pPr lvl="1"/>
            <a:r>
              <a:rPr lang="en-GB" sz="1600" dirty="0" smtClean="0"/>
              <a:t>In terms of </a:t>
            </a:r>
            <a:r>
              <a:rPr lang="en-GB" sz="1600" u="sng" dirty="0" smtClean="0">
                <a:solidFill>
                  <a:srgbClr val="FF0000"/>
                </a:solidFill>
              </a:rPr>
              <a:t>causes</a:t>
            </a:r>
            <a:r>
              <a:rPr lang="en-GB" sz="1600" dirty="0" smtClean="0"/>
              <a:t>: what kind of regulatory material are supposed to cover selected safety occurrences scenarios?</a:t>
            </a:r>
          </a:p>
          <a:p>
            <a:pPr lvl="1"/>
            <a:endParaRPr lang="en-GB" sz="1600" dirty="0" smtClean="0"/>
          </a:p>
          <a:p>
            <a:r>
              <a:rPr lang="en-GB" sz="1800" dirty="0" smtClean="0"/>
              <a:t>The main assumptions are:</a:t>
            </a:r>
          </a:p>
          <a:p>
            <a:pPr lvl="1"/>
            <a:r>
              <a:rPr lang="en-GB" sz="1600" dirty="0" smtClean="0"/>
              <a:t>If the involved regulation  by selected safety occurrences scenario is well implemented then this regulation is potentially inappropriate (in this case it’s more </a:t>
            </a:r>
            <a:r>
              <a:rPr lang="en-GB" sz="1600" dirty="0" smtClean="0">
                <a:solidFill>
                  <a:srgbClr val="FF0000"/>
                </a:solidFill>
              </a:rPr>
              <a:t>«</a:t>
            </a:r>
            <a:r>
              <a:rPr lang="en-GB" sz="1600" dirty="0" smtClean="0"/>
              <a:t> </a:t>
            </a:r>
            <a:r>
              <a:rPr lang="en-GB" sz="1600" dirty="0" smtClean="0">
                <a:solidFill>
                  <a:srgbClr val="FF0000"/>
                </a:solidFill>
              </a:rPr>
              <a:t>shortcoming » </a:t>
            </a:r>
            <a:r>
              <a:rPr lang="en-GB" sz="1600" dirty="0" smtClean="0">
                <a:solidFill>
                  <a:schemeClr val="tx1"/>
                </a:solidFill>
              </a:rPr>
              <a:t>aspect to be considered)</a:t>
            </a:r>
          </a:p>
          <a:p>
            <a:pPr lvl="1"/>
            <a:endParaRPr lang="en-GB" sz="1600" dirty="0" smtClean="0"/>
          </a:p>
          <a:p>
            <a:pPr lvl="1"/>
            <a:r>
              <a:rPr lang="en-GB" sz="1600" dirty="0" smtClean="0"/>
              <a:t>If the involved regulation  covering selected safety occurrences scenario is not well implemented then there is doubt about its applicability and it may be a </a:t>
            </a:r>
            <a:r>
              <a:rPr lang="en-GB" sz="1600" dirty="0" smtClean="0">
                <a:solidFill>
                  <a:srgbClr val="FF0000"/>
                </a:solidFill>
              </a:rPr>
              <a:t>« bottleneck »</a:t>
            </a:r>
            <a:r>
              <a:rPr lang="en-GB" sz="1600" dirty="0" smtClean="0"/>
              <a:t>  to be considered (however to be confirmed by lessons learnt)</a:t>
            </a:r>
            <a:endParaRPr lang="en-GB" sz="1600" dirty="0"/>
          </a:p>
        </p:txBody>
      </p:sp>
      <p:sp>
        <p:nvSpPr>
          <p:cNvPr id="4" name="Espace réservé du numéro de diapositive 3"/>
          <p:cNvSpPr>
            <a:spLocks noGrp="1"/>
          </p:cNvSpPr>
          <p:nvPr>
            <p:ph type="sldNum" sz="quarter" idx="10"/>
          </p:nvPr>
        </p:nvSpPr>
        <p:spPr/>
        <p:txBody>
          <a:bodyPr/>
          <a:lstStyle/>
          <a:p>
            <a:pPr>
              <a:defRPr/>
            </a:pPr>
            <a:fld id="{25680AE9-6677-4808-B7F1-637007D6665D}" type="slidenum">
              <a:rPr lang="en-US" smtClean="0"/>
              <a:pPr>
                <a:defRPr/>
              </a:pPr>
              <a:t>6</a:t>
            </a:fld>
            <a:endParaRPr lang="en-US"/>
          </a:p>
        </p:txBody>
      </p:sp>
      <p:sp>
        <p:nvSpPr>
          <p:cNvPr id="5" name="Espace réservé de la date 4"/>
          <p:cNvSpPr>
            <a:spLocks noGrp="1"/>
          </p:cNvSpPr>
          <p:nvPr>
            <p:ph type="dt" sz="half" idx="11"/>
          </p:nvPr>
        </p:nvSpPr>
        <p:spPr/>
        <p:txBody>
          <a:bodyPr/>
          <a:lstStyle/>
          <a:p>
            <a:pPr>
              <a:defRPr/>
            </a:pPr>
            <a:fld id="{3242DE27-76C5-44DA-B15F-BB8717722EA9}" type="datetime3">
              <a:rPr lang="en-GB">
                <a:solidFill>
                  <a:srgbClr val="5B8AA5"/>
                </a:solidFill>
              </a:rPr>
              <a:pPr>
                <a:defRPr/>
              </a:pPr>
              <a:t>18 September, 2013</a:t>
            </a:fld>
            <a:endParaRPr lang="en-US" dirty="0">
              <a:solidFill>
                <a:srgbClr val="5B8AA5"/>
              </a:solidFill>
            </a:endParaRPr>
          </a:p>
        </p:txBody>
      </p:sp>
      <p:sp>
        <p:nvSpPr>
          <p:cNvPr id="6" name="Espace réservé du pied de page 5"/>
          <p:cNvSpPr>
            <a:spLocks noGrp="1"/>
          </p:cNvSpPr>
          <p:nvPr>
            <p:ph type="ftr" sz="quarter" idx="12"/>
          </p:nvPr>
        </p:nvSpPr>
        <p:spPr/>
        <p:txBody>
          <a:bodyPr/>
          <a:lstStyle/>
          <a:p>
            <a:r>
              <a:rPr lang="en-GB" smtClean="0">
                <a:solidFill>
                  <a:srgbClr val="5B8AA5"/>
                </a:solidFill>
              </a:rPr>
              <a:t>AVIATION SAFETY AND CERTIFICATION OF NEW OPERATIONS AND SYSTEMS</a:t>
            </a:r>
            <a:endParaRPr lang="en-GB">
              <a:solidFill>
                <a:srgbClr val="5B8AA5"/>
              </a:solidFill>
            </a:endParaRPr>
          </a:p>
        </p:txBody>
      </p:sp>
      <p:sp>
        <p:nvSpPr>
          <p:cNvPr id="7" name="Rectangle à coins arrondis 6"/>
          <p:cNvSpPr/>
          <p:nvPr/>
        </p:nvSpPr>
        <p:spPr>
          <a:xfrm>
            <a:off x="900332" y="5613008"/>
            <a:ext cx="7568419" cy="87219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Safety Occurrence scenario classification   is  combining Severity Class of Safety Event (Accident, major/ minor Incident) and annual evolution of occurrences so far (improvement or stagnation)</a:t>
            </a:r>
            <a:endParaRPr lang="en-GB" dirty="0">
              <a:solidFill>
                <a:schemeClr val="tx1"/>
              </a:solidFill>
            </a:endParaRPr>
          </a:p>
        </p:txBody>
      </p:sp>
    </p:spTree>
    <p:extLst>
      <p:ext uri="{BB962C8B-B14F-4D97-AF65-F5344CB8AC3E}">
        <p14:creationId xmlns:p14="http://schemas.microsoft.com/office/powerpoint/2010/main" val="2598645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1184" y="475220"/>
            <a:ext cx="8229600" cy="1066800"/>
          </a:xfrm>
        </p:spPr>
        <p:txBody>
          <a:bodyPr/>
          <a:lstStyle/>
          <a:p>
            <a:r>
              <a:rPr lang="en-US" dirty="0"/>
              <a:t>WP1.1 Overview of the </a:t>
            </a:r>
            <a:r>
              <a:rPr lang="en-US" dirty="0" smtClean="0"/>
              <a:t>approach: initial steps</a:t>
            </a:r>
            <a:endParaRPr lang="fr-FR" dirty="0"/>
          </a:p>
        </p:txBody>
      </p:sp>
      <p:sp>
        <p:nvSpPr>
          <p:cNvPr id="4" name="Espace réservé du numéro de diapositive 3"/>
          <p:cNvSpPr>
            <a:spLocks noGrp="1"/>
          </p:cNvSpPr>
          <p:nvPr>
            <p:ph type="sldNum" sz="quarter" idx="10"/>
          </p:nvPr>
        </p:nvSpPr>
        <p:spPr/>
        <p:txBody>
          <a:bodyPr/>
          <a:lstStyle/>
          <a:p>
            <a:pPr>
              <a:defRPr/>
            </a:pPr>
            <a:fld id="{25680AE9-6677-4808-B7F1-637007D6665D}" type="slidenum">
              <a:rPr lang="en-US" smtClean="0"/>
              <a:pPr>
                <a:defRPr/>
              </a:pPr>
              <a:t>7</a:t>
            </a:fld>
            <a:endParaRPr lang="en-US"/>
          </a:p>
        </p:txBody>
      </p:sp>
      <p:sp>
        <p:nvSpPr>
          <p:cNvPr id="5" name="Espace réservé de la date 4"/>
          <p:cNvSpPr>
            <a:spLocks noGrp="1"/>
          </p:cNvSpPr>
          <p:nvPr>
            <p:ph type="dt" sz="half" idx="11"/>
          </p:nvPr>
        </p:nvSpPr>
        <p:spPr/>
        <p:txBody>
          <a:bodyPr/>
          <a:lstStyle/>
          <a:p>
            <a:pPr>
              <a:defRPr/>
            </a:pPr>
            <a:fld id="{3242DE27-76C5-44DA-B15F-BB8717722EA9}" type="datetime3">
              <a:rPr lang="en-GB" smtClean="0">
                <a:solidFill>
                  <a:srgbClr val="5B8AA5"/>
                </a:solidFill>
              </a:rPr>
              <a:pPr>
                <a:defRPr/>
              </a:pPr>
              <a:t>18 September, 2013</a:t>
            </a:fld>
            <a:endParaRPr lang="en-US" dirty="0">
              <a:solidFill>
                <a:srgbClr val="5B8AA5"/>
              </a:solidFill>
            </a:endParaRPr>
          </a:p>
        </p:txBody>
      </p:sp>
      <p:sp>
        <p:nvSpPr>
          <p:cNvPr id="6" name="Espace réservé du pied de page 5"/>
          <p:cNvSpPr>
            <a:spLocks noGrp="1"/>
          </p:cNvSpPr>
          <p:nvPr>
            <p:ph type="ftr" sz="quarter" idx="12"/>
          </p:nvPr>
        </p:nvSpPr>
        <p:spPr/>
        <p:txBody>
          <a:bodyPr/>
          <a:lstStyle/>
          <a:p>
            <a:r>
              <a:rPr lang="en-GB" smtClean="0">
                <a:solidFill>
                  <a:srgbClr val="5B8AA5"/>
                </a:solidFill>
              </a:rPr>
              <a:t>AVIATION SAFETY AND CERTIFICATION OF NEW OPERATIONS AND SYSTEMS</a:t>
            </a:r>
            <a:endParaRPr lang="en-GB">
              <a:solidFill>
                <a:srgbClr val="5B8AA5"/>
              </a:solidFill>
            </a:endParaRP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77" y="1675302"/>
            <a:ext cx="8862646" cy="4697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7246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29994" y="4768948"/>
            <a:ext cx="8032652" cy="154744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496102" y="1011792"/>
            <a:ext cx="8229600" cy="414557"/>
          </a:xfrm>
        </p:spPr>
        <p:txBody>
          <a:bodyPr>
            <a:noAutofit/>
          </a:bodyPr>
          <a:lstStyle/>
          <a:p>
            <a:r>
              <a:rPr lang="en-US" sz="2400" b="1" i="1" dirty="0"/>
              <a:t>WP1.1 </a:t>
            </a:r>
            <a:r>
              <a:rPr lang="en-US" sz="2400" b="1" i="1" dirty="0" smtClean="0"/>
              <a:t> STEP </a:t>
            </a:r>
            <a:r>
              <a:rPr lang="en-US" sz="2400" b="1" i="1" dirty="0"/>
              <a:t>1 Select Safety occurrences </a:t>
            </a:r>
            <a:r>
              <a:rPr lang="en-US" sz="2400" b="1" i="1" dirty="0" smtClean="0"/>
              <a:t>scenarios</a:t>
            </a:r>
            <a:endParaRPr lang="en-029" sz="2400" b="1" i="1" dirty="0"/>
          </a:p>
        </p:txBody>
      </p:sp>
      <p:sp>
        <p:nvSpPr>
          <p:cNvPr id="3" name="Content Placeholder 2"/>
          <p:cNvSpPr>
            <a:spLocks noGrp="1"/>
          </p:cNvSpPr>
          <p:nvPr>
            <p:ph idx="1"/>
          </p:nvPr>
        </p:nvSpPr>
        <p:spPr>
          <a:xfrm>
            <a:off x="338633" y="1438528"/>
            <a:ext cx="8229600" cy="4934136"/>
          </a:xfrm>
        </p:spPr>
        <p:txBody>
          <a:bodyPr/>
          <a:lstStyle/>
          <a:p>
            <a:pPr marL="158750" indent="0" algn="just">
              <a:lnSpc>
                <a:spcPct val="115000"/>
              </a:lnSpc>
              <a:spcAft>
                <a:spcPts val="600"/>
              </a:spcAft>
              <a:buNone/>
              <a:tabLst>
                <a:tab pos="914400" algn="l"/>
              </a:tabLst>
            </a:pPr>
            <a:r>
              <a:rPr lang="en-GB" sz="2000" b="1" dirty="0" smtClean="0">
                <a:solidFill>
                  <a:srgbClr val="0070C0"/>
                </a:solidFill>
                <a:ea typeface="Calibri"/>
                <a:cs typeface="Times New Roman"/>
              </a:rPr>
              <a:t>Apply following criteria for safety occurrences </a:t>
            </a:r>
            <a:r>
              <a:rPr lang="en-GB" sz="2000" b="1" dirty="0" smtClean="0">
                <a:solidFill>
                  <a:srgbClr val="0070C0"/>
                </a:solidFill>
                <a:ea typeface="Calibri"/>
                <a:cs typeface="Times New Roman"/>
              </a:rPr>
              <a:t>scenarios </a:t>
            </a:r>
            <a:r>
              <a:rPr lang="en-GB" sz="2000" b="1" dirty="0" smtClean="0">
                <a:solidFill>
                  <a:srgbClr val="0070C0"/>
                </a:solidFill>
                <a:ea typeface="Calibri"/>
                <a:cs typeface="Times New Roman"/>
              </a:rPr>
              <a:t>classification</a:t>
            </a:r>
          </a:p>
          <a:p>
            <a:pPr marL="742950" lvl="1" indent="-285750" algn="just">
              <a:lnSpc>
                <a:spcPct val="115000"/>
              </a:lnSpc>
              <a:spcAft>
                <a:spcPts val="600"/>
              </a:spcAft>
              <a:buFont typeface="Courier New"/>
              <a:buChar char="o"/>
              <a:tabLst>
                <a:tab pos="914400" algn="l"/>
              </a:tabLst>
            </a:pPr>
            <a:r>
              <a:rPr lang="en-GB" sz="1800" b="1" dirty="0" smtClean="0">
                <a:solidFill>
                  <a:srgbClr val="0070C0"/>
                </a:solidFill>
                <a:ea typeface="Calibri"/>
                <a:cs typeface="Times New Roman"/>
              </a:rPr>
              <a:t>(</a:t>
            </a:r>
            <a:r>
              <a:rPr lang="en-GB" sz="1800" b="1" dirty="0">
                <a:solidFill>
                  <a:srgbClr val="0070C0"/>
                </a:solidFill>
                <a:ea typeface="Calibri"/>
                <a:cs typeface="Times New Roman"/>
              </a:rPr>
              <a:t>criteria N° 1) --&gt; </a:t>
            </a:r>
            <a:r>
              <a:rPr lang="en-GB" sz="1800" dirty="0">
                <a:ea typeface="Calibri"/>
                <a:cs typeface="Times New Roman"/>
              </a:rPr>
              <a:t> consider the severity of safety occurrences: accident, serious incident (severity A),</a:t>
            </a:r>
            <a:endParaRPr lang="pl-PL" sz="1800" dirty="0">
              <a:ea typeface="Calibri"/>
              <a:cs typeface="Times New Roman"/>
            </a:endParaRPr>
          </a:p>
          <a:p>
            <a:pPr marL="742950" lvl="1" indent="-285750" algn="just">
              <a:lnSpc>
                <a:spcPct val="115000"/>
              </a:lnSpc>
              <a:spcAft>
                <a:spcPts val="600"/>
              </a:spcAft>
              <a:buFont typeface="Courier New"/>
              <a:buChar char="o"/>
              <a:tabLst>
                <a:tab pos="914400" algn="l"/>
              </a:tabLst>
            </a:pPr>
            <a:r>
              <a:rPr lang="en-GB" sz="1800" b="1" dirty="0">
                <a:solidFill>
                  <a:srgbClr val="0070C0"/>
                </a:solidFill>
                <a:ea typeface="Calibri"/>
                <a:cs typeface="Times New Roman"/>
              </a:rPr>
              <a:t>(criteria N° 2) --&gt; </a:t>
            </a:r>
            <a:r>
              <a:rPr lang="en-GB" sz="1800" dirty="0">
                <a:ea typeface="Calibri"/>
                <a:cs typeface="Times New Roman"/>
              </a:rPr>
              <a:t>consider the quantitative evolution of these occurrences (select occurrences categories if there is no improvement for recent years (e.g. number of occurrences absolute or relative),</a:t>
            </a:r>
            <a:endParaRPr lang="pl-PL" sz="1800" dirty="0">
              <a:ea typeface="Calibri"/>
              <a:cs typeface="Times New Roman"/>
            </a:endParaRPr>
          </a:p>
          <a:p>
            <a:pPr marL="742950" lvl="1" indent="-285750" algn="just">
              <a:lnSpc>
                <a:spcPct val="115000"/>
              </a:lnSpc>
              <a:spcAft>
                <a:spcPts val="600"/>
              </a:spcAft>
              <a:buFont typeface="Courier New"/>
              <a:buChar char="o"/>
              <a:tabLst>
                <a:tab pos="914400" algn="l"/>
              </a:tabLst>
            </a:pPr>
            <a:r>
              <a:rPr lang="en-GB" sz="1800" dirty="0">
                <a:ea typeface="Calibri"/>
                <a:cs typeface="Times New Roman"/>
              </a:rPr>
              <a:t>select scenarios and related occurrences types in order to assess their importance (high, medium) by combining criteria N°1 and criteria N° 2   according to the following rules:</a:t>
            </a:r>
            <a:endParaRPr lang="pl-PL" sz="1800" dirty="0">
              <a:ea typeface="Calibri"/>
              <a:cs typeface="Times New Roman"/>
            </a:endParaRPr>
          </a:p>
          <a:p>
            <a:pPr marL="1143000" lvl="2" indent="-228600" algn="just">
              <a:lnSpc>
                <a:spcPct val="115000"/>
              </a:lnSpc>
              <a:spcAft>
                <a:spcPts val="600"/>
              </a:spcAft>
              <a:buFont typeface="Wingdings"/>
              <a:buChar char=""/>
              <a:tabLst>
                <a:tab pos="1371600" algn="l"/>
              </a:tabLst>
            </a:pPr>
            <a:r>
              <a:rPr lang="en-GB" u="sng" dirty="0">
                <a:ea typeface="Calibri"/>
                <a:cs typeface="Times New Roman"/>
              </a:rPr>
              <a:t>Importance of scenario </a:t>
            </a:r>
            <a:r>
              <a:rPr lang="en-GB" sz="2000" b="1" u="sng" dirty="0">
                <a:solidFill>
                  <a:srgbClr val="FF0000"/>
                </a:solidFill>
                <a:ea typeface="Calibri"/>
                <a:cs typeface="Times New Roman"/>
              </a:rPr>
              <a:t>High</a:t>
            </a:r>
            <a:r>
              <a:rPr lang="en-GB" b="1" dirty="0">
                <a:solidFill>
                  <a:srgbClr val="FF0000"/>
                </a:solidFill>
                <a:ea typeface="Calibri"/>
                <a:cs typeface="Times New Roman"/>
              </a:rPr>
              <a:t> </a:t>
            </a:r>
            <a:r>
              <a:rPr lang="en-GB" dirty="0">
                <a:ea typeface="Calibri"/>
                <a:cs typeface="Times New Roman"/>
              </a:rPr>
              <a:t>--&gt; if criteria N°1(OK) </a:t>
            </a:r>
            <a:r>
              <a:rPr lang="en-GB" u="sng" dirty="0">
                <a:ea typeface="Calibri"/>
                <a:cs typeface="Times New Roman"/>
              </a:rPr>
              <a:t>AND</a:t>
            </a:r>
            <a:r>
              <a:rPr lang="en-GB" dirty="0">
                <a:ea typeface="Calibri"/>
                <a:cs typeface="Times New Roman"/>
              </a:rPr>
              <a:t> criteria N°2 (OK),</a:t>
            </a:r>
            <a:endParaRPr lang="pl-PL" dirty="0">
              <a:ea typeface="Calibri"/>
              <a:cs typeface="Times New Roman"/>
            </a:endParaRPr>
          </a:p>
          <a:p>
            <a:pPr marL="1143000" lvl="2" indent="-228600" algn="just">
              <a:lnSpc>
                <a:spcPct val="115000"/>
              </a:lnSpc>
              <a:spcAft>
                <a:spcPts val="600"/>
              </a:spcAft>
              <a:buFont typeface="Wingdings"/>
              <a:buChar char=""/>
              <a:tabLst>
                <a:tab pos="1371600" algn="l"/>
              </a:tabLst>
            </a:pPr>
            <a:r>
              <a:rPr lang="en-GB" u="sng" dirty="0">
                <a:ea typeface="Calibri"/>
                <a:cs typeface="Times New Roman"/>
              </a:rPr>
              <a:t>Importance of scenario </a:t>
            </a:r>
            <a:r>
              <a:rPr lang="en-GB" sz="2000" b="1" u="sng" dirty="0">
                <a:solidFill>
                  <a:schemeClr val="accent6">
                    <a:lumMod val="75000"/>
                  </a:schemeClr>
                </a:solidFill>
                <a:ea typeface="Calibri"/>
                <a:cs typeface="Times New Roman"/>
              </a:rPr>
              <a:t>Medium</a:t>
            </a:r>
            <a:r>
              <a:rPr lang="en-GB" dirty="0">
                <a:ea typeface="Calibri"/>
                <a:cs typeface="Times New Roman"/>
              </a:rPr>
              <a:t> --&gt;  if criteria N°1 (OK) </a:t>
            </a:r>
            <a:r>
              <a:rPr lang="en-GB" u="sng" dirty="0">
                <a:ea typeface="Calibri"/>
                <a:cs typeface="Times New Roman"/>
              </a:rPr>
              <a:t>OR</a:t>
            </a:r>
            <a:r>
              <a:rPr lang="en-GB" dirty="0">
                <a:ea typeface="Calibri"/>
                <a:cs typeface="Times New Roman"/>
              </a:rPr>
              <a:t> criteria N°2 (OK),</a:t>
            </a:r>
            <a:endParaRPr lang="pl-PL" dirty="0">
              <a:ea typeface="Calibri"/>
              <a:cs typeface="Times New Roman"/>
            </a:endParaRPr>
          </a:p>
          <a:p>
            <a:pPr marL="457200" indent="-457200">
              <a:buFont typeface="+mj-lt"/>
              <a:buAutoNum type="arabicPeriod"/>
            </a:pPr>
            <a:endParaRPr lang="en-GB" sz="2000" dirty="0">
              <a:solidFill>
                <a:schemeClr val="tx1"/>
              </a:solidFill>
            </a:endParaRPr>
          </a:p>
        </p:txBody>
      </p:sp>
      <p:sp>
        <p:nvSpPr>
          <p:cNvPr id="4" name="Slide Number Placeholder 3"/>
          <p:cNvSpPr>
            <a:spLocks noGrp="1"/>
          </p:cNvSpPr>
          <p:nvPr>
            <p:ph type="sldNum" sz="quarter" idx="10"/>
          </p:nvPr>
        </p:nvSpPr>
        <p:spPr/>
        <p:txBody>
          <a:bodyPr/>
          <a:lstStyle/>
          <a:p>
            <a:pPr>
              <a:defRPr/>
            </a:pPr>
            <a:fld id="{25680AE9-6677-4808-B7F1-637007D6665D}" type="slidenum">
              <a:rPr lang="en-US" smtClean="0"/>
              <a:pPr>
                <a:defRPr/>
              </a:pPr>
              <a:t>8</a:t>
            </a:fld>
            <a:endParaRPr lang="en-US"/>
          </a:p>
        </p:txBody>
      </p:sp>
      <p:sp>
        <p:nvSpPr>
          <p:cNvPr id="5" name="Date Placeholder 4"/>
          <p:cNvSpPr>
            <a:spLocks noGrp="1"/>
          </p:cNvSpPr>
          <p:nvPr>
            <p:ph type="dt" sz="half" idx="11"/>
          </p:nvPr>
        </p:nvSpPr>
        <p:spPr/>
        <p:txBody>
          <a:bodyPr/>
          <a:lstStyle/>
          <a:p>
            <a:pPr>
              <a:defRPr/>
            </a:pPr>
            <a:fld id="{3242DE27-76C5-44DA-B15F-BB8717722EA9}" type="datetime3">
              <a:rPr lang="en-GB">
                <a:solidFill>
                  <a:srgbClr val="5B8AA5"/>
                </a:solidFill>
              </a:rPr>
              <a:pPr>
                <a:defRPr/>
              </a:pPr>
              <a:t>18 September, 2013</a:t>
            </a:fld>
            <a:endParaRPr lang="en-US" dirty="0">
              <a:solidFill>
                <a:srgbClr val="5B8AA5"/>
              </a:solidFill>
            </a:endParaRPr>
          </a:p>
        </p:txBody>
      </p:sp>
      <p:sp>
        <p:nvSpPr>
          <p:cNvPr id="6" name="Footer Placeholder 5"/>
          <p:cNvSpPr>
            <a:spLocks noGrp="1"/>
          </p:cNvSpPr>
          <p:nvPr>
            <p:ph type="ftr" sz="quarter" idx="12"/>
          </p:nvPr>
        </p:nvSpPr>
        <p:spPr/>
        <p:txBody>
          <a:bodyPr/>
          <a:lstStyle/>
          <a:p>
            <a:r>
              <a:rPr lang="en-GB" dirty="0" smtClean="0">
                <a:solidFill>
                  <a:srgbClr val="5B8AA5"/>
                </a:solidFill>
              </a:rPr>
              <a:t>AVIATION SAFETY AND CERTIFICATION OF NEW OPERATIONS AND SYSTEMS</a:t>
            </a:r>
            <a:endParaRPr lang="en-GB" dirty="0">
              <a:solidFill>
                <a:srgbClr val="5B8AA5"/>
              </a:solidFill>
            </a:endParaRPr>
          </a:p>
        </p:txBody>
      </p:sp>
    </p:spTree>
    <p:extLst>
      <p:ext uri="{BB962C8B-B14F-4D97-AF65-F5344CB8AC3E}">
        <p14:creationId xmlns:p14="http://schemas.microsoft.com/office/powerpoint/2010/main" val="770652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102" y="1011792"/>
            <a:ext cx="8229600" cy="414557"/>
          </a:xfrm>
        </p:spPr>
        <p:txBody>
          <a:bodyPr>
            <a:noAutofit/>
          </a:bodyPr>
          <a:lstStyle/>
          <a:p>
            <a:r>
              <a:rPr lang="en-US" sz="2400" b="1" i="1" dirty="0"/>
              <a:t>WP1.1(Step 1) Example of results (scenario </a:t>
            </a:r>
            <a:r>
              <a:rPr lang="en-US" sz="2400" b="1" i="1" dirty="0" smtClean="0"/>
              <a:t>“High </a:t>
            </a:r>
            <a:r>
              <a:rPr lang="en-US" sz="2400" b="1" i="1" dirty="0"/>
              <a:t>priority”)</a:t>
            </a:r>
            <a:endParaRPr lang="en-029" sz="2400" b="1" i="1" dirty="0"/>
          </a:p>
        </p:txBody>
      </p:sp>
      <p:sp>
        <p:nvSpPr>
          <p:cNvPr id="4" name="Slide Number Placeholder 3"/>
          <p:cNvSpPr>
            <a:spLocks noGrp="1"/>
          </p:cNvSpPr>
          <p:nvPr>
            <p:ph type="sldNum" sz="quarter" idx="10"/>
          </p:nvPr>
        </p:nvSpPr>
        <p:spPr/>
        <p:txBody>
          <a:bodyPr/>
          <a:lstStyle/>
          <a:p>
            <a:pPr>
              <a:defRPr/>
            </a:pPr>
            <a:fld id="{25680AE9-6677-4808-B7F1-637007D6665D}" type="slidenum">
              <a:rPr lang="en-US" smtClean="0"/>
              <a:pPr>
                <a:defRPr/>
              </a:pPr>
              <a:t>9</a:t>
            </a:fld>
            <a:endParaRPr lang="en-US"/>
          </a:p>
        </p:txBody>
      </p:sp>
      <p:sp>
        <p:nvSpPr>
          <p:cNvPr id="5" name="Date Placeholder 4"/>
          <p:cNvSpPr>
            <a:spLocks noGrp="1"/>
          </p:cNvSpPr>
          <p:nvPr>
            <p:ph type="dt" sz="half" idx="11"/>
          </p:nvPr>
        </p:nvSpPr>
        <p:spPr/>
        <p:txBody>
          <a:bodyPr/>
          <a:lstStyle/>
          <a:p>
            <a:pPr>
              <a:defRPr/>
            </a:pPr>
            <a:fld id="{3242DE27-76C5-44DA-B15F-BB8717722EA9}" type="datetime3">
              <a:rPr lang="en-GB">
                <a:solidFill>
                  <a:srgbClr val="5B8AA5"/>
                </a:solidFill>
              </a:rPr>
              <a:pPr>
                <a:defRPr/>
              </a:pPr>
              <a:t>18 September, 2013</a:t>
            </a:fld>
            <a:endParaRPr lang="en-US" dirty="0">
              <a:solidFill>
                <a:srgbClr val="5B8AA5"/>
              </a:solidFill>
            </a:endParaRPr>
          </a:p>
        </p:txBody>
      </p:sp>
      <p:sp>
        <p:nvSpPr>
          <p:cNvPr id="6" name="Footer Placeholder 5"/>
          <p:cNvSpPr>
            <a:spLocks noGrp="1"/>
          </p:cNvSpPr>
          <p:nvPr>
            <p:ph type="ftr" sz="quarter" idx="12"/>
          </p:nvPr>
        </p:nvSpPr>
        <p:spPr/>
        <p:txBody>
          <a:bodyPr/>
          <a:lstStyle/>
          <a:p>
            <a:r>
              <a:rPr lang="en-GB" dirty="0" smtClean="0">
                <a:solidFill>
                  <a:srgbClr val="5B8AA5"/>
                </a:solidFill>
              </a:rPr>
              <a:t>AVIATION SAFETY AND CERTIFICATION OF NEW OPERATIONS AND SYSTEMS</a:t>
            </a:r>
            <a:endParaRPr lang="en-GB" dirty="0">
              <a:solidFill>
                <a:srgbClr val="5B8AA5"/>
              </a:solidFill>
            </a:endParaRPr>
          </a:p>
        </p:txBody>
      </p:sp>
      <p:graphicFrame>
        <p:nvGraphicFramePr>
          <p:cNvPr id="10" name="Tabela 9"/>
          <p:cNvGraphicFramePr>
            <a:graphicFrameLocks noGrp="1"/>
          </p:cNvGraphicFramePr>
          <p:nvPr>
            <p:extLst>
              <p:ext uri="{D42A27DB-BD31-4B8C-83A1-F6EECF244321}">
                <p14:modId xmlns:p14="http://schemas.microsoft.com/office/powerpoint/2010/main" val="2973396307"/>
              </p:ext>
            </p:extLst>
          </p:nvPr>
        </p:nvGraphicFramePr>
        <p:xfrm>
          <a:off x="350874" y="1700391"/>
          <a:ext cx="7974419" cy="4368801"/>
        </p:xfrm>
        <a:graphic>
          <a:graphicData uri="http://schemas.openxmlformats.org/drawingml/2006/table">
            <a:tbl>
              <a:tblPr firstRow="1" firstCol="1" bandRow="1"/>
              <a:tblGrid>
                <a:gridCol w="1351317"/>
                <a:gridCol w="1370618"/>
                <a:gridCol w="1679944"/>
                <a:gridCol w="3572540"/>
              </a:tblGrid>
              <a:tr h="301385">
                <a:tc>
                  <a:txBody>
                    <a:bodyPr/>
                    <a:lstStyle/>
                    <a:p>
                      <a:pPr algn="ctr">
                        <a:lnSpc>
                          <a:spcPts val="1600"/>
                        </a:lnSpc>
                        <a:spcAft>
                          <a:spcPts val="0"/>
                        </a:spcAft>
                      </a:pPr>
                      <a:r>
                        <a:rPr lang="en-GB" sz="2000" dirty="0">
                          <a:solidFill>
                            <a:srgbClr val="000000"/>
                          </a:solidFill>
                          <a:effectLst/>
                          <a:latin typeface="Calibri"/>
                          <a:ea typeface="Calibri"/>
                          <a:cs typeface="Calibri"/>
                        </a:rPr>
                        <a:t>Importance of scenario</a:t>
                      </a:r>
                      <a:endParaRPr lang="pl-PL" sz="2000" dirty="0">
                        <a:effectLst/>
                        <a:latin typeface="Calibri"/>
                        <a:ea typeface="Calibri"/>
                        <a:cs typeface="Times New Roman"/>
                      </a:endParaRPr>
                    </a:p>
                  </a:txBody>
                  <a:tcPr marL="27252" marR="2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191"/>
                    </a:solidFill>
                  </a:tcPr>
                </a:tc>
                <a:tc>
                  <a:txBody>
                    <a:bodyPr/>
                    <a:lstStyle/>
                    <a:p>
                      <a:pPr algn="ctr">
                        <a:lnSpc>
                          <a:spcPts val="1600"/>
                        </a:lnSpc>
                        <a:spcAft>
                          <a:spcPts val="0"/>
                        </a:spcAft>
                      </a:pPr>
                      <a:r>
                        <a:rPr lang="en-GB" sz="2000">
                          <a:solidFill>
                            <a:srgbClr val="000000"/>
                          </a:solidFill>
                          <a:effectLst/>
                          <a:latin typeface="Calibri"/>
                          <a:ea typeface="Calibri"/>
                          <a:cs typeface="Calibri"/>
                        </a:rPr>
                        <a:t>Accident/ Incident</a:t>
                      </a:r>
                      <a:endParaRPr lang="pl-PL" sz="2000">
                        <a:effectLst/>
                        <a:latin typeface="Calibri"/>
                        <a:ea typeface="Calibri"/>
                        <a:cs typeface="Times New Roman"/>
                      </a:endParaRPr>
                    </a:p>
                  </a:txBody>
                  <a:tcPr marL="27252" marR="2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191"/>
                    </a:solidFill>
                  </a:tcPr>
                </a:tc>
                <a:tc>
                  <a:txBody>
                    <a:bodyPr/>
                    <a:lstStyle/>
                    <a:p>
                      <a:pPr algn="ctr">
                        <a:lnSpc>
                          <a:spcPts val="1600"/>
                        </a:lnSpc>
                        <a:spcAft>
                          <a:spcPts val="0"/>
                        </a:spcAft>
                      </a:pPr>
                      <a:r>
                        <a:rPr lang="en-GB" sz="2000">
                          <a:solidFill>
                            <a:srgbClr val="000000"/>
                          </a:solidFill>
                          <a:effectLst/>
                          <a:latin typeface="Calibri"/>
                          <a:ea typeface="Calibri"/>
                          <a:cs typeface="Calibri"/>
                        </a:rPr>
                        <a:t>Sources</a:t>
                      </a:r>
                      <a:endParaRPr lang="pl-PL" sz="2000">
                        <a:effectLst/>
                        <a:latin typeface="Calibri"/>
                        <a:ea typeface="Calibri"/>
                        <a:cs typeface="Times New Roman"/>
                      </a:endParaRPr>
                    </a:p>
                  </a:txBody>
                  <a:tcPr marL="27252" marR="2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191"/>
                    </a:solidFill>
                  </a:tcPr>
                </a:tc>
                <a:tc>
                  <a:txBody>
                    <a:bodyPr/>
                    <a:lstStyle/>
                    <a:p>
                      <a:pPr algn="ctr">
                        <a:lnSpc>
                          <a:spcPts val="1600"/>
                        </a:lnSpc>
                        <a:spcAft>
                          <a:spcPts val="0"/>
                        </a:spcAft>
                        <a:tabLst/>
                      </a:pPr>
                      <a:r>
                        <a:rPr lang="en-GB" sz="2000" dirty="0">
                          <a:solidFill>
                            <a:srgbClr val="000000"/>
                          </a:solidFill>
                          <a:effectLst/>
                          <a:latin typeface="Calibri"/>
                          <a:ea typeface="Calibri"/>
                          <a:cs typeface="Calibri"/>
                        </a:rPr>
                        <a:t>Comments</a:t>
                      </a:r>
                      <a:endParaRPr lang="pl-PL" sz="2000" dirty="0">
                        <a:effectLst/>
                        <a:latin typeface="Calibri"/>
                        <a:ea typeface="Calibri"/>
                        <a:cs typeface="Times New Roman"/>
                      </a:endParaRPr>
                    </a:p>
                  </a:txBody>
                  <a:tcPr marL="27252" marR="2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191"/>
                    </a:solidFill>
                  </a:tcPr>
                </a:tc>
              </a:tr>
              <a:tr h="1369238">
                <a:tc>
                  <a:txBody>
                    <a:bodyPr/>
                    <a:lstStyle/>
                    <a:p>
                      <a:pPr marL="265113" indent="-265113" algn="ctr">
                        <a:lnSpc>
                          <a:spcPts val="1600"/>
                        </a:lnSpc>
                        <a:spcAft>
                          <a:spcPts val="0"/>
                        </a:spcAft>
                      </a:pPr>
                      <a:r>
                        <a:rPr lang="en-GB" sz="2000" dirty="0">
                          <a:solidFill>
                            <a:srgbClr val="FFFFFF"/>
                          </a:solidFill>
                          <a:effectLst/>
                          <a:latin typeface="Calibri"/>
                          <a:ea typeface="Calibri"/>
                          <a:cs typeface="Calibri"/>
                        </a:rPr>
                        <a:t> </a:t>
                      </a:r>
                      <a:endParaRPr lang="pl-PL" sz="2000" dirty="0">
                        <a:effectLst/>
                        <a:latin typeface="Calibri"/>
                        <a:ea typeface="Calibri"/>
                        <a:cs typeface="Times New Roman"/>
                      </a:endParaRPr>
                    </a:p>
                    <a:p>
                      <a:pPr marL="265113" indent="-265113" algn="ctr">
                        <a:lnSpc>
                          <a:spcPts val="1600"/>
                        </a:lnSpc>
                        <a:spcAft>
                          <a:spcPts val="0"/>
                        </a:spcAft>
                      </a:pPr>
                      <a:r>
                        <a:rPr lang="en-GB" sz="2000" dirty="0">
                          <a:solidFill>
                            <a:srgbClr val="FFFFFF"/>
                          </a:solidFill>
                          <a:effectLst/>
                          <a:latin typeface="Calibri"/>
                          <a:ea typeface="Calibri"/>
                          <a:cs typeface="Calibri"/>
                        </a:rPr>
                        <a:t>High </a:t>
                      </a:r>
                      <a:endParaRPr lang="pl-PL" sz="2000" dirty="0">
                        <a:effectLst/>
                        <a:latin typeface="Calibri"/>
                        <a:ea typeface="Calibri"/>
                        <a:cs typeface="Times New Roman"/>
                      </a:endParaRPr>
                    </a:p>
                  </a:txBody>
                  <a:tcPr marL="27252" marR="2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ts val="1600"/>
                        </a:lnSpc>
                        <a:spcAft>
                          <a:spcPts val="0"/>
                        </a:spcAft>
                      </a:pPr>
                      <a:r>
                        <a:rPr lang="en-GB" sz="2000" dirty="0">
                          <a:solidFill>
                            <a:srgbClr val="000000"/>
                          </a:solidFill>
                          <a:effectLst/>
                          <a:latin typeface="Calibri"/>
                          <a:ea typeface="Calibri"/>
                          <a:cs typeface="Calibri"/>
                        </a:rPr>
                        <a:t>LOC-I (Loss Of Control in Flight)</a:t>
                      </a:r>
                      <a:endParaRPr lang="pl-PL" sz="2000" dirty="0">
                        <a:effectLst/>
                        <a:latin typeface="Calibri"/>
                        <a:ea typeface="Calibri"/>
                        <a:cs typeface="Times New Roman"/>
                      </a:endParaRPr>
                    </a:p>
                  </a:txBody>
                  <a:tcPr marL="27252" marR="2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00"/>
                        </a:lnSpc>
                        <a:spcAft>
                          <a:spcPts val="0"/>
                        </a:spcAft>
                      </a:pPr>
                      <a:r>
                        <a:rPr lang="en-GB" sz="2000" dirty="0">
                          <a:solidFill>
                            <a:srgbClr val="000000"/>
                          </a:solidFill>
                          <a:effectLst/>
                          <a:latin typeface="Calibri"/>
                          <a:ea typeface="Calibri"/>
                          <a:cs typeface="Calibri"/>
                        </a:rPr>
                        <a:t>EASA Annual safety review 2011</a:t>
                      </a:r>
                      <a:endParaRPr lang="pl-PL" sz="2000" dirty="0">
                        <a:effectLst/>
                        <a:latin typeface="Calibri"/>
                        <a:ea typeface="Calibri"/>
                        <a:cs typeface="Times New Roman"/>
                      </a:endParaRPr>
                    </a:p>
                  </a:txBody>
                  <a:tcPr marL="27252" marR="2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00"/>
                        </a:lnSpc>
                        <a:spcAft>
                          <a:spcPts val="0"/>
                        </a:spcAft>
                      </a:pPr>
                      <a:r>
                        <a:rPr lang="en-GB" sz="1800" dirty="0">
                          <a:solidFill>
                            <a:srgbClr val="000000"/>
                          </a:solidFill>
                          <a:effectLst/>
                          <a:latin typeface="Calibri"/>
                          <a:ea typeface="Calibri"/>
                          <a:cs typeface="Calibri"/>
                        </a:rPr>
                        <a:t>2002-2011 Highest number of fatal accidents in the decade for CAT (Commercial Air Transport) </a:t>
                      </a:r>
                      <a:r>
                        <a:rPr lang="en-GB" sz="1800" i="1" dirty="0">
                          <a:solidFill>
                            <a:srgbClr val="0070C0"/>
                          </a:solidFill>
                          <a:effectLst/>
                          <a:latin typeface="Calibri"/>
                          <a:ea typeface="Calibri"/>
                          <a:cs typeface="Calibri"/>
                        </a:rPr>
                        <a:t>Figure 6</a:t>
                      </a:r>
                      <a:endParaRPr lang="pl-PL" sz="1800" dirty="0">
                        <a:effectLst/>
                        <a:latin typeface="Calibri"/>
                        <a:ea typeface="Calibri"/>
                        <a:cs typeface="Times New Roman"/>
                      </a:endParaRPr>
                    </a:p>
                    <a:p>
                      <a:pPr>
                        <a:lnSpc>
                          <a:spcPts val="1600"/>
                        </a:lnSpc>
                        <a:spcAft>
                          <a:spcPts val="0"/>
                        </a:spcAft>
                      </a:pPr>
                      <a:r>
                        <a:rPr lang="en-GB" sz="1800" dirty="0">
                          <a:solidFill>
                            <a:srgbClr val="000000"/>
                          </a:solidFill>
                          <a:effectLst/>
                          <a:latin typeface="Calibri"/>
                          <a:ea typeface="Calibri"/>
                          <a:cs typeface="Calibri"/>
                        </a:rPr>
                        <a:t>Annual proportion from all accidents in percentage of LOC-I accidents is increasing from 2008 </a:t>
                      </a:r>
                      <a:r>
                        <a:rPr lang="en-GB" sz="1800" i="1" dirty="0">
                          <a:solidFill>
                            <a:srgbClr val="0070C0"/>
                          </a:solidFill>
                          <a:effectLst/>
                          <a:latin typeface="Calibri"/>
                          <a:ea typeface="Calibri"/>
                          <a:cs typeface="Calibri"/>
                        </a:rPr>
                        <a:t>Figure 7</a:t>
                      </a:r>
                      <a:endParaRPr lang="pl-PL" sz="1800" dirty="0">
                        <a:effectLst/>
                        <a:latin typeface="Calibri"/>
                        <a:ea typeface="Calibri"/>
                        <a:cs typeface="Times New Roman"/>
                      </a:endParaRPr>
                    </a:p>
                  </a:txBody>
                  <a:tcPr marL="27252" marR="2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7563">
                <a:tc>
                  <a:txBody>
                    <a:bodyPr/>
                    <a:lstStyle/>
                    <a:p>
                      <a:pPr algn="ctr">
                        <a:lnSpc>
                          <a:spcPts val="1600"/>
                        </a:lnSpc>
                        <a:spcAft>
                          <a:spcPts val="0"/>
                        </a:spcAft>
                      </a:pPr>
                      <a:r>
                        <a:rPr lang="en-GB" sz="2000">
                          <a:solidFill>
                            <a:srgbClr val="FFFFFF"/>
                          </a:solidFill>
                          <a:effectLst/>
                          <a:latin typeface="Calibri"/>
                          <a:ea typeface="Calibri"/>
                          <a:cs typeface="Calibri"/>
                        </a:rPr>
                        <a:t>High</a:t>
                      </a:r>
                      <a:endParaRPr lang="pl-PL" sz="2000">
                        <a:effectLst/>
                        <a:latin typeface="Calibri"/>
                        <a:ea typeface="Calibri"/>
                        <a:cs typeface="Times New Roman"/>
                      </a:endParaRPr>
                    </a:p>
                  </a:txBody>
                  <a:tcPr marL="27252" marR="2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ts val="1600"/>
                        </a:lnSpc>
                        <a:spcAft>
                          <a:spcPts val="0"/>
                        </a:spcAft>
                      </a:pPr>
                      <a:r>
                        <a:rPr lang="en-GB" sz="2000" dirty="0">
                          <a:solidFill>
                            <a:srgbClr val="000000"/>
                          </a:solidFill>
                          <a:effectLst/>
                          <a:latin typeface="Calibri"/>
                          <a:ea typeface="Calibri"/>
                          <a:cs typeface="Calibri"/>
                        </a:rPr>
                        <a:t>CFIT (Controlled Flight Into Terrain)</a:t>
                      </a:r>
                      <a:endParaRPr lang="pl-PL" sz="2000" dirty="0">
                        <a:effectLst/>
                        <a:latin typeface="Calibri"/>
                        <a:ea typeface="Calibri"/>
                        <a:cs typeface="Times New Roman"/>
                      </a:endParaRPr>
                    </a:p>
                  </a:txBody>
                  <a:tcPr marL="27252" marR="2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00"/>
                        </a:lnSpc>
                        <a:spcAft>
                          <a:spcPts val="0"/>
                        </a:spcAft>
                      </a:pPr>
                      <a:r>
                        <a:rPr lang="en-GB" sz="2000" dirty="0">
                          <a:solidFill>
                            <a:srgbClr val="000000"/>
                          </a:solidFill>
                          <a:effectLst/>
                          <a:latin typeface="Calibri"/>
                          <a:ea typeface="Calibri"/>
                          <a:cs typeface="Calibri"/>
                        </a:rPr>
                        <a:t>EASA Annual safety review 2011 </a:t>
                      </a:r>
                      <a:r>
                        <a:rPr lang="en-GB" sz="2000" i="1" dirty="0">
                          <a:solidFill>
                            <a:srgbClr val="0070C0"/>
                          </a:solidFill>
                          <a:effectLst/>
                          <a:latin typeface="Calibri"/>
                          <a:ea typeface="Calibri"/>
                          <a:cs typeface="Calibri"/>
                        </a:rPr>
                        <a:t>Figure 6</a:t>
                      </a:r>
                      <a:endParaRPr lang="pl-PL" sz="2000" dirty="0">
                        <a:effectLst/>
                        <a:latin typeface="Calibri"/>
                        <a:ea typeface="Calibri"/>
                        <a:cs typeface="Times New Roman"/>
                      </a:endParaRPr>
                    </a:p>
                  </a:txBody>
                  <a:tcPr marL="27252" marR="2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00"/>
                        </a:lnSpc>
                        <a:spcAft>
                          <a:spcPts val="0"/>
                        </a:spcAft>
                      </a:pPr>
                      <a:r>
                        <a:rPr lang="en-GB" sz="1800" dirty="0">
                          <a:solidFill>
                            <a:srgbClr val="000000"/>
                          </a:solidFill>
                          <a:effectLst/>
                          <a:latin typeface="Calibri"/>
                          <a:ea typeface="Calibri"/>
                          <a:cs typeface="Calibri"/>
                        </a:rPr>
                        <a:t>2002-2011 Highest number of fatal accidents in the decade for CAT (Commercial Air Transport)</a:t>
                      </a:r>
                      <a:endParaRPr lang="pl-PL" sz="1800" dirty="0">
                        <a:effectLst/>
                        <a:latin typeface="Calibri"/>
                        <a:ea typeface="Calibri"/>
                        <a:cs typeface="Times New Roman"/>
                      </a:endParaRPr>
                    </a:p>
                  </a:txBody>
                  <a:tcPr marL="27252" marR="2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320">
                <a:tc>
                  <a:txBody>
                    <a:bodyPr/>
                    <a:lstStyle/>
                    <a:p>
                      <a:pPr algn="ctr">
                        <a:lnSpc>
                          <a:spcPts val="1600"/>
                        </a:lnSpc>
                        <a:spcAft>
                          <a:spcPts val="0"/>
                        </a:spcAft>
                      </a:pPr>
                      <a:r>
                        <a:rPr lang="en-GB" sz="2000">
                          <a:solidFill>
                            <a:srgbClr val="FFFFFF"/>
                          </a:solidFill>
                          <a:effectLst/>
                          <a:latin typeface="Calibri"/>
                          <a:ea typeface="Calibri"/>
                          <a:cs typeface="Calibri"/>
                        </a:rPr>
                        <a:t>High</a:t>
                      </a:r>
                      <a:endParaRPr lang="pl-PL" sz="2000">
                        <a:effectLst/>
                        <a:latin typeface="Calibri"/>
                        <a:ea typeface="Calibri"/>
                        <a:cs typeface="Times New Roman"/>
                      </a:endParaRPr>
                    </a:p>
                  </a:txBody>
                  <a:tcPr marL="27252" marR="2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ts val="1600"/>
                        </a:lnSpc>
                        <a:spcAft>
                          <a:spcPts val="0"/>
                        </a:spcAft>
                      </a:pPr>
                      <a:r>
                        <a:rPr lang="en-GB" sz="2000" dirty="0">
                          <a:solidFill>
                            <a:srgbClr val="000000"/>
                          </a:solidFill>
                          <a:effectLst/>
                          <a:latin typeface="Calibri"/>
                          <a:ea typeface="Calibri"/>
                          <a:cs typeface="Calibri"/>
                        </a:rPr>
                        <a:t>RE (Runway Excursion)</a:t>
                      </a:r>
                      <a:endParaRPr lang="pl-PL" sz="2000" dirty="0">
                        <a:effectLst/>
                        <a:latin typeface="Calibri"/>
                        <a:ea typeface="Calibri"/>
                        <a:cs typeface="Times New Roman"/>
                      </a:endParaRPr>
                    </a:p>
                  </a:txBody>
                  <a:tcPr marL="27252" marR="2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00"/>
                        </a:lnSpc>
                        <a:spcAft>
                          <a:spcPts val="0"/>
                        </a:spcAft>
                      </a:pPr>
                      <a:r>
                        <a:rPr lang="en-GB" sz="2000" dirty="0">
                          <a:solidFill>
                            <a:srgbClr val="000000"/>
                          </a:solidFill>
                          <a:effectLst/>
                          <a:latin typeface="Calibri"/>
                          <a:ea typeface="Calibri"/>
                          <a:cs typeface="Calibri"/>
                        </a:rPr>
                        <a:t>EASA Annual safety review 2011 [</a:t>
                      </a:r>
                      <a:r>
                        <a:rPr lang="en-GB" sz="2000" i="1" dirty="0">
                          <a:solidFill>
                            <a:srgbClr val="548DD4"/>
                          </a:solidFill>
                          <a:effectLst/>
                          <a:latin typeface="Calibri"/>
                          <a:ea typeface="Calibri"/>
                          <a:cs typeface="Calibri"/>
                        </a:rPr>
                        <a:t>Figure 8 &amp; Figure 9]</a:t>
                      </a:r>
                      <a:endParaRPr lang="pl-PL" sz="2000" dirty="0">
                        <a:effectLst/>
                        <a:latin typeface="Calibri"/>
                        <a:ea typeface="Calibri"/>
                        <a:cs typeface="Times New Roman"/>
                      </a:endParaRPr>
                    </a:p>
                    <a:p>
                      <a:pPr>
                        <a:lnSpc>
                          <a:spcPts val="1600"/>
                        </a:lnSpc>
                        <a:spcAft>
                          <a:spcPts val="0"/>
                        </a:spcAft>
                      </a:pPr>
                      <a:r>
                        <a:rPr lang="en-GB" sz="2000" dirty="0">
                          <a:solidFill>
                            <a:srgbClr val="000000"/>
                          </a:solidFill>
                          <a:effectLst/>
                          <a:latin typeface="Calibri"/>
                          <a:ea typeface="Calibri"/>
                          <a:cs typeface="Calibri"/>
                        </a:rPr>
                        <a:t> </a:t>
                      </a:r>
                      <a:endParaRPr lang="pl-PL" sz="2000" dirty="0">
                        <a:effectLst/>
                        <a:latin typeface="Calibri"/>
                        <a:ea typeface="Calibri"/>
                        <a:cs typeface="Times New Roman"/>
                      </a:endParaRPr>
                    </a:p>
                  </a:txBody>
                  <a:tcPr marL="27252" marR="2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00"/>
                        </a:lnSpc>
                        <a:spcAft>
                          <a:spcPts val="0"/>
                        </a:spcAft>
                      </a:pPr>
                      <a:r>
                        <a:rPr lang="en-GB" sz="1800" dirty="0">
                          <a:solidFill>
                            <a:srgbClr val="000000"/>
                          </a:solidFill>
                          <a:effectLst/>
                          <a:latin typeface="Calibri"/>
                          <a:ea typeface="Calibri"/>
                          <a:cs typeface="Calibri"/>
                        </a:rPr>
                        <a:t>Runway Excursions: no real improvement from 2007 for Accidents (phases of flight landing &amp; take-off)</a:t>
                      </a:r>
                      <a:endParaRPr lang="pl-PL" sz="1800" dirty="0">
                        <a:effectLst/>
                        <a:latin typeface="Calibri"/>
                        <a:ea typeface="Calibri"/>
                        <a:cs typeface="Times New Roman"/>
                      </a:endParaRPr>
                    </a:p>
                    <a:p>
                      <a:pPr>
                        <a:lnSpc>
                          <a:spcPts val="1600"/>
                        </a:lnSpc>
                        <a:spcAft>
                          <a:spcPts val="0"/>
                        </a:spcAft>
                      </a:pPr>
                      <a:r>
                        <a:rPr lang="en-GB" sz="1800" dirty="0">
                          <a:solidFill>
                            <a:srgbClr val="000000"/>
                          </a:solidFill>
                          <a:effectLst/>
                          <a:latin typeface="Calibri"/>
                          <a:ea typeface="Calibri"/>
                          <a:cs typeface="Calibri"/>
                        </a:rPr>
                        <a:t>increase of incidents from 2008 (partially due to improvement of safety occurrences reporting): phases of flight landing &amp; taxi</a:t>
                      </a:r>
                      <a:endParaRPr lang="pl-PL" sz="1800" dirty="0">
                        <a:effectLst/>
                        <a:latin typeface="Calibri"/>
                        <a:ea typeface="Calibri"/>
                        <a:cs typeface="Times New Roman"/>
                      </a:endParaRPr>
                    </a:p>
                  </a:txBody>
                  <a:tcPr marL="27252" marR="2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78688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COS_Presentation_Template_V1 for MS 2010">
  <a:themeElements>
    <a:clrScheme name="ASCOS">
      <a:dk1>
        <a:srgbClr val="333333"/>
      </a:dk1>
      <a:lt1>
        <a:sysClr val="window" lastClr="FFFFFF"/>
      </a:lt1>
      <a:dk2>
        <a:srgbClr val="1E4E6B"/>
      </a:dk2>
      <a:lt2>
        <a:srgbClr val="DDDDDD"/>
      </a:lt2>
      <a:accent1>
        <a:srgbClr val="B5CE48"/>
      </a:accent1>
      <a:accent2>
        <a:srgbClr val="5B8AA5"/>
      </a:accent2>
      <a:accent3>
        <a:srgbClr val="9EBFD2"/>
      </a:accent3>
      <a:accent4>
        <a:srgbClr val="728617"/>
      </a:accent4>
      <a:accent5>
        <a:srgbClr val="D7E794"/>
      </a:accent5>
      <a:accent6>
        <a:srgbClr val="F79646"/>
      </a:accent6>
      <a:hlink>
        <a:srgbClr val="00B0F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1_ASCOS_Presentation_Template_V1 for MS 2010">
  <a:themeElements>
    <a:clrScheme name="1_ASCOS_Presentation_Template_V1 for MS 2010 1">
      <a:dk1>
        <a:srgbClr val="333333"/>
      </a:dk1>
      <a:lt1>
        <a:srgbClr val="FFFFFF"/>
      </a:lt1>
      <a:dk2>
        <a:srgbClr val="1E4E6B"/>
      </a:dk2>
      <a:lt2>
        <a:srgbClr val="DDDDDD"/>
      </a:lt2>
      <a:accent1>
        <a:srgbClr val="B5CE48"/>
      </a:accent1>
      <a:accent2>
        <a:srgbClr val="5B8AA5"/>
      </a:accent2>
      <a:accent3>
        <a:srgbClr val="FFFFFF"/>
      </a:accent3>
      <a:accent4>
        <a:srgbClr val="2A2A2A"/>
      </a:accent4>
      <a:accent5>
        <a:srgbClr val="D7E3B1"/>
      </a:accent5>
      <a:accent6>
        <a:srgbClr val="527D95"/>
      </a:accent6>
      <a:hlink>
        <a:srgbClr val="00B0F0"/>
      </a:hlink>
      <a:folHlink>
        <a:srgbClr val="800080"/>
      </a:folHlink>
    </a:clrScheme>
    <a:fontScheme name="1_ASCOS_Presentation_Template_V1 for MS 2010">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SCOS_Presentation_Template_V1 for MS 2010 1">
        <a:dk1>
          <a:srgbClr val="333333"/>
        </a:dk1>
        <a:lt1>
          <a:srgbClr val="FFFFFF"/>
        </a:lt1>
        <a:dk2>
          <a:srgbClr val="1E4E6B"/>
        </a:dk2>
        <a:lt2>
          <a:srgbClr val="DDDDDD"/>
        </a:lt2>
        <a:accent1>
          <a:srgbClr val="B5CE48"/>
        </a:accent1>
        <a:accent2>
          <a:srgbClr val="5B8AA5"/>
        </a:accent2>
        <a:accent3>
          <a:srgbClr val="FFFFFF"/>
        </a:accent3>
        <a:accent4>
          <a:srgbClr val="2A2A2A"/>
        </a:accent4>
        <a:accent5>
          <a:srgbClr val="D7E3B1"/>
        </a:accent5>
        <a:accent6>
          <a:srgbClr val="527D95"/>
        </a:accent6>
        <a:hlink>
          <a:srgbClr val="00B0F0"/>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ASCOS_Presentation_Template_V1 for MS 2010">
  <a:themeElements>
    <a:clrScheme name="ASCOS">
      <a:dk1>
        <a:srgbClr val="333333"/>
      </a:dk1>
      <a:lt1>
        <a:sysClr val="window" lastClr="FFFFFF"/>
      </a:lt1>
      <a:dk2>
        <a:srgbClr val="1E4E6B"/>
      </a:dk2>
      <a:lt2>
        <a:srgbClr val="DDDDDD"/>
      </a:lt2>
      <a:accent1>
        <a:srgbClr val="B5CE48"/>
      </a:accent1>
      <a:accent2>
        <a:srgbClr val="5B8AA5"/>
      </a:accent2>
      <a:accent3>
        <a:srgbClr val="9EBFD2"/>
      </a:accent3>
      <a:accent4>
        <a:srgbClr val="728617"/>
      </a:accent4>
      <a:accent5>
        <a:srgbClr val="D7E794"/>
      </a:accent5>
      <a:accent6>
        <a:srgbClr val="F79646"/>
      </a:accent6>
      <a:hlink>
        <a:srgbClr val="00B0F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DocID xmlns="f0b43a98-f909-48ce-bcf5-5ff6f70f86f0" xsi:nil="true"/>
    <Activity xmlns="f0b43a98-f909-48ce-bcf5-5ff6f70f86f0" xsi:nil="true"/>
    <Release xmlns="f0b43a98-f909-48ce-bcf5-5ff6f70f86f0" xsi:nil="true"/>
    <DocType xmlns="f0b43a98-f909-48ce-bcf5-5ff6f70f86f0" xsi:nil="true"/>
    <Org_x002e_ xmlns="f0b43a98-f909-48ce-bcf5-5ff6f70f86f0" xsi:nil="true"/>
    <Baseline xmlns="f0b43a98-f909-48ce-bcf5-5ff6f70f86f0" xsi:nil="true"/>
    <WP xmlns="f0b43a98-f909-48ce-bcf5-5ff6f70f86f0" xsi:nil="true"/>
    <DISL_x0023_ xmlns="f0b43a98-f909-48ce-bcf5-5ff6f70f86f0" xsi:nil="true"/>
    <Status xmlns="f0b43a98-f909-48ce-bcf5-5ff6f70f86f0" xsi:nil="true"/>
    <DocTitle xmlns="f0b43a98-f909-48ce-bcf5-5ff6f70f86f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8AE0DFFBB2104D97EB48C5BF0558E6" ma:contentTypeVersion="12" ma:contentTypeDescription="Create a new document." ma:contentTypeScope="" ma:versionID="e923fe4e8ab86b1ff2f022f7a19025c4">
  <xsd:schema xmlns:xsd="http://www.w3.org/2001/XMLSchema" xmlns:p="http://schemas.microsoft.com/office/2006/metadata/properties" xmlns:ns2="f0b43a98-f909-48ce-bcf5-5ff6f70f86f0" targetNamespace="http://schemas.microsoft.com/office/2006/metadata/properties" ma:root="true" ma:fieldsID="4752dd1caa329f03041f9a1631aa833b" ns2:_="">
    <xsd:import namespace="f0b43a98-f909-48ce-bcf5-5ff6f70f86f0"/>
    <xsd:element name="properties">
      <xsd:complexType>
        <xsd:sequence>
          <xsd:element name="documentManagement">
            <xsd:complexType>
              <xsd:all>
                <xsd:element ref="ns2:DocID" minOccurs="0"/>
                <xsd:element ref="ns2:DocTitle" minOccurs="0"/>
                <xsd:element ref="ns2:Release" minOccurs="0"/>
                <xsd:element ref="ns2:Status" minOccurs="0"/>
                <xsd:element ref="ns2:Baseline" minOccurs="0"/>
                <xsd:element ref="ns2:DocType" minOccurs="0"/>
                <xsd:element ref="ns2:Org_x002e_" minOccurs="0"/>
                <xsd:element ref="ns2:WP" minOccurs="0"/>
                <xsd:element ref="ns2:Activity" minOccurs="0"/>
                <xsd:element ref="ns2:DISL_x0023_" minOccurs="0"/>
              </xsd:all>
            </xsd:complexType>
          </xsd:element>
        </xsd:sequence>
      </xsd:complexType>
    </xsd:element>
  </xsd:schema>
  <xsd:schema xmlns:xsd="http://www.w3.org/2001/XMLSchema" xmlns:dms="http://schemas.microsoft.com/office/2006/documentManagement/types" targetNamespace="f0b43a98-f909-48ce-bcf5-5ff6f70f86f0" elementFormDefault="qualified">
    <xsd:import namespace="http://schemas.microsoft.com/office/2006/documentManagement/types"/>
    <xsd:element name="DocID" ma:index="1" nillable="true" ma:displayName="DocID" ma:internalName="DocID">
      <xsd:simpleType>
        <xsd:restriction base="dms:Text">
          <xsd:maxLength value="255"/>
        </xsd:restriction>
      </xsd:simpleType>
    </xsd:element>
    <xsd:element name="DocTitle" ma:index="2" nillable="true" ma:displayName="DocTitle" ma:description="Alternative for Title (which is used in NLR reports to define the NLR document number)" ma:internalName="DocTitle">
      <xsd:simpleType>
        <xsd:restriction base="dms:Text">
          <xsd:maxLength value="255"/>
        </xsd:restriction>
      </xsd:simpleType>
    </xsd:element>
    <xsd:element name="Release" ma:index="3" nillable="true" ma:displayName="Release" ma:description="(Planned) Release identification (e.g. 1.0)" ma:internalName="Release">
      <xsd:simpleType>
        <xsd:restriction base="dms:Text">
          <xsd:maxLength value="255"/>
        </xsd:restriction>
      </xsd:simpleType>
    </xsd:element>
    <xsd:element name="Status" ma:index="4" nillable="true" ma:displayName="Status" ma:list="{A1E82056-003C-4DCE-A68B-43AA45DC96F2}" ma:internalName="Status" ma:showField="Title">
      <xsd:simpleType>
        <xsd:restriction base="dms:Lookup"/>
      </xsd:simpleType>
    </xsd:element>
    <xsd:element name="Baseline" ma:index="5" nillable="true" ma:displayName="Baseline" ma:description="Identifies the baseline the item is part of." ma:list="{5A21BAC9-225B-4F2F-8D16-016E35F10CFE}" ma:internalName="Baseline" ma:showField="LookupID">
      <xsd:simpleType>
        <xsd:restriction base="dms:Lookup"/>
      </xsd:simpleType>
    </xsd:element>
    <xsd:element name="DocType" ma:index="6" nillable="true" ma:displayName="DocType" ma:list="{8FA99976-EA4E-4D53-820F-3C918FA088B4}" ma:internalName="DocType" ma:showField="Title">
      <xsd:simpleType>
        <xsd:restriction base="dms:Lookup"/>
      </xsd:simpleType>
    </xsd:element>
    <xsd:element name="Org_x002e_" ma:index="7" nillable="true" ma:displayName="Org." ma:list="{85B1ED24-8E4A-49B3-8925-73154E44821A}" ma:internalName="Org_x002e_" ma:showField="LookupID">
      <xsd:simpleType>
        <xsd:restriction base="dms:Lookup"/>
      </xsd:simpleType>
    </xsd:element>
    <xsd:element name="WP" ma:index="8" nillable="true" ma:displayName="WP" ma:list="{72527DDC-4322-4558-8E48-1A11BB187FF3}" ma:internalName="WP" ma:showField="LookupID">
      <xsd:simpleType>
        <xsd:restriction base="dms:Lookup"/>
      </xsd:simpleType>
    </xsd:element>
    <xsd:element name="Activity" ma:index="9" nillable="true" ma:displayName="Activity" ma:list="{B68EE924-B976-429C-BE49-78BEF5499426}" ma:internalName="Activity" ma:showField="Title">
      <xsd:simpleType>
        <xsd:restriction base="dms:Lookup"/>
      </xsd:simpleType>
    </xsd:element>
    <xsd:element name="DISL_x0023_" ma:index="10" nillable="true" ma:displayName="DISL-ref" ma:description="Document ID's and Status List (DISL) reference item." ma:list="{3250406A-99F6-4238-BDDD-F3AE414DCBD9}" ma:internalName="DISL_x0023_" ma:showField="leo">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1265DD92-E283-4427-9FDE-590F64792753}"/>
</file>

<file path=customXml/itemProps2.xml><?xml version="1.0" encoding="utf-8"?>
<ds:datastoreItem xmlns:ds="http://schemas.openxmlformats.org/officeDocument/2006/customXml" ds:itemID="{E44F7A7B-0CCC-483D-8FC2-0C174692648A}"/>
</file>

<file path=customXml/itemProps3.xml><?xml version="1.0" encoding="utf-8"?>
<ds:datastoreItem xmlns:ds="http://schemas.openxmlformats.org/officeDocument/2006/customXml" ds:itemID="{B81815F5-F103-415C-8264-E8C1A767F458}"/>
</file>

<file path=docProps/app.xml><?xml version="1.0" encoding="utf-8"?>
<Properties xmlns="http://schemas.openxmlformats.org/officeDocument/2006/extended-properties" xmlns:vt="http://schemas.openxmlformats.org/officeDocument/2006/docPropsVTypes">
  <Template>ASCOS_Presentation_Template_V1 for MS 2010</Template>
  <TotalTime>2224</TotalTime>
  <Words>2676</Words>
  <Application>Microsoft Office PowerPoint</Application>
  <PresentationFormat>On-screen Show (4:3)</PresentationFormat>
  <Paragraphs>391</Paragraphs>
  <Slides>29</Slides>
  <Notes>16</Notes>
  <HiddenSlides>0</HiddenSlides>
  <MMClips>0</MMClips>
  <ScaleCrop>false</ScaleCrop>
  <HeadingPairs>
    <vt:vector size="10" baseType="variant">
      <vt:variant>
        <vt:lpstr>Fonts Used</vt:lpstr>
      </vt:variant>
      <vt:variant>
        <vt:i4>7</vt:i4>
      </vt:variant>
      <vt:variant>
        <vt:lpstr>Theme</vt:lpstr>
      </vt:variant>
      <vt:variant>
        <vt:i4>3</vt:i4>
      </vt:variant>
      <vt:variant>
        <vt:lpstr>Links</vt:lpstr>
      </vt:variant>
      <vt:variant>
        <vt:i4>1</vt:i4>
      </vt:variant>
      <vt:variant>
        <vt:lpstr>Embedded OLE Servers</vt:lpstr>
      </vt:variant>
      <vt:variant>
        <vt:i4>2</vt:i4>
      </vt:variant>
      <vt:variant>
        <vt:lpstr>Slide Titles</vt:lpstr>
      </vt:variant>
      <vt:variant>
        <vt:i4>29</vt:i4>
      </vt:variant>
    </vt:vector>
  </HeadingPairs>
  <TitlesOfParts>
    <vt:vector size="42" baseType="lpstr">
      <vt:lpstr>Arial</vt:lpstr>
      <vt:lpstr>Calibri</vt:lpstr>
      <vt:lpstr>Courier New</vt:lpstr>
      <vt:lpstr>Georgia</vt:lpstr>
      <vt:lpstr>Symbol</vt:lpstr>
      <vt:lpstr>Times New Roman</vt:lpstr>
      <vt:lpstr>Wingdings</vt:lpstr>
      <vt:lpstr>ASCOS_Presentation_Template_V1 for MS 2010</vt:lpstr>
      <vt:lpstr>1_ASCOS_Presentation_Template_V1 for MS 2010</vt:lpstr>
      <vt:lpstr>3_ASCOS_Presentation_Template_V1 for MS 2010</vt:lpstr>
      <vt:lpstr>U:\Bernard\PROFESSIONNEL\ASCOS FP7 European Study\ASCOS Project execution\WP1\WP1.1\Bottleneck-shortcoming.vsd\Drawing\~shortcomings bottlenecks\Sheet.15</vt:lpstr>
      <vt:lpstr>Pacestar.Diagram</vt:lpstr>
      <vt:lpstr>FreeHand 5.0 Drawing</vt:lpstr>
      <vt:lpstr>Results so far – Work Package 1</vt:lpstr>
      <vt:lpstr>Background</vt:lpstr>
      <vt:lpstr>Total aviation system and the involved stakeholders</vt:lpstr>
      <vt:lpstr>WP1 Objectives/ Context/ Inputs</vt:lpstr>
      <vt:lpstr>WP1.1 Objectives/ Scope </vt:lpstr>
      <vt:lpstr>WP1.1 Potential influence of Regulation on safety occurrences: assumptions </vt:lpstr>
      <vt:lpstr>WP1.1 Overview of the approach: initial steps</vt:lpstr>
      <vt:lpstr>WP1.1  STEP 1 Select Safety occurrences scenarios</vt:lpstr>
      <vt:lpstr>WP1.1(Step 1) Example of results (scenario “High priority”)</vt:lpstr>
      <vt:lpstr>WP1.1 (Step 1) Example of results (scenario “Medium priority”)</vt:lpstr>
      <vt:lpstr>WP1.1 (Step 2) Analysis of precursors and causal factors</vt:lpstr>
      <vt:lpstr>WP1.1(Step 2) Analysis of precursors and causal factors: examples</vt:lpstr>
      <vt:lpstr>WP1.1(Step 2) Analysis of precursors and causal factors: examples</vt:lpstr>
      <vt:lpstr>WP1.1(Step 2) Analysis of precursors and causal factors: examples</vt:lpstr>
      <vt:lpstr>WP1.1(Step 2) Analysis of precursors and causal factors: examples</vt:lpstr>
      <vt:lpstr>WP1.1 (STEP 3) Identification of shortcoming and bottlenecks</vt:lpstr>
      <vt:lpstr>WP1.1 (STEP 3) Identification of shortcoming and bottlenecks</vt:lpstr>
      <vt:lpstr>WP1.1 (STEP 3) Identification of shortcoming and bottlenecks (according to the selected severity of scenarii)</vt:lpstr>
      <vt:lpstr>WP1.1 (STEP 3) Identification of shortcoming and bottlenecks (according to regulation level of  implementation)</vt:lpstr>
      <vt:lpstr>WP1.1 (STEP3) Shortcomings &amp; bottlenecks initial identification </vt:lpstr>
      <vt:lpstr>PowerPoint Presentation</vt:lpstr>
      <vt:lpstr>PowerPoint Presentation</vt:lpstr>
      <vt:lpstr>WP1.2 Identify and select option(s) of an adaptation of regulatory/ certification process </vt:lpstr>
      <vt:lpstr>WP1.2 Score of options according to safety/ costs and a set of secondary criteria</vt:lpstr>
      <vt:lpstr>WP1.2 Score of options according to safety/ costs and a set of secondary criteria</vt:lpstr>
      <vt:lpstr>Conclusion: recommendations of WP1.1 &amp; WP1.2 for WP1.3 (development of the selected approach)</vt:lpstr>
      <vt:lpstr>Conclusion: recommendations of WP1.1 &amp; WP1.2 for WP1.3 (development of the selected approach)</vt:lpstr>
      <vt:lpstr>Contact us   http://www.ascos-project.eu</vt:lpstr>
      <vt:lpstr>PowerPoint Presentation</vt:lpstr>
    </vt:vector>
  </TitlesOfParts>
  <Company>National Aerospace Laboratory - NLR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Aviation safety and certification of  new operations and systems</dc:title>
  <dc:creator>Speijker, Lennaert</dc:creator>
  <cp:lastModifiedBy>Alan Simpson</cp:lastModifiedBy>
  <cp:revision>151</cp:revision>
  <cp:lastPrinted>2012-07-12T12:05:38Z</cp:lastPrinted>
  <dcterms:created xsi:type="dcterms:W3CDTF">2012-10-15T10:59:45Z</dcterms:created>
  <dcterms:modified xsi:type="dcterms:W3CDTF">2013-09-18T20:58:48Z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0x0101009B8AE0DFFBB2104D97EB48C5BF0558E6</vt:lpwstr>
  </property>
  <property fmtid="{D5CDD505-2E9C-101B-9397-08002B2CF9AE}" pid="3" name="Org.">
    <vt:lpwstr/>
  </property>
  <property fmtid="{D5CDD505-2E9C-101B-9397-08002B2CF9AE}" pid="4" name="DISL#">
    <vt:lpwstr/>
  </property>
  <property fmtid="{D5CDD505-2E9C-101B-9397-08002B2CF9AE}" pid="5" name="Status">
    <vt:lpwstr/>
  </property>
  <property fmtid="{D5CDD505-2E9C-101B-9397-08002B2CF9AE}" pid="6" name="DocType">
    <vt:lpwstr/>
  </property>
  <property fmtid="{D5CDD505-2E9C-101B-9397-08002B2CF9AE}" pid="7" name="DocID">
    <vt:lpwstr/>
  </property>
  <property fmtid="{D5CDD505-2E9C-101B-9397-08002B2CF9AE}" pid="8" name="DocTitle">
    <vt:lpwstr/>
  </property>
  <property fmtid="{D5CDD505-2E9C-101B-9397-08002B2CF9AE}" pid="9" name="Baseline">
    <vt:lpwstr/>
  </property>
  <property fmtid="{D5CDD505-2E9C-101B-9397-08002B2CF9AE}" pid="10" name="WP">
    <vt:lpwstr/>
  </property>
  <property fmtid="{D5CDD505-2E9C-101B-9397-08002B2CF9AE}" pid="11" name="Activity">
    <vt:lpwstr/>
  </property>
  <property fmtid="{D5CDD505-2E9C-101B-9397-08002B2CF9AE}" pid="12" name="Release">
    <vt:lpwstr/>
  </property>
</Properties>
</file>