
<file path=[Content_Types].xml><?xml version="1.0" encoding="utf-8"?>
<Types xmlns="http://schemas.openxmlformats.org/package/2006/content-types">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bin" ContentType="application/vnd.openxmlformats-officedocument.presentationml.printerSettings"/>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vml" ContentType="application/vnd.openxmlformats-officedocument.vmlDrawing"/>
  <Default Extension="gif" ContentType="image/gif"/>
  <Override PartName="/ppt/slideLayouts/slideLayout10.xml" ContentType="application/vnd.openxmlformats-officedocument.presentationml.slideLayout+xml"/>
  <Override PartName="/ppt/embeddings/oleObject1.bin" ContentType="application/vnd.openxmlformats-officedocument.oleObject"/>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7"/>
  </p:notesMasterIdLst>
  <p:handoutMasterIdLst>
    <p:handoutMasterId r:id="rId28"/>
  </p:handoutMasterIdLst>
  <p:sldIdLst>
    <p:sldId id="287" r:id="rId3"/>
    <p:sldId id="260" r:id="rId4"/>
    <p:sldId id="288" r:id="rId5"/>
    <p:sldId id="349" r:id="rId6"/>
    <p:sldId id="350" r:id="rId7"/>
    <p:sldId id="351" r:id="rId8"/>
    <p:sldId id="352" r:id="rId9"/>
    <p:sldId id="354" r:id="rId10"/>
    <p:sldId id="353" r:id="rId11"/>
    <p:sldId id="359" r:id="rId12"/>
    <p:sldId id="355" r:id="rId13"/>
    <p:sldId id="360" r:id="rId14"/>
    <p:sldId id="361" r:id="rId15"/>
    <p:sldId id="290" r:id="rId16"/>
    <p:sldId id="293" r:id="rId17"/>
    <p:sldId id="298" r:id="rId18"/>
    <p:sldId id="362" r:id="rId19"/>
    <p:sldId id="356" r:id="rId20"/>
    <p:sldId id="363" r:id="rId21"/>
    <p:sldId id="357" r:id="rId22"/>
    <p:sldId id="358" r:id="rId23"/>
    <p:sldId id="321" r:id="rId24"/>
    <p:sldId id="272" r:id="rId25"/>
    <p:sldId id="258" r:id="rId26"/>
  </p:sldIdLst>
  <p:sldSz cx="9144000" cy="6858000" type="screen4x3"/>
  <p:notesSz cx="6794500" cy="10007600"/>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86323" autoAdjust="0"/>
  </p:normalViewPr>
  <p:slideViewPr>
    <p:cSldViewPr snapToGrid="0">
      <p:cViewPr varScale="1">
        <p:scale>
          <a:sx n="131" d="100"/>
          <a:sy n="131" d="100"/>
        </p:scale>
        <p:origin x="-1448" y="-112"/>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21" Type="http://schemas.openxmlformats.org/officeDocument/2006/relationships/slide" Target="slides/slide19.xml"/><Relationship Id="rId3" Type="http://schemas.openxmlformats.org/officeDocument/2006/relationships/slide" Target="slides/slide1.xml"/><Relationship Id="rId34" Type="http://schemas.openxmlformats.org/officeDocument/2006/relationships/customXml" Target="../customXml/item1.xml"/><Relationship Id="rId25" Type="http://schemas.openxmlformats.org/officeDocument/2006/relationships/slide" Target="slides/slide23.xml"/><Relationship Id="rId7" Type="http://schemas.openxmlformats.org/officeDocument/2006/relationships/slide" Target="slides/slide5.xml"/><Relationship Id="rId33"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20" Type="http://schemas.openxmlformats.org/officeDocument/2006/relationships/slide" Target="slides/slide18.xml"/><Relationship Id="rId29" Type="http://schemas.openxmlformats.org/officeDocument/2006/relationships/printerSettings" Target="printerSettings/printerSettings1.bin"/><Relationship Id="rId2" Type="http://schemas.openxmlformats.org/officeDocument/2006/relationships/slideMaster" Target="slideMasters/slideMaster2.xml"/><Relationship Id="rId16" Type="http://schemas.openxmlformats.org/officeDocument/2006/relationships/slide" Target="slides/slide14.xml"/><Relationship Id="rId24" Type="http://schemas.openxmlformats.org/officeDocument/2006/relationships/slide" Target="slides/slide22.xml"/><Relationship Id="rId1" Type="http://schemas.openxmlformats.org/officeDocument/2006/relationships/slideMaster" Target="slideMasters/slideMaster1.xml"/><Relationship Id="rId32" Type="http://schemas.openxmlformats.org/officeDocument/2006/relationships/theme" Target="theme/theme1.xml"/><Relationship Id="rId6" Type="http://schemas.openxmlformats.org/officeDocument/2006/relationships/slide" Target="slides/slide4.xml"/><Relationship Id="rId11" Type="http://schemas.openxmlformats.org/officeDocument/2006/relationships/slide" Target="slides/slide9.xml"/><Relationship Id="rId23" Type="http://schemas.openxmlformats.org/officeDocument/2006/relationships/slide" Target="slides/slide21.xml"/><Relationship Id="rId2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36" Type="http://schemas.openxmlformats.org/officeDocument/2006/relationships/customXml" Target="../customXml/item3.xml"/><Relationship Id="rId3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22" Type="http://schemas.openxmlformats.org/officeDocument/2006/relationships/slide" Target="slides/slide20.xml"/><Relationship Id="rId27"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presProps" Target="presProps.xml"/><Relationship Id="rId9" Type="http://schemas.openxmlformats.org/officeDocument/2006/relationships/slide" Target="slides/slide7.xml"/><Relationship Id="rId14" Type="http://schemas.openxmlformats.org/officeDocument/2006/relationships/slide" Target="slides/slide12.xml"/><Relationship Id="rId35" Type="http://schemas.openxmlformats.org/officeDocument/2006/relationships/customXml" Target="../customXml/item2.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500063"/>
          </a:xfrm>
          <a:prstGeom prst="rect">
            <a:avLst/>
          </a:prstGeom>
        </p:spPr>
        <p:txBody>
          <a:bodyPr vert="horz" lIns="91440" tIns="45720" rIns="91440" bIns="45720" rtlCol="0"/>
          <a:lstStyle>
            <a:lvl1pPr algn="r">
              <a:defRPr sz="1200"/>
            </a:lvl1pPr>
          </a:lstStyle>
          <a:p>
            <a:fld id="{9198E24E-0CC9-B341-81A3-BFB571258700}" type="datetimeFigureOut">
              <a:rPr lang="en-US" smtClean="0"/>
              <a:t>9/18/13</a:t>
            </a:fld>
            <a:endParaRPr lang="en-US"/>
          </a:p>
        </p:txBody>
      </p:sp>
      <p:sp>
        <p:nvSpPr>
          <p:cNvPr id="4" name="Footer Placeholder 3"/>
          <p:cNvSpPr>
            <a:spLocks noGrp="1"/>
          </p:cNvSpPr>
          <p:nvPr>
            <p:ph type="ftr" sz="quarter" idx="2"/>
          </p:nvPr>
        </p:nvSpPr>
        <p:spPr>
          <a:xfrm>
            <a:off x="0" y="9505950"/>
            <a:ext cx="2944813" cy="500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505950"/>
            <a:ext cx="2944813" cy="500063"/>
          </a:xfrm>
          <a:prstGeom prst="rect">
            <a:avLst/>
          </a:prstGeom>
        </p:spPr>
        <p:txBody>
          <a:bodyPr vert="horz" lIns="91440" tIns="45720" rIns="91440" bIns="45720" rtlCol="0" anchor="b"/>
          <a:lstStyle>
            <a:lvl1pPr algn="r">
              <a:defRPr sz="1200"/>
            </a:lvl1pPr>
          </a:lstStyle>
          <a:p>
            <a:fld id="{2E194874-5C60-3940-BB52-BE144CD1C8D3}" type="slidenum">
              <a:rPr lang="en-US" smtClean="0"/>
              <a:t>‹nr.›</a:t>
            </a:fld>
            <a:endParaRPr lang="en-US"/>
          </a:p>
        </p:txBody>
      </p:sp>
    </p:spTree>
    <p:extLst>
      <p:ext uri="{BB962C8B-B14F-4D97-AF65-F5344CB8AC3E}">
        <p14:creationId xmlns:p14="http://schemas.microsoft.com/office/powerpoint/2010/main" val="21543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36" tIns="45718" rIns="91436" bIns="45718"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8100" y="0"/>
            <a:ext cx="2944813" cy="500063"/>
          </a:xfrm>
          <a:prstGeom prst="rect">
            <a:avLst/>
          </a:prstGeom>
        </p:spPr>
        <p:txBody>
          <a:bodyPr vert="horz" lIns="91436" tIns="45718" rIns="91436" bIns="45718" rtlCol="0"/>
          <a:lstStyle>
            <a:lvl1pPr algn="r" fontAlgn="auto">
              <a:spcBef>
                <a:spcPts val="0"/>
              </a:spcBef>
              <a:spcAft>
                <a:spcPts val="0"/>
              </a:spcAft>
              <a:defRPr sz="1200">
                <a:latin typeface="+mn-lt"/>
              </a:defRPr>
            </a:lvl1pPr>
          </a:lstStyle>
          <a:p>
            <a:pPr>
              <a:defRPr/>
            </a:pPr>
            <a:fld id="{7BB1EFCD-0156-49E1-9D40-83DCF8D3F356}" type="datetimeFigureOut">
              <a:rPr lang="en-GB"/>
              <a:pPr>
                <a:defRPr/>
              </a:pPr>
              <a:t>9/18/13</a:t>
            </a:fld>
            <a:endParaRPr lang="en-GB"/>
          </a:p>
        </p:txBody>
      </p:sp>
      <p:sp>
        <p:nvSpPr>
          <p:cNvPr id="4" name="Slide Image Placeholder 3"/>
          <p:cNvSpPr>
            <a:spLocks noGrp="1" noRot="1" noChangeAspect="1"/>
          </p:cNvSpPr>
          <p:nvPr>
            <p:ph type="sldImg" idx="2"/>
          </p:nvPr>
        </p:nvSpPr>
        <p:spPr>
          <a:xfrm>
            <a:off x="895350" y="750888"/>
            <a:ext cx="5003800" cy="3752850"/>
          </a:xfrm>
          <a:prstGeom prst="rect">
            <a:avLst/>
          </a:prstGeom>
          <a:noFill/>
          <a:ln w="12700">
            <a:solidFill>
              <a:prstClr val="black"/>
            </a:solidFill>
          </a:ln>
        </p:spPr>
        <p:txBody>
          <a:bodyPr vert="horz" lIns="91436" tIns="45718" rIns="91436" bIns="45718" rtlCol="0" anchor="ctr"/>
          <a:lstStyle/>
          <a:p>
            <a:pPr lvl="0"/>
            <a:endParaRPr lang="en-GB" noProof="0"/>
          </a:p>
        </p:txBody>
      </p:sp>
      <p:sp>
        <p:nvSpPr>
          <p:cNvPr id="5" name="Notes Placeholder 4"/>
          <p:cNvSpPr>
            <a:spLocks noGrp="1"/>
          </p:cNvSpPr>
          <p:nvPr>
            <p:ph type="body" sz="quarter" idx="3"/>
          </p:nvPr>
        </p:nvSpPr>
        <p:spPr>
          <a:xfrm>
            <a:off x="679450" y="4752975"/>
            <a:ext cx="5435600" cy="4503738"/>
          </a:xfrm>
          <a:prstGeom prst="rect">
            <a:avLst/>
          </a:prstGeom>
        </p:spPr>
        <p:txBody>
          <a:bodyPr vert="horz" wrap="square" lIns="91436" tIns="45718" rIns="91436" bIns="457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505950"/>
            <a:ext cx="2944813" cy="500063"/>
          </a:xfrm>
          <a:prstGeom prst="rect">
            <a:avLst/>
          </a:prstGeom>
        </p:spPr>
        <p:txBody>
          <a:bodyPr vert="horz" lIns="91436" tIns="45718" rIns="91436" bIns="45718"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8100" y="9505950"/>
            <a:ext cx="2944813" cy="500063"/>
          </a:xfrm>
          <a:prstGeom prst="rect">
            <a:avLst/>
          </a:prstGeom>
        </p:spPr>
        <p:txBody>
          <a:bodyPr vert="horz" lIns="91436" tIns="45718" rIns="91436" bIns="45718" rtlCol="0" anchor="b"/>
          <a:lstStyle>
            <a:lvl1pPr algn="r" fontAlgn="auto">
              <a:spcBef>
                <a:spcPts val="0"/>
              </a:spcBef>
              <a:spcAft>
                <a:spcPts val="0"/>
              </a:spcAft>
              <a:defRPr sz="1200">
                <a:latin typeface="+mn-lt"/>
              </a:defRPr>
            </a:lvl1pPr>
          </a:lstStyle>
          <a:p>
            <a:pPr>
              <a:defRPr/>
            </a:pPr>
            <a:fld id="{9BCA92AD-8CC9-46CD-8D1A-006EA2203BA4}" type="slidenum">
              <a:rPr lang="en-GB"/>
              <a:pPr>
                <a:defRPr/>
              </a:pPr>
              <a:t>‹nr.›</a:t>
            </a:fld>
            <a:endParaRPr lang="en-GB"/>
          </a:p>
        </p:txBody>
      </p:sp>
    </p:spTree>
    <p:extLst>
      <p:ext uri="{BB962C8B-B14F-4D97-AF65-F5344CB8AC3E}">
        <p14:creationId xmlns:p14="http://schemas.microsoft.com/office/powerpoint/2010/main" val="715262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6"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20"/>
          <p:cNvPicPr>
            <a:picLocks noChangeAspect="1"/>
          </p:cNvPicPr>
          <p:nvPr/>
        </p:nvPicPr>
        <p:blipFill>
          <a:blip r:embed="rId2"/>
          <a:srcRect/>
          <a:stretch>
            <a:fillRect/>
          </a:stretch>
        </p:blipFill>
        <p:spPr bwMode="auto">
          <a:xfrm>
            <a:off x="920750" y="823913"/>
            <a:ext cx="7302500" cy="1736725"/>
          </a:xfrm>
          <a:prstGeom prst="rect">
            <a:avLst/>
          </a:prstGeom>
          <a:noFill/>
          <a:ln w="9525">
            <a:noFill/>
            <a:miter lim="800000"/>
            <a:headEnd/>
            <a:tailEnd/>
          </a:ln>
        </p:spPr>
      </p:pic>
      <p:sp>
        <p:nvSpPr>
          <p:cNvPr id="8" name="Title 7"/>
          <p:cNvSpPr>
            <a:spLocks noGrp="1"/>
          </p:cNvSpPr>
          <p:nvPr>
            <p:ph type="ctrTitle"/>
          </p:nvPr>
        </p:nvSpPr>
        <p:spPr>
          <a:xfrm>
            <a:off x="457200" y="2442088"/>
            <a:ext cx="8458200" cy="1280812"/>
          </a:xfrm>
        </p:spPr>
        <p:txBody>
          <a:bodyPr bIns="0">
            <a:normAutofit/>
          </a:bodyPr>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7"/>
          <p:cNvSpPr>
            <a:spLocks noGrp="1"/>
          </p:cNvSpPr>
          <p:nvPr>
            <p:ph type="dt" sz="half" idx="10"/>
          </p:nvPr>
        </p:nvSpPr>
        <p:spPr>
          <a:xfrm>
            <a:off x="7440613" y="3414713"/>
            <a:ext cx="1471612" cy="457200"/>
          </a:xfrm>
        </p:spPr>
        <p:txBody>
          <a:bodyPr/>
          <a:lstStyle>
            <a:lvl1pPr>
              <a:defRPr>
                <a:solidFill>
                  <a:schemeClr val="bg1"/>
                </a:solidFill>
              </a:defRPr>
            </a:lvl1pPr>
          </a:lstStyle>
          <a:p>
            <a:pPr>
              <a:defRPr/>
            </a:pPr>
            <a:fld id="{95A3E791-AFFF-4ACE-8A34-494B6589DEB7}" type="datetime3">
              <a:rPr lang="en-GB"/>
              <a:pPr>
                <a:defRPr/>
              </a:pPr>
              <a:t>18 september 2013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05038"/>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5038"/>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7"/>
          <p:cNvSpPr>
            <a:spLocks noGrp="1"/>
          </p:cNvSpPr>
          <p:nvPr>
            <p:ph type="dt" sz="half" idx="10"/>
          </p:nvPr>
        </p:nvSpPr>
        <p:spPr/>
        <p:txBody>
          <a:bodyPr/>
          <a:lstStyle>
            <a:lvl1pPr>
              <a:defRPr/>
            </a:lvl1pPr>
          </a:lstStyle>
          <a:p>
            <a:pPr>
              <a:defRPr/>
            </a:pPr>
            <a:fld id="{FDE60DD4-8115-42F5-989B-D8F92D1F16BD}" type="datetime3">
              <a:rPr lang="en-GB"/>
              <a:pPr>
                <a:defRPr/>
              </a:pPr>
              <a:t>18 september 2013</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7"/>
          <p:cNvSpPr>
            <a:spLocks noGrp="1"/>
          </p:cNvSpPr>
          <p:nvPr>
            <p:ph type="dt" sz="half" idx="10"/>
          </p:nvPr>
        </p:nvSpPr>
        <p:spPr/>
        <p:txBody>
          <a:bodyPr/>
          <a:lstStyle>
            <a:lvl1pPr>
              <a:defRPr/>
            </a:lvl1pPr>
          </a:lstStyle>
          <a:p>
            <a:pPr>
              <a:defRPr/>
            </a:pPr>
            <a:fld id="{017C177A-A5DF-4B6D-A186-4F9235925607}" type="datetime3">
              <a:rPr lang="en-GB"/>
              <a:pPr>
                <a:defRPr/>
              </a:pPr>
              <a:t>18 september 2013</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7"/>
          <p:cNvSpPr>
            <a:spLocks noGrp="1"/>
          </p:cNvSpPr>
          <p:nvPr>
            <p:ph type="dt" sz="half" idx="10"/>
          </p:nvPr>
        </p:nvSpPr>
        <p:spPr/>
        <p:txBody>
          <a:bodyPr/>
          <a:lstStyle>
            <a:lvl1pPr>
              <a:defRPr/>
            </a:lvl1pPr>
          </a:lstStyle>
          <a:p>
            <a:pPr>
              <a:defRPr/>
            </a:pPr>
            <a:fld id="{DA8E2AFB-CBCC-4205-8677-83DEB60DDBCB}" type="datetime3">
              <a:rPr lang="en-GB"/>
              <a:pPr>
                <a:defRPr/>
              </a:pPr>
              <a:t>18 september 2013</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D1374397-0199-4BF6-A5D9-FB1481A00BF2}" type="datetime3">
              <a:rPr lang="en-GB"/>
              <a:pPr>
                <a:defRPr/>
              </a:pPr>
              <a:t>18 september 2013</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10B6F2FF-E71F-4541-8166-73CC27C82F28}" type="datetime3">
              <a:rPr lang="en-GB"/>
              <a:pPr>
                <a:defRPr/>
              </a:pPr>
              <a:t>18 september 2013</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52839D3F-58FE-4415-A0B7-6BA038A3B966}" type="datetime3">
              <a:rPr lang="en-GB"/>
              <a:pPr>
                <a:defRPr/>
              </a:pPr>
              <a:t>18 september 2013</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BD4DA38D-81DB-4428-836B-A204121EE02B}" type="datetime3">
              <a:rPr lang="en-GB"/>
              <a:pPr>
                <a:defRPr/>
              </a:pPr>
              <a:t>18 september 2013</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513"/>
            <a:ext cx="2057400" cy="5545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52513"/>
            <a:ext cx="6019800"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DAE3C65B-3711-448F-B520-BA296820D36C}" type="datetime3">
              <a:rPr lang="en-GB"/>
              <a:pPr>
                <a:defRPr/>
              </a:pPr>
              <a:t>18 september 2013</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668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204864"/>
            <a:ext cx="8229600" cy="43924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1498989-90B2-4610-B6D6-66B43F12BDB6}" type="slidenum">
              <a:rPr lang="en-US"/>
              <a:pPr>
                <a:defRPr/>
              </a:pPr>
              <a:t>‹nr.›</a:t>
            </a:fld>
            <a:endParaRPr lang="en-US"/>
          </a:p>
        </p:txBody>
      </p:sp>
      <p:sp>
        <p:nvSpPr>
          <p:cNvPr id="5"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69523DC5-4678-46BE-BAF0-17572AFBEEFC}" type="datetime3">
              <a:rPr lang="en-GB"/>
              <a:pPr>
                <a:defRPr/>
              </a:pPr>
              <a:t>18 september 2013</a:t>
            </a:fld>
            <a:endParaRPr lang="en-US" dirty="0"/>
          </a:p>
        </p:txBody>
      </p:sp>
      <p:sp>
        <p:nvSpPr>
          <p:cNvPr id="6" name="Footer Placeholder 2"/>
          <p:cNvSpPr>
            <a:spLocks noGrp="1"/>
          </p:cNvSpPr>
          <p:nvPr>
            <p:ph type="ftr" sz="quarter" idx="12"/>
          </p:nvPr>
        </p:nvSpPr>
        <p:spPr/>
        <p:txBody>
          <a:bodyPr/>
          <a:lstStyle>
            <a:lvl1pPr>
              <a:defRPr/>
            </a:lvl1pPr>
          </a:lstStyle>
          <a:p>
            <a:pPr>
              <a:defRPr/>
            </a:pPr>
            <a:r>
              <a:rPr lang="en-GB"/>
              <a:t>AVIATION SAFETY AND CERTIFICATION OF NEW OPERATIONS AND SYSTEMS</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14F6E970-0BBF-44E1-9C15-8A5E13752EAB}" type="slidenum">
              <a:rPr lang="en-US"/>
              <a:pPr>
                <a:defRPr/>
              </a:pPr>
              <a:t>‹nr.›</a:t>
            </a:fld>
            <a:endParaRPr lang="en-US"/>
          </a:p>
        </p:txBody>
      </p:sp>
      <p:sp>
        <p:nvSpPr>
          <p:cNvPr id="6"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44EAC850-4A35-4C7E-BDCE-6837A8294D02}" type="datetime3">
              <a:rPr lang="en-GB"/>
              <a:pPr>
                <a:defRPr/>
              </a:pPr>
              <a:t>18 september 2013</a:t>
            </a:fld>
            <a:endParaRPr lang="en-US" dirty="0"/>
          </a:p>
        </p:txBody>
      </p:sp>
      <p:sp>
        <p:nvSpPr>
          <p:cNvPr id="7" name="Footer Placeholder 2"/>
          <p:cNvSpPr>
            <a:spLocks noGrp="1"/>
          </p:cNvSpPr>
          <p:nvPr>
            <p:ph type="ftr" sz="quarter" idx="12"/>
          </p:nvPr>
        </p:nvSpPr>
        <p:spPr/>
        <p:txBody>
          <a:bodyPr/>
          <a:lstStyle>
            <a:lvl1pPr>
              <a:defRPr/>
            </a:lvl1pPr>
          </a:lstStyle>
          <a:p>
            <a:pPr>
              <a:defRPr/>
            </a:pPr>
            <a:r>
              <a:rPr lang="en-GB"/>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44970"/>
            <a:ext cx="4041648"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244970"/>
            <a:ext cx="4041775"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1052513"/>
            <a:ext cx="8229600" cy="1066800"/>
          </a:xfrm>
        </p:spPr>
        <p:txBody>
          <a:bodyPr/>
          <a:lstStyle/>
          <a:p>
            <a:r>
              <a:rPr lang="en-US" smtClean="0"/>
              <a:t>Click to edit Master title style</a:t>
            </a:r>
            <a:endParaRPr lang="en-US" dirty="0"/>
          </a:p>
        </p:txBody>
      </p:sp>
      <p:sp>
        <p:nvSpPr>
          <p:cNvPr id="7" name="Slide Number Placeholder 26"/>
          <p:cNvSpPr>
            <a:spLocks noGrp="1"/>
          </p:cNvSpPr>
          <p:nvPr>
            <p:ph type="sldNum" sz="quarter" idx="10"/>
          </p:nvPr>
        </p:nvSpPr>
        <p:spPr/>
        <p:txBody>
          <a:bodyPr rtlCol="0"/>
          <a:lstStyle>
            <a:lvl1pPr>
              <a:defRPr/>
            </a:lvl1pPr>
          </a:lstStyle>
          <a:p>
            <a:pPr>
              <a:defRPr/>
            </a:pPr>
            <a:fld id="{0B50A046-CBBD-4DAF-8273-BE99D3CFC065}" type="slidenum">
              <a:rPr lang="en-US"/>
              <a:pPr>
                <a:defRPr/>
              </a:pPr>
              <a:t>‹nr.›</a:t>
            </a:fld>
            <a:endParaRPr lang="en-US"/>
          </a:p>
        </p:txBody>
      </p:sp>
      <p:sp>
        <p:nvSpPr>
          <p:cNvPr id="8"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63A8FE7B-7BD2-488F-B5ED-BF5EF6B8660A}" type="datetime3">
              <a:rPr lang="en-GB"/>
              <a:pPr>
                <a:defRPr/>
              </a:pPr>
              <a:t>18 september 2013</a:t>
            </a:fld>
            <a:endParaRPr lang="en-US" dirty="0"/>
          </a:p>
        </p:txBody>
      </p:sp>
      <p:sp>
        <p:nvSpPr>
          <p:cNvPr id="9" name="Footer Placeholder 2"/>
          <p:cNvSpPr>
            <a:spLocks noGrp="1"/>
          </p:cNvSpPr>
          <p:nvPr>
            <p:ph type="ftr" sz="quarter" idx="12"/>
          </p:nvPr>
        </p:nvSpPr>
        <p:spPr/>
        <p:txBody>
          <a:bodyPr/>
          <a:lstStyle>
            <a:lvl1pPr>
              <a:defRPr/>
            </a:lvl1pPr>
          </a:lstStyle>
          <a:p>
            <a:pPr>
              <a:defRPr/>
            </a:pPr>
            <a:r>
              <a:rPr lang="en-GB"/>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457200" y="1143000"/>
            <a:ext cx="8229600" cy="1066800"/>
          </a:xfrm>
          <a:prstGeom prst="rect">
            <a:avLst/>
          </a:prstGeom>
        </p:spPr>
        <p:txBody>
          <a:bodyPr>
            <a:normAutofit/>
          </a:bodyPr>
          <a:lstStyle/>
          <a:p>
            <a:r>
              <a:rPr lang="en-US" smtClean="0"/>
              <a:t>Click to edit Master title style</a:t>
            </a:r>
            <a:endParaRPr lang="en-US" dirty="0"/>
          </a:p>
        </p:txBody>
      </p:sp>
      <p:sp>
        <p:nvSpPr>
          <p:cNvPr id="3" name="Slide Number Placeholder 22"/>
          <p:cNvSpPr>
            <a:spLocks noGrp="1"/>
          </p:cNvSpPr>
          <p:nvPr>
            <p:ph type="sldNum" sz="quarter" idx="10"/>
          </p:nvPr>
        </p:nvSpPr>
        <p:spPr/>
        <p:txBody>
          <a:bodyPr/>
          <a:lstStyle>
            <a:lvl1pPr>
              <a:defRPr/>
            </a:lvl1pPr>
          </a:lstStyle>
          <a:p>
            <a:pPr>
              <a:defRPr/>
            </a:pPr>
            <a:fld id="{2F77B9BD-CA98-4BFD-BC96-B3144787FA77}" type="slidenum">
              <a:rPr lang="en-US"/>
              <a:pPr>
                <a:defRPr/>
              </a:pPr>
              <a:t>‹nr.›</a:t>
            </a:fld>
            <a:endParaRPr lang="en-US" dirty="0">
              <a:solidFill>
                <a:schemeClr val="bg1"/>
              </a:solidFill>
            </a:endParaRPr>
          </a:p>
        </p:txBody>
      </p:sp>
      <p:sp>
        <p:nvSpPr>
          <p:cNvPr id="4" name="Date Placeholder 13"/>
          <p:cNvSpPr>
            <a:spLocks noGrp="1"/>
          </p:cNvSpPr>
          <p:nvPr>
            <p:ph type="dt" sz="half" idx="11"/>
          </p:nvPr>
        </p:nvSpPr>
        <p:spPr/>
        <p:txBody>
          <a:bodyPr/>
          <a:lstStyle>
            <a:lvl1pPr>
              <a:defRPr/>
            </a:lvl1pPr>
          </a:lstStyle>
          <a:p>
            <a:pPr>
              <a:defRPr/>
            </a:pPr>
            <a:fld id="{6BA04FA2-295A-4CC5-9B23-D216091DCD1A}" type="datetime3">
              <a:rPr lang="en-GB"/>
              <a:pPr>
                <a:defRPr/>
              </a:pPr>
              <a:t>18 september 2013</a:t>
            </a:fld>
            <a:endParaRPr lang="en-US" dirty="0"/>
          </a:p>
        </p:txBody>
      </p:sp>
      <p:sp>
        <p:nvSpPr>
          <p:cNvPr id="5" name="Footer Placeholder 2"/>
          <p:cNvSpPr>
            <a:spLocks noGrp="1"/>
          </p:cNvSpPr>
          <p:nvPr>
            <p:ph type="ftr" sz="quarter" idx="12"/>
          </p:nvPr>
        </p:nvSpPr>
        <p:spPr/>
        <p:txBody>
          <a:bodyPr/>
          <a:lstStyle>
            <a:lvl1pPr>
              <a:defRPr/>
            </a:lvl1pPr>
          </a:lstStyle>
          <a:p>
            <a:pPr>
              <a:defRPr/>
            </a:pPr>
            <a:r>
              <a:rPr lang="en-GB"/>
              <a:t>AVIATION SAFETY AND CERTIFICATION OF NEW OPERATIONS AND SYSTEMS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B3419E40-73BF-4CFF-B5B9-9050A67E7C05}" type="slidenum">
              <a:rPr lang="en-US"/>
              <a:pPr>
                <a:defRPr/>
              </a:pPr>
              <a:t>‹nr.›</a:t>
            </a:fld>
            <a:endParaRPr lang="en-US"/>
          </a:p>
        </p:txBody>
      </p:sp>
      <p:sp>
        <p:nvSpPr>
          <p:cNvPr id="3" name="Date Placeholder 13"/>
          <p:cNvSpPr>
            <a:spLocks noGrp="1"/>
          </p:cNvSpPr>
          <p:nvPr>
            <p:ph type="dt" sz="half" idx="11"/>
          </p:nvPr>
        </p:nvSpPr>
        <p:spPr/>
        <p:txBody>
          <a:bodyPr/>
          <a:lstStyle>
            <a:lvl1pPr algn="r" eaLnBrk="1" latinLnBrk="0" hangingPunct="1">
              <a:defRPr kumimoji="0" sz="900" b="1" cap="all" baseline="0">
                <a:solidFill>
                  <a:schemeClr val="accent2"/>
                </a:solidFill>
              </a:defRPr>
            </a:lvl1pPr>
          </a:lstStyle>
          <a:p>
            <a:pPr>
              <a:defRPr/>
            </a:pPr>
            <a:fld id="{48A608BD-030D-4210-BC67-C1E5BEFD21C0}" type="datetime3">
              <a:rPr lang="en-GB"/>
              <a:pPr>
                <a:defRPr/>
              </a:pPr>
              <a:t>18 september 2013</a:t>
            </a:fld>
            <a:endParaRPr lang="en-US" dirty="0"/>
          </a:p>
        </p:txBody>
      </p:sp>
      <p:sp>
        <p:nvSpPr>
          <p:cNvPr id="4" name="Footer Placeholder 2"/>
          <p:cNvSpPr>
            <a:spLocks noGrp="1"/>
          </p:cNvSpPr>
          <p:nvPr>
            <p:ph type="ftr" sz="quarter" idx="12"/>
          </p:nvPr>
        </p:nvSpPr>
        <p:spPr/>
        <p:txBody>
          <a:bodyPr/>
          <a:lstStyle>
            <a:lvl1pPr>
              <a:defRPr/>
            </a:lvl1pPr>
          </a:lstStyle>
          <a:p>
            <a:pPr>
              <a:defRPr/>
            </a:pPr>
            <a:r>
              <a:rPr lang="en-GB"/>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7"/>
          <p:cNvSpPr>
            <a:spLocks noGrp="1"/>
          </p:cNvSpPr>
          <p:nvPr>
            <p:ph type="dt" sz="half" idx="10"/>
          </p:nvPr>
        </p:nvSpPr>
        <p:spPr/>
        <p:txBody>
          <a:bodyPr/>
          <a:lstStyle>
            <a:lvl1pPr>
              <a:defRPr/>
            </a:lvl1pPr>
          </a:lstStyle>
          <a:p>
            <a:pPr>
              <a:defRPr/>
            </a:pPr>
            <a:fld id="{C40A8243-9E2F-40A0-B9DE-2EBF4FBF1791}" type="datetime3">
              <a:rPr lang="en-GB"/>
              <a:pPr>
                <a:defRPr/>
              </a:pPr>
              <a:t>18 september 2013</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4F66C1BF-5151-42A3-96B2-1EAAB45E6B71}" type="datetime3">
              <a:rPr lang="en-GB"/>
              <a:pPr>
                <a:defRPr/>
              </a:pPr>
              <a:t>18 september 2013</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7"/>
          <p:cNvSpPr>
            <a:spLocks noGrp="1"/>
          </p:cNvSpPr>
          <p:nvPr>
            <p:ph type="dt" sz="half" idx="10"/>
          </p:nvPr>
        </p:nvSpPr>
        <p:spPr/>
        <p:txBody>
          <a:bodyPr/>
          <a:lstStyle>
            <a:lvl1pPr>
              <a:defRPr/>
            </a:lvl1pPr>
          </a:lstStyle>
          <a:p>
            <a:pPr>
              <a:defRPr/>
            </a:pPr>
            <a:fld id="{843C6711-031A-460F-BF98-9B2BDB0709E7}" type="datetime3">
              <a:rPr lang="en-GB"/>
              <a:pPr>
                <a:defRPr/>
              </a:pPr>
              <a:t>18 september 2013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052513"/>
            <a:ext cx="8229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Text Placeholder 12"/>
          <p:cNvSpPr>
            <a:spLocks noGrp="1"/>
          </p:cNvSpPr>
          <p:nvPr>
            <p:ph type="body" idx="1"/>
          </p:nvPr>
        </p:nvSpPr>
        <p:spPr bwMode="auto">
          <a:xfrm>
            <a:off x="457200" y="2205038"/>
            <a:ext cx="8229600"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3" name="Slide Number Placeholder 22"/>
          <p:cNvSpPr>
            <a:spLocks noGrp="1"/>
          </p:cNvSpPr>
          <p:nvPr>
            <p:ph type="sldNum" sz="quarter" idx="4"/>
          </p:nvPr>
        </p:nvSpPr>
        <p:spPr>
          <a:xfrm>
            <a:off x="7924800" y="490538"/>
            <a:ext cx="762000" cy="366712"/>
          </a:xfrm>
          <a:prstGeom prst="rect">
            <a:avLst/>
          </a:prstGeom>
        </p:spPr>
        <p:txBody>
          <a:bodyPr vert="horz" rIns="0"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63127064-4D57-43FA-A9DF-9AD37E2AEC3D}" type="slidenum">
              <a:rPr lang="en-US"/>
              <a:pPr>
                <a:defRPr/>
              </a:pPr>
              <a:t>‹nr.›</a:t>
            </a:fld>
            <a:endParaRPr lang="en-US" dirty="0">
              <a:solidFill>
                <a:schemeClr val="bg1"/>
              </a:solidFill>
            </a:endParaRPr>
          </a:p>
        </p:txBody>
      </p:sp>
      <p:sp>
        <p:nvSpPr>
          <p:cNvPr id="29" name="Rectangle 28"/>
          <p:cNvSpPr/>
          <p:nvPr/>
        </p:nvSpPr>
        <p:spPr>
          <a:xfrm>
            <a:off x="0" y="488950"/>
            <a:ext cx="9144000" cy="309563"/>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932488" y="796925"/>
            <a:ext cx="3211512" cy="1428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796925"/>
            <a:ext cx="5932488" cy="1428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2" name="Group 5"/>
          <p:cNvGrpSpPr>
            <a:grpSpLocks/>
          </p:cNvGrpSpPr>
          <p:nvPr/>
        </p:nvGrpSpPr>
        <p:grpSpPr bwMode="auto">
          <a:xfrm>
            <a:off x="469900" y="77788"/>
            <a:ext cx="2157413" cy="566737"/>
            <a:chOff x="469284" y="77078"/>
            <a:chExt cx="2158500" cy="566832"/>
          </a:xfrm>
        </p:grpSpPr>
        <p:sp>
          <p:nvSpPr>
            <p:cNvPr id="2" name="Oval 1"/>
            <p:cNvSpPr/>
            <p:nvPr/>
          </p:nvSpPr>
          <p:spPr>
            <a:xfrm>
              <a:off x="540758" y="243793"/>
              <a:ext cx="1008570" cy="400117"/>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6" name="Picture 19"/>
            <p:cNvPicPr>
              <a:picLocks noChangeAspect="1"/>
            </p:cNvPicPr>
            <p:nvPr/>
          </p:nvPicPr>
          <p:blipFill>
            <a:blip r:embed="rId8"/>
            <a:srcRect/>
            <a:stretch>
              <a:fillRect/>
            </a:stretch>
          </p:blipFill>
          <p:spPr bwMode="auto">
            <a:xfrm>
              <a:off x="469284" y="77078"/>
              <a:ext cx="2158500" cy="513499"/>
            </a:xfrm>
            <a:prstGeom prst="rect">
              <a:avLst/>
            </a:prstGeom>
            <a:noFill/>
            <a:ln w="9525">
              <a:noFill/>
              <a:miter lim="800000"/>
              <a:headEnd/>
              <a:tailEnd/>
            </a:ln>
          </p:spPr>
        </p:pic>
      </p:grpSp>
      <p:sp>
        <p:nvSpPr>
          <p:cNvPr id="24" name="Date Placeholder 13"/>
          <p:cNvSpPr>
            <a:spLocks noGrp="1"/>
          </p:cNvSpPr>
          <p:nvPr>
            <p:ph type="dt" sz="half" idx="2"/>
          </p:nvPr>
        </p:nvSpPr>
        <p:spPr>
          <a:xfrm>
            <a:off x="7596188" y="44450"/>
            <a:ext cx="1090612" cy="457200"/>
          </a:xfrm>
          <a:prstGeom prst="rect">
            <a:avLst/>
          </a:prstGeom>
        </p:spPr>
        <p:txBody>
          <a:bodyPr vert="horz" rIns="0" anchor="b"/>
          <a:lstStyle>
            <a:lvl1pPr algn="r" eaLnBrk="1" fontAlgn="auto" latinLnBrk="0" hangingPunct="1">
              <a:spcBef>
                <a:spcPts val="0"/>
              </a:spcBef>
              <a:spcAft>
                <a:spcPts val="0"/>
              </a:spcAft>
              <a:defRPr kumimoji="0" sz="900" b="1" cap="all" baseline="0">
                <a:solidFill>
                  <a:schemeClr val="accent2"/>
                </a:solidFill>
                <a:latin typeface="+mn-lt"/>
              </a:defRPr>
            </a:lvl1pPr>
          </a:lstStyle>
          <a:p>
            <a:pPr>
              <a:defRPr/>
            </a:pPr>
            <a:fld id="{6BA48C6E-C53D-4961-9D8A-A1DE4AEC69BC}" type="datetime3">
              <a:rPr lang="en-GB"/>
              <a:pPr>
                <a:defRPr/>
              </a:pPr>
              <a:t>18 september 2013</a:t>
            </a:fld>
            <a:endParaRPr lang="en-US" dirty="0"/>
          </a:p>
        </p:txBody>
      </p:sp>
      <p:sp>
        <p:nvSpPr>
          <p:cNvPr id="25"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pPr>
              <a:defRPr/>
            </a:pPr>
            <a:r>
              <a:rPr lang="en-GB"/>
              <a:t>AVIATION SAFETY AND CERTIFICATION OF NEW OPERATIONS AND SYSTEMS</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72" r:id="rId5"/>
    <p:sldLayoutId id="2147483688" r:id="rId6"/>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p:titleStyle>
    <p:bodyStyle>
      <a:lvl1pPr marL="358775" indent="-358775" algn="l" rtl="0" eaLnBrk="0" fontAlgn="base" hangingPunct="0">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0" fontAlgn="base" hangingPunct="0">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0" fontAlgn="base" hangingPunct="0">
        <a:spcBef>
          <a:spcPts val="300"/>
        </a:spcBef>
        <a:spcAft>
          <a:spcPct val="0"/>
        </a:spcAft>
        <a:buClr>
          <a:schemeClr val="accent1"/>
        </a:buClr>
        <a:buFont typeface="Calibri" pitchFamily="34" charset="0"/>
        <a:buChar char="→"/>
        <a:defRPr kern="1200">
          <a:solidFill>
            <a:schemeClr val="tx2"/>
          </a:solidFill>
          <a:latin typeface="+mn-lt"/>
          <a:ea typeface="+mn-ea"/>
          <a:cs typeface="+mn-cs"/>
        </a:defRPr>
      </a:lvl3pPr>
      <a:lvl4pPr marL="1179513" indent="-376238" algn="l" rtl="0" eaLnBrk="0" fontAlgn="base" hangingPunct="0">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0" fontAlgn="base" hangingPunct="0">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15"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6"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0" name="Picture 20"/>
          <p:cNvPicPr>
            <a:picLocks noChangeAspect="1"/>
          </p:cNvPicPr>
          <p:nvPr/>
        </p:nvPicPr>
        <p:blipFill>
          <a:blip r:embed="rId13"/>
          <a:srcRect/>
          <a:stretch>
            <a:fillRect/>
          </a:stretch>
        </p:blipFill>
        <p:spPr bwMode="auto">
          <a:xfrm>
            <a:off x="920750" y="823913"/>
            <a:ext cx="7302500" cy="1736725"/>
          </a:xfrm>
          <a:prstGeom prst="rect">
            <a:avLst/>
          </a:prstGeom>
          <a:noFill/>
          <a:ln w="9525">
            <a:noFill/>
            <a:miter lim="800000"/>
            <a:headEnd/>
            <a:tailEnd/>
          </a:ln>
        </p:spPr>
      </p:pic>
      <p:sp>
        <p:nvSpPr>
          <p:cNvPr id="8201" name="Title Placeholder 21"/>
          <p:cNvSpPr>
            <a:spLocks noGrp="1"/>
          </p:cNvSpPr>
          <p:nvPr>
            <p:ph type="title"/>
          </p:nvPr>
        </p:nvSpPr>
        <p:spPr bwMode="auto">
          <a:xfrm>
            <a:off x="457200" y="1052513"/>
            <a:ext cx="82296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8202" name="Text Placeholder 12"/>
          <p:cNvSpPr>
            <a:spLocks noGrp="1"/>
          </p:cNvSpPr>
          <p:nvPr>
            <p:ph type="body" idx="1"/>
          </p:nvPr>
        </p:nvSpPr>
        <p:spPr bwMode="auto">
          <a:xfrm>
            <a:off x="457200" y="2205038"/>
            <a:ext cx="8229600"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 name="Date Placeholder 27"/>
          <p:cNvSpPr>
            <a:spLocks noGrp="1"/>
          </p:cNvSpPr>
          <p:nvPr>
            <p:ph type="dt" sz="half" idx="2"/>
          </p:nvPr>
        </p:nvSpPr>
        <p:spPr>
          <a:xfrm>
            <a:off x="7440613" y="3414713"/>
            <a:ext cx="1471612" cy="457200"/>
          </a:xfrm>
          <a:prstGeom prst="rect">
            <a:avLst/>
          </a:prstGeom>
        </p:spPr>
        <p:txBody>
          <a:bodyPr vert="horz" rIns="0" anchor="b"/>
          <a:lstStyle>
            <a:lvl1pPr algn="r" fontAlgn="auto">
              <a:spcBef>
                <a:spcPts val="0"/>
              </a:spcBef>
              <a:spcAft>
                <a:spcPts val="0"/>
              </a:spcAft>
              <a:defRPr sz="900" b="1" cap="all">
                <a:solidFill>
                  <a:schemeClr val="bg1"/>
                </a:solidFill>
                <a:latin typeface="+mn-lt"/>
              </a:defRPr>
            </a:lvl1pPr>
          </a:lstStyle>
          <a:p>
            <a:pPr>
              <a:defRPr/>
            </a:pPr>
            <a:fld id="{13B78084-017D-403B-B83E-0C498EE7C148}" type="datetime3">
              <a:rPr lang="en-GB"/>
              <a:pPr>
                <a:defRPr/>
              </a:pPr>
              <a:t>18 september 2013</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800">
          <a:solidFill>
            <a:schemeClr val="tx2"/>
          </a:solidFill>
          <a:latin typeface="Calibri" pitchFamily="34" charset="0"/>
        </a:defRPr>
      </a:lvl6pPr>
      <a:lvl7pPr marL="914400" algn="l" rtl="0" fontAlgn="base">
        <a:spcBef>
          <a:spcPct val="0"/>
        </a:spcBef>
        <a:spcAft>
          <a:spcPct val="0"/>
        </a:spcAft>
        <a:defRPr sz="2800">
          <a:solidFill>
            <a:schemeClr val="tx2"/>
          </a:solidFill>
          <a:latin typeface="Calibri" pitchFamily="34" charset="0"/>
        </a:defRPr>
      </a:lvl7pPr>
      <a:lvl8pPr marL="1371600" algn="l" rtl="0" fontAlgn="base">
        <a:spcBef>
          <a:spcPct val="0"/>
        </a:spcBef>
        <a:spcAft>
          <a:spcPct val="0"/>
        </a:spcAft>
        <a:defRPr sz="2800">
          <a:solidFill>
            <a:schemeClr val="tx2"/>
          </a:solidFill>
          <a:latin typeface="Calibri" pitchFamily="34" charset="0"/>
        </a:defRPr>
      </a:lvl8pPr>
      <a:lvl9pPr marL="1828800" algn="l" rtl="0" fontAlgn="base">
        <a:spcBef>
          <a:spcPct val="0"/>
        </a:spcBef>
        <a:spcAft>
          <a:spcPct val="0"/>
        </a:spcAft>
        <a:defRPr sz="2800">
          <a:solidFill>
            <a:schemeClr val="tx2"/>
          </a:solidFill>
          <a:latin typeface="Calibri" pitchFamily="34" charset="0"/>
        </a:defRPr>
      </a:lvl9pPr>
    </p:titleStyle>
    <p:bodyStyle>
      <a:lvl1pPr marL="358775" indent="-358775" algn="l" rtl="0" eaLnBrk="0" fontAlgn="base" hangingPunct="0">
        <a:spcBef>
          <a:spcPts val="300"/>
        </a:spcBef>
        <a:spcAft>
          <a:spcPct val="0"/>
        </a:spcAft>
        <a:buClr>
          <a:schemeClr val="accent1"/>
        </a:buClr>
        <a:buFont typeface="Calibri" pitchFamily="34" charset="0"/>
        <a:buChar char="→"/>
        <a:defRPr sz="2400">
          <a:solidFill>
            <a:schemeClr val="tx2"/>
          </a:solidFill>
          <a:latin typeface="+mn-lt"/>
          <a:ea typeface="+mn-ea"/>
          <a:cs typeface="+mn-cs"/>
        </a:defRPr>
      </a:lvl1pPr>
      <a:lvl2pPr marL="657225" indent="-392113" algn="l" rtl="0" eaLnBrk="0" fontAlgn="base" hangingPunct="0">
        <a:spcBef>
          <a:spcPts val="300"/>
        </a:spcBef>
        <a:spcAft>
          <a:spcPct val="0"/>
        </a:spcAft>
        <a:buClr>
          <a:schemeClr val="accent1"/>
        </a:buClr>
        <a:buFont typeface="Calibri" pitchFamily="34" charset="0"/>
        <a:buChar char="→"/>
        <a:defRPr sz="2000">
          <a:solidFill>
            <a:schemeClr val="tx2"/>
          </a:solidFill>
          <a:latin typeface="+mn-lt"/>
        </a:defRPr>
      </a:lvl2pPr>
      <a:lvl3pPr marL="922338" indent="-384175" algn="l" rtl="0" eaLnBrk="0" fontAlgn="base" hangingPunct="0">
        <a:spcBef>
          <a:spcPts val="300"/>
        </a:spcBef>
        <a:spcAft>
          <a:spcPct val="0"/>
        </a:spcAft>
        <a:buClr>
          <a:schemeClr val="accent1"/>
        </a:buClr>
        <a:buFont typeface="Calibri" pitchFamily="34" charset="0"/>
        <a:buChar char="→"/>
        <a:defRPr>
          <a:solidFill>
            <a:schemeClr val="tx2"/>
          </a:solidFill>
          <a:latin typeface="+mn-lt"/>
        </a:defRPr>
      </a:lvl3pPr>
      <a:lvl4pPr marL="1179513" indent="-376238" algn="l" rtl="0" eaLnBrk="0" fontAlgn="base" hangingPunct="0">
        <a:spcBef>
          <a:spcPts val="300"/>
        </a:spcBef>
        <a:spcAft>
          <a:spcPct val="0"/>
        </a:spcAft>
        <a:buClr>
          <a:schemeClr val="accent1"/>
        </a:buClr>
        <a:buFont typeface="Calibri" pitchFamily="34" charset="0"/>
        <a:buChar char="→"/>
        <a:defRPr sz="1600">
          <a:solidFill>
            <a:schemeClr val="tx2"/>
          </a:solidFill>
          <a:latin typeface="+mn-lt"/>
        </a:defRPr>
      </a:lvl4pPr>
      <a:lvl5pPr marL="1389063" indent="-312738" algn="l" rtl="0" eaLnBrk="0" fontAlgn="base" hangingPunct="0">
        <a:spcBef>
          <a:spcPts val="300"/>
        </a:spcBef>
        <a:spcAft>
          <a:spcPct val="0"/>
        </a:spcAft>
        <a:buClr>
          <a:schemeClr val="accent1"/>
        </a:buClr>
        <a:buFont typeface="Calibri" pitchFamily="34" charset="0"/>
        <a:buChar char="→"/>
        <a:defRPr sz="1400">
          <a:solidFill>
            <a:schemeClr val="tx2"/>
          </a:solidFill>
          <a:latin typeface="+mn-lt"/>
        </a:defRPr>
      </a:lvl5pPr>
      <a:lvl6pPr marL="18462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6pPr>
      <a:lvl7pPr marL="23034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7pPr>
      <a:lvl8pPr marL="27606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8pPr>
      <a:lvl9pPr marL="3217863" indent="-312738" algn="l" rtl="0" fontAlgn="base">
        <a:spcBef>
          <a:spcPts val="300"/>
        </a:spcBef>
        <a:spcAft>
          <a:spcPct val="0"/>
        </a:spcAft>
        <a:buClr>
          <a:schemeClr val="accent1"/>
        </a:buClr>
        <a:buFont typeface="Calibri" pitchFamily="34" charset="0"/>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3.png"/><Relationship Id="rId15" Type="http://schemas.openxmlformats.org/officeDocument/2006/relationships/oleObject" Target="../embeddings/oleObject1.bin"/><Relationship Id="rId16" Type="http://schemas.openxmlformats.org/officeDocument/2006/relationships/image" Target="../media/image11.emf"/><Relationship Id="rId17" Type="http://schemas.openxmlformats.org/officeDocument/2006/relationships/image" Target="../media/image23.jpe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gif"/><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idx="4294967295"/>
          </p:nvPr>
        </p:nvSpPr>
        <p:spPr>
          <a:xfrm>
            <a:off x="457200" y="2441575"/>
            <a:ext cx="8458200" cy="1004888"/>
          </a:xfrm>
        </p:spPr>
        <p:txBody>
          <a:bodyPr bIns="0"/>
          <a:lstStyle/>
          <a:p>
            <a:pPr eaLnBrk="1" hangingPunct="1"/>
            <a:r>
              <a:rPr lang="en-GB" sz="3200" smtClean="0">
                <a:solidFill>
                  <a:schemeClr val="bg1"/>
                </a:solidFill>
              </a:rPr>
              <a:t>Results so far – Work Package 2</a:t>
            </a:r>
          </a:p>
        </p:txBody>
      </p:sp>
      <p:sp>
        <p:nvSpPr>
          <p:cNvPr id="21506" name="Subtitle 2"/>
          <p:cNvSpPr>
            <a:spLocks noGrp="1"/>
          </p:cNvSpPr>
          <p:nvPr>
            <p:ph type="subTitle" idx="4294967295"/>
          </p:nvPr>
        </p:nvSpPr>
        <p:spPr>
          <a:xfrm>
            <a:off x="457200" y="3900488"/>
            <a:ext cx="7747000" cy="1752600"/>
          </a:xfrm>
        </p:spPr>
        <p:txBody>
          <a:bodyPr/>
          <a:lstStyle/>
          <a:p>
            <a:pPr marL="63500" indent="0" eaLnBrk="1" hangingPunct="1">
              <a:buFont typeface="Calibri" pitchFamily="34" charset="0"/>
              <a:buNone/>
            </a:pPr>
            <a:endParaRPr lang="en-GB" smtClean="0"/>
          </a:p>
          <a:p>
            <a:pPr marL="63500" indent="0" eaLnBrk="1" hangingPunct="1">
              <a:buFont typeface="Calibri" pitchFamily="34" charset="0"/>
              <a:buNone/>
            </a:pPr>
            <a:r>
              <a:rPr lang="en-GB" smtClean="0"/>
              <a:t>Nuno Aghdassi</a:t>
            </a:r>
          </a:p>
          <a:p>
            <a:pPr marL="63500" indent="0" eaLnBrk="1" hangingPunct="1">
              <a:buFont typeface="Calibri" pitchFamily="34" charset="0"/>
              <a:buNone/>
            </a:pPr>
            <a:r>
              <a:rPr lang="en-GB" smtClean="0"/>
              <a:t>WP2 Leader / Avanssa</a:t>
            </a:r>
          </a:p>
          <a:p>
            <a:pPr marL="63500" indent="0" eaLnBrk="1" hangingPunct="1">
              <a:buFont typeface="Calibri" pitchFamily="34" charset="0"/>
              <a:buNone/>
            </a:pPr>
            <a:endParaRPr lang="en-GB" smtClean="0"/>
          </a:p>
          <a:p>
            <a:pPr marL="63500" indent="0" eaLnBrk="1" hangingPunct="1">
              <a:buFont typeface="Calibri" pitchFamily="34" charset="0"/>
              <a:buNone/>
            </a:pPr>
            <a:r>
              <a:rPr lang="en-GB" smtClean="0"/>
              <a:t>ASCOS UG2 Meeting</a:t>
            </a:r>
          </a:p>
          <a:p>
            <a:pPr marL="63500" indent="0" eaLnBrk="1" hangingPunct="1">
              <a:buFont typeface="Calibri" pitchFamily="34" charset="0"/>
              <a:buNone/>
            </a:pPr>
            <a:r>
              <a:rPr lang="en-GB" smtClean="0"/>
              <a:t>19 September 2013, Arona, Italy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txBox="1">
            <a:spLocks noGrp="1"/>
          </p:cNvSpPr>
          <p:nvPr/>
        </p:nvSpPr>
        <p:spPr>
          <a:xfrm>
            <a:off x="7924800" y="490538"/>
            <a:ext cx="762000" cy="366712"/>
          </a:xfrm>
          <a:prstGeom prst="rect">
            <a:avLst/>
          </a:prstGeom>
          <a:noFill/>
        </p:spPr>
        <p:txBody>
          <a:bodyPr rIns="0" anchor="b"/>
          <a:lstStyle/>
          <a:p>
            <a:pPr algn="r" fontAlgn="auto">
              <a:spcBef>
                <a:spcPts val="0"/>
              </a:spcBef>
              <a:spcAft>
                <a:spcPts val="0"/>
              </a:spcAft>
              <a:defRPr/>
            </a:pPr>
            <a:fld id="{1EC97678-99D3-418D-B5EE-CDBE04C6013D}" type="slidenum">
              <a:rPr lang="en-US">
                <a:solidFill>
                  <a:srgbClr val="FFFFFF"/>
                </a:solidFill>
                <a:latin typeface="+mn-lt"/>
              </a:rPr>
              <a:pPr algn="r" fontAlgn="auto">
                <a:spcBef>
                  <a:spcPts val="0"/>
                </a:spcBef>
                <a:spcAft>
                  <a:spcPts val="0"/>
                </a:spcAft>
                <a:defRPr/>
              </a:pPr>
              <a:t>10</a:t>
            </a:fld>
            <a:endParaRPr lang="en-US">
              <a:solidFill>
                <a:srgbClr val="FFFFFF"/>
              </a:solidFill>
              <a:latin typeface="+mn-lt"/>
            </a:endParaRPr>
          </a:p>
        </p:txBody>
      </p:sp>
      <p:sp>
        <p:nvSpPr>
          <p:cNvPr id="47107" name="Rectangle 2"/>
          <p:cNvSpPr>
            <a:spLocks noGrp="1" noChangeArrowheads="1"/>
          </p:cNvSpPr>
          <p:nvPr>
            <p:ph type="title" idx="4294967295"/>
          </p:nvPr>
        </p:nvSpPr>
        <p:spPr>
          <a:xfrm>
            <a:off x="457200" y="1052513"/>
            <a:ext cx="8229600" cy="688975"/>
          </a:xfrm>
        </p:spPr>
        <p:txBody>
          <a:bodyPr/>
          <a:lstStyle/>
          <a:p>
            <a:pPr eaLnBrk="1" hangingPunct="1"/>
            <a:r>
              <a:rPr lang="nl-NL" smtClean="0"/>
              <a:t>SPIs for the Component barrier include:</a:t>
            </a:r>
            <a:endParaRPr lang="en-GB" smtClean="0"/>
          </a:p>
        </p:txBody>
      </p:sp>
      <p:sp>
        <p:nvSpPr>
          <p:cNvPr id="47108"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47109" name="Rectangle 6"/>
          <p:cNvSpPr>
            <a:spLocks noChangeArrowheads="1"/>
          </p:cNvSpPr>
          <p:nvPr/>
        </p:nvSpPr>
        <p:spPr bwMode="auto">
          <a:xfrm>
            <a:off x="0" y="15954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7147" name="Group 43"/>
          <p:cNvGraphicFramePr>
            <a:graphicFrameLocks noGrp="1"/>
          </p:cNvGraphicFramePr>
          <p:nvPr/>
        </p:nvGraphicFramePr>
        <p:xfrm>
          <a:off x="657225" y="1866900"/>
          <a:ext cx="7932738" cy="4571999"/>
        </p:xfrm>
        <a:graphic>
          <a:graphicData uri="http://schemas.openxmlformats.org/drawingml/2006/table">
            <a:tbl>
              <a:tblPr/>
              <a:tblGrid>
                <a:gridCol w="7932738"/>
              </a:tblGrid>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autoflight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electrical power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flight control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fuel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hydraulic power system failure/flight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ice/rain protection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landing gear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navigation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powerplant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aerodrome de-icing facilities failure/flight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autoflight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electrical power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flight control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fuel system failures/flight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hydraulic power system failure/flight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bl>
          </a:graphicData>
        </a:graphic>
      </p:graphicFrame>
      <p:sp>
        <p:nvSpPr>
          <p:cNvPr id="47144" name="Rectangle 86"/>
          <p:cNvSpPr>
            <a:spLocks noChangeArrowheads="1"/>
          </p:cNvSpPr>
          <p:nvPr/>
        </p:nvSpPr>
        <p:spPr bwMode="auto">
          <a:xfrm>
            <a:off x="0" y="526256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0"/>
          </p:nvPr>
        </p:nvSpPr>
        <p:spPr/>
        <p:txBody>
          <a:bodyPr/>
          <a:lstStyle/>
          <a:p>
            <a:pPr>
              <a:defRPr/>
            </a:pPr>
            <a:fld id="{0416E92D-A93F-432E-8A74-FC67DA5740CE}" type="slidenum">
              <a:rPr lang="en-US"/>
              <a:pPr>
                <a:defRPr/>
              </a:pPr>
              <a:t>11</a:t>
            </a:fld>
            <a:endParaRPr lang="en-US"/>
          </a:p>
        </p:txBody>
      </p:sp>
      <p:sp>
        <p:nvSpPr>
          <p:cNvPr id="30722" name="Rectangle 2"/>
          <p:cNvSpPr>
            <a:spLocks noGrp="1" noChangeArrowheads="1"/>
          </p:cNvSpPr>
          <p:nvPr>
            <p:ph type="title" idx="4294967295"/>
          </p:nvPr>
        </p:nvSpPr>
        <p:spPr>
          <a:xfrm>
            <a:off x="457200" y="1052513"/>
            <a:ext cx="8229600" cy="688975"/>
          </a:xfrm>
        </p:spPr>
        <p:txBody>
          <a:bodyPr/>
          <a:lstStyle/>
          <a:p>
            <a:pPr eaLnBrk="1" hangingPunct="1"/>
            <a:r>
              <a:rPr lang="nl-NL" smtClean="0"/>
              <a:t>SPIs for the Human barrier include:</a:t>
            </a:r>
            <a:endParaRPr lang="en-GB" smtClean="0"/>
          </a:p>
        </p:txBody>
      </p:sp>
      <p:sp>
        <p:nvSpPr>
          <p:cNvPr id="30723"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30724" name="Rectangle 6"/>
          <p:cNvSpPr>
            <a:spLocks noChangeArrowheads="1"/>
          </p:cNvSpPr>
          <p:nvPr/>
        </p:nvSpPr>
        <p:spPr bwMode="auto">
          <a:xfrm>
            <a:off x="0" y="1595438"/>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61" name="Group 41"/>
          <p:cNvGraphicFramePr>
            <a:graphicFrameLocks noGrp="1"/>
          </p:cNvGraphicFramePr>
          <p:nvPr/>
        </p:nvGraphicFramePr>
        <p:xfrm>
          <a:off x="657225" y="1866900"/>
          <a:ext cx="7932738" cy="4571999"/>
        </p:xfrm>
        <a:graphic>
          <a:graphicData uri="http://schemas.openxmlformats.org/drawingml/2006/table">
            <a:tbl>
              <a:tblPr/>
              <a:tblGrid>
                <a:gridCol w="7932738"/>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runway incursions/flight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taxiway incursions/flight </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stall warnings/flight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bank angle alerts/flight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near CFIT/flight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deviation from glideslope/approach</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deviation from localizer/approach</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level bust at low altitude/flight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separation minima infringements (ROC&gt;7)/flight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airspace infringements/flight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level busts/flight</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high speed rejected take-off/attempted take-off</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continued approach (go around not conducted) following unstabilised approach/approach</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long landings/landing</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2"/>
                          </a:solidFill>
                          <a:effectLst/>
                          <a:latin typeface="Calibri" pitchFamily="34" charset="0"/>
                          <a:cs typeface="Times New Roman" pitchFamily="18" charset="0"/>
                        </a:rPr>
                        <a:t>Rate of excessive approach speed event/approach</a:t>
                      </a:r>
                      <a:endParaRPr kumimoji="0" lang="en-GB" sz="1400" b="0" i="0" u="none" strike="noStrike" cap="none" normalizeH="0" baseline="0" smtClean="0">
                        <a:ln>
                          <a:noFill/>
                        </a:ln>
                        <a:solidFill>
                          <a:schemeClr val="tx2"/>
                        </a:solidFill>
                        <a:effectLst/>
                        <a:latin typeface="Calibri" pitchFamily="34" charset="0"/>
                      </a:endParaRP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bl>
          </a:graphicData>
        </a:graphic>
      </p:graphicFrame>
      <p:sp>
        <p:nvSpPr>
          <p:cNvPr id="30759" name="Rectangle 86"/>
          <p:cNvSpPr>
            <a:spLocks noChangeArrowheads="1"/>
          </p:cNvSpPr>
          <p:nvPr/>
        </p:nvSpPr>
        <p:spPr bwMode="auto">
          <a:xfrm>
            <a:off x="0" y="526256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txBox="1">
            <a:spLocks noGrp="1"/>
          </p:cNvSpPr>
          <p:nvPr/>
        </p:nvSpPr>
        <p:spPr>
          <a:xfrm>
            <a:off x="7924800" y="490538"/>
            <a:ext cx="762000" cy="366712"/>
          </a:xfrm>
          <a:prstGeom prst="rect">
            <a:avLst/>
          </a:prstGeom>
          <a:noFill/>
        </p:spPr>
        <p:txBody>
          <a:bodyPr rIns="0" anchor="b"/>
          <a:lstStyle/>
          <a:p>
            <a:pPr algn="r" fontAlgn="auto">
              <a:spcBef>
                <a:spcPts val="0"/>
              </a:spcBef>
              <a:spcAft>
                <a:spcPts val="0"/>
              </a:spcAft>
              <a:defRPr/>
            </a:pPr>
            <a:fld id="{BCC4F4BE-33C6-4C57-9BA6-4929F3D4A8FA}" type="slidenum">
              <a:rPr lang="en-US">
                <a:solidFill>
                  <a:srgbClr val="FFFFFF"/>
                </a:solidFill>
                <a:latin typeface="+mn-lt"/>
              </a:rPr>
              <a:pPr algn="r" fontAlgn="auto">
                <a:spcBef>
                  <a:spcPts val="0"/>
                </a:spcBef>
                <a:spcAft>
                  <a:spcPts val="0"/>
                </a:spcAft>
                <a:defRPr/>
              </a:pPr>
              <a:t>12</a:t>
            </a:fld>
            <a:endParaRPr lang="en-US">
              <a:solidFill>
                <a:srgbClr val="FFFFFF"/>
              </a:solidFill>
              <a:latin typeface="+mn-lt"/>
            </a:endParaRPr>
          </a:p>
        </p:txBody>
      </p:sp>
      <p:sp>
        <p:nvSpPr>
          <p:cNvPr id="48131" name="Rectangle 2"/>
          <p:cNvSpPr>
            <a:spLocks noGrp="1" noChangeArrowheads="1"/>
          </p:cNvSpPr>
          <p:nvPr>
            <p:ph type="title" idx="4294967295"/>
          </p:nvPr>
        </p:nvSpPr>
        <p:spPr>
          <a:xfrm>
            <a:off x="457200" y="1052513"/>
            <a:ext cx="8229600" cy="688975"/>
          </a:xfrm>
        </p:spPr>
        <p:txBody>
          <a:bodyPr/>
          <a:lstStyle/>
          <a:p>
            <a:pPr eaLnBrk="1" hangingPunct="1"/>
            <a:r>
              <a:rPr lang="nl-NL" smtClean="0"/>
              <a:t>SPIs for the Organisation barrier include:</a:t>
            </a:r>
            <a:endParaRPr lang="en-GB" smtClean="0"/>
          </a:p>
        </p:txBody>
      </p:sp>
      <p:sp>
        <p:nvSpPr>
          <p:cNvPr id="48132"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48133" name="Rectangle 6"/>
          <p:cNvSpPr>
            <a:spLocks noChangeArrowheads="1"/>
          </p:cNvSpPr>
          <p:nvPr/>
        </p:nvSpPr>
        <p:spPr bwMode="auto">
          <a:xfrm>
            <a:off x="0" y="15954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8170" name="Group 42"/>
          <p:cNvGraphicFramePr>
            <a:graphicFrameLocks noGrp="1"/>
          </p:cNvGraphicFramePr>
          <p:nvPr/>
        </p:nvGraphicFramePr>
        <p:xfrm>
          <a:off x="657225" y="1866900"/>
          <a:ext cx="7932738" cy="4571999"/>
        </p:xfrm>
        <a:graphic>
          <a:graphicData uri="http://schemas.openxmlformats.org/drawingml/2006/table">
            <a:tbl>
              <a:tblPr/>
              <a:tblGrid>
                <a:gridCol w="7932738"/>
              </a:tblGrid>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unstable approaches/landing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deep landings/landing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flight crew failure to deploy ground spoilers/landing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delayed brake application/landing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delayed application of thrust reversers/landing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level-busts/flight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navigation errors which result in a loss of separation with another aircraft/flight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incorrect flight crew response to genuine TCAS RA warnings/warning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loss of separation events/flight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STCA warnings/flight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EGPWS events/flight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incorrect flight crew response to genuine EGPWS warnings/warning</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navigational errors which result in a loss of separation with terrain/flight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MSAW warnings/flight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Rate of misuse of automation events/flight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bl>
          </a:graphicData>
        </a:graphic>
      </p:graphicFrame>
      <p:sp>
        <p:nvSpPr>
          <p:cNvPr id="48168" name="Rectangle 86"/>
          <p:cNvSpPr>
            <a:spLocks noChangeArrowheads="1"/>
          </p:cNvSpPr>
          <p:nvPr/>
        </p:nvSpPr>
        <p:spPr bwMode="auto">
          <a:xfrm>
            <a:off x="0" y="526256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txBox="1">
            <a:spLocks noGrp="1"/>
          </p:cNvSpPr>
          <p:nvPr/>
        </p:nvSpPr>
        <p:spPr>
          <a:xfrm>
            <a:off x="7924800" y="490538"/>
            <a:ext cx="762000" cy="366712"/>
          </a:xfrm>
          <a:prstGeom prst="rect">
            <a:avLst/>
          </a:prstGeom>
          <a:noFill/>
        </p:spPr>
        <p:txBody>
          <a:bodyPr rIns="0" anchor="b"/>
          <a:lstStyle/>
          <a:p>
            <a:pPr algn="r" fontAlgn="auto">
              <a:spcBef>
                <a:spcPts val="0"/>
              </a:spcBef>
              <a:spcAft>
                <a:spcPts val="0"/>
              </a:spcAft>
              <a:defRPr/>
            </a:pPr>
            <a:fld id="{7257C294-B3B7-488C-9610-1AD6FAE2A01B}" type="slidenum">
              <a:rPr lang="en-US">
                <a:solidFill>
                  <a:srgbClr val="FFFFFF"/>
                </a:solidFill>
                <a:latin typeface="+mn-lt"/>
              </a:rPr>
              <a:pPr algn="r" fontAlgn="auto">
                <a:spcBef>
                  <a:spcPts val="0"/>
                </a:spcBef>
                <a:spcAft>
                  <a:spcPts val="0"/>
                </a:spcAft>
                <a:defRPr/>
              </a:pPr>
              <a:t>13</a:t>
            </a:fld>
            <a:endParaRPr lang="en-US">
              <a:solidFill>
                <a:srgbClr val="FFFFFF"/>
              </a:solidFill>
              <a:latin typeface="+mn-lt"/>
            </a:endParaRPr>
          </a:p>
        </p:txBody>
      </p:sp>
      <p:sp>
        <p:nvSpPr>
          <p:cNvPr id="49155" name="Rectangle 2"/>
          <p:cNvSpPr>
            <a:spLocks noGrp="1" noChangeArrowheads="1"/>
          </p:cNvSpPr>
          <p:nvPr>
            <p:ph type="title" idx="4294967295"/>
          </p:nvPr>
        </p:nvSpPr>
        <p:spPr>
          <a:xfrm>
            <a:off x="457200" y="1052513"/>
            <a:ext cx="8229600" cy="688975"/>
          </a:xfrm>
        </p:spPr>
        <p:txBody>
          <a:bodyPr/>
          <a:lstStyle/>
          <a:p>
            <a:pPr eaLnBrk="1" hangingPunct="1"/>
            <a:r>
              <a:rPr lang="nl-NL" smtClean="0"/>
              <a:t>SPIs for the System of Organisations barrier include:</a:t>
            </a:r>
            <a:endParaRPr lang="en-GB" smtClean="0"/>
          </a:p>
        </p:txBody>
      </p:sp>
      <p:sp>
        <p:nvSpPr>
          <p:cNvPr id="49156"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49157" name="Rectangle 6"/>
          <p:cNvSpPr>
            <a:spLocks noChangeArrowheads="1"/>
          </p:cNvSpPr>
          <p:nvPr/>
        </p:nvSpPr>
        <p:spPr bwMode="auto">
          <a:xfrm>
            <a:off x="0" y="15954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98" name="Group 46"/>
          <p:cNvGraphicFramePr>
            <a:graphicFrameLocks noGrp="1"/>
          </p:cNvGraphicFramePr>
          <p:nvPr/>
        </p:nvGraphicFramePr>
        <p:xfrm>
          <a:off x="657225" y="1866900"/>
          <a:ext cx="7932738" cy="4937759"/>
        </p:xfrm>
        <a:graphic>
          <a:graphicData uri="http://schemas.openxmlformats.org/drawingml/2006/table">
            <a:tbl>
              <a:tblPr/>
              <a:tblGrid>
                <a:gridCol w="7932738"/>
              </a:tblGrid>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System combined runway incursion rate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System combined taxiway incursion rate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System combined airprox rate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Operator combined erroneous weather prediction rate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System combined bird strike rate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Total number of formal safety related meetings involving at least to different type of organisations (e.g. an aerodrome and ANSP) per year</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Total number of formal meetings of network of analysts to discuss safety performance measurement</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The safety impact of each significant airport infrastructural change is assessed and deemed acceptable before the actual introduction of the change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The actual safety impact of each significant airport infrastructural change is evaluated at most after 3 years of implementation of the change</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The safety impact of each significant aircraft modification is assessed and deemed acceptable before the actual introduction of the modification</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The actual safety impact of each significant aircraft modification is evaluated at most after 3 years of implementation of the modification</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ts val="300"/>
                        </a:spcBef>
                        <a:spcAft>
                          <a:spcPct val="0"/>
                        </a:spcAft>
                        <a:buClr>
                          <a:schemeClr val="accent1"/>
                        </a:buClr>
                        <a:buSzTx/>
                        <a:buFont typeface="Calibri" pitchFamily="34" charset="0"/>
                        <a:buNone/>
                        <a:tabLst/>
                      </a:pPr>
                      <a:r>
                        <a:rPr kumimoji="0" lang="en-GB" sz="1400" b="0" i="0" u="none" strike="noStrike" cap="none" normalizeH="0" baseline="0" smtClean="0">
                          <a:ln>
                            <a:noFill/>
                          </a:ln>
                          <a:solidFill>
                            <a:schemeClr val="tx2"/>
                          </a:solidFill>
                          <a:effectLst/>
                          <a:latin typeface="Calibri" pitchFamily="34" charset="0"/>
                        </a:rPr>
                        <a:t>The safety impact of each significant ATM provision modification is assessed and deemed acceptable before the actual introduction of the modification</a:t>
                      </a:r>
                    </a:p>
                  </a:txBody>
                  <a:tcP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bl>
          </a:graphicData>
        </a:graphic>
      </p:graphicFrame>
      <p:sp>
        <p:nvSpPr>
          <p:cNvPr id="49192" name="Rectangle 86"/>
          <p:cNvSpPr>
            <a:spLocks noChangeArrowheads="1"/>
          </p:cNvSpPr>
          <p:nvPr/>
        </p:nvSpPr>
        <p:spPr bwMode="auto">
          <a:xfrm>
            <a:off x="0" y="526256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E77A93D7-7882-40A1-8A85-5DF00F5BD951}" type="slidenum">
              <a:rPr lang="en-US"/>
              <a:pPr>
                <a:defRPr/>
              </a:pPr>
              <a:t>14</a:t>
            </a:fld>
            <a:endParaRPr lang="en-US"/>
          </a:p>
        </p:txBody>
      </p:sp>
      <p:sp>
        <p:nvSpPr>
          <p:cNvPr id="31746" name="Rectangle 2"/>
          <p:cNvSpPr>
            <a:spLocks noGrp="1" noChangeArrowheads="1"/>
          </p:cNvSpPr>
          <p:nvPr>
            <p:ph type="title" idx="4294967295"/>
          </p:nvPr>
        </p:nvSpPr>
        <p:spPr>
          <a:xfrm>
            <a:off x="457200" y="1052513"/>
            <a:ext cx="8229600" cy="550862"/>
          </a:xfrm>
        </p:spPr>
        <p:txBody>
          <a:bodyPr/>
          <a:lstStyle/>
          <a:p>
            <a:pPr eaLnBrk="1" hangingPunct="1"/>
            <a:r>
              <a:rPr lang="en-GB" smtClean="0"/>
              <a:t>WP2.2 Baseline Risk Picture for Total Aviation System</a:t>
            </a:r>
          </a:p>
        </p:txBody>
      </p:sp>
      <p:sp>
        <p:nvSpPr>
          <p:cNvPr id="31747" name="Rectangle 4"/>
          <p:cNvSpPr>
            <a:spLocks noGrp="1" noChangeArrowheads="1"/>
          </p:cNvSpPr>
          <p:nvPr>
            <p:ph type="body" idx="4294967295"/>
          </p:nvPr>
        </p:nvSpPr>
        <p:spPr>
          <a:xfrm>
            <a:off x="685800" y="1952625"/>
            <a:ext cx="8123238" cy="4527550"/>
          </a:xfrm>
        </p:spPr>
        <p:txBody>
          <a:bodyPr/>
          <a:lstStyle/>
          <a:p>
            <a:pPr marL="381000" indent="-381000" eaLnBrk="1" hangingPunct="1">
              <a:lnSpc>
                <a:spcPct val="125000"/>
              </a:lnSpc>
              <a:spcBef>
                <a:spcPct val="50000"/>
              </a:spcBef>
            </a:pPr>
            <a:r>
              <a:rPr lang="en-GB" smtClean="0"/>
              <a:t>Main objective:</a:t>
            </a:r>
          </a:p>
          <a:p>
            <a:pPr marL="381000" indent="-381000" eaLnBrk="1" hangingPunct="1">
              <a:lnSpc>
                <a:spcPct val="125000"/>
              </a:lnSpc>
              <a:spcBef>
                <a:spcPct val="50000"/>
              </a:spcBef>
            </a:pPr>
            <a:endParaRPr lang="en-GB" smtClean="0"/>
          </a:p>
          <a:p>
            <a:pPr marL="381000" indent="-381000" algn="ctr" eaLnBrk="1" hangingPunct="1">
              <a:lnSpc>
                <a:spcPct val="125000"/>
              </a:lnSpc>
              <a:spcBef>
                <a:spcPct val="50000"/>
              </a:spcBef>
              <a:buFont typeface="Calibri" pitchFamily="34" charset="0"/>
              <a:buNone/>
            </a:pPr>
            <a:r>
              <a:rPr lang="en-GB" sz="2600" i="1" smtClean="0"/>
              <a:t>“Create a baseline risk picture for the Total Aviation System”</a:t>
            </a:r>
          </a:p>
        </p:txBody>
      </p:sp>
      <p:sp>
        <p:nvSpPr>
          <p:cNvPr id="31748"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E60A79B9-2270-43E9-8EBB-FA8FD0737755}" type="slidenum">
              <a:rPr lang="en-US"/>
              <a:pPr>
                <a:defRPr/>
              </a:pPr>
              <a:t>15</a:t>
            </a:fld>
            <a:endParaRPr lang="en-US"/>
          </a:p>
        </p:txBody>
      </p:sp>
      <p:sp>
        <p:nvSpPr>
          <p:cNvPr id="32770" name="Rectangle 2"/>
          <p:cNvSpPr>
            <a:spLocks noGrp="1" noChangeArrowheads="1"/>
          </p:cNvSpPr>
          <p:nvPr>
            <p:ph type="title" idx="4294967295"/>
          </p:nvPr>
        </p:nvSpPr>
        <p:spPr>
          <a:xfrm>
            <a:off x="457200" y="1052513"/>
            <a:ext cx="8229600" cy="688975"/>
          </a:xfrm>
        </p:spPr>
        <p:txBody>
          <a:bodyPr/>
          <a:lstStyle/>
          <a:p>
            <a:pPr eaLnBrk="1" hangingPunct="1"/>
            <a:r>
              <a:rPr lang="en-GB" smtClean="0"/>
              <a:t>The baseline risk picture was created by:</a:t>
            </a:r>
          </a:p>
        </p:txBody>
      </p:sp>
      <p:sp>
        <p:nvSpPr>
          <p:cNvPr id="32771"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32772" name="Rectangle 3"/>
          <p:cNvSpPr>
            <a:spLocks noChangeArrowheads="1"/>
          </p:cNvSpPr>
          <p:nvPr/>
        </p:nvSpPr>
        <p:spPr bwMode="auto">
          <a:xfrm>
            <a:off x="563563" y="1866900"/>
            <a:ext cx="8280400" cy="4381500"/>
          </a:xfrm>
          <a:prstGeom prst="rect">
            <a:avLst/>
          </a:prstGeom>
          <a:noFill/>
          <a:ln w="9525">
            <a:noFill/>
            <a:miter lim="800000"/>
            <a:headEnd/>
            <a:tailEnd/>
          </a:ln>
        </p:spPr>
        <p:txBody>
          <a:bodyPr/>
          <a:lstStyle/>
          <a:p>
            <a:pPr marL="358775" indent="-358775">
              <a:spcBef>
                <a:spcPts val="300"/>
              </a:spcBef>
              <a:buClr>
                <a:schemeClr val="accent1"/>
              </a:buClr>
              <a:buFont typeface="Calibri" pitchFamily="34" charset="0"/>
              <a:buChar char="→"/>
            </a:pPr>
            <a:r>
              <a:rPr lang="en-GB" sz="2200">
                <a:solidFill>
                  <a:schemeClr val="tx2"/>
                </a:solidFill>
              </a:rPr>
              <a:t>Carrying out a comprehensive review and highlighting relevant statistical snapshots from annual safety reports produced by EASA, Eurocontrol, etc.</a:t>
            </a:r>
          </a:p>
          <a:p>
            <a:pPr marL="358775" indent="-358775">
              <a:spcBef>
                <a:spcPts val="300"/>
              </a:spcBef>
              <a:buClr>
                <a:schemeClr val="accent1"/>
              </a:buClr>
              <a:buFont typeface="Calibri" pitchFamily="34" charset="0"/>
              <a:buChar char="→"/>
            </a:pPr>
            <a:endParaRPr lang="en-GB" sz="2200">
              <a:solidFill>
                <a:schemeClr val="tx2"/>
              </a:solidFill>
            </a:endParaRPr>
          </a:p>
          <a:p>
            <a:pPr marL="358775" indent="-358775">
              <a:spcBef>
                <a:spcPts val="300"/>
              </a:spcBef>
              <a:buClr>
                <a:schemeClr val="accent1"/>
              </a:buClr>
              <a:buFont typeface="Calibri" pitchFamily="34" charset="0"/>
              <a:buChar char="→"/>
            </a:pPr>
            <a:r>
              <a:rPr lang="en-GB" sz="2200">
                <a:solidFill>
                  <a:schemeClr val="tx2"/>
                </a:solidFill>
              </a:rPr>
              <a:t>Quantification of key operational issues identified in the EASp using the NLR Air Safety Database (which uses ECCAIRS to manage safety data) and an improved Causal model for Air Transport Safety (CATS).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9D496B71-A6AE-4C9E-8789-FAA17F93084A}" type="slidenum">
              <a:rPr lang="en-US"/>
              <a:pPr>
                <a:defRPr/>
              </a:pPr>
              <a:t>16</a:t>
            </a:fld>
            <a:endParaRPr lang="en-US"/>
          </a:p>
        </p:txBody>
      </p:sp>
      <p:sp>
        <p:nvSpPr>
          <p:cNvPr id="33794" name="Rectangle 2"/>
          <p:cNvSpPr>
            <a:spLocks noGrp="1" noChangeArrowheads="1"/>
          </p:cNvSpPr>
          <p:nvPr>
            <p:ph type="title" idx="4294967295"/>
          </p:nvPr>
        </p:nvSpPr>
        <p:spPr>
          <a:xfrm>
            <a:off x="457200" y="1052513"/>
            <a:ext cx="8229600" cy="563562"/>
          </a:xfrm>
        </p:spPr>
        <p:txBody>
          <a:bodyPr/>
          <a:lstStyle/>
          <a:p>
            <a:pPr eaLnBrk="1" hangingPunct="1"/>
            <a:r>
              <a:rPr lang="en-GB" smtClean="0"/>
              <a:t>Causal model for Air Transport Safety (CATS)</a:t>
            </a:r>
          </a:p>
        </p:txBody>
      </p:sp>
      <p:sp>
        <p:nvSpPr>
          <p:cNvPr id="33795"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33796" name="Rectangle 4"/>
          <p:cNvSpPr>
            <a:spLocks noChangeArrowheads="1"/>
          </p:cNvSpPr>
          <p:nvPr/>
        </p:nvSpPr>
        <p:spPr bwMode="auto">
          <a:xfrm>
            <a:off x="485775" y="1771650"/>
            <a:ext cx="8123238" cy="4240213"/>
          </a:xfrm>
          <a:prstGeom prst="rect">
            <a:avLst/>
          </a:prstGeom>
          <a:noFill/>
          <a:ln w="9525">
            <a:noFill/>
            <a:miter lim="800000"/>
            <a:headEnd/>
            <a:tailEnd/>
          </a:ln>
        </p:spPr>
        <p:txBody>
          <a:bodyPr/>
          <a:lstStyle/>
          <a:p>
            <a:pPr marL="381000" indent="-381000">
              <a:lnSpc>
                <a:spcPct val="125000"/>
              </a:lnSpc>
              <a:spcBef>
                <a:spcPct val="50000"/>
              </a:spcBef>
              <a:buClr>
                <a:schemeClr val="accent1"/>
              </a:buClr>
              <a:buFont typeface="Calibri" pitchFamily="34" charset="0"/>
              <a:buChar char="→"/>
            </a:pPr>
            <a:r>
              <a:rPr lang="en-GB" sz="2400">
                <a:solidFill>
                  <a:schemeClr val="tx2"/>
                </a:solidFill>
              </a:rPr>
              <a:t>CATS model provides insight into cause-effect relationships in the event sequences leading up to potential incidents and accidents.</a:t>
            </a:r>
          </a:p>
          <a:p>
            <a:pPr marL="381000" indent="-381000">
              <a:lnSpc>
                <a:spcPct val="125000"/>
              </a:lnSpc>
              <a:spcBef>
                <a:spcPct val="50000"/>
              </a:spcBef>
              <a:buClr>
                <a:schemeClr val="accent1"/>
              </a:buClr>
              <a:buFont typeface="Calibri" pitchFamily="34" charset="0"/>
              <a:buChar char="→"/>
            </a:pPr>
            <a:r>
              <a:rPr lang="en-GB" sz="2400">
                <a:solidFill>
                  <a:schemeClr val="tx2"/>
                </a:solidFill>
              </a:rPr>
              <a:t>Cover all potential failure modes of the operations during the different gate-to-gate flight phases.</a:t>
            </a:r>
          </a:p>
          <a:p>
            <a:pPr marL="381000" indent="-381000">
              <a:lnSpc>
                <a:spcPct val="125000"/>
              </a:lnSpc>
              <a:spcBef>
                <a:spcPct val="50000"/>
              </a:spcBef>
              <a:buClr>
                <a:schemeClr val="accent1"/>
              </a:buClr>
              <a:buFont typeface="Calibri" pitchFamily="34" charset="0"/>
              <a:buChar char="→"/>
            </a:pPr>
            <a:r>
              <a:rPr lang="en-GB" sz="2400">
                <a:solidFill>
                  <a:schemeClr val="tx2"/>
                </a:solidFill>
              </a:rPr>
              <a:t>CATS enables quantitative risk assessments of existing and new operations to be carried out.</a:t>
            </a:r>
          </a:p>
          <a:p>
            <a:pPr marL="381000" indent="-381000">
              <a:lnSpc>
                <a:spcPct val="125000"/>
              </a:lnSpc>
              <a:spcBef>
                <a:spcPct val="50000"/>
              </a:spcBef>
              <a:buClr>
                <a:schemeClr val="accent1"/>
              </a:buClr>
              <a:buFont typeface="Calibri" pitchFamily="34" charset="0"/>
              <a:buChar char="→"/>
            </a:pPr>
            <a:r>
              <a:rPr lang="en-GB" sz="2400">
                <a:solidFill>
                  <a:schemeClr val="tx2"/>
                </a:solidFill>
              </a:rPr>
              <a:t>Provides insight into the effectiveness and efficiency of risk mitigating measures.</a:t>
            </a:r>
          </a:p>
          <a:p>
            <a:pPr marL="381000" indent="-381000">
              <a:lnSpc>
                <a:spcPct val="125000"/>
              </a:lnSpc>
              <a:spcBef>
                <a:spcPct val="50000"/>
              </a:spcBef>
              <a:buClr>
                <a:schemeClr val="accent1"/>
              </a:buClr>
              <a:buFont typeface="Calibri" pitchFamily="34" charset="0"/>
              <a:buChar char="→"/>
            </a:pPr>
            <a:endParaRPr lang="en-GB" sz="2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txBox="1">
            <a:spLocks noGrp="1"/>
          </p:cNvSpPr>
          <p:nvPr/>
        </p:nvSpPr>
        <p:spPr>
          <a:xfrm>
            <a:off x="7924800" y="490538"/>
            <a:ext cx="762000" cy="366712"/>
          </a:xfrm>
          <a:prstGeom prst="rect">
            <a:avLst/>
          </a:prstGeom>
          <a:noFill/>
        </p:spPr>
        <p:txBody>
          <a:bodyPr rIns="0" anchor="b"/>
          <a:lstStyle/>
          <a:p>
            <a:pPr algn="r" fontAlgn="auto">
              <a:spcBef>
                <a:spcPts val="0"/>
              </a:spcBef>
              <a:spcAft>
                <a:spcPts val="0"/>
              </a:spcAft>
              <a:defRPr/>
            </a:pPr>
            <a:fld id="{D35BD57F-2655-4B57-A092-8C3F6FD4FD02}" type="slidenum">
              <a:rPr lang="en-US">
                <a:solidFill>
                  <a:srgbClr val="FFFFFF"/>
                </a:solidFill>
                <a:latin typeface="+mn-lt"/>
              </a:rPr>
              <a:pPr algn="r" fontAlgn="auto">
                <a:spcBef>
                  <a:spcPts val="0"/>
                </a:spcBef>
                <a:spcAft>
                  <a:spcPts val="0"/>
                </a:spcAft>
                <a:defRPr/>
              </a:pPr>
              <a:t>17</a:t>
            </a:fld>
            <a:endParaRPr lang="en-US">
              <a:solidFill>
                <a:srgbClr val="FFFFFF"/>
              </a:solidFill>
              <a:latin typeface="+mn-lt"/>
            </a:endParaRPr>
          </a:p>
        </p:txBody>
      </p:sp>
      <p:sp>
        <p:nvSpPr>
          <p:cNvPr id="50179" name="Rectangle 2"/>
          <p:cNvSpPr>
            <a:spLocks noGrp="1" noChangeArrowheads="1"/>
          </p:cNvSpPr>
          <p:nvPr>
            <p:ph type="title" idx="4294967295"/>
          </p:nvPr>
        </p:nvSpPr>
        <p:spPr>
          <a:xfrm>
            <a:off x="457200" y="1052513"/>
            <a:ext cx="8229600" cy="563562"/>
          </a:xfrm>
        </p:spPr>
        <p:txBody>
          <a:bodyPr/>
          <a:lstStyle/>
          <a:p>
            <a:pPr eaLnBrk="1" hangingPunct="1"/>
            <a:r>
              <a:rPr lang="en-GB" smtClean="0"/>
              <a:t>Basic ASCOS data query:</a:t>
            </a:r>
          </a:p>
        </p:txBody>
      </p:sp>
      <p:sp>
        <p:nvSpPr>
          <p:cNvPr id="50180"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50181" name="Rectangle 6"/>
          <p:cNvSpPr>
            <a:spLocks noChangeArrowheads="1"/>
          </p:cNvSpPr>
          <p:nvPr/>
        </p:nvSpPr>
        <p:spPr bwMode="auto">
          <a:xfrm>
            <a:off x="0" y="1914525"/>
            <a:ext cx="9144000" cy="0"/>
          </a:xfrm>
          <a:prstGeom prst="rect">
            <a:avLst/>
          </a:prstGeom>
          <a:noFill/>
          <a:ln w="9525">
            <a:noFill/>
            <a:miter lim="800000"/>
            <a:headEnd/>
            <a:tailEnd/>
          </a:ln>
        </p:spPr>
        <p:txBody>
          <a:bodyPr wrap="none" anchor="ctr">
            <a:spAutoFit/>
          </a:bodyPr>
          <a:lstStyle/>
          <a:p>
            <a:endParaRPr lang="en-US"/>
          </a:p>
        </p:txBody>
      </p:sp>
      <p:pic>
        <p:nvPicPr>
          <p:cNvPr id="50205" name="Picture 29"/>
          <p:cNvPicPr>
            <a:picLocks noChangeAspect="1" noChangeArrowheads="1"/>
          </p:cNvPicPr>
          <p:nvPr/>
        </p:nvPicPr>
        <p:blipFill>
          <a:blip r:embed="rId2"/>
          <a:srcRect l="16399" t="17903" r="14861" b="9093"/>
          <a:stretch>
            <a:fillRect/>
          </a:stretch>
        </p:blipFill>
        <p:spPr bwMode="auto">
          <a:xfrm>
            <a:off x="414338" y="1690688"/>
            <a:ext cx="8243887" cy="49228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0"/>
          </p:nvPr>
        </p:nvSpPr>
        <p:spPr/>
        <p:txBody>
          <a:bodyPr/>
          <a:lstStyle/>
          <a:p>
            <a:pPr>
              <a:defRPr/>
            </a:pPr>
            <a:fld id="{8A8AA0D1-C923-428B-AF7E-1A7AEBF099F2}" type="slidenum">
              <a:rPr lang="en-US"/>
              <a:pPr>
                <a:defRPr/>
              </a:pPr>
              <a:t>18</a:t>
            </a:fld>
            <a:endParaRPr lang="en-US"/>
          </a:p>
        </p:txBody>
      </p:sp>
      <p:sp>
        <p:nvSpPr>
          <p:cNvPr id="34818" name="Rectangle 2"/>
          <p:cNvSpPr>
            <a:spLocks noGrp="1" noChangeArrowheads="1"/>
          </p:cNvSpPr>
          <p:nvPr>
            <p:ph type="title" idx="4294967295"/>
          </p:nvPr>
        </p:nvSpPr>
        <p:spPr>
          <a:xfrm>
            <a:off x="457200" y="1052513"/>
            <a:ext cx="8229600" cy="563562"/>
          </a:xfrm>
        </p:spPr>
        <p:txBody>
          <a:bodyPr/>
          <a:lstStyle/>
          <a:p>
            <a:pPr eaLnBrk="1" hangingPunct="1"/>
            <a:r>
              <a:rPr lang="en-GB" smtClean="0"/>
              <a:t>Frequency of EASp key operational safety issues:</a:t>
            </a:r>
          </a:p>
        </p:txBody>
      </p:sp>
      <p:sp>
        <p:nvSpPr>
          <p:cNvPr id="34819"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34820" name="Rectangle 6"/>
          <p:cNvSpPr>
            <a:spLocks noChangeArrowheads="1"/>
          </p:cNvSpPr>
          <p:nvPr/>
        </p:nvSpPr>
        <p:spPr bwMode="auto">
          <a:xfrm>
            <a:off x="0" y="19145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90548" name="Group 84"/>
          <p:cNvGraphicFramePr>
            <a:graphicFrameLocks noGrp="1"/>
          </p:cNvGraphicFramePr>
          <p:nvPr/>
        </p:nvGraphicFramePr>
        <p:xfrm>
          <a:off x="1703388" y="2232025"/>
          <a:ext cx="5715000" cy="3028950"/>
        </p:xfrm>
        <a:graphic>
          <a:graphicData uri="http://schemas.openxmlformats.org/drawingml/2006/table">
            <a:tbl>
              <a:tblPr/>
              <a:tblGrid>
                <a:gridCol w="2687637"/>
                <a:gridCol w="3027363"/>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Calibri" pitchFamily="34" charset="0"/>
                          <a:cs typeface="Times New Roman" pitchFamily="18" charset="0"/>
                        </a:rPr>
                        <a:t>Key operational safety issue</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Calibri" pitchFamily="34" charset="0"/>
                          <a:cs typeface="Times New Roman" pitchFamily="18" charset="0"/>
                        </a:rPr>
                        <a:t>Frequency</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Runway excursion</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1.24∙10</a:t>
                      </a:r>
                      <a:r>
                        <a:rPr kumimoji="0" lang="en-GB" sz="1600" b="0" i="0" u="none" strike="noStrike" cap="none" normalizeH="0" baseline="30000" smtClean="0">
                          <a:ln>
                            <a:noFill/>
                          </a:ln>
                          <a:solidFill>
                            <a:schemeClr val="tx1"/>
                          </a:solidFill>
                          <a:effectLst/>
                          <a:latin typeface="Calibri" pitchFamily="34" charset="0"/>
                          <a:cs typeface="Times New Roman" pitchFamily="18" charset="0"/>
                        </a:rPr>
                        <a:t>-6</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Mid-air collision</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3.67∙10</a:t>
                      </a:r>
                      <a:r>
                        <a:rPr kumimoji="0" lang="en-GB" sz="1600" b="0" i="0" u="none" strike="noStrike" cap="none" normalizeH="0" baseline="30000" smtClean="0">
                          <a:ln>
                            <a:noFill/>
                          </a:ln>
                          <a:solidFill>
                            <a:schemeClr val="tx1"/>
                          </a:solidFill>
                          <a:effectLst/>
                          <a:latin typeface="Calibri" pitchFamily="34" charset="0"/>
                          <a:cs typeface="Times New Roman" pitchFamily="18" charset="0"/>
                        </a:rPr>
                        <a:t>-8</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CFIT</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3.72 10</a:t>
                      </a:r>
                      <a:r>
                        <a:rPr kumimoji="0" lang="en-GB" sz="1600" b="0" i="0" u="none" strike="noStrike" cap="none" normalizeH="0" baseline="30000" smtClean="0">
                          <a:ln>
                            <a:noFill/>
                          </a:ln>
                          <a:solidFill>
                            <a:schemeClr val="tx1"/>
                          </a:solidFill>
                          <a:effectLst/>
                          <a:latin typeface="Calibri" pitchFamily="34" charset="0"/>
                          <a:cs typeface="Times New Roman" pitchFamily="18" charset="0"/>
                        </a:rPr>
                        <a:t> -8</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Loss of control in flight</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4.13∙10</a:t>
                      </a:r>
                      <a:r>
                        <a:rPr kumimoji="0" lang="en-GB" sz="1600" b="0" i="0" u="none" strike="noStrike" cap="none" normalizeH="0" baseline="30000" smtClean="0">
                          <a:ln>
                            <a:noFill/>
                          </a:ln>
                          <a:solidFill>
                            <a:schemeClr val="tx1"/>
                          </a:solidFill>
                          <a:effectLst/>
                          <a:latin typeface="Calibri" pitchFamily="34" charset="0"/>
                          <a:cs typeface="Times New Roman" pitchFamily="18" charset="0"/>
                        </a:rPr>
                        <a:t>-7</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Ground collision</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cs typeface="Times New Roman" pitchFamily="18" charset="0"/>
                        </a:rPr>
                        <a:t>1.17∙10</a:t>
                      </a:r>
                      <a:r>
                        <a:rPr kumimoji="0" lang="en-GB" sz="1600" b="0" i="0" u="none" strike="noStrike" cap="none" normalizeH="0" baseline="30000" smtClean="0">
                          <a:ln>
                            <a:noFill/>
                          </a:ln>
                          <a:solidFill>
                            <a:schemeClr val="tx1"/>
                          </a:solidFill>
                          <a:effectLst/>
                          <a:latin typeface="Calibri" pitchFamily="34" charset="0"/>
                          <a:cs typeface="Times New Roman" pitchFamily="18" charset="0"/>
                        </a:rPr>
                        <a:t>-6</a:t>
                      </a: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728617"/>
                      </a:solidFill>
                      <a:prstDash val="solid"/>
                      <a:round/>
                      <a:headEnd type="none" w="med" len="med"/>
                      <a:tailEnd type="none" w="med" len="med"/>
                    </a:lnL>
                    <a:lnR w="12700" cap="flat" cmpd="sng" algn="ctr">
                      <a:solidFill>
                        <a:srgbClr val="728617"/>
                      </a:solidFill>
                      <a:prstDash val="solid"/>
                      <a:round/>
                      <a:headEnd type="none" w="med" len="med"/>
                      <a:tailEnd type="none" w="med" len="med"/>
                    </a:lnR>
                    <a:lnT w="12700" cap="flat" cmpd="sng" algn="ctr">
                      <a:solidFill>
                        <a:srgbClr val="728617"/>
                      </a:solidFill>
                      <a:prstDash val="solid"/>
                      <a:round/>
                      <a:headEnd type="none" w="med" len="med"/>
                      <a:tailEnd type="none" w="med" len="med"/>
                    </a:lnT>
                    <a:lnB w="12700" cap="flat" cmpd="sng" algn="ctr">
                      <a:solidFill>
                        <a:srgbClr val="728617"/>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txBox="1">
            <a:spLocks noGrp="1"/>
          </p:cNvSpPr>
          <p:nvPr/>
        </p:nvSpPr>
        <p:spPr>
          <a:xfrm>
            <a:off x="7924800" y="490538"/>
            <a:ext cx="762000" cy="366712"/>
          </a:xfrm>
          <a:prstGeom prst="rect">
            <a:avLst/>
          </a:prstGeom>
          <a:noFill/>
        </p:spPr>
        <p:txBody>
          <a:bodyPr rIns="0" anchor="b"/>
          <a:lstStyle/>
          <a:p>
            <a:pPr algn="r" fontAlgn="auto">
              <a:spcBef>
                <a:spcPts val="0"/>
              </a:spcBef>
              <a:spcAft>
                <a:spcPts val="0"/>
              </a:spcAft>
              <a:defRPr/>
            </a:pPr>
            <a:fld id="{17F873AD-9E69-45EF-B448-1065A9E2C393}" type="slidenum">
              <a:rPr lang="en-US">
                <a:solidFill>
                  <a:srgbClr val="FFFFFF"/>
                </a:solidFill>
                <a:latin typeface="+mn-lt"/>
              </a:rPr>
              <a:pPr algn="r" fontAlgn="auto">
                <a:spcBef>
                  <a:spcPts val="0"/>
                </a:spcBef>
                <a:spcAft>
                  <a:spcPts val="0"/>
                </a:spcAft>
                <a:defRPr/>
              </a:pPr>
              <a:t>19</a:t>
            </a:fld>
            <a:endParaRPr lang="en-US">
              <a:solidFill>
                <a:srgbClr val="FFFFFF"/>
              </a:solidFill>
              <a:latin typeface="+mn-lt"/>
            </a:endParaRPr>
          </a:p>
        </p:txBody>
      </p:sp>
      <p:sp>
        <p:nvSpPr>
          <p:cNvPr id="51203" name="Rectangle 2"/>
          <p:cNvSpPr>
            <a:spLocks noGrp="1" noChangeArrowheads="1"/>
          </p:cNvSpPr>
          <p:nvPr>
            <p:ph type="title" idx="4294967295"/>
          </p:nvPr>
        </p:nvSpPr>
        <p:spPr>
          <a:xfrm>
            <a:off x="209550" y="1052513"/>
            <a:ext cx="8477250" cy="563562"/>
          </a:xfrm>
        </p:spPr>
        <p:txBody>
          <a:bodyPr/>
          <a:lstStyle/>
          <a:p>
            <a:pPr eaLnBrk="1" hangingPunct="1"/>
            <a:r>
              <a:rPr lang="en-GB" smtClean="0"/>
              <a:t>Comparison with Eurocontrol Integrated Risk Picture IRP:</a:t>
            </a:r>
          </a:p>
        </p:txBody>
      </p:sp>
      <p:sp>
        <p:nvSpPr>
          <p:cNvPr id="51204"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pic>
        <p:nvPicPr>
          <p:cNvPr id="51229" name="Picture 29"/>
          <p:cNvPicPr>
            <a:picLocks noChangeAspect="1" noChangeArrowheads="1"/>
          </p:cNvPicPr>
          <p:nvPr/>
        </p:nvPicPr>
        <p:blipFill>
          <a:blip r:embed="rId2"/>
          <a:srcRect l="16667" t="38737" r="15556" b="17274"/>
          <a:stretch>
            <a:fillRect/>
          </a:stretch>
        </p:blipFill>
        <p:spPr bwMode="auto">
          <a:xfrm>
            <a:off x="166688" y="2211388"/>
            <a:ext cx="8818562" cy="321786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F1C110C5-E52F-41E7-843B-D3541D96EDE7}" type="slidenum">
              <a:rPr lang="en-US"/>
              <a:pPr>
                <a:defRPr/>
              </a:pPr>
              <a:t>2</a:t>
            </a:fld>
            <a:endParaRPr lang="en-US"/>
          </a:p>
        </p:txBody>
      </p:sp>
      <p:sp>
        <p:nvSpPr>
          <p:cNvPr id="22530" name="Title 1"/>
          <p:cNvSpPr>
            <a:spLocks noGrp="1"/>
          </p:cNvSpPr>
          <p:nvPr>
            <p:ph type="title"/>
          </p:nvPr>
        </p:nvSpPr>
        <p:spPr>
          <a:xfrm>
            <a:off x="457200" y="1052513"/>
            <a:ext cx="8229600" cy="663575"/>
          </a:xfrm>
        </p:spPr>
        <p:txBody>
          <a:bodyPr/>
          <a:lstStyle/>
          <a:p>
            <a:pPr eaLnBrk="1" hangingPunct="1"/>
            <a:r>
              <a:rPr lang="en-GB" smtClean="0"/>
              <a:t>This Presentation</a:t>
            </a:r>
            <a:endParaRPr lang="en-US" smtClean="0"/>
          </a:p>
        </p:txBody>
      </p:sp>
      <p:sp>
        <p:nvSpPr>
          <p:cNvPr id="22531" name="Content Placeholder 2"/>
          <p:cNvSpPr>
            <a:spLocks noGrp="1"/>
          </p:cNvSpPr>
          <p:nvPr>
            <p:ph idx="1"/>
          </p:nvPr>
        </p:nvSpPr>
        <p:spPr>
          <a:xfrm>
            <a:off x="457200" y="1971675"/>
            <a:ext cx="8229600" cy="4392613"/>
          </a:xfrm>
        </p:spPr>
        <p:txBody>
          <a:bodyPr/>
          <a:lstStyle/>
          <a:p>
            <a:pPr marL="0" indent="0" eaLnBrk="1" hangingPunct="1">
              <a:spcBef>
                <a:spcPts val="600"/>
              </a:spcBef>
            </a:pPr>
            <a:r>
              <a:rPr lang="en-GB" smtClean="0"/>
              <a:t>  Introduction and overview of WP2</a:t>
            </a:r>
          </a:p>
          <a:p>
            <a:pPr marL="0" indent="0" eaLnBrk="1" hangingPunct="1">
              <a:spcBef>
                <a:spcPts val="600"/>
              </a:spcBef>
            </a:pPr>
            <a:endParaRPr lang="en-GB" sz="1400" smtClean="0"/>
          </a:p>
          <a:p>
            <a:pPr marL="0" indent="0" eaLnBrk="1" hangingPunct="1">
              <a:spcBef>
                <a:spcPts val="600"/>
              </a:spcBef>
            </a:pPr>
            <a:r>
              <a:rPr lang="en-GB" smtClean="0"/>
              <a:t>  WP2 Sub-task 2.1 – Framework Safety Performance   </a:t>
            </a:r>
          </a:p>
          <a:p>
            <a:pPr marL="0" indent="0" eaLnBrk="1" hangingPunct="1">
              <a:spcBef>
                <a:spcPts val="600"/>
              </a:spcBef>
              <a:buFont typeface="Calibri" pitchFamily="34" charset="0"/>
              <a:buNone/>
            </a:pPr>
            <a:r>
              <a:rPr lang="en-GB" smtClean="0"/>
              <a:t>      Indicators</a:t>
            </a:r>
          </a:p>
          <a:p>
            <a:pPr marL="0" indent="0" eaLnBrk="1" hangingPunct="1">
              <a:spcBef>
                <a:spcPts val="600"/>
              </a:spcBef>
              <a:buFont typeface="Calibri" pitchFamily="34" charset="0"/>
              <a:buNone/>
            </a:pPr>
            <a:endParaRPr lang="en-GB" sz="1400" smtClean="0"/>
          </a:p>
          <a:p>
            <a:pPr marL="0" indent="0" eaLnBrk="1" hangingPunct="1">
              <a:spcBef>
                <a:spcPts val="600"/>
              </a:spcBef>
            </a:pPr>
            <a:r>
              <a:rPr lang="en-GB" smtClean="0"/>
              <a:t>  WP2 Sub-task 2.2 – Baseline Risk Picture for Total Aviation </a:t>
            </a:r>
          </a:p>
          <a:p>
            <a:pPr marL="0" indent="0" eaLnBrk="1" hangingPunct="1">
              <a:spcBef>
                <a:spcPts val="600"/>
              </a:spcBef>
              <a:buFont typeface="Calibri" pitchFamily="34" charset="0"/>
              <a:buNone/>
            </a:pPr>
            <a:r>
              <a:rPr lang="en-GB" smtClean="0"/>
              <a:t>      System</a:t>
            </a:r>
          </a:p>
          <a:p>
            <a:pPr marL="0" indent="0" eaLnBrk="1" hangingPunct="1">
              <a:spcBef>
                <a:spcPts val="600"/>
              </a:spcBef>
              <a:buFont typeface="Calibri" pitchFamily="34" charset="0"/>
              <a:buNone/>
            </a:pPr>
            <a:endParaRPr lang="en-GB" sz="1400" smtClean="0"/>
          </a:p>
          <a:p>
            <a:pPr marL="0" indent="0" eaLnBrk="1" hangingPunct="1">
              <a:spcBef>
                <a:spcPts val="600"/>
              </a:spcBef>
            </a:pPr>
            <a:r>
              <a:rPr lang="en-GB" smtClean="0"/>
              <a:t>  Next Steps</a:t>
            </a:r>
          </a:p>
          <a:p>
            <a:pPr marL="0" indent="0" eaLnBrk="1" hangingPunct="1">
              <a:spcBef>
                <a:spcPts val="600"/>
              </a:spcBef>
            </a:pPr>
            <a:endParaRPr lang="en-GB" sz="1400" smtClean="0"/>
          </a:p>
          <a:p>
            <a:pPr marL="0" indent="0" eaLnBrk="1" hangingPunct="1">
              <a:spcBef>
                <a:spcPts val="600"/>
              </a:spcBef>
            </a:pPr>
            <a:r>
              <a:rPr lang="en-GB" smtClean="0"/>
              <a:t>  Contact details</a:t>
            </a:r>
          </a:p>
        </p:txBody>
      </p:sp>
      <p:sp>
        <p:nvSpPr>
          <p:cNvPr id="22532" name="Footer Placeholder 5"/>
          <p:cNvSpPr>
            <a:spLocks noGrp="1"/>
          </p:cNvSpPr>
          <p:nvPr>
            <p:ph type="ftr" sz="quarter" idx="12"/>
          </p:nvPr>
        </p:nvSpPr>
        <p:spPr bwMode="auto">
          <a:noFill/>
          <a:ln>
            <a:miter lim="800000"/>
            <a:headEnd/>
            <a:tailEnd/>
          </a:ln>
        </p:spPr>
        <p:txBody>
          <a:bodyPr/>
          <a:lstStyle/>
          <a:p>
            <a:r>
              <a:rPr lang="en-GB" smtClean="0"/>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599D63D1-06A8-4FE4-B338-DF79653E58CD}" type="slidenum">
              <a:rPr lang="en-US"/>
              <a:pPr>
                <a:defRPr/>
              </a:pPr>
              <a:t>20</a:t>
            </a:fld>
            <a:endParaRPr lang="en-US"/>
          </a:p>
        </p:txBody>
      </p:sp>
      <p:sp>
        <p:nvSpPr>
          <p:cNvPr id="35842" name="Rectangle 2"/>
          <p:cNvSpPr>
            <a:spLocks noGrp="1" noChangeArrowheads="1"/>
          </p:cNvSpPr>
          <p:nvPr>
            <p:ph type="title" idx="4294967295"/>
          </p:nvPr>
        </p:nvSpPr>
        <p:spPr>
          <a:xfrm>
            <a:off x="457200" y="1052513"/>
            <a:ext cx="8229600" cy="563562"/>
          </a:xfrm>
        </p:spPr>
        <p:txBody>
          <a:bodyPr/>
          <a:lstStyle/>
          <a:p>
            <a:pPr eaLnBrk="1" hangingPunct="1"/>
            <a:r>
              <a:rPr lang="en-GB" smtClean="0"/>
              <a:t>Conclusions</a:t>
            </a:r>
          </a:p>
        </p:txBody>
      </p:sp>
      <p:sp>
        <p:nvSpPr>
          <p:cNvPr id="35843"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35844" name="Rectangle 4"/>
          <p:cNvSpPr>
            <a:spLocks noChangeArrowheads="1"/>
          </p:cNvSpPr>
          <p:nvPr/>
        </p:nvSpPr>
        <p:spPr bwMode="auto">
          <a:xfrm>
            <a:off x="485775" y="1771650"/>
            <a:ext cx="8123238" cy="4240213"/>
          </a:xfrm>
          <a:prstGeom prst="rect">
            <a:avLst/>
          </a:prstGeom>
          <a:noFill/>
          <a:ln w="9525">
            <a:noFill/>
            <a:miter lim="800000"/>
            <a:headEnd/>
            <a:tailEnd/>
          </a:ln>
        </p:spPr>
        <p:txBody>
          <a:bodyPr/>
          <a:lstStyle/>
          <a:p>
            <a:pPr marL="381000" indent="-381000">
              <a:lnSpc>
                <a:spcPct val="125000"/>
              </a:lnSpc>
              <a:spcBef>
                <a:spcPct val="50000"/>
              </a:spcBef>
              <a:buClr>
                <a:schemeClr val="accent1"/>
              </a:buClr>
              <a:buFont typeface="Calibri" pitchFamily="34" charset="0"/>
              <a:buChar char="→"/>
            </a:pPr>
            <a:r>
              <a:rPr lang="en-GB" sz="2400">
                <a:solidFill>
                  <a:schemeClr val="tx2"/>
                </a:solidFill>
              </a:rPr>
              <a:t>Significant overall improvement in aviation safety in the last 2 decades.</a:t>
            </a:r>
          </a:p>
          <a:p>
            <a:pPr marL="381000" indent="-381000">
              <a:lnSpc>
                <a:spcPct val="125000"/>
              </a:lnSpc>
              <a:spcBef>
                <a:spcPct val="50000"/>
              </a:spcBef>
              <a:buClr>
                <a:schemeClr val="accent1"/>
              </a:buClr>
              <a:buFont typeface="Calibri" pitchFamily="34" charset="0"/>
              <a:buChar char="→"/>
            </a:pPr>
            <a:r>
              <a:rPr lang="en-GB" sz="2400">
                <a:solidFill>
                  <a:schemeClr val="tx2"/>
                </a:solidFill>
              </a:rPr>
              <a:t>Europe has consistently experienced a low rate of fatal accidents compared with many other regions of the world.</a:t>
            </a:r>
          </a:p>
          <a:p>
            <a:pPr marL="381000" indent="-381000">
              <a:lnSpc>
                <a:spcPct val="125000"/>
              </a:lnSpc>
              <a:spcBef>
                <a:spcPct val="50000"/>
              </a:spcBef>
              <a:buClr>
                <a:schemeClr val="accent1"/>
              </a:buClr>
              <a:buFont typeface="Calibri" pitchFamily="34" charset="0"/>
              <a:buChar char="→"/>
            </a:pPr>
            <a:r>
              <a:rPr lang="en-GB" sz="2400">
                <a:solidFill>
                  <a:schemeClr val="tx2"/>
                </a:solidFill>
              </a:rPr>
              <a:t>Pick-up in air traffic following the economic downturn may also result in an increase of occurrences.</a:t>
            </a:r>
          </a:p>
          <a:p>
            <a:pPr marL="381000" indent="-381000">
              <a:lnSpc>
                <a:spcPct val="125000"/>
              </a:lnSpc>
              <a:spcBef>
                <a:spcPct val="50000"/>
              </a:spcBef>
              <a:buClr>
                <a:schemeClr val="accent1"/>
              </a:buClr>
              <a:buFont typeface="Calibri" pitchFamily="34" charset="0"/>
              <a:buChar char="→"/>
            </a:pPr>
            <a:r>
              <a:rPr lang="en-GB" sz="2400">
                <a:solidFill>
                  <a:schemeClr val="tx2"/>
                </a:solidFill>
              </a:rPr>
              <a:t>About 40 % of all fatalities occur in accidents which happen during the approach and landing phases of flight.</a:t>
            </a:r>
          </a:p>
          <a:p>
            <a:pPr marL="381000" indent="-381000">
              <a:lnSpc>
                <a:spcPct val="125000"/>
              </a:lnSpc>
              <a:spcBef>
                <a:spcPct val="50000"/>
              </a:spcBef>
              <a:buClr>
                <a:schemeClr val="accent1"/>
              </a:buClr>
              <a:buFont typeface="Calibri" pitchFamily="34" charset="0"/>
              <a:buChar char="→"/>
            </a:pPr>
            <a:endParaRPr lang="en-GB" sz="2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755D2A57-0DA9-4EA3-929F-40E4E8967E55}" type="slidenum">
              <a:rPr lang="en-US"/>
              <a:pPr>
                <a:defRPr/>
              </a:pPr>
              <a:t>21</a:t>
            </a:fld>
            <a:endParaRPr lang="en-US"/>
          </a:p>
        </p:txBody>
      </p:sp>
      <p:sp>
        <p:nvSpPr>
          <p:cNvPr id="36866" name="Rectangle 2"/>
          <p:cNvSpPr>
            <a:spLocks noGrp="1" noChangeArrowheads="1"/>
          </p:cNvSpPr>
          <p:nvPr>
            <p:ph type="title" idx="4294967295"/>
          </p:nvPr>
        </p:nvSpPr>
        <p:spPr>
          <a:xfrm>
            <a:off x="457200" y="1052513"/>
            <a:ext cx="8229600" cy="563562"/>
          </a:xfrm>
        </p:spPr>
        <p:txBody>
          <a:bodyPr/>
          <a:lstStyle/>
          <a:p>
            <a:pPr eaLnBrk="1" hangingPunct="1"/>
            <a:r>
              <a:rPr lang="en-GB" smtClean="0"/>
              <a:t>Conclusions (cont.)</a:t>
            </a:r>
          </a:p>
        </p:txBody>
      </p:sp>
      <p:sp>
        <p:nvSpPr>
          <p:cNvPr id="36867"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36868" name="Rectangle 4"/>
          <p:cNvSpPr>
            <a:spLocks noChangeArrowheads="1"/>
          </p:cNvSpPr>
          <p:nvPr/>
        </p:nvSpPr>
        <p:spPr bwMode="auto">
          <a:xfrm>
            <a:off x="485775" y="1771650"/>
            <a:ext cx="8123238" cy="4240213"/>
          </a:xfrm>
          <a:prstGeom prst="rect">
            <a:avLst/>
          </a:prstGeom>
          <a:noFill/>
          <a:ln w="9525">
            <a:noFill/>
            <a:miter lim="800000"/>
            <a:headEnd/>
            <a:tailEnd/>
          </a:ln>
        </p:spPr>
        <p:txBody>
          <a:bodyPr/>
          <a:lstStyle/>
          <a:p>
            <a:pPr marL="381000" indent="-381000">
              <a:lnSpc>
                <a:spcPct val="125000"/>
              </a:lnSpc>
              <a:spcBef>
                <a:spcPct val="50000"/>
              </a:spcBef>
              <a:buClr>
                <a:schemeClr val="accent1"/>
              </a:buClr>
              <a:buFont typeface="Calibri" pitchFamily="34" charset="0"/>
              <a:buChar char="→"/>
            </a:pPr>
            <a:r>
              <a:rPr lang="en-GB" sz="2400">
                <a:solidFill>
                  <a:schemeClr val="tx2"/>
                </a:solidFill>
              </a:rPr>
              <a:t>Despite being infrequent LOC-I accidents result in higher numbers of fatalities when compared, for instance, to runway excursions.</a:t>
            </a:r>
          </a:p>
          <a:p>
            <a:pPr marL="381000" indent="-381000">
              <a:lnSpc>
                <a:spcPct val="125000"/>
              </a:lnSpc>
              <a:spcBef>
                <a:spcPct val="50000"/>
              </a:spcBef>
              <a:buClr>
                <a:schemeClr val="accent1"/>
              </a:buClr>
              <a:buFont typeface="Calibri" pitchFamily="34" charset="0"/>
              <a:buChar char="→"/>
            </a:pPr>
            <a:r>
              <a:rPr lang="en-GB" sz="2400">
                <a:solidFill>
                  <a:schemeClr val="tx2"/>
                </a:solidFill>
              </a:rPr>
              <a:t>Of the 5 event categories, runway excursions and ground collisions are more frequent. </a:t>
            </a:r>
          </a:p>
          <a:p>
            <a:pPr marL="381000" indent="-381000">
              <a:lnSpc>
                <a:spcPct val="125000"/>
              </a:lnSpc>
              <a:spcBef>
                <a:spcPct val="50000"/>
              </a:spcBef>
              <a:buClr>
                <a:schemeClr val="accent1"/>
              </a:buClr>
              <a:buFont typeface="Calibri" pitchFamily="34" charset="0"/>
              <a:buChar char="→"/>
            </a:pPr>
            <a:r>
              <a:rPr lang="en-GB" sz="2400">
                <a:solidFill>
                  <a:schemeClr val="tx2"/>
                </a:solidFill>
              </a:rPr>
              <a:t>CFIT, mid-air collisions and loss of control in-flight events are associated with higher rate of fatalities.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5A9AE04F-434B-4BEC-9248-D6A1BC29298B}" type="slidenum">
              <a:rPr lang="en-US"/>
              <a:pPr>
                <a:defRPr/>
              </a:pPr>
              <a:t>22</a:t>
            </a:fld>
            <a:endParaRPr lang="en-US"/>
          </a:p>
        </p:txBody>
      </p:sp>
      <p:sp>
        <p:nvSpPr>
          <p:cNvPr id="37890" name="Rectangle 2"/>
          <p:cNvSpPr>
            <a:spLocks noGrp="1" noChangeArrowheads="1"/>
          </p:cNvSpPr>
          <p:nvPr>
            <p:ph type="title" idx="4294967295"/>
          </p:nvPr>
        </p:nvSpPr>
        <p:spPr>
          <a:xfrm>
            <a:off x="457200" y="1052513"/>
            <a:ext cx="8229600" cy="688975"/>
          </a:xfrm>
        </p:spPr>
        <p:txBody>
          <a:bodyPr/>
          <a:lstStyle/>
          <a:p>
            <a:pPr eaLnBrk="1" hangingPunct="1"/>
            <a:r>
              <a:rPr lang="en-GB" smtClean="0"/>
              <a:t>Next steps</a:t>
            </a:r>
          </a:p>
        </p:txBody>
      </p:sp>
      <p:sp>
        <p:nvSpPr>
          <p:cNvPr id="37891" name="Rectangle 3"/>
          <p:cNvSpPr>
            <a:spLocks noGrp="1" noChangeArrowheads="1"/>
          </p:cNvSpPr>
          <p:nvPr>
            <p:ph type="body" idx="4294967295"/>
          </p:nvPr>
        </p:nvSpPr>
        <p:spPr>
          <a:xfrm>
            <a:off x="563563" y="1866900"/>
            <a:ext cx="8280400" cy="4381500"/>
          </a:xfrm>
        </p:spPr>
        <p:txBody>
          <a:bodyPr/>
          <a:lstStyle/>
          <a:p>
            <a:pPr eaLnBrk="1" hangingPunct="1"/>
            <a:r>
              <a:rPr lang="en-GB" sz="2600" smtClean="0"/>
              <a:t>Sub-task 2.1, D2.1 – Completed </a:t>
            </a:r>
          </a:p>
          <a:p>
            <a:pPr eaLnBrk="1" hangingPunct="1"/>
            <a:endParaRPr lang="en-GB" sz="2600" smtClean="0"/>
          </a:p>
          <a:p>
            <a:pPr eaLnBrk="1" hangingPunct="1"/>
            <a:r>
              <a:rPr lang="en-GB" sz="2600" smtClean="0"/>
              <a:t>Sub-task 2.2, D2.2 – Completed </a:t>
            </a:r>
          </a:p>
          <a:p>
            <a:pPr eaLnBrk="1" hangingPunct="1"/>
            <a:endParaRPr lang="en-GB" sz="2600" smtClean="0"/>
          </a:p>
          <a:p>
            <a:pPr eaLnBrk="1" hangingPunct="1"/>
            <a:r>
              <a:rPr lang="en-GB" sz="2600" smtClean="0"/>
              <a:t>WP2 sub-task 2.3 – Process for safety performance monitoring – In-progress</a:t>
            </a:r>
          </a:p>
          <a:p>
            <a:pPr eaLnBrk="1" hangingPunct="1"/>
            <a:endParaRPr lang="en-GB" sz="2600" smtClean="0"/>
          </a:p>
          <a:p>
            <a:pPr eaLnBrk="1" hangingPunct="1"/>
            <a:r>
              <a:rPr lang="en-GB" sz="2600" smtClean="0"/>
              <a:t>WP2 sub-task 2.4 – Tools for continuous safety monitoring – Pre-planning</a:t>
            </a:r>
            <a:endParaRPr lang="en-US" sz="2600" smtClean="0"/>
          </a:p>
        </p:txBody>
      </p:sp>
      <p:sp>
        <p:nvSpPr>
          <p:cNvPr id="37892"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C0E4F56D-0438-4088-90AC-1B5DBECAE6C5}" type="slidenum">
              <a:rPr lang="en-US"/>
              <a:pPr>
                <a:defRPr/>
              </a:pPr>
              <a:t>23</a:t>
            </a:fld>
            <a:endParaRPr lang="en-US"/>
          </a:p>
        </p:txBody>
      </p:sp>
      <p:sp>
        <p:nvSpPr>
          <p:cNvPr id="38914" name="Title 1"/>
          <p:cNvSpPr>
            <a:spLocks noGrp="1"/>
          </p:cNvSpPr>
          <p:nvPr>
            <p:ph type="title"/>
          </p:nvPr>
        </p:nvSpPr>
        <p:spPr>
          <a:xfrm>
            <a:off x="457200" y="1052513"/>
            <a:ext cx="8229600" cy="601662"/>
          </a:xfrm>
        </p:spPr>
        <p:txBody>
          <a:bodyPr/>
          <a:lstStyle/>
          <a:p>
            <a:pPr eaLnBrk="1" hangingPunct="1"/>
            <a:r>
              <a:rPr lang="nl-NL" smtClean="0"/>
              <a:t>Contact us			</a:t>
            </a:r>
            <a:r>
              <a:rPr lang="nl-NL" i="1" u="sng" smtClean="0"/>
              <a:t>http://www.ascos-project.eu</a:t>
            </a:r>
            <a:endParaRPr lang="en-US" i="1" u="sng" smtClean="0"/>
          </a:p>
        </p:txBody>
      </p:sp>
      <p:sp>
        <p:nvSpPr>
          <p:cNvPr id="38915" name="Content Placeholder 2"/>
          <p:cNvSpPr>
            <a:spLocks noGrp="1"/>
          </p:cNvSpPr>
          <p:nvPr>
            <p:ph idx="1"/>
          </p:nvPr>
        </p:nvSpPr>
        <p:spPr>
          <a:xfrm>
            <a:off x="457200" y="2003425"/>
            <a:ext cx="8229600" cy="4594225"/>
          </a:xfrm>
        </p:spPr>
        <p:txBody>
          <a:bodyPr/>
          <a:lstStyle/>
          <a:p>
            <a:pPr eaLnBrk="1" hangingPunct="1"/>
            <a:r>
              <a:rPr lang="en-US" smtClean="0"/>
              <a:t>WP2 Leader:</a:t>
            </a:r>
          </a:p>
          <a:p>
            <a:pPr lvl="1" eaLnBrk="1" hangingPunct="1"/>
            <a:r>
              <a:rPr lang="en-US" smtClean="0"/>
              <a:t>Nuno Aghdassi</a:t>
            </a:r>
          </a:p>
          <a:p>
            <a:pPr lvl="1" eaLnBrk="1" hangingPunct="1"/>
            <a:r>
              <a:rPr lang="en-US" smtClean="0"/>
              <a:t>Avanssa</a:t>
            </a:r>
          </a:p>
          <a:p>
            <a:pPr lvl="1" eaLnBrk="1" hangingPunct="1"/>
            <a:r>
              <a:rPr lang="en-US" smtClean="0"/>
              <a:t>Email: 	nuno@avanssa.com</a:t>
            </a:r>
          </a:p>
          <a:p>
            <a:pPr lvl="1" eaLnBrk="1" hangingPunct="1"/>
            <a:r>
              <a:rPr lang="en-US" smtClean="0"/>
              <a:t>Phone : 	+351 917 209 267</a:t>
            </a:r>
          </a:p>
          <a:p>
            <a:pPr eaLnBrk="1" hangingPunct="1"/>
            <a:endParaRPr lang="en-US" smtClean="0"/>
          </a:p>
          <a:p>
            <a:pPr eaLnBrk="1" hangingPunct="1"/>
            <a:r>
              <a:rPr lang="en-US" smtClean="0"/>
              <a:t>ASCOS coordinator:</a:t>
            </a:r>
          </a:p>
          <a:p>
            <a:pPr lvl="1" eaLnBrk="1" hangingPunct="1"/>
            <a:r>
              <a:rPr lang="en-US" smtClean="0"/>
              <a:t>Dr. Ir. Lennaert Speijker</a:t>
            </a:r>
          </a:p>
          <a:p>
            <a:pPr lvl="1" eaLnBrk="1" hangingPunct="1"/>
            <a:r>
              <a:rPr lang="en-US" smtClean="0"/>
              <a:t>NLR Air Transport Safety Institute</a:t>
            </a:r>
          </a:p>
          <a:p>
            <a:pPr lvl="1" eaLnBrk="1" hangingPunct="1"/>
            <a:r>
              <a:rPr lang="en-US" smtClean="0"/>
              <a:t>Email: 	speijker@nlr-atsi.nl</a:t>
            </a:r>
          </a:p>
          <a:p>
            <a:pPr lvl="1" eaLnBrk="1" hangingPunct="1"/>
            <a:r>
              <a:rPr lang="en-US" smtClean="0"/>
              <a:t>Phone : 	+31 88 511 3654</a:t>
            </a:r>
          </a:p>
          <a:p>
            <a:pPr eaLnBrk="1" hangingPunct="1"/>
            <a:endParaRPr lang="en-US" smtClean="0"/>
          </a:p>
        </p:txBody>
      </p:sp>
      <p:sp>
        <p:nvSpPr>
          <p:cNvPr id="38916" name="Footer Placeholder 5"/>
          <p:cNvSpPr>
            <a:spLocks noGrp="1"/>
          </p:cNvSpPr>
          <p:nvPr>
            <p:ph type="ftr" sz="quarter" idx="12"/>
          </p:nvPr>
        </p:nvSpPr>
        <p:spPr bwMode="auto">
          <a:noFill/>
          <a:ln>
            <a:miter lim="800000"/>
            <a:headEnd/>
            <a:tailEnd/>
          </a:ln>
        </p:spPr>
        <p:txBody>
          <a:bodyPr/>
          <a:lstStyle/>
          <a:p>
            <a:r>
              <a:rPr lang="en-GB" smtClean="0"/>
              <a:t>AVIATION SAFETY AND CERTIFICATION OF NEW OPERATIONS AND SYSTEMS</a:t>
            </a:r>
          </a:p>
        </p:txBody>
      </p:sp>
      <p:pic>
        <p:nvPicPr>
          <p:cNvPr id="38917" name="Picture 9"/>
          <p:cNvPicPr>
            <a:picLocks noChangeAspect="1" noChangeArrowheads="1"/>
          </p:cNvPicPr>
          <p:nvPr/>
        </p:nvPicPr>
        <p:blipFill>
          <a:blip r:embed="rId2"/>
          <a:srcRect/>
          <a:stretch>
            <a:fillRect/>
          </a:stretch>
        </p:blipFill>
        <p:spPr bwMode="auto">
          <a:xfrm>
            <a:off x="4887913" y="1838325"/>
            <a:ext cx="3867150" cy="2579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0" name="Slide Number Placeholder 1"/>
          <p:cNvSpPr>
            <a:spLocks noGrp="1"/>
          </p:cNvSpPr>
          <p:nvPr>
            <p:ph type="sldNum" sz="quarter" idx="4294967295"/>
          </p:nvPr>
        </p:nvSpPr>
        <p:spPr bwMode="auto">
          <a:xfrm>
            <a:off x="8382000" y="490538"/>
            <a:ext cx="762000" cy="366712"/>
          </a:xfrm>
          <a:ln>
            <a:miter lim="800000"/>
            <a:headEnd/>
            <a:tailEnd/>
          </a:ln>
        </p:spPr>
        <p:txBody>
          <a:bodyPr wrap="square" lIns="91440" tIns="45720" bIns="45720" numCol="1" anchorCtr="0" compatLnSpc="1">
            <a:prstTxWarp prst="textNoShape">
              <a:avLst/>
            </a:prstTxWarp>
          </a:bodyPr>
          <a:lstStyle/>
          <a:p>
            <a:pPr fontAlgn="base">
              <a:spcBef>
                <a:spcPct val="0"/>
              </a:spcBef>
              <a:spcAft>
                <a:spcPct val="0"/>
              </a:spcAft>
              <a:defRPr/>
            </a:pPr>
            <a:fld id="{74138D91-DE49-4FDA-B94B-548F39F24B0E}" type="slidenum">
              <a:rPr lang="en-GB" smtClean="0"/>
              <a:pPr fontAlgn="base">
                <a:spcBef>
                  <a:spcPct val="0"/>
                </a:spcBef>
                <a:spcAft>
                  <a:spcPct val="0"/>
                </a:spcAft>
                <a:defRPr/>
              </a:pPr>
              <a:t>24</a:t>
            </a:fld>
            <a:endParaRPr lang="en-GB" smtClean="0"/>
          </a:p>
        </p:txBody>
      </p:sp>
      <p:pic>
        <p:nvPicPr>
          <p:cNvPr id="9311" name="Picture 5" descr="\\nlr.nl\homes\oddidp\Volgnummers\Tekennummers\E-950\E977\Logo-Partners\LOGO_Thales.jpg"/>
          <p:cNvPicPr>
            <a:picLocks noChangeAspect="1" noChangeArrowheads="1"/>
          </p:cNvPicPr>
          <p:nvPr/>
        </p:nvPicPr>
        <p:blipFill>
          <a:blip r:embed="rId3"/>
          <a:srcRect/>
          <a:stretch>
            <a:fillRect/>
          </a:stretch>
        </p:blipFill>
        <p:spPr bwMode="auto">
          <a:xfrm>
            <a:off x="1300163" y="4781550"/>
            <a:ext cx="1905000" cy="471488"/>
          </a:xfrm>
          <a:prstGeom prst="rect">
            <a:avLst/>
          </a:prstGeom>
          <a:noFill/>
          <a:ln w="9525">
            <a:noFill/>
            <a:miter lim="800000"/>
            <a:headEnd/>
            <a:tailEnd/>
          </a:ln>
        </p:spPr>
      </p:pic>
      <p:pic>
        <p:nvPicPr>
          <p:cNvPr id="9312" name="Picture 7" descr="\\nlr.nl\homes\oddidp\Volgnummers\Tekennummers\E-950\E977\Logo-Partners\LOGO_CAAi.jpg"/>
          <p:cNvPicPr>
            <a:picLocks noChangeAspect="1" noChangeArrowheads="1"/>
          </p:cNvPicPr>
          <p:nvPr/>
        </p:nvPicPr>
        <p:blipFill>
          <a:blip r:embed="rId4"/>
          <a:srcRect/>
          <a:stretch>
            <a:fillRect/>
          </a:stretch>
        </p:blipFill>
        <p:spPr bwMode="auto">
          <a:xfrm>
            <a:off x="4665663" y="4832350"/>
            <a:ext cx="1000125" cy="257175"/>
          </a:xfrm>
          <a:prstGeom prst="rect">
            <a:avLst/>
          </a:prstGeom>
          <a:noFill/>
          <a:ln w="9525">
            <a:noFill/>
            <a:miter lim="800000"/>
            <a:headEnd/>
            <a:tailEnd/>
          </a:ln>
        </p:spPr>
      </p:pic>
      <p:pic>
        <p:nvPicPr>
          <p:cNvPr id="9313" name="Picture 8" descr="\\nlr.nl\homes\oddidp\Volgnummers\Tekennummers\E-950\E977\Logo-Partners\LOGO_Isdefe.gif"/>
          <p:cNvPicPr>
            <a:picLocks noChangeAspect="1" noChangeArrowheads="1"/>
          </p:cNvPicPr>
          <p:nvPr/>
        </p:nvPicPr>
        <p:blipFill>
          <a:blip r:embed="rId5"/>
          <a:srcRect/>
          <a:stretch>
            <a:fillRect/>
          </a:stretch>
        </p:blipFill>
        <p:spPr bwMode="auto">
          <a:xfrm>
            <a:off x="5942013" y="4733925"/>
            <a:ext cx="1366837" cy="471488"/>
          </a:xfrm>
          <a:prstGeom prst="rect">
            <a:avLst/>
          </a:prstGeom>
          <a:noFill/>
          <a:ln w="9525">
            <a:noFill/>
            <a:miter lim="800000"/>
            <a:headEnd/>
            <a:tailEnd/>
          </a:ln>
        </p:spPr>
      </p:pic>
      <p:pic>
        <p:nvPicPr>
          <p:cNvPr id="9314" name="Picture 9" descr="\\nlr.nl\homes\oddidp\Volgnummers\Tekennummers\E-950\E977\Logo-Partners\LOGO_CertiFlyer.jpg"/>
          <p:cNvPicPr>
            <a:picLocks noChangeAspect="1" noChangeArrowheads="1"/>
          </p:cNvPicPr>
          <p:nvPr/>
        </p:nvPicPr>
        <p:blipFill>
          <a:blip r:embed="rId6"/>
          <a:srcRect/>
          <a:stretch>
            <a:fillRect/>
          </a:stretch>
        </p:blipFill>
        <p:spPr bwMode="auto">
          <a:xfrm>
            <a:off x="7381875" y="4564063"/>
            <a:ext cx="1381125" cy="793750"/>
          </a:xfrm>
          <a:prstGeom prst="rect">
            <a:avLst/>
          </a:prstGeom>
          <a:noFill/>
          <a:ln w="9525">
            <a:noFill/>
            <a:miter lim="800000"/>
            <a:headEnd/>
            <a:tailEnd/>
          </a:ln>
        </p:spPr>
      </p:pic>
      <p:pic>
        <p:nvPicPr>
          <p:cNvPr id="9315" name="Picture 10" descr="\\nlr.nl\homes\oddidp\Volgnummers\Tekennummers\E-950\E977\Logo-Partners\LOGO_Avanssa 2.png"/>
          <p:cNvPicPr>
            <a:picLocks noChangeAspect="1" noChangeArrowheads="1"/>
          </p:cNvPicPr>
          <p:nvPr/>
        </p:nvPicPr>
        <p:blipFill>
          <a:blip r:embed="rId7"/>
          <a:srcRect/>
          <a:stretch>
            <a:fillRect/>
          </a:stretch>
        </p:blipFill>
        <p:spPr bwMode="auto">
          <a:xfrm>
            <a:off x="381000" y="5662613"/>
            <a:ext cx="952500" cy="576262"/>
          </a:xfrm>
          <a:prstGeom prst="rect">
            <a:avLst/>
          </a:prstGeom>
          <a:noFill/>
          <a:ln w="9525">
            <a:noFill/>
            <a:miter lim="800000"/>
            <a:headEnd/>
            <a:tailEnd/>
          </a:ln>
        </p:spPr>
      </p:pic>
      <p:pic>
        <p:nvPicPr>
          <p:cNvPr id="9316" name="Picture 11" descr="\\nlr.nl\homes\oddidp\Volgnummers\Tekennummers\E-950\E977\Logo-Partners\Ebeni.png"/>
          <p:cNvPicPr>
            <a:picLocks noChangeAspect="1" noChangeArrowheads="1"/>
          </p:cNvPicPr>
          <p:nvPr/>
        </p:nvPicPr>
        <p:blipFill>
          <a:blip r:embed="rId8">
            <a:clrChange>
              <a:clrFrom>
                <a:srgbClr val="D0D0D0"/>
              </a:clrFrom>
              <a:clrTo>
                <a:srgbClr val="D0D0D0">
                  <a:alpha val="0"/>
                </a:srgbClr>
              </a:clrTo>
            </a:clrChange>
          </a:blip>
          <a:srcRect/>
          <a:stretch>
            <a:fillRect/>
          </a:stretch>
        </p:blipFill>
        <p:spPr bwMode="auto">
          <a:xfrm>
            <a:off x="1765300" y="5632450"/>
            <a:ext cx="1150938" cy="377825"/>
          </a:xfrm>
          <a:prstGeom prst="rect">
            <a:avLst/>
          </a:prstGeom>
          <a:noFill/>
          <a:ln w="9525">
            <a:noFill/>
            <a:miter lim="800000"/>
            <a:headEnd/>
            <a:tailEnd/>
          </a:ln>
        </p:spPr>
      </p:pic>
      <p:pic>
        <p:nvPicPr>
          <p:cNvPr id="9317" name="Picture 12" descr="\\nlr.nl\homes\oddidp\Volgnummers\Tekennummers\E-950\E977\Logo-Partners\DeepBlue.png"/>
          <p:cNvPicPr>
            <a:picLocks noChangeAspect="1" noChangeArrowheads="1"/>
          </p:cNvPicPr>
          <p:nvPr/>
        </p:nvPicPr>
        <p:blipFill>
          <a:blip r:embed="rId9">
            <a:lum bright="6000"/>
          </a:blip>
          <a:srcRect/>
          <a:stretch>
            <a:fillRect/>
          </a:stretch>
        </p:blipFill>
        <p:spPr bwMode="auto">
          <a:xfrm>
            <a:off x="3205163" y="5662613"/>
            <a:ext cx="1800225" cy="422275"/>
          </a:xfrm>
          <a:prstGeom prst="rect">
            <a:avLst/>
          </a:prstGeom>
          <a:noFill/>
          <a:ln w="9525">
            <a:noFill/>
            <a:miter lim="800000"/>
            <a:headEnd/>
            <a:tailEnd/>
          </a:ln>
        </p:spPr>
      </p:pic>
      <p:pic>
        <p:nvPicPr>
          <p:cNvPr id="9318" name="Picture 13" descr="\\nlr.nl\homes\oddidp\Volgnummers\Tekennummers\E-950\E977\Logo-Partners\jrc.jpg"/>
          <p:cNvPicPr>
            <a:picLocks noChangeAspect="1" noChangeArrowheads="1"/>
          </p:cNvPicPr>
          <p:nvPr/>
        </p:nvPicPr>
        <p:blipFill>
          <a:blip r:embed="rId10"/>
          <a:srcRect/>
          <a:stretch>
            <a:fillRect/>
          </a:stretch>
        </p:blipFill>
        <p:spPr bwMode="auto">
          <a:xfrm>
            <a:off x="5165725" y="5675313"/>
            <a:ext cx="965200" cy="414337"/>
          </a:xfrm>
          <a:prstGeom prst="rect">
            <a:avLst/>
          </a:prstGeom>
          <a:noFill/>
          <a:ln w="9525">
            <a:noFill/>
            <a:miter lim="800000"/>
            <a:headEnd/>
            <a:tailEnd/>
          </a:ln>
        </p:spPr>
      </p:pic>
      <p:pic>
        <p:nvPicPr>
          <p:cNvPr id="9319" name="Picture 14" descr="\\nlr.nl\homes\oddidp\Volgnummers\Tekennummers\E-950\E977\Logo-Partners\LOGO_TU Delft.jpg"/>
          <p:cNvPicPr>
            <a:picLocks noChangeAspect="1" noChangeArrowheads="1"/>
          </p:cNvPicPr>
          <p:nvPr/>
        </p:nvPicPr>
        <p:blipFill>
          <a:blip r:embed="rId11"/>
          <a:srcRect/>
          <a:stretch>
            <a:fillRect/>
          </a:stretch>
        </p:blipFill>
        <p:spPr bwMode="auto">
          <a:xfrm>
            <a:off x="6373813" y="5511800"/>
            <a:ext cx="1347787" cy="573088"/>
          </a:xfrm>
          <a:prstGeom prst="rect">
            <a:avLst/>
          </a:prstGeom>
          <a:noFill/>
          <a:ln w="9525">
            <a:noFill/>
            <a:miter lim="800000"/>
            <a:headEnd/>
            <a:tailEnd/>
          </a:ln>
        </p:spPr>
      </p:pic>
      <p:pic>
        <p:nvPicPr>
          <p:cNvPr id="9320" name="Picture 15"/>
          <p:cNvPicPr>
            <a:picLocks noChangeAspect="1" noChangeArrowheads="1"/>
          </p:cNvPicPr>
          <p:nvPr/>
        </p:nvPicPr>
        <p:blipFill>
          <a:blip r:embed="rId12"/>
          <a:srcRect/>
          <a:stretch>
            <a:fillRect/>
          </a:stretch>
        </p:blipFill>
        <p:spPr bwMode="auto">
          <a:xfrm>
            <a:off x="7870825" y="5532438"/>
            <a:ext cx="892175" cy="668337"/>
          </a:xfrm>
          <a:prstGeom prst="rect">
            <a:avLst/>
          </a:prstGeom>
          <a:noFill/>
          <a:ln w="9525">
            <a:noFill/>
            <a:miter lim="800000"/>
            <a:headEnd/>
            <a:tailEnd/>
          </a:ln>
        </p:spPr>
      </p:pic>
      <p:sp>
        <p:nvSpPr>
          <p:cNvPr id="9321" name="TextBox 21"/>
          <p:cNvSpPr txBox="1">
            <a:spLocks noChangeArrowheads="1"/>
          </p:cNvSpPr>
          <p:nvPr/>
        </p:nvSpPr>
        <p:spPr bwMode="auto">
          <a:xfrm>
            <a:off x="549275" y="3833813"/>
            <a:ext cx="6364288" cy="368300"/>
          </a:xfrm>
          <a:prstGeom prst="rect">
            <a:avLst/>
          </a:prstGeom>
          <a:noFill/>
          <a:ln w="9525">
            <a:noFill/>
            <a:miter lim="800000"/>
            <a:headEnd/>
            <a:tailEnd/>
          </a:ln>
        </p:spPr>
        <p:txBody>
          <a:bodyPr>
            <a:spAutoFit/>
          </a:bodyPr>
          <a:lstStyle/>
          <a:p>
            <a:r>
              <a:rPr lang="en-GB" i="1">
                <a:solidFill>
                  <a:schemeClr val="bg1"/>
                </a:solidFill>
              </a:rPr>
              <a:t>Aviation Safety and Certification of new Operations and Systems</a:t>
            </a:r>
          </a:p>
        </p:txBody>
      </p:sp>
      <p:pic>
        <p:nvPicPr>
          <p:cNvPr id="9322" name="Picture 34"/>
          <p:cNvPicPr>
            <a:picLocks noChangeAspect="1"/>
          </p:cNvPicPr>
          <p:nvPr/>
        </p:nvPicPr>
        <p:blipFill>
          <a:blip r:embed="rId13"/>
          <a:srcRect/>
          <a:stretch>
            <a:fillRect/>
          </a:stretch>
        </p:blipFill>
        <p:spPr bwMode="auto">
          <a:xfrm>
            <a:off x="0" y="2425700"/>
            <a:ext cx="9144000" cy="1952625"/>
          </a:xfrm>
          <a:prstGeom prst="rect">
            <a:avLst/>
          </a:prstGeom>
          <a:noFill/>
          <a:ln w="9525">
            <a:noFill/>
            <a:miter lim="800000"/>
            <a:headEnd/>
            <a:tailEnd/>
          </a:ln>
        </p:spPr>
      </p:pic>
      <p:grpSp>
        <p:nvGrpSpPr>
          <p:cNvPr id="9323" name="Group 19"/>
          <p:cNvGrpSpPr>
            <a:grpSpLocks/>
          </p:cNvGrpSpPr>
          <p:nvPr/>
        </p:nvGrpSpPr>
        <p:grpSpPr bwMode="auto">
          <a:xfrm>
            <a:off x="920750" y="820738"/>
            <a:ext cx="7302500" cy="1885950"/>
            <a:chOff x="920797" y="144854"/>
            <a:chExt cx="7302405" cy="1885138"/>
          </a:xfrm>
        </p:grpSpPr>
        <p:sp>
          <p:nvSpPr>
            <p:cNvPr id="54" name="Oval 53"/>
            <p:cNvSpPr/>
            <p:nvPr/>
          </p:nvSpPr>
          <p:spPr>
            <a:xfrm>
              <a:off x="1331955" y="881137"/>
              <a:ext cx="3095585" cy="1148855"/>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326" name="Picture 54"/>
            <p:cNvPicPr>
              <a:picLocks noChangeAspect="1"/>
            </p:cNvPicPr>
            <p:nvPr/>
          </p:nvPicPr>
          <p:blipFill>
            <a:blip r:embed="rId14"/>
            <a:srcRect/>
            <a:stretch>
              <a:fillRect/>
            </a:stretch>
          </p:blipFill>
          <p:spPr bwMode="auto">
            <a:xfrm>
              <a:off x="920797" y="144854"/>
              <a:ext cx="7302405" cy="1737217"/>
            </a:xfrm>
            <a:prstGeom prst="rect">
              <a:avLst/>
            </a:prstGeom>
            <a:noFill/>
            <a:ln w="9525">
              <a:noFill/>
              <a:miter lim="800000"/>
              <a:headEnd/>
              <a:tailEnd/>
            </a:ln>
          </p:spPr>
        </p:pic>
      </p:grpSp>
      <p:graphicFrame>
        <p:nvGraphicFramePr>
          <p:cNvPr id="9309" name="Object 93">
            <a:hlinkClick r:id="" action="ppaction://ole?verb=0"/>
          </p:cNvPr>
          <p:cNvGraphicFramePr>
            <a:graphicFrameLocks noChangeAspect="1"/>
          </p:cNvGraphicFramePr>
          <p:nvPr/>
        </p:nvGraphicFramePr>
        <p:xfrm>
          <a:off x="536575" y="4538663"/>
          <a:ext cx="639763" cy="844550"/>
        </p:xfrm>
        <a:graphic>
          <a:graphicData uri="http://schemas.openxmlformats.org/presentationml/2006/ole">
            <mc:AlternateContent xmlns:mc="http://schemas.openxmlformats.org/markup-compatibility/2006">
              <mc:Choice xmlns:v="urn:schemas-microsoft-com:vml" Requires="v">
                <p:oleObj spid="_x0000_s9314" name="FreeHand 5.0 Drawing" r:id="rId15" imgW="2982960" imgH="3977280" progId="">
                  <p:embed/>
                </p:oleObj>
              </mc:Choice>
              <mc:Fallback>
                <p:oleObj name="FreeHand 5.0 Drawing" r:id="rId15" imgW="2982960" imgH="3977280" progId="">
                  <p:embed/>
                  <p:pic>
                    <p:nvPicPr>
                      <p:cNvPr id="0" name="Picture 9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575" y="4538663"/>
                        <a:ext cx="639763"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324" name="Picture 1"/>
          <p:cNvPicPr>
            <a:picLocks noChangeAspect="1"/>
          </p:cNvPicPr>
          <p:nvPr/>
        </p:nvPicPr>
        <p:blipFill>
          <a:blip r:embed="rId17"/>
          <a:srcRect/>
          <a:stretch>
            <a:fillRect/>
          </a:stretch>
        </p:blipFill>
        <p:spPr bwMode="auto">
          <a:xfrm>
            <a:off x="3205163" y="4776788"/>
            <a:ext cx="1222375" cy="476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F6929EDD-46B1-4D6B-8B0D-9B4A4F0D383E}" type="slidenum">
              <a:rPr lang="en-US"/>
              <a:pPr>
                <a:defRPr/>
              </a:pPr>
              <a:t>3</a:t>
            </a:fld>
            <a:endParaRPr lang="en-US"/>
          </a:p>
        </p:txBody>
      </p:sp>
      <p:sp>
        <p:nvSpPr>
          <p:cNvPr id="23554" name="Rectangle 2"/>
          <p:cNvSpPr>
            <a:spLocks noGrp="1" noChangeArrowheads="1"/>
          </p:cNvSpPr>
          <p:nvPr>
            <p:ph type="title" idx="4294967295"/>
          </p:nvPr>
        </p:nvSpPr>
        <p:spPr>
          <a:xfrm>
            <a:off x="457200" y="1052513"/>
            <a:ext cx="8229600" cy="688975"/>
          </a:xfrm>
        </p:spPr>
        <p:txBody>
          <a:bodyPr/>
          <a:lstStyle/>
          <a:p>
            <a:pPr eaLnBrk="1" hangingPunct="1"/>
            <a:r>
              <a:rPr lang="en-GB" smtClean="0"/>
              <a:t>Introduction and Overview of WP2</a:t>
            </a:r>
          </a:p>
        </p:txBody>
      </p:sp>
      <p:sp>
        <p:nvSpPr>
          <p:cNvPr id="23555" name="Rectangle 3"/>
          <p:cNvSpPr>
            <a:spLocks noGrp="1" noChangeArrowheads="1"/>
          </p:cNvSpPr>
          <p:nvPr>
            <p:ph type="body" idx="4294967295"/>
          </p:nvPr>
        </p:nvSpPr>
        <p:spPr>
          <a:xfrm>
            <a:off x="563563" y="1866900"/>
            <a:ext cx="8280400" cy="4381500"/>
          </a:xfrm>
        </p:spPr>
        <p:txBody>
          <a:bodyPr/>
          <a:lstStyle/>
          <a:p>
            <a:pPr eaLnBrk="1" hangingPunct="1">
              <a:lnSpc>
                <a:spcPct val="90000"/>
              </a:lnSpc>
            </a:pPr>
            <a:r>
              <a:rPr lang="en-GB" sz="2200" dirty="0" smtClean="0"/>
              <a:t>Objective is to create tools for Continuous Safety Monitoring, using a baseline risk picture for the safety performance of the total aviation system.</a:t>
            </a:r>
          </a:p>
          <a:p>
            <a:pPr eaLnBrk="1" hangingPunct="1">
              <a:lnSpc>
                <a:spcPct val="90000"/>
              </a:lnSpc>
            </a:pPr>
            <a:endParaRPr lang="en-GB" sz="2200" dirty="0" smtClean="0"/>
          </a:p>
          <a:p>
            <a:pPr eaLnBrk="1" hangingPunct="1">
              <a:lnSpc>
                <a:spcPct val="90000"/>
              </a:lnSpc>
            </a:pPr>
            <a:r>
              <a:rPr lang="en-GB" sz="2200" dirty="0" smtClean="0"/>
              <a:t>WP2.1 Framework Safety Performance Indicators (Lead: NLR)</a:t>
            </a:r>
          </a:p>
          <a:p>
            <a:pPr eaLnBrk="1" hangingPunct="1">
              <a:lnSpc>
                <a:spcPct val="90000"/>
              </a:lnSpc>
            </a:pPr>
            <a:endParaRPr lang="en-GB" sz="2200" dirty="0" smtClean="0"/>
          </a:p>
          <a:p>
            <a:pPr eaLnBrk="1" hangingPunct="1">
              <a:lnSpc>
                <a:spcPct val="90000"/>
              </a:lnSpc>
            </a:pPr>
            <a:r>
              <a:rPr lang="en-GB" sz="2200" dirty="0" smtClean="0"/>
              <a:t>WP2.2 Baseline Risk Picture for Total Aviation System (Lead: </a:t>
            </a:r>
            <a:r>
              <a:rPr lang="en-GB" sz="2200" dirty="0" err="1" smtClean="0"/>
              <a:t>Avanssa</a:t>
            </a:r>
            <a:r>
              <a:rPr lang="en-GB" sz="2200" dirty="0" smtClean="0"/>
              <a:t>)</a:t>
            </a:r>
          </a:p>
          <a:p>
            <a:pPr eaLnBrk="1" hangingPunct="1">
              <a:lnSpc>
                <a:spcPct val="90000"/>
              </a:lnSpc>
            </a:pPr>
            <a:endParaRPr lang="en-GB" sz="2200" dirty="0" smtClean="0"/>
          </a:p>
          <a:p>
            <a:pPr eaLnBrk="1" hangingPunct="1">
              <a:lnSpc>
                <a:spcPct val="90000"/>
              </a:lnSpc>
            </a:pPr>
            <a:r>
              <a:rPr lang="en-GB" sz="2200" dirty="0" smtClean="0"/>
              <a:t>WP2.3 Process for Safety Performance Monitoring (Lead: </a:t>
            </a:r>
            <a:r>
              <a:rPr lang="en-GB" sz="2200" dirty="0" err="1" smtClean="0"/>
              <a:t>IoA</a:t>
            </a:r>
            <a:r>
              <a:rPr lang="en-GB" sz="2200" dirty="0" smtClean="0"/>
              <a:t>)</a:t>
            </a:r>
          </a:p>
          <a:p>
            <a:pPr eaLnBrk="1" hangingPunct="1">
              <a:lnSpc>
                <a:spcPct val="90000"/>
              </a:lnSpc>
            </a:pPr>
            <a:endParaRPr lang="en-GB" sz="2200" dirty="0" smtClean="0"/>
          </a:p>
          <a:p>
            <a:pPr eaLnBrk="1" hangingPunct="1">
              <a:lnSpc>
                <a:spcPct val="90000"/>
              </a:lnSpc>
            </a:pPr>
            <a:r>
              <a:rPr lang="en-GB" sz="2200" dirty="0" smtClean="0"/>
              <a:t>WP2.4 Tools for Continuous Safety Monitoring (Lead: JRC)</a:t>
            </a:r>
            <a:endParaRPr lang="en-US" sz="1800" dirty="0" smtClean="0"/>
          </a:p>
        </p:txBody>
      </p:sp>
      <p:sp>
        <p:nvSpPr>
          <p:cNvPr id="7" name="Date Placeholder 3"/>
          <p:cNvSpPr txBox="1">
            <a:spLocks noGrp="1"/>
          </p:cNvSpPr>
          <p:nvPr/>
        </p:nvSpPr>
        <p:spPr>
          <a:xfrm>
            <a:off x="7924800" y="490538"/>
            <a:ext cx="762000" cy="366712"/>
          </a:xfrm>
          <a:prstGeom prst="rect">
            <a:avLst/>
          </a:prstGeom>
          <a:noFill/>
        </p:spPr>
        <p:txBody>
          <a:bodyPr rIns="0" anchor="b"/>
          <a:lstStyle/>
          <a:p>
            <a:pPr algn="r">
              <a:defRPr/>
            </a:pPr>
            <a:r>
              <a:rPr lang="nl-NL">
                <a:solidFill>
                  <a:srgbClr val="FFFFFF"/>
                </a:solidFill>
                <a:latin typeface="+mn-lt"/>
              </a:rPr>
              <a:t>3</a:t>
            </a:r>
            <a:endParaRPr lang="en-GB">
              <a:solidFill>
                <a:srgbClr val="FFFFFF"/>
              </a:solidFill>
              <a:latin typeface="+mn-lt"/>
            </a:endParaRPr>
          </a:p>
        </p:txBody>
      </p:sp>
      <p:sp>
        <p:nvSpPr>
          <p:cNvPr id="23557"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9A703CC6-9F6A-494E-A842-DEAC64532178}" type="slidenum">
              <a:rPr lang="en-US"/>
              <a:pPr>
                <a:defRPr/>
              </a:pPr>
              <a:t>4</a:t>
            </a:fld>
            <a:endParaRPr lang="en-US"/>
          </a:p>
        </p:txBody>
      </p:sp>
      <p:sp>
        <p:nvSpPr>
          <p:cNvPr id="24578" name="Rectangle 2"/>
          <p:cNvSpPr>
            <a:spLocks noGrp="1" noChangeArrowheads="1"/>
          </p:cNvSpPr>
          <p:nvPr>
            <p:ph type="title" idx="4294967295"/>
          </p:nvPr>
        </p:nvSpPr>
        <p:spPr>
          <a:xfrm>
            <a:off x="457200" y="1052513"/>
            <a:ext cx="8229600" cy="688975"/>
          </a:xfrm>
        </p:spPr>
        <p:txBody>
          <a:bodyPr/>
          <a:lstStyle/>
          <a:p>
            <a:pPr eaLnBrk="1" hangingPunct="1"/>
            <a:r>
              <a:rPr lang="en-GB" sz="3000" smtClean="0"/>
              <a:t>WP2.1 Framework Safety Performance Indicators</a:t>
            </a:r>
          </a:p>
        </p:txBody>
      </p:sp>
      <p:sp>
        <p:nvSpPr>
          <p:cNvPr id="24579" name="Rectangle 3"/>
          <p:cNvSpPr>
            <a:spLocks noGrp="1" noChangeArrowheads="1"/>
          </p:cNvSpPr>
          <p:nvPr>
            <p:ph type="body" idx="4294967295"/>
          </p:nvPr>
        </p:nvSpPr>
        <p:spPr>
          <a:xfrm>
            <a:off x="563563" y="1866900"/>
            <a:ext cx="8280400" cy="4381500"/>
          </a:xfrm>
        </p:spPr>
        <p:txBody>
          <a:bodyPr/>
          <a:lstStyle/>
          <a:p>
            <a:pPr eaLnBrk="1" hangingPunct="1"/>
            <a:r>
              <a:rPr lang="en-GB" sz="2600" smtClean="0"/>
              <a:t>Main objective:</a:t>
            </a:r>
          </a:p>
          <a:p>
            <a:pPr eaLnBrk="1" hangingPunct="1"/>
            <a:endParaRPr lang="en-GB" sz="2600" smtClean="0"/>
          </a:p>
          <a:p>
            <a:pPr eaLnBrk="1" hangingPunct="1"/>
            <a:endParaRPr lang="en-GB" sz="2600" smtClean="0"/>
          </a:p>
          <a:p>
            <a:pPr algn="ctr" eaLnBrk="1" hangingPunct="1">
              <a:buFont typeface="Calibri" pitchFamily="34" charset="0"/>
              <a:buNone/>
            </a:pPr>
            <a:r>
              <a:rPr lang="en-GB" sz="2800" i="1" smtClean="0"/>
              <a:t>“Define a framework of Safety Performance Indicators for the total aviation system.”</a:t>
            </a:r>
          </a:p>
        </p:txBody>
      </p:sp>
      <p:sp>
        <p:nvSpPr>
          <p:cNvPr id="24580"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0"/>
          </p:nvPr>
        </p:nvSpPr>
        <p:spPr/>
        <p:txBody>
          <a:bodyPr/>
          <a:lstStyle/>
          <a:p>
            <a:pPr>
              <a:defRPr/>
            </a:pPr>
            <a:fld id="{2AF844F1-A740-465D-90EE-9010A215F3AD}" type="slidenum">
              <a:rPr lang="en-US"/>
              <a:pPr>
                <a:defRPr/>
              </a:pPr>
              <a:t>5</a:t>
            </a:fld>
            <a:endParaRPr lang="en-US"/>
          </a:p>
        </p:txBody>
      </p:sp>
      <p:sp>
        <p:nvSpPr>
          <p:cNvPr id="25602" name="Rectangle 2"/>
          <p:cNvSpPr>
            <a:spLocks noGrp="1" noChangeArrowheads="1"/>
          </p:cNvSpPr>
          <p:nvPr>
            <p:ph type="title" idx="4294967295"/>
          </p:nvPr>
        </p:nvSpPr>
        <p:spPr>
          <a:xfrm>
            <a:off x="457200" y="1052513"/>
            <a:ext cx="8229600" cy="688975"/>
          </a:xfrm>
        </p:spPr>
        <p:txBody>
          <a:bodyPr/>
          <a:lstStyle/>
          <a:p>
            <a:pPr eaLnBrk="1" hangingPunct="1"/>
            <a:r>
              <a:rPr lang="en-GB" sz="3000" smtClean="0"/>
              <a:t>What is a Safety Performance Indicator?</a:t>
            </a:r>
          </a:p>
        </p:txBody>
      </p:sp>
      <p:sp>
        <p:nvSpPr>
          <p:cNvPr id="25603" name="Rectangle 3"/>
          <p:cNvSpPr>
            <a:spLocks noGrp="1" noChangeArrowheads="1"/>
          </p:cNvSpPr>
          <p:nvPr>
            <p:ph type="body" idx="4294967295"/>
          </p:nvPr>
        </p:nvSpPr>
        <p:spPr>
          <a:xfrm>
            <a:off x="563563" y="1866900"/>
            <a:ext cx="8280400" cy="4381500"/>
          </a:xfrm>
        </p:spPr>
        <p:txBody>
          <a:bodyPr/>
          <a:lstStyle/>
          <a:p>
            <a:pPr eaLnBrk="1" hangingPunct="1"/>
            <a:r>
              <a:rPr lang="en-GB" sz="2600" smtClean="0"/>
              <a:t>Safety is freedom from unacceptable risk.</a:t>
            </a:r>
          </a:p>
          <a:p>
            <a:pPr eaLnBrk="1" hangingPunct="1"/>
            <a:r>
              <a:rPr lang="en-GB" sz="2600" smtClean="0"/>
              <a:t>Risk is a combination of the frequency and severity of harm.</a:t>
            </a:r>
          </a:p>
          <a:p>
            <a:pPr eaLnBrk="1" hangingPunct="1"/>
            <a:r>
              <a:rPr lang="en-GB" sz="2600" smtClean="0"/>
              <a:t>A indicator of the likelihood of an aircraft accident.</a:t>
            </a:r>
            <a:endParaRPr lang="en-GB" sz="2600" i="1" smtClean="0"/>
          </a:p>
        </p:txBody>
      </p:sp>
      <p:sp>
        <p:nvSpPr>
          <p:cNvPr id="25604"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pic>
        <p:nvPicPr>
          <p:cNvPr id="25605" name="Picture 5" descr="broken_leg_5"/>
          <p:cNvPicPr>
            <a:picLocks noChangeAspect="1" noChangeArrowheads="1"/>
          </p:cNvPicPr>
          <p:nvPr/>
        </p:nvPicPr>
        <p:blipFill>
          <a:blip r:embed="rId2"/>
          <a:srcRect/>
          <a:stretch>
            <a:fillRect/>
          </a:stretch>
        </p:blipFill>
        <p:spPr bwMode="auto">
          <a:xfrm>
            <a:off x="619125" y="3786188"/>
            <a:ext cx="1433513" cy="2743200"/>
          </a:xfrm>
          <a:prstGeom prst="rect">
            <a:avLst/>
          </a:prstGeom>
          <a:noFill/>
          <a:ln w="9525">
            <a:noFill/>
            <a:miter lim="800000"/>
            <a:headEnd/>
            <a:tailEnd/>
          </a:ln>
        </p:spPr>
      </p:pic>
      <p:grpSp>
        <p:nvGrpSpPr>
          <p:cNvPr id="25606" name="Group 13"/>
          <p:cNvGrpSpPr>
            <a:grpSpLocks/>
          </p:cNvGrpSpPr>
          <p:nvPr/>
        </p:nvGrpSpPr>
        <p:grpSpPr bwMode="auto">
          <a:xfrm>
            <a:off x="2286000" y="3636963"/>
            <a:ext cx="3449638" cy="3243262"/>
            <a:chOff x="999" y="2254"/>
            <a:chExt cx="1838" cy="1840"/>
          </a:xfrm>
        </p:grpSpPr>
        <p:pic>
          <p:nvPicPr>
            <p:cNvPr id="25617" name="Picture 6" descr="airplane1"/>
            <p:cNvPicPr>
              <a:picLocks noChangeAspect="1" noChangeArrowheads="1"/>
            </p:cNvPicPr>
            <p:nvPr/>
          </p:nvPicPr>
          <p:blipFill>
            <a:blip r:embed="rId3"/>
            <a:srcRect/>
            <a:stretch>
              <a:fillRect/>
            </a:stretch>
          </p:blipFill>
          <p:spPr bwMode="auto">
            <a:xfrm>
              <a:off x="999" y="2771"/>
              <a:ext cx="1838" cy="1323"/>
            </a:xfrm>
            <a:prstGeom prst="rect">
              <a:avLst/>
            </a:prstGeom>
            <a:noFill/>
            <a:ln w="9525">
              <a:noFill/>
              <a:miter lim="800000"/>
              <a:headEnd/>
              <a:tailEnd/>
            </a:ln>
          </p:spPr>
        </p:pic>
        <p:sp>
          <p:nvSpPr>
            <p:cNvPr id="25618" name="AutoShape 7"/>
            <p:cNvSpPr>
              <a:spLocks noChangeArrowheads="1"/>
            </p:cNvSpPr>
            <p:nvPr/>
          </p:nvSpPr>
          <p:spPr bwMode="auto">
            <a:xfrm>
              <a:off x="1318" y="3274"/>
              <a:ext cx="66" cy="64"/>
            </a:xfrm>
            <a:prstGeom prst="irregularSeal1">
              <a:avLst/>
            </a:prstGeom>
            <a:solidFill>
              <a:srgbClr val="FFFF00"/>
            </a:solidFill>
            <a:ln w="9525">
              <a:solidFill>
                <a:srgbClr val="FF0000"/>
              </a:solidFill>
              <a:miter lim="800000"/>
              <a:headEnd/>
              <a:tailEnd/>
            </a:ln>
          </p:spPr>
          <p:txBody>
            <a:bodyPr wrap="none" lIns="0" tIns="0" rIns="0" bIns="0"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9" name="AutoShape 8"/>
            <p:cNvSpPr>
              <a:spLocks noChangeArrowheads="1"/>
            </p:cNvSpPr>
            <p:nvPr/>
          </p:nvSpPr>
          <p:spPr bwMode="auto">
            <a:xfrm>
              <a:off x="1378" y="3274"/>
              <a:ext cx="66" cy="64"/>
            </a:xfrm>
            <a:prstGeom prst="irregularSeal1">
              <a:avLst/>
            </a:prstGeom>
            <a:solidFill>
              <a:srgbClr val="FFFF00"/>
            </a:solidFill>
            <a:ln w="9525">
              <a:solidFill>
                <a:srgbClr val="FF0000"/>
              </a:solidFill>
              <a:miter lim="800000"/>
              <a:headEnd/>
              <a:tailEnd/>
            </a:ln>
          </p:spPr>
          <p:txBody>
            <a:bodyPr wrap="none" lIns="0" tIns="0" rIns="0" bIns="0"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20" name="AutoShape 9"/>
            <p:cNvSpPr>
              <a:spLocks noChangeArrowheads="1"/>
            </p:cNvSpPr>
            <p:nvPr/>
          </p:nvSpPr>
          <p:spPr bwMode="auto">
            <a:xfrm>
              <a:off x="1312" y="3242"/>
              <a:ext cx="65" cy="64"/>
            </a:xfrm>
            <a:prstGeom prst="irregularSeal1">
              <a:avLst/>
            </a:prstGeom>
            <a:solidFill>
              <a:srgbClr val="FFFF00"/>
            </a:solidFill>
            <a:ln w="9525">
              <a:solidFill>
                <a:srgbClr val="FF0000"/>
              </a:solidFill>
              <a:miter lim="800000"/>
              <a:headEnd/>
              <a:tailEnd/>
            </a:ln>
          </p:spPr>
          <p:txBody>
            <a:bodyPr wrap="none" lIns="0" tIns="0" rIns="0" bIns="0"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21" name="AutoShape 10"/>
            <p:cNvSpPr>
              <a:spLocks noChangeArrowheads="1"/>
            </p:cNvSpPr>
            <p:nvPr/>
          </p:nvSpPr>
          <p:spPr bwMode="auto">
            <a:xfrm>
              <a:off x="1377" y="3210"/>
              <a:ext cx="66" cy="64"/>
            </a:xfrm>
            <a:prstGeom prst="irregularSeal1">
              <a:avLst/>
            </a:prstGeom>
            <a:solidFill>
              <a:srgbClr val="FFFF00"/>
            </a:solidFill>
            <a:ln w="9525">
              <a:solidFill>
                <a:srgbClr val="FF0000"/>
              </a:solidFill>
              <a:miter lim="800000"/>
              <a:headEnd/>
              <a:tailEnd/>
            </a:ln>
          </p:spPr>
          <p:txBody>
            <a:bodyPr wrap="none" lIns="0" tIns="0" rIns="0" bIns="0"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22" name="AutoShape 11"/>
            <p:cNvSpPr>
              <a:spLocks noChangeArrowheads="1"/>
            </p:cNvSpPr>
            <p:nvPr/>
          </p:nvSpPr>
          <p:spPr bwMode="auto">
            <a:xfrm>
              <a:off x="1183" y="2771"/>
              <a:ext cx="462" cy="381"/>
            </a:xfrm>
            <a:prstGeom prst="cloudCallout">
              <a:avLst>
                <a:gd name="adj1" fmla="val -8199"/>
                <a:gd name="adj2" fmla="val 83856"/>
              </a:avLst>
            </a:prstGeom>
            <a:solidFill>
              <a:schemeClr val="accent2"/>
            </a:solidFill>
            <a:ln w="9525">
              <a:solidFill>
                <a:schemeClr val="bg2"/>
              </a:solidFill>
              <a:round/>
              <a:headEnd/>
              <a:tailEnd/>
            </a:ln>
          </p:spPr>
          <p:txBody>
            <a:bodyPr lIns="0" tIns="0" rIns="0" bIns="0" anchor="ctr"/>
            <a:lstStyle/>
            <a:p>
              <a:pPr algn="ctr" eaLnBrk="0" hangingPunct="0"/>
              <a:endParaRPr lang="nl-NL" sz="2400">
                <a:latin typeface="Verdana" pitchFamily="34" charset="0"/>
              </a:endParaRPr>
            </a:p>
          </p:txBody>
        </p:sp>
        <p:sp>
          <p:nvSpPr>
            <p:cNvPr id="25623" name="AutoShape 12"/>
            <p:cNvSpPr>
              <a:spLocks noChangeArrowheads="1"/>
            </p:cNvSpPr>
            <p:nvPr/>
          </p:nvSpPr>
          <p:spPr bwMode="auto">
            <a:xfrm>
              <a:off x="1287" y="2254"/>
              <a:ext cx="715" cy="680"/>
            </a:xfrm>
            <a:prstGeom prst="cloudCallout">
              <a:avLst>
                <a:gd name="adj1" fmla="val -45356"/>
                <a:gd name="adj2" fmla="val 98972"/>
              </a:avLst>
            </a:prstGeom>
            <a:solidFill>
              <a:schemeClr val="accent2"/>
            </a:solidFill>
            <a:ln w="9525">
              <a:solidFill>
                <a:schemeClr val="bg2"/>
              </a:solidFill>
              <a:round/>
              <a:headEnd/>
              <a:tailEnd/>
            </a:ln>
          </p:spPr>
          <p:txBody>
            <a:bodyPr lIns="0" tIns="0" rIns="0" bIns="0" anchor="ctr"/>
            <a:lstStyle/>
            <a:p>
              <a:pPr algn="ctr" eaLnBrk="0" hangingPunct="0"/>
              <a:endParaRPr lang="nl-NL" sz="2400">
                <a:latin typeface="Verdana" pitchFamily="34" charset="0"/>
              </a:endParaRPr>
            </a:p>
          </p:txBody>
        </p:sp>
      </p:grpSp>
      <p:sp>
        <p:nvSpPr>
          <p:cNvPr id="25607" name="AutoShape 10"/>
          <p:cNvSpPr>
            <a:spLocks noChangeAspect="1" noChangeArrowheads="1"/>
          </p:cNvSpPr>
          <p:nvPr/>
        </p:nvSpPr>
        <p:spPr bwMode="auto">
          <a:xfrm>
            <a:off x="5284788" y="4117975"/>
            <a:ext cx="1220787" cy="1219200"/>
          </a:xfrm>
          <a:prstGeom prst="roundRect">
            <a:avLst>
              <a:gd name="adj" fmla="val 16667"/>
            </a:avLst>
          </a:prstGeom>
          <a:solidFill>
            <a:srgbClr val="FF0000"/>
          </a:solidFill>
          <a:ln w="19050">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08" name="Oval 12"/>
          <p:cNvSpPr>
            <a:spLocks noChangeAspect="1" noChangeArrowheads="1"/>
          </p:cNvSpPr>
          <p:nvPr/>
        </p:nvSpPr>
        <p:spPr bwMode="auto">
          <a:xfrm>
            <a:off x="5527675" y="4849813"/>
            <a:ext cx="242888" cy="244475"/>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09" name="Oval 13"/>
          <p:cNvSpPr>
            <a:spLocks noChangeAspect="1" noChangeArrowheads="1"/>
          </p:cNvSpPr>
          <p:nvPr/>
        </p:nvSpPr>
        <p:spPr bwMode="auto">
          <a:xfrm>
            <a:off x="6018213" y="4364038"/>
            <a:ext cx="241300" cy="244475"/>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0" name="AutoShape 11"/>
          <p:cNvSpPr>
            <a:spLocks noChangeAspect="1" noChangeArrowheads="1"/>
          </p:cNvSpPr>
          <p:nvPr/>
        </p:nvSpPr>
        <p:spPr bwMode="auto">
          <a:xfrm rot="-2123934">
            <a:off x="7116763" y="3994150"/>
            <a:ext cx="1219200" cy="1219200"/>
          </a:xfrm>
          <a:prstGeom prst="roundRect">
            <a:avLst>
              <a:gd name="adj" fmla="val 16667"/>
            </a:avLst>
          </a:prstGeom>
          <a:solidFill>
            <a:srgbClr val="FF0000"/>
          </a:solidFill>
          <a:ln w="19050">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1" name="Oval 14"/>
          <p:cNvSpPr>
            <a:spLocks noChangeAspect="1" noChangeArrowheads="1"/>
          </p:cNvSpPr>
          <p:nvPr/>
        </p:nvSpPr>
        <p:spPr bwMode="auto">
          <a:xfrm rot="-2123934">
            <a:off x="7094538" y="4398963"/>
            <a:ext cx="242887" cy="244475"/>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2" name="Oval 15"/>
          <p:cNvSpPr>
            <a:spLocks noChangeAspect="1" noChangeArrowheads="1"/>
          </p:cNvSpPr>
          <p:nvPr/>
        </p:nvSpPr>
        <p:spPr bwMode="auto">
          <a:xfrm rot="-2123934">
            <a:off x="7307263" y="4697413"/>
            <a:ext cx="241300" cy="244475"/>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3" name="Oval 16"/>
          <p:cNvSpPr>
            <a:spLocks noChangeAspect="1" noChangeArrowheads="1"/>
          </p:cNvSpPr>
          <p:nvPr/>
        </p:nvSpPr>
        <p:spPr bwMode="auto">
          <a:xfrm rot="-2123934">
            <a:off x="7518400" y="4994275"/>
            <a:ext cx="242888" cy="246063"/>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4" name="Oval 17"/>
          <p:cNvSpPr>
            <a:spLocks noChangeAspect="1" noChangeArrowheads="1"/>
          </p:cNvSpPr>
          <p:nvPr/>
        </p:nvSpPr>
        <p:spPr bwMode="auto">
          <a:xfrm rot="-2123934">
            <a:off x="7694613" y="3973513"/>
            <a:ext cx="241300" cy="244475"/>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5" name="Oval 18"/>
          <p:cNvSpPr>
            <a:spLocks noChangeAspect="1" noChangeArrowheads="1"/>
          </p:cNvSpPr>
          <p:nvPr/>
        </p:nvSpPr>
        <p:spPr bwMode="auto">
          <a:xfrm rot="-2123934">
            <a:off x="7905750" y="4270375"/>
            <a:ext cx="242888" cy="246063"/>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
        <p:nvSpPr>
          <p:cNvPr id="25616" name="Oval 19"/>
          <p:cNvSpPr>
            <a:spLocks noChangeAspect="1" noChangeArrowheads="1"/>
          </p:cNvSpPr>
          <p:nvPr/>
        </p:nvSpPr>
        <p:spPr bwMode="auto">
          <a:xfrm rot="-2123934">
            <a:off x="8118475" y="4568825"/>
            <a:ext cx="241300" cy="244475"/>
          </a:xfrm>
          <a:prstGeom prst="ellipse">
            <a:avLst/>
          </a:prstGeom>
          <a:solidFill>
            <a:schemeClr val="bg1"/>
          </a:solidFill>
          <a:ln w="9525">
            <a:solidFill>
              <a:schemeClr val="tx1"/>
            </a:solidFill>
            <a:round/>
            <a:headEnd/>
            <a:tailEnd/>
          </a:ln>
        </p:spPr>
        <p:txBody>
          <a:bodyPr wrap="none" anchor="ctr"/>
          <a:lstStyle/>
          <a:p>
            <a:pPr algn="ctr" eaLnBrk="0" hangingPunct="0">
              <a:spcBef>
                <a:spcPct val="85000"/>
              </a:spcBef>
              <a:buClr>
                <a:schemeClr val="tx1"/>
              </a:buClr>
              <a:buSzPct val="120000"/>
              <a:buFont typeface="Symbol" pitchFamily="18" charset="2"/>
              <a:buNone/>
            </a:pPr>
            <a:endParaRPr lang="nl-NL" sz="2000">
              <a:latin typeface="Verdan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7D77CAB4-A4D4-4400-B10B-E2BD396333F1}" type="slidenum">
              <a:rPr lang="en-US"/>
              <a:pPr>
                <a:defRPr/>
              </a:pPr>
              <a:t>6</a:t>
            </a:fld>
            <a:endParaRPr lang="en-US"/>
          </a:p>
        </p:txBody>
      </p:sp>
      <p:sp>
        <p:nvSpPr>
          <p:cNvPr id="26626" name="Rectangle 2"/>
          <p:cNvSpPr>
            <a:spLocks noGrp="1" noChangeArrowheads="1"/>
          </p:cNvSpPr>
          <p:nvPr>
            <p:ph type="title" idx="4294967295"/>
          </p:nvPr>
        </p:nvSpPr>
        <p:spPr>
          <a:xfrm>
            <a:off x="457200" y="1052513"/>
            <a:ext cx="8229600" cy="688975"/>
          </a:xfrm>
        </p:spPr>
        <p:txBody>
          <a:bodyPr/>
          <a:lstStyle/>
          <a:p>
            <a:pPr eaLnBrk="1" hangingPunct="1"/>
            <a:r>
              <a:rPr lang="en-GB" sz="3000" smtClean="0"/>
              <a:t>Reason’s model</a:t>
            </a:r>
          </a:p>
        </p:txBody>
      </p:sp>
      <p:sp>
        <p:nvSpPr>
          <p:cNvPr id="26627"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pic>
        <p:nvPicPr>
          <p:cNvPr id="26628" name="Picture 2"/>
          <p:cNvPicPr>
            <a:picLocks noChangeAspect="1" noChangeArrowheads="1"/>
          </p:cNvPicPr>
          <p:nvPr/>
        </p:nvPicPr>
        <p:blipFill>
          <a:blip r:embed="rId2"/>
          <a:srcRect/>
          <a:stretch>
            <a:fillRect/>
          </a:stretch>
        </p:blipFill>
        <p:spPr bwMode="auto">
          <a:xfrm>
            <a:off x="911225" y="1728788"/>
            <a:ext cx="7294563" cy="4948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0"/>
          </p:nvPr>
        </p:nvSpPr>
        <p:spPr/>
        <p:txBody>
          <a:bodyPr/>
          <a:lstStyle/>
          <a:p>
            <a:pPr>
              <a:defRPr/>
            </a:pPr>
            <a:fld id="{B7011DF6-59C3-4393-ACC9-06BA0A12BB97}" type="slidenum">
              <a:rPr lang="en-US"/>
              <a:pPr>
                <a:defRPr/>
              </a:pPr>
              <a:t>7</a:t>
            </a:fld>
            <a:endParaRPr lang="en-US"/>
          </a:p>
        </p:txBody>
      </p:sp>
      <p:sp>
        <p:nvSpPr>
          <p:cNvPr id="27650" name="Rectangle 2"/>
          <p:cNvSpPr>
            <a:spLocks noGrp="1" noChangeArrowheads="1"/>
          </p:cNvSpPr>
          <p:nvPr>
            <p:ph type="title" idx="4294967295"/>
          </p:nvPr>
        </p:nvSpPr>
        <p:spPr>
          <a:xfrm>
            <a:off x="457200" y="1052513"/>
            <a:ext cx="8229600" cy="688975"/>
          </a:xfrm>
        </p:spPr>
        <p:txBody>
          <a:bodyPr/>
          <a:lstStyle/>
          <a:p>
            <a:pPr eaLnBrk="1" hangingPunct="1"/>
            <a:r>
              <a:rPr lang="en-GB" sz="3000" smtClean="0"/>
              <a:t>Assessing the barriers</a:t>
            </a:r>
          </a:p>
        </p:txBody>
      </p:sp>
      <p:sp>
        <p:nvSpPr>
          <p:cNvPr id="27651"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pic>
        <p:nvPicPr>
          <p:cNvPr id="27652" name="Picture 3"/>
          <p:cNvPicPr>
            <a:picLocks noChangeAspect="1" noChangeArrowheads="1"/>
          </p:cNvPicPr>
          <p:nvPr/>
        </p:nvPicPr>
        <p:blipFill>
          <a:blip r:embed="rId2"/>
          <a:srcRect/>
          <a:stretch>
            <a:fillRect/>
          </a:stretch>
        </p:blipFill>
        <p:spPr bwMode="auto">
          <a:xfrm>
            <a:off x="387350" y="2119313"/>
            <a:ext cx="8428038" cy="3306762"/>
          </a:xfrm>
          <a:prstGeom prst="rect">
            <a:avLst/>
          </a:prstGeom>
          <a:noFill/>
          <a:ln w="12700" algn="ctr">
            <a:noFill/>
            <a:miter lim="800000"/>
            <a:headEnd/>
            <a:tailEnd/>
          </a:ln>
        </p:spPr>
      </p:pic>
      <p:sp>
        <p:nvSpPr>
          <p:cNvPr id="27653" name="TextBox 6"/>
          <p:cNvSpPr txBox="1">
            <a:spLocks noChangeArrowheads="1"/>
          </p:cNvSpPr>
          <p:nvPr/>
        </p:nvSpPr>
        <p:spPr bwMode="auto">
          <a:xfrm>
            <a:off x="4672013" y="5002213"/>
            <a:ext cx="1903412" cy="960437"/>
          </a:xfrm>
          <a:prstGeom prst="rect">
            <a:avLst/>
          </a:prstGeom>
          <a:noFill/>
          <a:ln w="9525">
            <a:noFill/>
            <a:miter lim="800000"/>
            <a:headEnd/>
            <a:tailEnd/>
          </a:ln>
        </p:spPr>
        <p:txBody>
          <a:bodyPr wrap="none">
            <a:spAutoFit/>
          </a:bodyPr>
          <a:lstStyle/>
          <a:p>
            <a:pPr algn="ctr" eaLnBrk="0" hangingPunct="0">
              <a:spcBef>
                <a:spcPct val="85000"/>
              </a:spcBef>
              <a:buClr>
                <a:schemeClr val="tx1"/>
              </a:buClr>
              <a:buSzPct val="120000"/>
              <a:buFont typeface="Symbol" pitchFamily="18" charset="2"/>
              <a:buNone/>
            </a:pPr>
            <a:r>
              <a:rPr lang="nl-NL" sz="2000" b="1">
                <a:solidFill>
                  <a:srgbClr val="001F36"/>
                </a:solidFill>
                <a:latin typeface="Verdana" pitchFamily="34" charset="0"/>
              </a:rPr>
              <a:t>Human</a:t>
            </a:r>
          </a:p>
          <a:p>
            <a:pPr algn="ctr" eaLnBrk="0" hangingPunct="0">
              <a:spcBef>
                <a:spcPct val="85000"/>
              </a:spcBef>
              <a:buClr>
                <a:schemeClr val="tx1"/>
              </a:buClr>
              <a:buSzPct val="120000"/>
              <a:buFont typeface="Symbol" pitchFamily="18" charset="2"/>
              <a:buNone/>
            </a:pPr>
            <a:r>
              <a:rPr lang="nl-NL" sz="2000" b="1">
                <a:solidFill>
                  <a:srgbClr val="001F36"/>
                </a:solidFill>
                <a:latin typeface="Verdana" pitchFamily="34" charset="0"/>
              </a:rPr>
              <a:t>(Deep Blue)</a:t>
            </a:r>
          </a:p>
        </p:txBody>
      </p:sp>
      <p:sp>
        <p:nvSpPr>
          <p:cNvPr id="27654" name="TextBox 9"/>
          <p:cNvSpPr txBox="1">
            <a:spLocks noChangeArrowheads="1"/>
          </p:cNvSpPr>
          <p:nvPr/>
        </p:nvSpPr>
        <p:spPr bwMode="auto">
          <a:xfrm>
            <a:off x="942975" y="4926013"/>
            <a:ext cx="2173288" cy="1311275"/>
          </a:xfrm>
          <a:prstGeom prst="rect">
            <a:avLst/>
          </a:prstGeom>
          <a:noFill/>
          <a:ln w="9525">
            <a:noFill/>
            <a:miter lim="800000"/>
            <a:headEnd/>
            <a:tailEnd/>
          </a:ln>
        </p:spPr>
        <p:txBody>
          <a:bodyPr wrap="none">
            <a:spAutoFit/>
          </a:bodyPr>
          <a:lstStyle/>
          <a:p>
            <a:pPr algn="ctr" eaLnBrk="0" hangingPunct="0">
              <a:buClr>
                <a:schemeClr val="tx1"/>
              </a:buClr>
              <a:buSzPct val="120000"/>
              <a:buFont typeface="Symbol" pitchFamily="18" charset="2"/>
              <a:buNone/>
            </a:pPr>
            <a:r>
              <a:rPr lang="nl-NL" sz="2000" b="1">
                <a:solidFill>
                  <a:srgbClr val="001F36"/>
                </a:solidFill>
                <a:latin typeface="Verdana" pitchFamily="34" charset="0"/>
              </a:rPr>
              <a:t>System </a:t>
            </a:r>
          </a:p>
          <a:p>
            <a:pPr algn="ctr" eaLnBrk="0" hangingPunct="0">
              <a:buClr>
                <a:schemeClr val="tx1"/>
              </a:buClr>
              <a:buSzPct val="120000"/>
              <a:buFont typeface="Symbol" pitchFamily="18" charset="2"/>
              <a:buNone/>
            </a:pPr>
            <a:r>
              <a:rPr lang="nl-NL" sz="2000" b="1">
                <a:solidFill>
                  <a:srgbClr val="001F36"/>
                </a:solidFill>
                <a:latin typeface="Verdana" pitchFamily="34" charset="0"/>
              </a:rPr>
              <a:t>of </a:t>
            </a:r>
          </a:p>
          <a:p>
            <a:pPr algn="ctr" eaLnBrk="0" hangingPunct="0">
              <a:buClr>
                <a:schemeClr val="tx1"/>
              </a:buClr>
              <a:buSzPct val="120000"/>
              <a:buFont typeface="Symbol" pitchFamily="18" charset="2"/>
              <a:buNone/>
            </a:pPr>
            <a:r>
              <a:rPr lang="nl-NL" sz="2000" b="1">
                <a:solidFill>
                  <a:srgbClr val="001F36"/>
                </a:solidFill>
                <a:latin typeface="Verdana" pitchFamily="34" charset="0"/>
              </a:rPr>
              <a:t>Organisations</a:t>
            </a:r>
          </a:p>
          <a:p>
            <a:pPr algn="ctr" eaLnBrk="0" hangingPunct="0">
              <a:buClr>
                <a:schemeClr val="tx1"/>
              </a:buClr>
              <a:buSzPct val="120000"/>
              <a:buFont typeface="Symbol" pitchFamily="18" charset="2"/>
              <a:buNone/>
            </a:pPr>
            <a:r>
              <a:rPr lang="nl-NL" sz="2000" b="1">
                <a:solidFill>
                  <a:srgbClr val="001F36"/>
                </a:solidFill>
                <a:latin typeface="Verdana" pitchFamily="34" charset="0"/>
              </a:rPr>
              <a:t>(NLR)</a:t>
            </a:r>
          </a:p>
        </p:txBody>
      </p:sp>
      <p:sp>
        <p:nvSpPr>
          <p:cNvPr id="27655" name="TextBox 12"/>
          <p:cNvSpPr txBox="1">
            <a:spLocks noChangeArrowheads="1"/>
          </p:cNvSpPr>
          <p:nvPr/>
        </p:nvSpPr>
        <p:spPr bwMode="auto">
          <a:xfrm>
            <a:off x="2832100" y="4962525"/>
            <a:ext cx="2022475" cy="960438"/>
          </a:xfrm>
          <a:prstGeom prst="rect">
            <a:avLst/>
          </a:prstGeom>
          <a:noFill/>
          <a:ln w="9525">
            <a:noFill/>
            <a:miter lim="800000"/>
            <a:headEnd/>
            <a:tailEnd/>
          </a:ln>
        </p:spPr>
        <p:txBody>
          <a:bodyPr wrap="none">
            <a:spAutoFit/>
          </a:bodyPr>
          <a:lstStyle/>
          <a:p>
            <a:pPr algn="ctr" eaLnBrk="0" hangingPunct="0">
              <a:spcBef>
                <a:spcPct val="85000"/>
              </a:spcBef>
              <a:buClr>
                <a:schemeClr val="tx1"/>
              </a:buClr>
              <a:buSzPct val="120000"/>
              <a:buFont typeface="Symbol" pitchFamily="18" charset="2"/>
              <a:buNone/>
            </a:pPr>
            <a:r>
              <a:rPr lang="nl-NL" sz="2000" b="1">
                <a:solidFill>
                  <a:srgbClr val="001F36"/>
                </a:solidFill>
                <a:latin typeface="Verdana" pitchFamily="34" charset="0"/>
              </a:rPr>
              <a:t>Organisation</a:t>
            </a:r>
          </a:p>
          <a:p>
            <a:pPr algn="ctr" eaLnBrk="0" hangingPunct="0">
              <a:spcBef>
                <a:spcPct val="85000"/>
              </a:spcBef>
              <a:buClr>
                <a:schemeClr val="tx1"/>
              </a:buClr>
              <a:buSzPct val="120000"/>
              <a:buFont typeface="Symbol" pitchFamily="18" charset="2"/>
              <a:buNone/>
            </a:pPr>
            <a:r>
              <a:rPr lang="nl-NL" sz="2000" b="1">
                <a:solidFill>
                  <a:srgbClr val="001F36"/>
                </a:solidFill>
                <a:latin typeface="Verdana" pitchFamily="34" charset="0"/>
              </a:rPr>
              <a:t>(Avanssa)</a:t>
            </a:r>
          </a:p>
        </p:txBody>
      </p:sp>
      <p:sp>
        <p:nvSpPr>
          <p:cNvPr id="27656" name="TextBox 13"/>
          <p:cNvSpPr txBox="1">
            <a:spLocks noChangeArrowheads="1"/>
          </p:cNvSpPr>
          <p:nvPr/>
        </p:nvSpPr>
        <p:spPr bwMode="auto">
          <a:xfrm>
            <a:off x="6256338" y="5026025"/>
            <a:ext cx="1897062" cy="960438"/>
          </a:xfrm>
          <a:prstGeom prst="rect">
            <a:avLst/>
          </a:prstGeom>
          <a:noFill/>
          <a:ln w="9525">
            <a:noFill/>
            <a:miter lim="800000"/>
            <a:headEnd/>
            <a:tailEnd/>
          </a:ln>
        </p:spPr>
        <p:txBody>
          <a:bodyPr wrap="none">
            <a:spAutoFit/>
          </a:bodyPr>
          <a:lstStyle/>
          <a:p>
            <a:pPr algn="ctr" eaLnBrk="0" hangingPunct="0">
              <a:spcBef>
                <a:spcPct val="85000"/>
              </a:spcBef>
              <a:buClr>
                <a:schemeClr val="tx1"/>
              </a:buClr>
              <a:buSzPct val="120000"/>
              <a:buFont typeface="Symbol" pitchFamily="18" charset="2"/>
              <a:buNone/>
            </a:pPr>
            <a:r>
              <a:rPr lang="nl-NL" sz="2000" b="1">
                <a:solidFill>
                  <a:srgbClr val="001F36"/>
                </a:solidFill>
                <a:latin typeface="Verdana" pitchFamily="34" charset="0"/>
              </a:rPr>
              <a:t>Component </a:t>
            </a:r>
          </a:p>
          <a:p>
            <a:pPr algn="ctr" eaLnBrk="0" hangingPunct="0">
              <a:spcBef>
                <a:spcPct val="85000"/>
              </a:spcBef>
              <a:buClr>
                <a:schemeClr val="tx1"/>
              </a:buClr>
              <a:buSzPct val="120000"/>
              <a:buFont typeface="Symbol" pitchFamily="18" charset="2"/>
              <a:buNone/>
            </a:pPr>
            <a:r>
              <a:rPr lang="nl-NL" sz="2000" b="1">
                <a:solidFill>
                  <a:srgbClr val="001F36"/>
                </a:solidFill>
                <a:latin typeface="Verdana" pitchFamily="34" charset="0"/>
              </a:rPr>
              <a:t>(NLR)</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9E47A4F0-46E7-4FC2-AB3E-83BA2FD348B8}" type="slidenum">
              <a:rPr lang="en-US"/>
              <a:pPr>
                <a:defRPr/>
              </a:pPr>
              <a:t>8</a:t>
            </a:fld>
            <a:endParaRPr lang="en-US"/>
          </a:p>
        </p:txBody>
      </p:sp>
      <p:sp>
        <p:nvSpPr>
          <p:cNvPr id="28674" name="Rectangle 2"/>
          <p:cNvSpPr>
            <a:spLocks noGrp="1" noChangeArrowheads="1"/>
          </p:cNvSpPr>
          <p:nvPr>
            <p:ph type="title" idx="4294967295"/>
          </p:nvPr>
        </p:nvSpPr>
        <p:spPr>
          <a:xfrm>
            <a:off x="457200" y="1141413"/>
            <a:ext cx="8229600" cy="876300"/>
          </a:xfrm>
        </p:spPr>
        <p:txBody>
          <a:bodyPr/>
          <a:lstStyle/>
          <a:p>
            <a:pPr eaLnBrk="1" hangingPunct="1"/>
            <a:r>
              <a:rPr lang="en-GB" smtClean="0"/>
              <a:t>Operational issues identified for commercial air transport in the Safety Plan Framework of EASp</a:t>
            </a:r>
          </a:p>
        </p:txBody>
      </p:sp>
      <p:sp>
        <p:nvSpPr>
          <p:cNvPr id="28675"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
        <p:nvSpPr>
          <p:cNvPr id="28676" name="Rectangle 4"/>
          <p:cNvSpPr>
            <a:spLocks noChangeArrowheads="1"/>
          </p:cNvSpPr>
          <p:nvPr/>
        </p:nvSpPr>
        <p:spPr bwMode="auto">
          <a:xfrm>
            <a:off x="485775" y="2139950"/>
            <a:ext cx="8123238" cy="4151313"/>
          </a:xfrm>
          <a:prstGeom prst="rect">
            <a:avLst/>
          </a:prstGeom>
          <a:noFill/>
          <a:ln w="9525">
            <a:noFill/>
            <a:miter lim="800000"/>
            <a:headEnd/>
            <a:tailEnd/>
          </a:ln>
        </p:spPr>
        <p:txBody>
          <a:bodyPr/>
          <a:lstStyle/>
          <a:p>
            <a:pPr marL="381000" indent="-381000">
              <a:lnSpc>
                <a:spcPct val="125000"/>
              </a:lnSpc>
              <a:spcBef>
                <a:spcPct val="50000"/>
              </a:spcBef>
              <a:buClr>
                <a:schemeClr val="accent1"/>
              </a:buClr>
              <a:buFont typeface="Calibri" pitchFamily="34" charset="0"/>
              <a:buChar char="→"/>
            </a:pPr>
            <a:r>
              <a:rPr lang="en-GB" sz="2400">
                <a:solidFill>
                  <a:schemeClr val="tx2"/>
                </a:solidFill>
              </a:rPr>
              <a:t>Safety Performance Indicators (SPI) will be developed for:</a:t>
            </a:r>
          </a:p>
          <a:p>
            <a:pPr marL="742950" lvl="1" indent="-285750">
              <a:lnSpc>
                <a:spcPct val="125000"/>
              </a:lnSpc>
              <a:spcBef>
                <a:spcPct val="50000"/>
              </a:spcBef>
              <a:buClr>
                <a:schemeClr val="accent1"/>
              </a:buClr>
              <a:buFont typeface="Calibri" pitchFamily="34" charset="0"/>
              <a:buChar char="→"/>
            </a:pPr>
            <a:r>
              <a:rPr lang="en-GB" sz="2400">
                <a:solidFill>
                  <a:schemeClr val="tx2"/>
                </a:solidFill>
              </a:rPr>
              <a:t>Runway Excursions</a:t>
            </a:r>
          </a:p>
          <a:p>
            <a:pPr marL="742950" lvl="1" indent="-285750">
              <a:lnSpc>
                <a:spcPct val="125000"/>
              </a:lnSpc>
              <a:spcBef>
                <a:spcPct val="50000"/>
              </a:spcBef>
              <a:buClr>
                <a:schemeClr val="accent1"/>
              </a:buClr>
              <a:buFont typeface="Calibri" pitchFamily="34" charset="0"/>
              <a:buChar char="→"/>
            </a:pPr>
            <a:r>
              <a:rPr lang="en-GB" sz="2400">
                <a:solidFill>
                  <a:schemeClr val="tx2"/>
                </a:solidFill>
              </a:rPr>
              <a:t>Mid-Air Collisions</a:t>
            </a:r>
          </a:p>
          <a:p>
            <a:pPr marL="742950" lvl="1" indent="-285750">
              <a:lnSpc>
                <a:spcPct val="125000"/>
              </a:lnSpc>
              <a:spcBef>
                <a:spcPct val="50000"/>
              </a:spcBef>
              <a:buClr>
                <a:schemeClr val="accent1"/>
              </a:buClr>
              <a:buFont typeface="Calibri" pitchFamily="34" charset="0"/>
              <a:buChar char="→"/>
            </a:pPr>
            <a:r>
              <a:rPr lang="en-GB" sz="2400">
                <a:solidFill>
                  <a:schemeClr val="tx2"/>
                </a:solidFill>
              </a:rPr>
              <a:t>Controlled Flight Into Terrain (CFIT)</a:t>
            </a:r>
          </a:p>
          <a:p>
            <a:pPr marL="742950" lvl="1" indent="-285750">
              <a:lnSpc>
                <a:spcPct val="125000"/>
              </a:lnSpc>
              <a:spcBef>
                <a:spcPct val="50000"/>
              </a:spcBef>
              <a:buClr>
                <a:schemeClr val="accent1"/>
              </a:buClr>
              <a:buFont typeface="Calibri" pitchFamily="34" charset="0"/>
              <a:buChar char="→"/>
            </a:pPr>
            <a:r>
              <a:rPr lang="en-GB" sz="2400">
                <a:solidFill>
                  <a:schemeClr val="tx2"/>
                </a:solidFill>
              </a:rPr>
              <a:t>Loss of Control In Flight (LOC-I)</a:t>
            </a:r>
          </a:p>
          <a:p>
            <a:pPr marL="742950" lvl="1" indent="-285750">
              <a:lnSpc>
                <a:spcPct val="125000"/>
              </a:lnSpc>
              <a:spcBef>
                <a:spcPct val="50000"/>
              </a:spcBef>
              <a:buClr>
                <a:schemeClr val="accent1"/>
              </a:buClr>
              <a:buFont typeface="Calibri" pitchFamily="34" charset="0"/>
              <a:buChar char="→"/>
            </a:pPr>
            <a:r>
              <a:rPr lang="en-GB" sz="2400">
                <a:solidFill>
                  <a:schemeClr val="tx2"/>
                </a:solidFill>
              </a:rPr>
              <a:t>Ground Collisions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72C49A71-6F5E-4168-8DA8-74258963A61E}" type="slidenum">
              <a:rPr lang="en-US"/>
              <a:pPr>
                <a:defRPr/>
              </a:pPr>
              <a:t>9</a:t>
            </a:fld>
            <a:endParaRPr lang="en-US"/>
          </a:p>
        </p:txBody>
      </p:sp>
      <p:sp>
        <p:nvSpPr>
          <p:cNvPr id="29698" name="Rectangle 2"/>
          <p:cNvSpPr>
            <a:spLocks noGrp="1" noChangeArrowheads="1"/>
          </p:cNvSpPr>
          <p:nvPr>
            <p:ph type="title" idx="4294967295"/>
          </p:nvPr>
        </p:nvSpPr>
        <p:spPr>
          <a:xfrm>
            <a:off x="457200" y="1052513"/>
            <a:ext cx="8229600" cy="688975"/>
          </a:xfrm>
        </p:spPr>
        <p:txBody>
          <a:bodyPr/>
          <a:lstStyle/>
          <a:p>
            <a:pPr eaLnBrk="1" hangingPunct="1"/>
            <a:r>
              <a:rPr lang="nl-NL" smtClean="0"/>
              <a:t>General requirements for SPIs</a:t>
            </a:r>
            <a:endParaRPr lang="en-GB" smtClean="0"/>
          </a:p>
        </p:txBody>
      </p:sp>
      <p:sp>
        <p:nvSpPr>
          <p:cNvPr id="29699" name="Rectangle 3"/>
          <p:cNvSpPr>
            <a:spLocks noGrp="1" noChangeArrowheads="1"/>
          </p:cNvSpPr>
          <p:nvPr>
            <p:ph type="body" idx="4294967295"/>
          </p:nvPr>
        </p:nvSpPr>
        <p:spPr>
          <a:xfrm>
            <a:off x="563563" y="1866900"/>
            <a:ext cx="8280400" cy="4381500"/>
          </a:xfrm>
        </p:spPr>
        <p:txBody>
          <a:bodyPr/>
          <a:lstStyle/>
          <a:p>
            <a:pPr eaLnBrk="1" hangingPunct="1"/>
            <a:r>
              <a:rPr lang="en-GB" sz="2600" smtClean="0"/>
              <a:t>Quantifiable</a:t>
            </a:r>
          </a:p>
          <a:p>
            <a:pPr eaLnBrk="1" hangingPunct="1"/>
            <a:r>
              <a:rPr lang="en-GB" sz="2600" smtClean="0"/>
              <a:t>Representative to what is to be measured.</a:t>
            </a:r>
          </a:p>
          <a:p>
            <a:pPr eaLnBrk="1" hangingPunct="1"/>
            <a:r>
              <a:rPr lang="en-GB" sz="2600" smtClean="0"/>
              <a:t>Provide minimum variability when measuring the same conditions.</a:t>
            </a:r>
          </a:p>
          <a:p>
            <a:pPr eaLnBrk="1" hangingPunct="1"/>
            <a:r>
              <a:rPr lang="en-GB" sz="2600" smtClean="0"/>
              <a:t>Sensitive to change in environmental or behavioural conditions.</a:t>
            </a:r>
          </a:p>
          <a:p>
            <a:pPr eaLnBrk="1" hangingPunct="1"/>
            <a:r>
              <a:rPr lang="en-GB" sz="2600" smtClean="0"/>
              <a:t>Cost or effort of obtaining information is acceptable</a:t>
            </a:r>
          </a:p>
          <a:p>
            <a:pPr eaLnBrk="1" hangingPunct="1"/>
            <a:r>
              <a:rPr lang="en-GB" sz="2600" smtClean="0"/>
              <a:t>Comprehendible. </a:t>
            </a:r>
            <a:endParaRPr lang="en-US" sz="2600" smtClean="0"/>
          </a:p>
        </p:txBody>
      </p:sp>
      <p:sp>
        <p:nvSpPr>
          <p:cNvPr id="29700" name="Footer Placeholder 5"/>
          <p:cNvSpPr txBox="1">
            <a:spLocks noGrp="1"/>
          </p:cNvSpPr>
          <p:nvPr/>
        </p:nvSpPr>
        <p:spPr bwMode="auto">
          <a:xfrm>
            <a:off x="2700338" y="44450"/>
            <a:ext cx="4824412" cy="457200"/>
          </a:xfrm>
          <a:prstGeom prst="rect">
            <a:avLst/>
          </a:prstGeom>
          <a:noFill/>
          <a:ln w="9525">
            <a:noFill/>
            <a:miter lim="800000"/>
            <a:headEnd/>
            <a:tailEnd/>
          </a:ln>
        </p:spPr>
        <p:txBody>
          <a:bodyPr rIns="0" anchor="b"/>
          <a:lstStyle/>
          <a:p>
            <a:pPr algn="r"/>
            <a:r>
              <a:rPr lang="en-GB" sz="1100">
                <a:solidFill>
                  <a:schemeClr val="accent2"/>
                </a:solidFill>
              </a:rPr>
              <a:t>AVIATION SAFETY AND CERTIFICATION OF NEW OPERATIONS AND SYSTEMS</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OS_Presentation_Template_V1 for MS 2010">
  <a:themeElements>
    <a:clrScheme name="ASCOS">
      <a:dk1>
        <a:srgbClr val="333333"/>
      </a:dk1>
      <a:lt1>
        <a:sysClr val="window" lastClr="FFFFFF"/>
      </a:lt1>
      <a:dk2>
        <a:srgbClr val="1E4E6B"/>
      </a:dk2>
      <a:lt2>
        <a:srgbClr val="DDDDDD"/>
      </a:lt2>
      <a:accent1>
        <a:srgbClr val="B5CE48"/>
      </a:accent1>
      <a:accent2>
        <a:srgbClr val="5B8AA5"/>
      </a:accent2>
      <a:accent3>
        <a:srgbClr val="9EBFD2"/>
      </a:accent3>
      <a:accent4>
        <a:srgbClr val="728617"/>
      </a:accent4>
      <a:accent5>
        <a:srgbClr val="D7E794"/>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ASCOS_Presentation_Template_V1 for MS 2010">
  <a:themeElements>
    <a:clrScheme name="1_ASCOS_Presentation_Template_V1 for MS 2010 1">
      <a:dk1>
        <a:srgbClr val="333333"/>
      </a:dk1>
      <a:lt1>
        <a:srgbClr val="FFFFFF"/>
      </a:lt1>
      <a:dk2>
        <a:srgbClr val="1E4E6B"/>
      </a:dk2>
      <a:lt2>
        <a:srgbClr val="DDDDDD"/>
      </a:lt2>
      <a:accent1>
        <a:srgbClr val="B5CE48"/>
      </a:accent1>
      <a:accent2>
        <a:srgbClr val="5B8AA5"/>
      </a:accent2>
      <a:accent3>
        <a:srgbClr val="FFFFFF"/>
      </a:accent3>
      <a:accent4>
        <a:srgbClr val="2A2A2A"/>
      </a:accent4>
      <a:accent5>
        <a:srgbClr val="D7E3B1"/>
      </a:accent5>
      <a:accent6>
        <a:srgbClr val="527D95"/>
      </a:accent6>
      <a:hlink>
        <a:srgbClr val="00B0F0"/>
      </a:hlink>
      <a:folHlink>
        <a:srgbClr val="800080"/>
      </a:folHlink>
    </a:clrScheme>
    <a:fontScheme name="1_ASCOS_Presentation_Template_V1 for MS 20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COS_Presentation_Template_V1 for MS 2010 1">
        <a:dk1>
          <a:srgbClr val="333333"/>
        </a:dk1>
        <a:lt1>
          <a:srgbClr val="FFFFFF"/>
        </a:lt1>
        <a:dk2>
          <a:srgbClr val="1E4E6B"/>
        </a:dk2>
        <a:lt2>
          <a:srgbClr val="DDDDDD"/>
        </a:lt2>
        <a:accent1>
          <a:srgbClr val="B5CE48"/>
        </a:accent1>
        <a:accent2>
          <a:srgbClr val="5B8AA5"/>
        </a:accent2>
        <a:accent3>
          <a:srgbClr val="FFFFFF"/>
        </a:accent3>
        <a:accent4>
          <a:srgbClr val="2A2A2A"/>
        </a:accent4>
        <a:accent5>
          <a:srgbClr val="D7E3B1"/>
        </a:accent5>
        <a:accent6>
          <a:srgbClr val="527D95"/>
        </a:accent6>
        <a:hlink>
          <a:srgbClr val="00B0F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8AE0DFFBB2104D97EB48C5BF0558E6" ma:contentTypeVersion="12" ma:contentTypeDescription="Create a new document." ma:contentTypeScope="" ma:versionID="e923fe4e8ab86b1ff2f022f7a19025c4">
  <xsd:schema xmlns:xsd="http://www.w3.org/2001/XMLSchema" xmlns:p="http://schemas.microsoft.com/office/2006/metadata/properties" xmlns:ns2="f0b43a98-f909-48ce-bcf5-5ff6f70f86f0" targetNamespace="http://schemas.microsoft.com/office/2006/metadata/properties" ma:root="true" ma:fieldsID="4752dd1caa329f03041f9a1631aa833b" ns2:_="">
    <xsd:import namespace="f0b43a98-f909-48ce-bcf5-5ff6f70f86f0"/>
    <xsd:element name="properties">
      <xsd:complexType>
        <xsd:sequence>
          <xsd:element name="documentManagement">
            <xsd:complexType>
              <xsd:all>
                <xsd:element ref="ns2:DocID" minOccurs="0"/>
                <xsd:element ref="ns2:DocTitle" minOccurs="0"/>
                <xsd:element ref="ns2:Release" minOccurs="0"/>
                <xsd:element ref="ns2:Status" minOccurs="0"/>
                <xsd:element ref="ns2:Baseline" minOccurs="0"/>
                <xsd:element ref="ns2:DocType" minOccurs="0"/>
                <xsd:element ref="ns2:Org_x002e_" minOccurs="0"/>
                <xsd:element ref="ns2:WP" minOccurs="0"/>
                <xsd:element ref="ns2:Activity" minOccurs="0"/>
                <xsd:element ref="ns2:DISL_x0023_" minOccurs="0"/>
              </xsd:all>
            </xsd:complexType>
          </xsd:element>
        </xsd:sequence>
      </xsd:complexType>
    </xsd:element>
  </xsd:schema>
  <xsd:schema xmlns:xsd="http://www.w3.org/2001/XMLSchema" xmlns:dms="http://schemas.microsoft.com/office/2006/documentManagement/types" targetNamespace="f0b43a98-f909-48ce-bcf5-5ff6f70f86f0" elementFormDefault="qualified">
    <xsd:import namespace="http://schemas.microsoft.com/office/2006/documentManagement/types"/>
    <xsd:element name="DocID" ma:index="1" nillable="true" ma:displayName="DocID" ma:internalName="DocID">
      <xsd:simpleType>
        <xsd:restriction base="dms:Text">
          <xsd:maxLength value="255"/>
        </xsd:restriction>
      </xsd:simpleType>
    </xsd:element>
    <xsd:element name="DocTitle" ma:index="2" nillable="true" ma:displayName="DocTitle" ma:description="Alternative for Title (which is used in NLR reports to define the NLR document number)" ma:internalName="DocTitle">
      <xsd:simpleType>
        <xsd:restriction base="dms:Text">
          <xsd:maxLength value="255"/>
        </xsd:restriction>
      </xsd:simpleType>
    </xsd:element>
    <xsd:element name="Release" ma:index="3" nillable="true" ma:displayName="Release" ma:description="(Planned) Release identification (e.g. 1.0)" ma:internalName="Release">
      <xsd:simpleType>
        <xsd:restriction base="dms:Text">
          <xsd:maxLength value="255"/>
        </xsd:restriction>
      </xsd:simpleType>
    </xsd:element>
    <xsd:element name="Status" ma:index="4" nillable="true" ma:displayName="Status" ma:list="{A1E82056-003C-4DCE-A68B-43AA45DC96F2}" ma:internalName="Status" ma:showField="Title">
      <xsd:simpleType>
        <xsd:restriction base="dms:Lookup"/>
      </xsd:simpleType>
    </xsd:element>
    <xsd:element name="Baseline" ma:index="5" nillable="true" ma:displayName="Baseline" ma:description="Identifies the baseline the item is part of." ma:list="{5A21BAC9-225B-4F2F-8D16-016E35F10CFE}" ma:internalName="Baseline" ma:showField="LookupID">
      <xsd:simpleType>
        <xsd:restriction base="dms:Lookup"/>
      </xsd:simpleType>
    </xsd:element>
    <xsd:element name="DocType" ma:index="6" nillable="true" ma:displayName="DocType" ma:list="{8FA99976-EA4E-4D53-820F-3C918FA088B4}" ma:internalName="DocType" ma:showField="Title">
      <xsd:simpleType>
        <xsd:restriction base="dms:Lookup"/>
      </xsd:simpleType>
    </xsd:element>
    <xsd:element name="Org_x002e_" ma:index="7" nillable="true" ma:displayName="Org." ma:list="{85B1ED24-8E4A-49B3-8925-73154E44821A}" ma:internalName="Org_x002e_" ma:showField="LookupID">
      <xsd:simpleType>
        <xsd:restriction base="dms:Lookup"/>
      </xsd:simpleType>
    </xsd:element>
    <xsd:element name="WP" ma:index="8" nillable="true" ma:displayName="WP" ma:list="{72527DDC-4322-4558-8E48-1A11BB187FF3}" ma:internalName="WP" ma:showField="LookupID">
      <xsd:simpleType>
        <xsd:restriction base="dms:Lookup"/>
      </xsd:simpleType>
    </xsd:element>
    <xsd:element name="Activity" ma:index="9" nillable="true" ma:displayName="Activity" ma:list="{B68EE924-B976-429C-BE49-78BEF5499426}" ma:internalName="Activity" ma:showField="Title">
      <xsd:simpleType>
        <xsd:restriction base="dms:Lookup"/>
      </xsd:simpleType>
    </xsd:element>
    <xsd:element name="DISL_x0023_" ma:index="10" nillable="true" ma:displayName="DISL-ref" ma:description="Document ID's and Status List (DISL) reference item." ma:list="{3250406A-99F6-4238-BDDD-F3AE414DCBD9}" ma:internalName="DISL_x0023_" ma:showField="leo">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ID xmlns="f0b43a98-f909-48ce-bcf5-5ff6f70f86f0" xsi:nil="true"/>
    <Activity xmlns="f0b43a98-f909-48ce-bcf5-5ff6f70f86f0" xsi:nil="true"/>
    <Release xmlns="f0b43a98-f909-48ce-bcf5-5ff6f70f86f0" xsi:nil="true"/>
    <DocType xmlns="f0b43a98-f909-48ce-bcf5-5ff6f70f86f0" xsi:nil="true"/>
    <Org_x002e_ xmlns="f0b43a98-f909-48ce-bcf5-5ff6f70f86f0" xsi:nil="true"/>
    <Baseline xmlns="f0b43a98-f909-48ce-bcf5-5ff6f70f86f0" xsi:nil="true"/>
    <WP xmlns="f0b43a98-f909-48ce-bcf5-5ff6f70f86f0" xsi:nil="true"/>
    <DISL_x0023_ xmlns="f0b43a98-f909-48ce-bcf5-5ff6f70f86f0" xsi:nil="true"/>
    <Status xmlns="f0b43a98-f909-48ce-bcf5-5ff6f70f86f0" xsi:nil="true"/>
    <DocTitle xmlns="f0b43a98-f909-48ce-bcf5-5ff6f70f86f0" xsi:nil="true"/>
  </documentManagement>
</p:properties>
</file>

<file path=customXml/itemProps1.xml><?xml version="1.0" encoding="utf-8"?>
<ds:datastoreItem xmlns:ds="http://schemas.openxmlformats.org/officeDocument/2006/customXml" ds:itemID="{A21523DE-94F0-401E-AF53-EB1C69C6B15A}"/>
</file>

<file path=customXml/itemProps2.xml><?xml version="1.0" encoding="utf-8"?>
<ds:datastoreItem xmlns:ds="http://schemas.openxmlformats.org/officeDocument/2006/customXml" ds:itemID="{6206E298-3671-435D-842B-2122A6630ADE}"/>
</file>

<file path=customXml/itemProps3.xml><?xml version="1.0" encoding="utf-8"?>
<ds:datastoreItem xmlns:ds="http://schemas.openxmlformats.org/officeDocument/2006/customXml" ds:itemID="{AAF1E1CB-1888-4CAE-B968-08D37D496A35}"/>
</file>

<file path=docProps/app.xml><?xml version="1.0" encoding="utf-8"?>
<Properties xmlns="http://schemas.openxmlformats.org/officeDocument/2006/extended-properties" xmlns:vt="http://schemas.openxmlformats.org/officeDocument/2006/docPropsVTypes">
  <Template>ASCOS_Presentation_Template_V1 for MS 2010</Template>
  <TotalTime>1667</TotalTime>
  <Words>1541</Words>
  <Application>Microsoft Macintosh PowerPoint</Application>
  <PresentationFormat>Diavoorstelling (4:3)</PresentationFormat>
  <Paragraphs>229</Paragraphs>
  <Slides>24</Slides>
  <Notes>0</Notes>
  <HiddenSlides>0</HiddenSlides>
  <MMClips>0</MMClips>
  <ScaleCrop>false</ScaleCrop>
  <HeadingPairs>
    <vt:vector size="6" baseType="variant">
      <vt:variant>
        <vt:lpstr>Thema</vt:lpstr>
      </vt:variant>
      <vt:variant>
        <vt:i4>2</vt:i4>
      </vt:variant>
      <vt:variant>
        <vt:lpstr>Ingesloten OLE-bronprogramma's</vt:lpstr>
      </vt:variant>
      <vt:variant>
        <vt:i4>1</vt:i4>
      </vt:variant>
      <vt:variant>
        <vt:lpstr>Diatitels</vt:lpstr>
      </vt:variant>
      <vt:variant>
        <vt:i4>24</vt:i4>
      </vt:variant>
    </vt:vector>
  </HeadingPairs>
  <TitlesOfParts>
    <vt:vector size="27" baseType="lpstr">
      <vt:lpstr>ASCOS_Presentation_Template_V1 for MS 2010</vt:lpstr>
      <vt:lpstr>1_ASCOS_Presentation_Template_V1 for MS 2010</vt:lpstr>
      <vt:lpstr>FreeHand 5.0 Drawing</vt:lpstr>
      <vt:lpstr>Results so far – Work Package 2</vt:lpstr>
      <vt:lpstr>This Presentation</vt:lpstr>
      <vt:lpstr>Introduction and Overview of WP2</vt:lpstr>
      <vt:lpstr>WP2.1 Framework Safety Performance Indicators</vt:lpstr>
      <vt:lpstr>What is a Safety Performance Indicator?</vt:lpstr>
      <vt:lpstr>Reason’s model</vt:lpstr>
      <vt:lpstr>Assessing the barriers</vt:lpstr>
      <vt:lpstr>Operational issues identified for commercial air transport in the Safety Plan Framework of EASp</vt:lpstr>
      <vt:lpstr>General requirements for SPIs</vt:lpstr>
      <vt:lpstr>SPIs for the Component barrier include:</vt:lpstr>
      <vt:lpstr>SPIs for the Human barrier include:</vt:lpstr>
      <vt:lpstr>SPIs for the Organisation barrier include:</vt:lpstr>
      <vt:lpstr>SPIs for the System of Organisations barrier include:</vt:lpstr>
      <vt:lpstr>WP2.2 Baseline Risk Picture for Total Aviation System</vt:lpstr>
      <vt:lpstr>The baseline risk picture was created by:</vt:lpstr>
      <vt:lpstr>Causal model for Air Transport Safety (CATS)</vt:lpstr>
      <vt:lpstr>Basic ASCOS data query:</vt:lpstr>
      <vt:lpstr>Frequency of EASp key operational safety issues:</vt:lpstr>
      <vt:lpstr>Comparison with Eurocontrol Integrated Risk Picture IRP:</vt:lpstr>
      <vt:lpstr>Conclusions</vt:lpstr>
      <vt:lpstr>Conclusions (cont.)</vt:lpstr>
      <vt:lpstr>Next steps</vt:lpstr>
      <vt:lpstr>Contact us   http://www.ascos-project.eu</vt:lpstr>
      <vt:lpstr>PowerPoint-presentatie</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safety and certification of  new operations and systems</dc:title>
  <dc:creator>Speijker, Lennaert</dc:creator>
  <cp:lastModifiedBy>Monique</cp:lastModifiedBy>
  <cp:revision>123</cp:revision>
  <cp:lastPrinted>2013-09-12T18:45:38Z</cp:lastPrinted>
  <dcterms:created xsi:type="dcterms:W3CDTF">2012-10-15T10:59:45Z</dcterms:created>
  <dcterms:modified xsi:type="dcterms:W3CDTF">2013-09-18T12:26:31Z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0x0101009B8AE0DFFBB2104D97EB48C5BF0558E6</vt:lpwstr>
  </property>
  <property fmtid="{D5CDD505-2E9C-101B-9397-08002B2CF9AE}" pid="3" name="Org.">
    <vt:lpwstr/>
  </property>
  <property fmtid="{D5CDD505-2E9C-101B-9397-08002B2CF9AE}" pid="4" name="DISL#">
    <vt:lpwstr/>
  </property>
  <property fmtid="{D5CDD505-2E9C-101B-9397-08002B2CF9AE}" pid="5" name="Status">
    <vt:lpwstr/>
  </property>
  <property fmtid="{D5CDD505-2E9C-101B-9397-08002B2CF9AE}" pid="6" name="DocType">
    <vt:lpwstr/>
  </property>
  <property fmtid="{D5CDD505-2E9C-101B-9397-08002B2CF9AE}" pid="7" name="DocID">
    <vt:lpwstr/>
  </property>
  <property fmtid="{D5CDD505-2E9C-101B-9397-08002B2CF9AE}" pid="8" name="DocTitle">
    <vt:lpwstr/>
  </property>
  <property fmtid="{D5CDD505-2E9C-101B-9397-08002B2CF9AE}" pid="9" name="Baseline">
    <vt:lpwstr/>
  </property>
  <property fmtid="{D5CDD505-2E9C-101B-9397-08002B2CF9AE}" pid="10" name="WP">
    <vt:lpwstr/>
  </property>
  <property fmtid="{D5CDD505-2E9C-101B-9397-08002B2CF9AE}" pid="11" name="Activity">
    <vt:lpwstr/>
  </property>
  <property fmtid="{D5CDD505-2E9C-101B-9397-08002B2CF9AE}" pid="12" name="Release">
    <vt:lpwstr/>
  </property>
</Properties>
</file>