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71" r:id="rId5"/>
    <p:sldId id="329" r:id="rId6"/>
    <p:sldId id="327" r:id="rId7"/>
    <p:sldId id="404" r:id="rId8"/>
    <p:sldId id="411" r:id="rId9"/>
    <p:sldId id="466" r:id="rId10"/>
    <p:sldId id="468" r:id="rId11"/>
    <p:sldId id="440" r:id="rId12"/>
    <p:sldId id="465" r:id="rId13"/>
    <p:sldId id="464" r:id="rId14"/>
    <p:sldId id="461" r:id="rId15"/>
    <p:sldId id="470" r:id="rId16"/>
    <p:sldId id="471" r:id="rId17"/>
    <p:sldId id="413" r:id="rId18"/>
    <p:sldId id="445" r:id="rId19"/>
    <p:sldId id="444" r:id="rId20"/>
    <p:sldId id="443" r:id="rId21"/>
    <p:sldId id="472" r:id="rId22"/>
    <p:sldId id="473" r:id="rId23"/>
    <p:sldId id="474" r:id="rId24"/>
    <p:sldId id="475" r:id="rId25"/>
    <p:sldId id="450" r:id="rId26"/>
    <p:sldId id="469" r:id="rId27"/>
    <p:sldId id="463" r:id="rId28"/>
    <p:sldId id="467" r:id="rId29"/>
    <p:sldId id="462" r:id="rId30"/>
    <p:sldId id="335" r:id="rId31"/>
  </p:sldIdLst>
  <p:sldSz cx="9144000" cy="6858000" type="screen4x3"/>
  <p:notesSz cx="6794500" cy="9906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1ED"/>
    <a:srgbClr val="A7C4FF"/>
    <a:srgbClr val="9A96F2"/>
    <a:srgbClr val="666699"/>
    <a:srgbClr val="CCFFFF"/>
    <a:srgbClr val="003399"/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3719" autoAdjust="0"/>
  </p:normalViewPr>
  <p:slideViewPr>
    <p:cSldViewPr>
      <p:cViewPr>
        <p:scale>
          <a:sx n="66" d="100"/>
          <a:sy n="66" d="100"/>
        </p:scale>
        <p:origin x="-3042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7602"/>
    </p:cViewPr>
  </p:sorterViewPr>
  <p:notesViewPr>
    <p:cSldViewPr>
      <p:cViewPr varScale="1">
        <p:scale>
          <a:sx n="73" d="100"/>
          <a:sy n="73" d="100"/>
        </p:scale>
        <p:origin x="-750" y="-90"/>
      </p:cViewPr>
      <p:guideLst>
        <p:guide orient="horz" pos="3120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6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78400" cy="4479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60" tIns="44780" rIns="91160" bIns="44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noProof="0" smtClean="0"/>
              <a:t>Klik als u het opmaakprofiel van de tekst wilt bewerken.</a:t>
            </a:r>
          </a:p>
          <a:p>
            <a:pPr lvl="1"/>
            <a:r>
              <a:rPr lang="nl-NL" altLang="en-US" noProof="0" smtClean="0"/>
              <a:t>Tweede niveau</a:t>
            </a:r>
          </a:p>
          <a:p>
            <a:pPr lvl="2"/>
            <a:r>
              <a:rPr lang="nl-NL" altLang="en-US" noProof="0" smtClean="0"/>
              <a:t>Derde niveau</a:t>
            </a:r>
          </a:p>
          <a:p>
            <a:pPr lvl="3"/>
            <a:r>
              <a:rPr lang="nl-NL" altLang="en-US" noProof="0" smtClean="0"/>
              <a:t>Vierde niveau</a:t>
            </a:r>
          </a:p>
          <a:p>
            <a:pPr lvl="4"/>
            <a:r>
              <a:rPr lang="nl-NL" altLang="en-US" noProof="0" smtClean="0"/>
              <a:t>Vijfde niveau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866775"/>
            <a:ext cx="4616450" cy="346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08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866775"/>
            <a:ext cx="4616450" cy="3462338"/>
          </a:xfrm>
          <a:ln cap="flat"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866775"/>
            <a:ext cx="4613275" cy="346075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A7C4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7C4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als u het opmaakprofiel van de titel wilt bewerken.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als u het opmaakprofiel van de tekst wilt bewerken.</a:t>
            </a:r>
          </a:p>
          <a:p>
            <a:pPr lvl="1"/>
            <a:r>
              <a:rPr lang="en-GB" altLang="en-US" smtClean="0"/>
              <a:t>Tweede niveau</a:t>
            </a:r>
          </a:p>
          <a:p>
            <a:pPr lvl="2"/>
            <a:r>
              <a:rPr lang="en-GB" altLang="en-US" smtClean="0"/>
              <a:t>Derde niveau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685800" y="6324600"/>
            <a:ext cx="7772400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GB" altLang="en-US" sz="1400" dirty="0">
                <a:solidFill>
                  <a:srgbClr val="000099"/>
                </a:solidFill>
                <a:latin typeface="V&amp;W Syntax (Adobe)" pitchFamily="34" charset="0"/>
              </a:rPr>
              <a:t>           </a:t>
            </a:r>
            <a:r>
              <a:rPr lang="en-US" altLang="en-US" sz="1600" dirty="0" smtClean="0">
                <a:solidFill>
                  <a:srgbClr val="000099"/>
                </a:solidFill>
                <a:latin typeface="V&amp;W Syntax (Adobe)" pitchFamily="34" charset="0"/>
              </a:rPr>
              <a:t>Ministry of Infrastructure and the Environment</a:t>
            </a:r>
            <a:endParaRPr lang="en-US" altLang="en-US" sz="1600" dirty="0">
              <a:solidFill>
                <a:srgbClr val="000099"/>
              </a:solidFill>
              <a:latin typeface="V&amp;W Syntax (Adobe)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8229600" y="6324600"/>
            <a:ext cx="4572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01D5768F-A7C5-4D89-93A7-C91BBE988596}" type="slidenum">
              <a:rPr lang="nl-NL" altLang="en-US" sz="1600">
                <a:solidFill>
                  <a:srgbClr val="000099"/>
                </a:solidFill>
                <a:latin typeface="V&amp;W Syntax (Adobe)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nl-NL" altLang="en-US" sz="1600">
              <a:solidFill>
                <a:srgbClr val="000099"/>
              </a:solidFill>
              <a:latin typeface="V&amp;W Syntax (Adobe)" pitchFamily="34" charset="0"/>
            </a:endParaRPr>
          </a:p>
        </p:txBody>
      </p:sp>
      <p:grpSp>
        <p:nvGrpSpPr>
          <p:cNvPr id="32776" name="Group 15"/>
          <p:cNvGrpSpPr>
            <a:grpSpLocks/>
          </p:cNvGrpSpPr>
          <p:nvPr userDrawn="1"/>
        </p:nvGrpSpPr>
        <p:grpSpPr bwMode="auto">
          <a:xfrm>
            <a:off x="7543800" y="152400"/>
            <a:ext cx="1600200" cy="1219200"/>
            <a:chOff x="816" y="912"/>
            <a:chExt cx="4464" cy="3024"/>
          </a:xfrm>
        </p:grpSpPr>
        <p:pic>
          <p:nvPicPr>
            <p:cNvPr id="32778" name="Picture 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536" y="912"/>
              <a:ext cx="347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1401" y="1062"/>
              <a:ext cx="2157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900" y="2266"/>
              <a:ext cx="1616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GB" altLang="en-US">
                <a:solidFill>
                  <a:srgbClr val="000000"/>
                </a:solidFill>
                <a:latin typeface="V&amp;W Syntax (Adobe)" pitchFamily="34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1347" y="1487"/>
              <a:ext cx="2205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911" y="2554"/>
              <a:ext cx="996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GB" altLang="en-US"/>
                <a:t> </a:t>
              </a:r>
              <a:endParaRPr lang="nl-NL" altLang="en-US"/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4049" y="2511"/>
              <a:ext cx="1231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816" y="2936"/>
              <a:ext cx="1670" cy="9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GB" altLang="en-US">
                <a:solidFill>
                  <a:srgbClr val="000000"/>
                </a:solidFill>
                <a:latin typeface="V&amp;W Syntax (Adobe)" pitchFamily="34" charset="0"/>
              </a:endParaRPr>
            </a:p>
          </p:txBody>
        </p:sp>
      </p:grpSp>
      <p:pic>
        <p:nvPicPr>
          <p:cNvPr id="32777" name="Picture 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2143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V&amp;W Syntax (Adobe)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924800" cy="40005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/>
              <a:t>CATS </a:t>
            </a:r>
            <a:br>
              <a:rPr lang="en-US" altLang="en-US" smtClean="0"/>
            </a:br>
            <a:r>
              <a:rPr lang="en-US" altLang="en-US" smtClean="0"/>
              <a:t>A tool for risk analyses in </a:t>
            </a:r>
            <a:br>
              <a:rPr lang="en-US" altLang="en-US" smtClean="0"/>
            </a:br>
            <a:r>
              <a:rPr lang="en-US" altLang="en-US" smtClean="0"/>
              <a:t>safety Management</a:t>
            </a:r>
            <a:br>
              <a:rPr lang="en-US" altLang="en-US" smtClean="0"/>
            </a:br>
            <a:r>
              <a:rPr lang="en-US" altLang="en-US" smtClean="0"/>
              <a:t>							</a:t>
            </a:r>
            <a:r>
              <a:rPr lang="en-US" altLang="en-US" sz="1600" smtClean="0"/>
              <a:t>19/20 September 2013</a:t>
            </a:r>
            <a:br>
              <a:rPr lang="en-US" altLang="en-US" sz="1600" smtClean="0"/>
            </a:br>
            <a:r>
              <a:rPr lang="en-US" altLang="en-US" sz="1600" smtClean="0"/>
              <a:t>							Jos Wilbrink, </a:t>
            </a:r>
            <a:br>
              <a:rPr lang="en-US" altLang="en-US" sz="1600" smtClean="0"/>
            </a:br>
            <a:r>
              <a:rPr lang="en-US" altLang="en-US" sz="1600" smtClean="0"/>
              <a:t>							Rob van der Boom</a:t>
            </a:r>
          </a:p>
        </p:txBody>
      </p: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2627313" y="3716338"/>
            <a:ext cx="3529012" cy="2449512"/>
            <a:chOff x="816" y="912"/>
            <a:chExt cx="4464" cy="3024"/>
          </a:xfrm>
        </p:grpSpPr>
        <p:pic>
          <p:nvPicPr>
            <p:cNvPr id="15363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912"/>
              <a:ext cx="347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Text Box 42"/>
            <p:cNvSpPr txBox="1">
              <a:spLocks noChangeArrowheads="1"/>
            </p:cNvSpPr>
            <p:nvPr/>
          </p:nvSpPr>
          <p:spPr bwMode="auto">
            <a:xfrm>
              <a:off x="1404" y="1065"/>
              <a:ext cx="215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5365" name="Text Box 43"/>
            <p:cNvSpPr txBox="1">
              <a:spLocks noChangeArrowheads="1"/>
            </p:cNvSpPr>
            <p:nvPr/>
          </p:nvSpPr>
          <p:spPr bwMode="auto">
            <a:xfrm>
              <a:off x="899" y="2264"/>
              <a:ext cx="162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 altLang="en-US">
                <a:solidFill>
                  <a:srgbClr val="000000"/>
                </a:solidFill>
                <a:latin typeface="V&amp;W Syntax (Adobe)"/>
              </a:endParaRPr>
            </a:p>
          </p:txBody>
        </p:sp>
        <p:sp>
          <p:nvSpPr>
            <p:cNvPr id="15366" name="Text Box 44"/>
            <p:cNvSpPr txBox="1">
              <a:spLocks noChangeArrowheads="1"/>
            </p:cNvSpPr>
            <p:nvPr/>
          </p:nvSpPr>
          <p:spPr bwMode="auto">
            <a:xfrm>
              <a:off x="1344" y="1488"/>
              <a:ext cx="220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5367" name="Text Box 45"/>
            <p:cNvSpPr txBox="1">
              <a:spLocks noChangeArrowheads="1"/>
            </p:cNvSpPr>
            <p:nvPr/>
          </p:nvSpPr>
          <p:spPr bwMode="auto">
            <a:xfrm>
              <a:off x="2914" y="2554"/>
              <a:ext cx="99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/>
                <a:t> </a:t>
              </a:r>
              <a:endParaRPr lang="nl-NL" altLang="en-US"/>
            </a:p>
          </p:txBody>
        </p:sp>
        <p:sp>
          <p:nvSpPr>
            <p:cNvPr id="15368" name="Text Box 46"/>
            <p:cNvSpPr txBox="1">
              <a:spLocks noChangeArrowheads="1"/>
            </p:cNvSpPr>
            <p:nvPr/>
          </p:nvSpPr>
          <p:spPr bwMode="auto">
            <a:xfrm>
              <a:off x="4050" y="2511"/>
              <a:ext cx="123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5369" name="Text Box 47"/>
            <p:cNvSpPr txBox="1">
              <a:spLocks noChangeArrowheads="1"/>
            </p:cNvSpPr>
            <p:nvPr/>
          </p:nvSpPr>
          <p:spPr bwMode="auto">
            <a:xfrm>
              <a:off x="816" y="2936"/>
              <a:ext cx="167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 altLang="en-US">
                <a:solidFill>
                  <a:srgbClr val="000000"/>
                </a:solidFill>
                <a:latin typeface="V&amp;W Syntax (Adobe)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Fatal accident scenario’s in CATS</a:t>
            </a:r>
            <a:endParaRPr lang="en-GB" altLang="en-US" sz="3200" smtClean="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25538"/>
            <a:ext cx="8991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Initial CATS set up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47800"/>
            <a:ext cx="5514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656138" y="4089400"/>
            <a:ext cx="1589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US"/>
              <a:t> Fault tree</a:t>
            </a:r>
            <a:endParaRPr lang="nl-NL" alt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459538" y="4024313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altLang="en-US">
                <a:solidFill>
                  <a:srgbClr val="000000"/>
                </a:solidFill>
              </a:rPr>
              <a:t>Basian Belief Net</a:t>
            </a:r>
          </a:p>
        </p:txBody>
      </p:sp>
      <p:grpSp>
        <p:nvGrpSpPr>
          <p:cNvPr id="30725" name="Group 6"/>
          <p:cNvGrpSpPr>
            <a:grpSpLocks/>
          </p:cNvGrpSpPr>
          <p:nvPr/>
        </p:nvGrpSpPr>
        <p:grpSpPr bwMode="auto">
          <a:xfrm rot="5400000">
            <a:off x="4170363" y="1544637"/>
            <a:ext cx="3887788" cy="2017713"/>
            <a:chOff x="385" y="980"/>
            <a:chExt cx="4990" cy="2360"/>
          </a:xfrm>
        </p:grpSpPr>
        <p:sp>
          <p:nvSpPr>
            <p:cNvPr id="30728" name="AutoShape 7"/>
            <p:cNvSpPr>
              <a:spLocks noChangeArrowheads="1"/>
            </p:cNvSpPr>
            <p:nvPr/>
          </p:nvSpPr>
          <p:spPr bwMode="auto">
            <a:xfrm rot="5400000">
              <a:off x="453" y="912"/>
              <a:ext cx="2359" cy="249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/>
            </a:p>
          </p:txBody>
        </p:sp>
        <p:sp>
          <p:nvSpPr>
            <p:cNvPr id="30729" name="AutoShape 8"/>
            <p:cNvSpPr>
              <a:spLocks noChangeArrowheads="1"/>
            </p:cNvSpPr>
            <p:nvPr/>
          </p:nvSpPr>
          <p:spPr bwMode="auto">
            <a:xfrm rot="16200000" flipH="1">
              <a:off x="2948" y="913"/>
              <a:ext cx="2359" cy="249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5715000" y="2362200"/>
            <a:ext cx="68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nl-NL" altLang="en-US">
                <a:solidFill>
                  <a:srgbClr val="000000"/>
                </a:solidFill>
                <a:latin typeface="V&amp;W Syntax (Adobe)"/>
              </a:rPr>
              <a:t> </a:t>
            </a:r>
            <a:r>
              <a:rPr lang="nl-NL" altLang="en-US">
                <a:solidFill>
                  <a:srgbClr val="000000"/>
                </a:solidFill>
              </a:rPr>
              <a:t>ESD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486400" cy="4191000"/>
          </a:xfrm>
        </p:spPr>
        <p:txBody>
          <a:bodyPr/>
          <a:lstStyle/>
          <a:p>
            <a:r>
              <a:rPr lang="en-US" altLang="en-US" sz="1800" smtClean="0"/>
              <a:t>Consequences: risk of accident, fatalities, costs</a:t>
            </a:r>
          </a:p>
          <a:p>
            <a:pPr>
              <a:lnSpc>
                <a:spcPct val="50000"/>
              </a:lnSpc>
            </a:pPr>
            <a:endParaRPr lang="en-US" altLang="en-US" sz="1800" smtClean="0"/>
          </a:p>
          <a:p>
            <a:r>
              <a:rPr lang="en-US" altLang="en-US" sz="1800" smtClean="0"/>
              <a:t>ESD: Description of a voyage from gate to gate, encounter of all risks in air transport, represented in 33 risk scenario’s </a:t>
            </a:r>
          </a:p>
          <a:p>
            <a:endParaRPr lang="en-US" altLang="en-US" sz="1800" smtClean="0"/>
          </a:p>
          <a:p>
            <a:r>
              <a:rPr lang="en-US" altLang="en-US" sz="1800" smtClean="0"/>
              <a:t>Each scenario detailed in fault trees</a:t>
            </a:r>
          </a:p>
          <a:p>
            <a:r>
              <a:rPr lang="en-US" altLang="en-US" sz="1800" smtClean="0"/>
              <a:t>Addressing the 3 operators: Cockpit crew, Controller and maintenance engineer</a:t>
            </a:r>
          </a:p>
          <a:p>
            <a:endParaRPr lang="en-US" altLang="en-US" sz="1800" smtClean="0"/>
          </a:p>
          <a:p>
            <a:endParaRPr lang="en-US" altLang="en-US" sz="1800" smtClean="0"/>
          </a:p>
          <a:p>
            <a:pPr>
              <a:lnSpc>
                <a:spcPct val="50000"/>
              </a:lnSpc>
            </a:pPr>
            <a:r>
              <a:rPr lang="en-US" altLang="en-US" sz="1800" smtClean="0"/>
              <a:t>Ruled by management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mtClean="0"/>
              <a:t>Event Sequence Diagram </a:t>
            </a:r>
            <a:r>
              <a:rPr lang="en-GB" altLang="en-US" sz="2400" smtClean="0"/>
              <a:t>(example)</a:t>
            </a:r>
          </a:p>
        </p:txBody>
      </p:sp>
      <p:sp>
        <p:nvSpPr>
          <p:cNvPr id="10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0" y="1484313"/>
          <a:ext cx="9144000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7519691" imgH="3806190" progId="">
                  <p:embed/>
                </p:oleObj>
              </mc:Choice>
              <mc:Fallback>
                <p:oleObj name="Visio" r:id="rId3" imgW="7519691" imgH="380619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313"/>
                        <a:ext cx="9144000" cy="462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Fault tree </a:t>
            </a:r>
            <a:r>
              <a:rPr lang="en-GB" altLang="en-US" sz="2400" smtClean="0"/>
              <a:t>(example)</a:t>
            </a:r>
          </a:p>
        </p:txBody>
      </p:sp>
      <p:sp>
        <p:nvSpPr>
          <p:cNvPr id="20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1763713" y="1557338"/>
          <a:ext cx="5256212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3" imgW="4282761" imgH="3881566" progId="">
                  <p:embed/>
                </p:oleObj>
              </mc:Choice>
              <mc:Fallback>
                <p:oleObj r:id="rId3" imgW="4282761" imgH="3881566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557338"/>
                        <a:ext cx="5256212" cy="475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Analyses tools in CATS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918450" cy="4167187"/>
          </a:xfrm>
        </p:spPr>
        <p:txBody>
          <a:bodyPr/>
          <a:lstStyle/>
          <a:p>
            <a:r>
              <a:rPr lang="nl-NL" altLang="en-US" smtClean="0"/>
              <a:t>CATS contains ESDs and associated Fault Trees for analyses of causes and contributions to all accidents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CATS can be used to reflect the exceptional next to average situation</a:t>
            </a:r>
          </a:p>
          <a:p>
            <a:endParaRPr lang="en-US" altLang="en-US" smtClean="0"/>
          </a:p>
          <a:p>
            <a:r>
              <a:rPr lang="en-US" altLang="en-US" smtClean="0"/>
              <a:t>CATS can be used to correlate accident scenarios and perform sensitivity analyses (e.g. how much influence do certain factors/events have on different scenarios)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Test case: initial application</a:t>
            </a:r>
            <a:endParaRPr lang="en-US" altLang="en-US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z="3600" dirty="0" smtClean="0"/>
          </a:p>
          <a:p>
            <a:pPr algn="ctr">
              <a:buFontTx/>
              <a:buNone/>
            </a:pPr>
            <a:r>
              <a:rPr lang="en-US" altLang="en-US" sz="3600" dirty="0" smtClean="0"/>
              <a:t>Safety case TK 1951</a:t>
            </a:r>
          </a:p>
          <a:p>
            <a:pPr algn="ctr">
              <a:buFontTx/>
              <a:buNone/>
            </a:pPr>
            <a:r>
              <a:rPr lang="en-US" altLang="en-US" dirty="0" smtClean="0"/>
              <a:t>To investigate that part of the system associated with the TK 1951 accident on 25 February 2009, the CATS structure describing </a:t>
            </a:r>
            <a:r>
              <a:rPr lang="en-US" altLang="en-US" dirty="0" smtClean="0"/>
              <a:t>unstable approach </a:t>
            </a:r>
            <a:r>
              <a:rPr lang="en-US" altLang="en-US" dirty="0" smtClean="0"/>
              <a:t>is one of several possibilities and this is the one used in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dirty="0"/>
              <a:t>TK 1951 </a:t>
            </a:r>
            <a:r>
              <a:rPr lang="en-US" altLang="en-US" sz="3200" dirty="0" smtClean="0"/>
              <a:t>accident, </a:t>
            </a:r>
            <a:r>
              <a:rPr lang="en-US" altLang="en-US" sz="3200" dirty="0"/>
              <a:t>25 February 2009</a:t>
            </a:r>
            <a:endParaRPr lang="en-US" altLang="en-US" sz="3200" dirty="0" smtClean="0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473075" y="1746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0306" tIns="53958" bIns="39675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7891" name="Picture 4" descr="schipholklein_207694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25575"/>
            <a:ext cx="73152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TK 1951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Study of the safety risks related to a flight with: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One Radio Altimeter US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Crew training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Limited alertness of the crew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General Setting of the model: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European operator, maintenance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Western modern Jet, third generation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Max take off mass: 136-300 tonnes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Standard GPWS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23850" y="1484313"/>
          <a:ext cx="8604250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r:id="rId3" imgW="9987153" imgH="7209282" progId="">
                  <p:embed/>
                </p:oleObj>
              </mc:Choice>
              <mc:Fallback>
                <p:oleObj r:id="rId3" imgW="9987153" imgH="720928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84313"/>
                        <a:ext cx="8604250" cy="468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6048375" cy="1143000"/>
          </a:xfrm>
        </p:spPr>
        <p:txBody>
          <a:bodyPr/>
          <a:lstStyle/>
          <a:p>
            <a:pPr algn="l"/>
            <a:r>
              <a:rPr lang="en-US" dirty="0" smtClean="0"/>
              <a:t>ESD 19 Unstable approach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062664" cy="1143000"/>
          </a:xfrm>
        </p:spPr>
        <p:txBody>
          <a:bodyPr/>
          <a:lstStyle/>
          <a:p>
            <a:pPr algn="l"/>
            <a:r>
              <a:rPr lang="en-US" sz="3400" dirty="0" smtClean="0"/>
              <a:t>Default </a:t>
            </a:r>
            <a:r>
              <a:rPr lang="en-US" sz="3400" dirty="0" smtClean="0"/>
              <a:t>Unstable Approach </a:t>
            </a:r>
            <a:r>
              <a:rPr lang="en-US" sz="3400" dirty="0" smtClean="0"/>
              <a:t>fault tree</a:t>
            </a:r>
          </a:p>
        </p:txBody>
      </p:sp>
      <p:pic>
        <p:nvPicPr>
          <p:cNvPr id="40962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1341438"/>
            <a:ext cx="9574213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Content</a:t>
            </a:r>
          </a:p>
        </p:txBody>
      </p:sp>
      <p:sp>
        <p:nvSpPr>
          <p:cNvPr id="1741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Objective </a:t>
            </a:r>
          </a:p>
          <a:p>
            <a:r>
              <a:rPr lang="en-US" altLang="en-US" smtClean="0"/>
              <a:t>Background </a:t>
            </a:r>
          </a:p>
          <a:p>
            <a:r>
              <a:rPr lang="en-US" altLang="en-US" smtClean="0"/>
              <a:t>Needs and scope</a:t>
            </a:r>
          </a:p>
          <a:p>
            <a:r>
              <a:rPr lang="en-US" altLang="en-US" smtClean="0"/>
              <a:t>Model set up</a:t>
            </a:r>
          </a:p>
          <a:p>
            <a:r>
              <a:rPr lang="en-US" altLang="en-US" smtClean="0"/>
              <a:t>An example of safety analyses</a:t>
            </a:r>
          </a:p>
          <a:p>
            <a:r>
              <a:rPr lang="en-US" altLang="en-US" smtClean="0"/>
              <a:t>Concluding remarks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TK 1951 </a:t>
            </a:r>
            <a:r>
              <a:rPr lang="en-US" sz="3200" dirty="0" smtClean="0"/>
              <a:t>Unstable Approach </a:t>
            </a:r>
            <a:r>
              <a:rPr lang="en-US" sz="3200" dirty="0" smtClean="0"/>
              <a:t>fault tree</a:t>
            </a:r>
          </a:p>
        </p:txBody>
      </p:sp>
      <p:pic>
        <p:nvPicPr>
          <p:cNvPr id="41986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1412875"/>
            <a:ext cx="9742488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59113" y="3681413"/>
            <a:ext cx="1008062" cy="935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barrier failures</a:t>
            </a:r>
          </a:p>
        </p:txBody>
      </p:sp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2060575"/>
            <a:ext cx="88614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TK 1951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Model settings to represent the case:</a:t>
            </a:r>
          </a:p>
          <a:p>
            <a:r>
              <a:rPr lang="nl-NL" smtClean="0"/>
              <a:t>Poor automated systems management causes Unstabelised Approach – Set on 100% risk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Test case: observations</a:t>
            </a:r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094162"/>
          </a:xfrm>
        </p:spPr>
        <p:txBody>
          <a:bodyPr/>
          <a:lstStyle/>
          <a:p>
            <a:r>
              <a:rPr lang="nl-NL" dirty="0" smtClean="0"/>
              <a:t>It is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CATS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accidents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have </a:t>
            </a:r>
            <a:r>
              <a:rPr lang="nl-NL" dirty="0" err="1" smtClean="0"/>
              <a:t>occurred</a:t>
            </a:r>
            <a:r>
              <a:rPr lang="nl-NL" dirty="0" smtClean="0"/>
              <a:t> &amp; </a:t>
            </a:r>
            <a:r>
              <a:rPr lang="nl-NL" dirty="0" err="1" smtClean="0"/>
              <a:t>obtain</a:t>
            </a:r>
            <a:r>
              <a:rPr lang="nl-NL" dirty="0" smtClean="0"/>
              <a:t> more </a:t>
            </a:r>
            <a:r>
              <a:rPr lang="nl-NL" dirty="0" err="1" smtClean="0"/>
              <a:t>insight</a:t>
            </a:r>
            <a:endParaRPr lang="nl-NL" dirty="0" smtClean="0"/>
          </a:p>
          <a:p>
            <a:r>
              <a:rPr lang="nl-NL" dirty="0" smtClean="0"/>
              <a:t>In official incident/accident </a:t>
            </a:r>
            <a:r>
              <a:rPr lang="nl-NL" dirty="0" err="1" smtClean="0"/>
              <a:t>investigation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Dutch Safety Board,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concluded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TK1951 accident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classified</a:t>
            </a:r>
            <a:r>
              <a:rPr lang="nl-NL" dirty="0" smtClean="0"/>
              <a:t> as </a:t>
            </a:r>
            <a:r>
              <a:rPr lang="nl-NL" i="1" u="sng" dirty="0" err="1" smtClean="0"/>
              <a:t>unstable</a:t>
            </a:r>
            <a:r>
              <a:rPr lang="nl-NL" i="1" u="sng" dirty="0" smtClean="0"/>
              <a:t> approach</a:t>
            </a:r>
            <a:r>
              <a:rPr lang="nl-NL" dirty="0" smtClean="0"/>
              <a:t> (ESD 19)</a:t>
            </a:r>
          </a:p>
          <a:p>
            <a:pPr lvl="1"/>
            <a:r>
              <a:rPr lang="nl-NL" dirty="0" err="1" smtClean="0"/>
              <a:t>Unstable</a:t>
            </a:r>
            <a:r>
              <a:rPr lang="nl-NL" dirty="0" smtClean="0"/>
              <a:t> approach;</a:t>
            </a:r>
          </a:p>
          <a:p>
            <a:pPr lvl="1"/>
            <a:r>
              <a:rPr lang="nl-NL" dirty="0" smtClean="0"/>
              <a:t>Flight crew </a:t>
            </a:r>
            <a:r>
              <a:rPr lang="nl-NL" dirty="0" err="1" smtClean="0"/>
              <a:t>fails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initiate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execute</a:t>
            </a:r>
            <a:r>
              <a:rPr lang="nl-NL" dirty="0" smtClean="0"/>
              <a:t> a </a:t>
            </a:r>
            <a:r>
              <a:rPr lang="nl-NL" dirty="0" err="1" smtClean="0"/>
              <a:t>missed</a:t>
            </a:r>
            <a:r>
              <a:rPr lang="nl-NL" dirty="0" smtClean="0"/>
              <a:t> approach</a:t>
            </a:r>
          </a:p>
          <a:p>
            <a:pPr lvl="1"/>
            <a:r>
              <a:rPr lang="nl-NL" dirty="0" smtClean="0"/>
              <a:t>Flight crew </a:t>
            </a:r>
            <a:r>
              <a:rPr lang="nl-NL" dirty="0" err="1" smtClean="0"/>
              <a:t>fails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maintain</a:t>
            </a:r>
            <a:r>
              <a:rPr lang="nl-NL" dirty="0" smtClean="0"/>
              <a:t> control – </a:t>
            </a:r>
            <a:r>
              <a:rPr lang="nl-NL" dirty="0" err="1" smtClean="0"/>
              <a:t>collision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ground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Note</a:t>
            </a:r>
            <a:r>
              <a:rPr lang="nl-NL" dirty="0" smtClean="0"/>
              <a:t>: complete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address</a:t>
            </a:r>
            <a:r>
              <a:rPr lang="nl-NL" dirty="0" smtClean="0"/>
              <a:t> </a:t>
            </a:r>
            <a:r>
              <a:rPr lang="nl-NL" b="1" i="1" u="sng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potentially</a:t>
            </a:r>
            <a:r>
              <a:rPr lang="nl-NL" dirty="0" smtClean="0"/>
              <a:t> </a:t>
            </a:r>
            <a:r>
              <a:rPr lang="nl-NL" dirty="0" err="1" smtClean="0"/>
              <a:t>applicable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restricted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and information for CATS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0941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800" smtClean="0"/>
              <a:t>Accident  and incident information</a:t>
            </a:r>
          </a:p>
          <a:p>
            <a:pPr lvl="1">
              <a:lnSpc>
                <a:spcPct val="90000"/>
              </a:lnSpc>
            </a:pPr>
            <a:r>
              <a:rPr lang="nl-NL" altLang="en-US" sz="2800" smtClean="0"/>
              <a:t>NLR Air Safety Database</a:t>
            </a:r>
            <a:endParaRPr lang="en-US" altLang="en-US" sz="2800" smtClean="0"/>
          </a:p>
          <a:p>
            <a:pPr lvl="1">
              <a:lnSpc>
                <a:spcPct val="90000"/>
              </a:lnSpc>
            </a:pPr>
            <a:r>
              <a:rPr lang="en-US" altLang="en-US" sz="2800" smtClean="0"/>
              <a:t>ICAO ADREP</a:t>
            </a:r>
          </a:p>
          <a:p>
            <a:pPr lvl="1">
              <a:lnSpc>
                <a:spcPct val="90000"/>
              </a:lnSpc>
            </a:pPr>
            <a:r>
              <a:rPr lang="en-US" altLang="en-US" sz="2800" smtClean="0"/>
              <a:t>Airclaims</a:t>
            </a:r>
          </a:p>
          <a:p>
            <a:pPr lvl="1">
              <a:lnSpc>
                <a:spcPct val="90000"/>
              </a:lnSpc>
            </a:pPr>
            <a:r>
              <a:rPr lang="en-US" altLang="en-US" sz="2800" smtClean="0"/>
              <a:t>Service Difficulty reports</a:t>
            </a:r>
          </a:p>
          <a:p>
            <a:pPr lvl="1">
              <a:lnSpc>
                <a:spcPct val="90000"/>
              </a:lnSpc>
            </a:pPr>
            <a:r>
              <a:rPr lang="en-US" altLang="en-US" sz="2800" smtClean="0"/>
              <a:t>Line Operations Safety Audits (LOSA)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smtClean="0"/>
              <a:t>Expert judgment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Timeline of CATS</a:t>
            </a:r>
          </a:p>
        </p:txBody>
      </p:sp>
      <p:sp>
        <p:nvSpPr>
          <p:cNvPr id="49154" name="Text Box 16"/>
          <p:cNvSpPr txBox="1">
            <a:spLocks noChangeArrowheads="1"/>
          </p:cNvSpPr>
          <p:nvPr/>
        </p:nvSpPr>
        <p:spPr bwMode="auto">
          <a:xfrm>
            <a:off x="4419600" y="3810000"/>
            <a:ext cx="3429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nl-NL" altLang="en-US"/>
          </a:p>
          <a:p>
            <a:pPr defTabSz="762000" eaLnBrk="0" hangingPunct="0">
              <a:spcBef>
                <a:spcPct val="50000"/>
              </a:spcBef>
            </a:pPr>
            <a:endParaRPr lang="nl-NL" altLang="en-US"/>
          </a:p>
        </p:txBody>
      </p:sp>
      <p:sp>
        <p:nvSpPr>
          <p:cNvPr id="49155" name="Text Box 53"/>
          <p:cNvSpPr txBox="1">
            <a:spLocks noChangeArrowheads="1"/>
          </p:cNvSpPr>
          <p:nvPr/>
        </p:nvSpPr>
        <p:spPr bwMode="auto">
          <a:xfrm>
            <a:off x="152400" y="3200400"/>
            <a:ext cx="914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1993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en-US" altLang="en-US"/>
              <a:t>Wish: causal risk model</a:t>
            </a:r>
          </a:p>
        </p:txBody>
      </p:sp>
      <p:sp>
        <p:nvSpPr>
          <p:cNvPr id="49156" name="Freeform 55"/>
          <p:cNvSpPr>
            <a:spLocks/>
          </p:cNvSpPr>
          <p:nvPr/>
        </p:nvSpPr>
        <p:spPr bwMode="auto">
          <a:xfrm>
            <a:off x="533400" y="2057400"/>
            <a:ext cx="8382000" cy="1257300"/>
          </a:xfrm>
          <a:custGeom>
            <a:avLst/>
            <a:gdLst>
              <a:gd name="T0" fmla="*/ 0 w 4944"/>
              <a:gd name="T1" fmla="*/ 685800 h 792"/>
              <a:gd name="T2" fmla="*/ 298388 w 4944"/>
              <a:gd name="T3" fmla="*/ 685800 h 792"/>
              <a:gd name="T4" fmla="*/ 447583 w 4944"/>
              <a:gd name="T5" fmla="*/ 0 h 792"/>
              <a:gd name="T6" fmla="*/ 474709 w 4944"/>
              <a:gd name="T7" fmla="*/ 1257300 h 792"/>
              <a:gd name="T8" fmla="*/ 651029 w 4944"/>
              <a:gd name="T9" fmla="*/ 673100 h 792"/>
              <a:gd name="T10" fmla="*/ 8382000 w 4944"/>
              <a:gd name="T11" fmla="*/ 687387 h 7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44"/>
              <a:gd name="T19" fmla="*/ 0 h 792"/>
              <a:gd name="T20" fmla="*/ 4944 w 4944"/>
              <a:gd name="T21" fmla="*/ 792 h 7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44" h="792">
                <a:moveTo>
                  <a:pt x="0" y="432"/>
                </a:moveTo>
                <a:lnTo>
                  <a:pt x="176" y="432"/>
                </a:lnTo>
                <a:lnTo>
                  <a:pt x="264" y="0"/>
                </a:lnTo>
                <a:lnTo>
                  <a:pt x="280" y="792"/>
                </a:lnTo>
                <a:lnTo>
                  <a:pt x="384" y="424"/>
                </a:lnTo>
                <a:lnTo>
                  <a:pt x="4944" y="433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9157" name="Line 56"/>
          <p:cNvSpPr>
            <a:spLocks noChangeShapeType="1"/>
          </p:cNvSpPr>
          <p:nvPr/>
        </p:nvSpPr>
        <p:spPr bwMode="auto">
          <a:xfrm>
            <a:off x="533400" y="27511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Line 57"/>
          <p:cNvSpPr>
            <a:spLocks noChangeShapeType="1"/>
          </p:cNvSpPr>
          <p:nvPr/>
        </p:nvSpPr>
        <p:spPr bwMode="auto">
          <a:xfrm>
            <a:off x="1524000" y="27511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Line 58"/>
          <p:cNvSpPr>
            <a:spLocks noChangeShapeType="1"/>
          </p:cNvSpPr>
          <p:nvPr/>
        </p:nvSpPr>
        <p:spPr bwMode="auto">
          <a:xfrm>
            <a:off x="2771775" y="27511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Text Box 59"/>
          <p:cNvSpPr txBox="1">
            <a:spLocks noChangeArrowheads="1"/>
          </p:cNvSpPr>
          <p:nvPr/>
        </p:nvSpPr>
        <p:spPr bwMode="auto">
          <a:xfrm>
            <a:off x="1371600" y="3157538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2002 - 2003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Demo</a:t>
            </a:r>
          </a:p>
        </p:txBody>
      </p:sp>
      <p:sp>
        <p:nvSpPr>
          <p:cNvPr id="49161" name="Text Box 60"/>
          <p:cNvSpPr txBox="1">
            <a:spLocks noChangeArrowheads="1"/>
          </p:cNvSpPr>
          <p:nvPr/>
        </p:nvSpPr>
        <p:spPr bwMode="auto">
          <a:xfrm>
            <a:off x="2379663" y="32004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2005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Start CATS</a:t>
            </a:r>
          </a:p>
        </p:txBody>
      </p:sp>
      <p:sp>
        <p:nvSpPr>
          <p:cNvPr id="49162" name="Line 61"/>
          <p:cNvSpPr>
            <a:spLocks noChangeShapeType="1"/>
          </p:cNvSpPr>
          <p:nvPr/>
        </p:nvSpPr>
        <p:spPr bwMode="auto">
          <a:xfrm>
            <a:off x="4437063" y="2316163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Text Box 62"/>
          <p:cNvSpPr txBox="1">
            <a:spLocks noChangeArrowheads="1"/>
          </p:cNvSpPr>
          <p:nvPr/>
        </p:nvSpPr>
        <p:spPr bwMode="auto">
          <a:xfrm>
            <a:off x="3351213" y="3214688"/>
            <a:ext cx="12033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 eaLnBrk="0" hangingPunct="0">
              <a:spcBef>
                <a:spcPct val="50000"/>
              </a:spcBef>
            </a:pPr>
            <a:r>
              <a:rPr lang="nl-NL" altLang="en-US"/>
              <a:t>2009</a:t>
            </a:r>
          </a:p>
          <a:p>
            <a:pPr algn="r" defTabSz="762000" eaLnBrk="0" hangingPunct="0">
              <a:spcBef>
                <a:spcPct val="50000"/>
              </a:spcBef>
            </a:pPr>
            <a:r>
              <a:rPr lang="nl-NL" altLang="en-US"/>
              <a:t>Start Test Phase</a:t>
            </a:r>
          </a:p>
        </p:txBody>
      </p:sp>
      <p:sp>
        <p:nvSpPr>
          <p:cNvPr id="49164" name="Line 63"/>
          <p:cNvSpPr>
            <a:spLocks noChangeShapeType="1"/>
          </p:cNvSpPr>
          <p:nvPr/>
        </p:nvSpPr>
        <p:spPr bwMode="auto">
          <a:xfrm>
            <a:off x="7019925" y="230505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Text Box 64"/>
          <p:cNvSpPr txBox="1">
            <a:spLocks noChangeArrowheads="1"/>
          </p:cNvSpPr>
          <p:nvPr/>
        </p:nvSpPr>
        <p:spPr bwMode="auto">
          <a:xfrm>
            <a:off x="6704013" y="3211513"/>
            <a:ext cx="990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2012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en-US" altLang="en-US"/>
              <a:t>Start ASCOS</a:t>
            </a:r>
          </a:p>
        </p:txBody>
      </p:sp>
      <p:sp>
        <p:nvSpPr>
          <p:cNvPr id="49166" name="Text Box 67"/>
          <p:cNvSpPr txBox="1">
            <a:spLocks noChangeArrowheads="1"/>
          </p:cNvSpPr>
          <p:nvPr/>
        </p:nvSpPr>
        <p:spPr bwMode="auto">
          <a:xfrm>
            <a:off x="4419600" y="3741738"/>
            <a:ext cx="3429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nl-NL" altLang="en-US"/>
          </a:p>
          <a:p>
            <a:pPr defTabSz="762000" eaLnBrk="0" hangingPunct="0">
              <a:spcBef>
                <a:spcPct val="50000"/>
              </a:spcBef>
            </a:pPr>
            <a:endParaRPr lang="nl-NL" altLang="en-US"/>
          </a:p>
        </p:txBody>
      </p:sp>
      <p:sp>
        <p:nvSpPr>
          <p:cNvPr id="49167" name="Text Box 68"/>
          <p:cNvSpPr txBox="1">
            <a:spLocks noChangeArrowheads="1"/>
          </p:cNvSpPr>
          <p:nvPr/>
        </p:nvSpPr>
        <p:spPr bwMode="auto">
          <a:xfrm>
            <a:off x="1600200" y="1905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68" name="Text Box 69"/>
          <p:cNvSpPr txBox="1">
            <a:spLocks noChangeArrowheads="1"/>
          </p:cNvSpPr>
          <p:nvPr/>
        </p:nvSpPr>
        <p:spPr bwMode="auto">
          <a:xfrm>
            <a:off x="1116013" y="2133600"/>
            <a:ext cx="1655762" cy="366713"/>
          </a:xfrm>
          <a:prstGeom prst="rect">
            <a:avLst/>
          </a:prstGeom>
          <a:solidFill>
            <a:srgbClr val="A7C4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altLang="en-US"/>
              <a:t>Initial Research</a:t>
            </a:r>
          </a:p>
        </p:txBody>
      </p:sp>
      <p:sp>
        <p:nvSpPr>
          <p:cNvPr id="49169" name="Text Box 70"/>
          <p:cNvSpPr txBox="1">
            <a:spLocks noChangeArrowheads="1"/>
          </p:cNvSpPr>
          <p:nvPr/>
        </p:nvSpPr>
        <p:spPr bwMode="auto">
          <a:xfrm>
            <a:off x="4437063" y="2133600"/>
            <a:ext cx="4478337" cy="3667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GB" altLang="en-US"/>
              <a:t>Applied Research and Development</a:t>
            </a:r>
          </a:p>
        </p:txBody>
      </p:sp>
      <p:sp>
        <p:nvSpPr>
          <p:cNvPr id="49170" name="Text Box 71"/>
          <p:cNvSpPr txBox="1">
            <a:spLocks noChangeArrowheads="1"/>
          </p:cNvSpPr>
          <p:nvPr/>
        </p:nvSpPr>
        <p:spPr bwMode="auto">
          <a:xfrm>
            <a:off x="6134100" y="1766888"/>
            <a:ext cx="2781300" cy="369887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GB" altLang="en-US"/>
              <a:t>Validation </a:t>
            </a:r>
            <a:r>
              <a:rPr lang="en-GB" altLang="en-US" sz="1400"/>
              <a:t>&amp;</a:t>
            </a:r>
            <a:r>
              <a:rPr lang="en-GB" altLang="en-US"/>
              <a:t> policy support</a:t>
            </a:r>
          </a:p>
        </p:txBody>
      </p:sp>
      <p:sp>
        <p:nvSpPr>
          <p:cNvPr id="49171" name="Text Box 72"/>
          <p:cNvSpPr txBox="1">
            <a:spLocks noChangeArrowheads="1"/>
          </p:cNvSpPr>
          <p:nvPr/>
        </p:nvSpPr>
        <p:spPr bwMode="auto">
          <a:xfrm>
            <a:off x="2771775" y="2133600"/>
            <a:ext cx="1665288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/>
              <a:t>Basic Research</a:t>
            </a:r>
          </a:p>
        </p:txBody>
      </p:sp>
      <p:pic>
        <p:nvPicPr>
          <p:cNvPr id="49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4992688"/>
            <a:ext cx="60658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763" y="50307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7813" y="5057775"/>
            <a:ext cx="677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5" name="Line 65"/>
          <p:cNvSpPr>
            <a:spLocks noChangeShapeType="1"/>
          </p:cNvSpPr>
          <p:nvPr/>
        </p:nvSpPr>
        <p:spPr bwMode="auto">
          <a:xfrm>
            <a:off x="6134100" y="2743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Text Box 64"/>
          <p:cNvSpPr txBox="1">
            <a:spLocks noChangeArrowheads="1"/>
          </p:cNvSpPr>
          <p:nvPr/>
        </p:nvSpPr>
        <p:spPr bwMode="auto">
          <a:xfrm>
            <a:off x="8077200" y="3186113"/>
            <a:ext cx="9906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2015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en-US" altLang="en-US"/>
              <a:t>End ASCOS</a:t>
            </a:r>
          </a:p>
        </p:txBody>
      </p:sp>
      <p:sp>
        <p:nvSpPr>
          <p:cNvPr id="49177" name="Text Box 62"/>
          <p:cNvSpPr txBox="1">
            <a:spLocks noChangeArrowheads="1"/>
          </p:cNvSpPr>
          <p:nvPr/>
        </p:nvSpPr>
        <p:spPr bwMode="auto">
          <a:xfrm>
            <a:off x="5689600" y="3194050"/>
            <a:ext cx="117316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2011- 2012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Next Gen</a:t>
            </a:r>
            <a:endParaRPr lang="en-US" altLang="en-US"/>
          </a:p>
        </p:txBody>
      </p:sp>
      <p:sp>
        <p:nvSpPr>
          <p:cNvPr id="49178" name="Line 65"/>
          <p:cNvSpPr>
            <a:spLocks noChangeShapeType="1"/>
          </p:cNvSpPr>
          <p:nvPr/>
        </p:nvSpPr>
        <p:spPr bwMode="auto">
          <a:xfrm>
            <a:off x="8388350" y="27971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Text Box 62"/>
          <p:cNvSpPr txBox="1">
            <a:spLocks noChangeArrowheads="1"/>
          </p:cNvSpPr>
          <p:nvPr/>
        </p:nvSpPr>
        <p:spPr bwMode="auto">
          <a:xfrm>
            <a:off x="4737100" y="3208338"/>
            <a:ext cx="939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2009 -2012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nl-NL" altLang="en-US"/>
              <a:t>RPAS</a:t>
            </a:r>
            <a:endParaRPr lang="en-US" altLang="en-US"/>
          </a:p>
        </p:txBody>
      </p:sp>
      <p:sp>
        <p:nvSpPr>
          <p:cNvPr id="49180" name="Line 65"/>
          <p:cNvSpPr>
            <a:spLocks noChangeShapeType="1"/>
          </p:cNvSpPr>
          <p:nvPr/>
        </p:nvSpPr>
        <p:spPr bwMode="auto">
          <a:xfrm>
            <a:off x="5194300" y="27130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Ongoing (partly in ASCOS)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smtClean="0"/>
              <a:t>Cooperation between users </a:t>
            </a:r>
          </a:p>
          <a:p>
            <a:pPr marL="457200" indent="-457200">
              <a:buFontTx/>
              <a:buAutoNum type="arabicPeriod"/>
            </a:pPr>
            <a:r>
              <a:rPr lang="en-US" altLang="en-US" smtClean="0"/>
              <a:t>Continue user test phase</a:t>
            </a:r>
          </a:p>
          <a:p>
            <a:pPr marL="838200" lvl="1" indent="-381000">
              <a:buFontTx/>
              <a:buChar char="•"/>
            </a:pPr>
            <a:r>
              <a:rPr lang="en-US" altLang="en-US" smtClean="0"/>
              <a:t>Validation / perform relevant safety cases</a:t>
            </a:r>
          </a:p>
          <a:p>
            <a:pPr marL="838200" lvl="1" indent="-381000">
              <a:buFontTx/>
              <a:buChar char="•"/>
            </a:pPr>
            <a:r>
              <a:rPr lang="en-US" altLang="en-US" smtClean="0"/>
              <a:t>Adapt CATS to suit various users </a:t>
            </a:r>
            <a:r>
              <a:rPr lang="en-US" altLang="en-US" sz="1400" smtClean="0"/>
              <a:t>(authorities and sector)</a:t>
            </a:r>
          </a:p>
          <a:p>
            <a:pPr marL="838200" lvl="1" indent="-381000">
              <a:buFontTx/>
              <a:buChar char="•"/>
            </a:pPr>
            <a:r>
              <a:rPr lang="en-US" altLang="en-US" smtClean="0"/>
              <a:t>Secure reliable data sources</a:t>
            </a:r>
          </a:p>
          <a:p>
            <a:pPr marL="838200" lvl="1" indent="-381000">
              <a:buFontTx/>
              <a:buChar char="•"/>
            </a:pPr>
            <a:r>
              <a:rPr lang="en-US" altLang="en-US" smtClean="0"/>
              <a:t>Improve the data input process</a:t>
            </a:r>
          </a:p>
          <a:p>
            <a:pPr marL="838200" lvl="1" indent="-381000">
              <a:buFontTx/>
              <a:buChar char="•"/>
            </a:pPr>
            <a:r>
              <a:rPr lang="en-US" altLang="en-US" smtClean="0"/>
              <a:t>Research on specific areas (e.g. emerging/future risks)</a:t>
            </a:r>
          </a:p>
          <a:p>
            <a:pPr marL="457200" indent="-457200">
              <a:buFontTx/>
              <a:buAutoNum type="arabicPeriod"/>
            </a:pPr>
            <a:r>
              <a:rPr lang="en-US" altLang="en-US" smtClean="0"/>
              <a:t>Implementation as tool for safety policy </a:t>
            </a:r>
          </a:p>
          <a:p>
            <a:pPr marL="457200" indent="-457200">
              <a:buFontTx/>
              <a:buNone/>
            </a:pPr>
            <a:endParaRPr lang="en-US" altLang="en-US" smtClean="0"/>
          </a:p>
          <a:p>
            <a:pPr marL="457200" indent="-457200">
              <a:buFontTx/>
              <a:buAutoNum type="arabicPeriod"/>
            </a:pPr>
            <a:endParaRPr lang="en-US" altLang="en-US" smtClean="0"/>
          </a:p>
          <a:p>
            <a:pPr marL="457200" indent="-457200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Concluding remarks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847013" cy="3733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altLang="en-US" sz="2000" smtClean="0"/>
              <a:t>The objective of CATS is to further improve safety. The aviation community needs advanced safety-risk analyses tools, that deal with the total aviation system, for adequate risk management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altLang="en-US" sz="2000" smtClean="0"/>
              <a:t>CATS describes and models the total aviation system safety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altLang="en-US" sz="2000" smtClean="0"/>
              <a:t>CATS is a flexible tool that can represent many safety cases to support informed decision making in safety management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altLang="en-US" sz="2000" smtClean="0"/>
              <a:t>CATS in validation and application phase (is used in practice)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altLang="en-US" sz="2000" smtClean="0"/>
              <a:t>CATS r</a:t>
            </a:r>
            <a:r>
              <a:rPr lang="nl-NL" altLang="en-US" sz="2000" smtClean="0"/>
              <a:t>esearch on specific areas to extend scope of applicability</a:t>
            </a:r>
            <a:endParaRPr lang="en-US" altLang="en-US" sz="2000" smtClean="0"/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altLang="en-US" sz="2000" smtClean="0"/>
              <a:t>CATS may be used by variety of users (e.g. authorities, industry)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060575"/>
            <a:ext cx="6369050" cy="3581400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en-US" sz="2800" b="1" smtClean="0"/>
              <a:t>	The prevention of aircraft accidents through better understanding of aviation risks in terms of causes and magnitude</a:t>
            </a:r>
            <a:endParaRPr lang="en-US" altLang="en-US" b="1" smtClean="0"/>
          </a:p>
          <a:p>
            <a:pPr>
              <a:lnSpc>
                <a:spcPct val="140000"/>
              </a:lnSpc>
              <a:buFontTx/>
              <a:buNone/>
            </a:pPr>
            <a:endParaRPr lang="en-US" altLang="en-US" b="1" smtClean="0"/>
          </a:p>
          <a:p>
            <a:pPr>
              <a:buFontTx/>
              <a:buNone/>
            </a:pP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6" name="Picture 3" descr="Bijlmerramp_4okt1992_365"/>
          <p:cNvPicPr>
            <a:picLocks noChangeAspect="1" noChangeArrowheads="1"/>
          </p:cNvPicPr>
          <p:nvPr/>
        </p:nvPicPr>
        <p:blipFill>
          <a:blip r:embed="rId3"/>
          <a:srcRect r="8629"/>
          <a:stretch>
            <a:fillRect/>
          </a:stretch>
        </p:blipFill>
        <p:spPr bwMode="auto">
          <a:xfrm>
            <a:off x="1295400" y="1447800"/>
            <a:ext cx="63246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458200" cy="1143000"/>
          </a:xfrm>
        </p:spPr>
        <p:txBody>
          <a:bodyPr/>
          <a:lstStyle/>
          <a:p>
            <a:r>
              <a:rPr lang="en-US" altLang="en-US" sz="3200" smtClean="0"/>
              <a:t>How to improve a very safe system?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062913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Safety Management in industry and government: to apply what we know, improve the remaining weaknesses and evaluate system changes</a:t>
            </a:r>
          </a:p>
          <a:p>
            <a:pPr>
              <a:buFontTx/>
              <a:buNone/>
            </a:pPr>
            <a:endParaRPr lang="en-US" altLang="en-US" sz="2800" smtClean="0"/>
          </a:p>
          <a:p>
            <a:pPr>
              <a:buFontTx/>
              <a:buNone/>
            </a:pPr>
            <a:r>
              <a:rPr lang="en-US" altLang="en-US" sz="2800" smtClean="0"/>
              <a:t>Risk Management is an essential part of Safety Management: risk identification, risk quantification and risk reduction</a:t>
            </a:r>
          </a:p>
          <a:p>
            <a:pPr>
              <a:buFontTx/>
              <a:buNone/>
            </a:pPr>
            <a:endParaRPr lang="en-US" altLang="en-US" sz="2800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we need in CATS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7772400" cy="3806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A flexible tool for risk management</a:t>
            </a:r>
          </a:p>
          <a:p>
            <a:r>
              <a:rPr lang="en-US" altLang="en-US" sz="2000" smtClean="0"/>
              <a:t>A high level holistic approach of risks in Aviation - strategy</a:t>
            </a:r>
          </a:p>
          <a:p>
            <a:r>
              <a:rPr lang="en-US" altLang="en-US" sz="2000" smtClean="0"/>
              <a:t>Tool for risk identification and risk quantification</a:t>
            </a:r>
          </a:p>
          <a:p>
            <a:r>
              <a:rPr lang="en-US" altLang="en-US" sz="2000" smtClean="0"/>
              <a:t>Tool to analyze causes, risk contributors and sensitivity bands in detail</a:t>
            </a:r>
          </a:p>
          <a:p>
            <a:r>
              <a:rPr lang="en-US" altLang="en-US" sz="2000" smtClean="0"/>
              <a:t>A logic tool that covers today’s risks</a:t>
            </a:r>
          </a:p>
          <a:p>
            <a:r>
              <a:rPr lang="en-US" altLang="en-US" sz="2000" smtClean="0"/>
              <a:t>A logic tool to evaluate future risks</a:t>
            </a:r>
          </a:p>
          <a:p>
            <a:r>
              <a:rPr lang="en-US" altLang="en-US" sz="2000" smtClean="0"/>
              <a:t>Base to set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options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Setting Safety-priorities</a:t>
            </a:r>
          </a:p>
          <a:p>
            <a:pPr lvl="1"/>
            <a:r>
              <a:rPr lang="en-US" altLang="en-US" smtClean="0"/>
              <a:t>Engine failure		ETOPS improvements?</a:t>
            </a:r>
          </a:p>
          <a:p>
            <a:pPr lvl="1"/>
            <a:r>
              <a:rPr lang="en-US" altLang="en-US" smtClean="0"/>
              <a:t>Unstable approach		Improved weather info?</a:t>
            </a:r>
          </a:p>
          <a:p>
            <a:pPr lvl="1"/>
            <a:r>
              <a:rPr lang="en-US" altLang="en-US" smtClean="0"/>
              <a:t>Runway incursions		Improved communication?</a:t>
            </a:r>
          </a:p>
          <a:p>
            <a:pPr lvl="1"/>
            <a:r>
              <a:rPr lang="en-US" altLang="en-US" smtClean="0"/>
              <a:t>Ground collisions		Moving map in cockpit?</a:t>
            </a:r>
          </a:p>
          <a:p>
            <a:r>
              <a:rPr lang="en-US" altLang="en-US" smtClean="0"/>
              <a:t>Impact of options for safety improvements</a:t>
            </a:r>
          </a:p>
          <a:p>
            <a:pPr lvl="1"/>
            <a:r>
              <a:rPr lang="en-US" altLang="en-US" smtClean="0"/>
              <a:t>Magnitude of safety improvements to be expected from new or amended procedures and equipment </a:t>
            </a:r>
          </a:p>
          <a:p>
            <a:endParaRPr lang="en-US" altLang="en-US" smtClean="0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3429000" y="2743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810000" y="3124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3810000" y="3505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8100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Scope of CATS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3590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A Risk analyses tool to support decision making in safety management</a:t>
            </a:r>
          </a:p>
          <a:p>
            <a:r>
              <a:rPr lang="en-US" altLang="en-US" sz="2000" smtClean="0"/>
              <a:t>Describes the total aviation system safety</a:t>
            </a:r>
          </a:p>
          <a:p>
            <a:r>
              <a:rPr lang="en-US" altLang="en-US" sz="2000" smtClean="0"/>
              <a:t>Through 33 accident scenario’s (ESD’s)</a:t>
            </a:r>
          </a:p>
          <a:p>
            <a:r>
              <a:rPr lang="en-US" altLang="en-US" sz="2000" smtClean="0"/>
              <a:t>Underlying causes (Fault trees)</a:t>
            </a:r>
          </a:p>
          <a:p>
            <a:r>
              <a:rPr lang="en-US" altLang="en-US" sz="2000" smtClean="0"/>
              <a:t>Human Performance Models (Crew, ATC, Maintenance) </a:t>
            </a:r>
          </a:p>
          <a:p>
            <a:r>
              <a:rPr lang="en-US" altLang="en-US" sz="2000" smtClean="0"/>
              <a:t>Management Model</a:t>
            </a:r>
          </a:p>
          <a:p>
            <a:r>
              <a:rPr lang="en-US" altLang="en-US" sz="2000" smtClean="0"/>
              <a:t>Generic consequence model (Accident, fatalities, costs)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Fatal accidents: historical data</a:t>
            </a:r>
            <a:endParaRPr lang="en-GB" altLang="en-US" sz="2800" smtClean="0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8">
      <a:dk1>
        <a:srgbClr val="000000"/>
      </a:dk1>
      <a:lt1>
        <a:srgbClr val="9DBEFF"/>
      </a:lt1>
      <a:dk2>
        <a:srgbClr val="000000"/>
      </a:dk2>
      <a:lt2>
        <a:srgbClr val="969696"/>
      </a:lt2>
      <a:accent1>
        <a:srgbClr val="0000FF"/>
      </a:accent1>
      <a:accent2>
        <a:srgbClr val="00AE00"/>
      </a:accent2>
      <a:accent3>
        <a:srgbClr val="CCDBFF"/>
      </a:accent3>
      <a:accent4>
        <a:srgbClr val="000000"/>
      </a:accent4>
      <a:accent5>
        <a:srgbClr val="AAAAFF"/>
      </a:accent5>
      <a:accent6>
        <a:srgbClr val="009D00"/>
      </a:accent6>
      <a:hlink>
        <a:srgbClr val="FF0000"/>
      </a:hlink>
      <a:folHlink>
        <a:srgbClr val="CECECE"/>
      </a:folHlink>
    </a:clrScheme>
    <a:fontScheme name="Standaardontwerp">
      <a:majorFont>
        <a:latin typeface="V&amp;W Syntax (Adobe)"/>
        <a:ea typeface=""/>
        <a:cs typeface=""/>
      </a:majorFont>
      <a:minorFont>
        <a:latin typeface="V&amp;W Syntax (Adobe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0000"/>
        </a:dk1>
        <a:lt1>
          <a:srgbClr val="9DBEFF"/>
        </a:lt1>
        <a:dk2>
          <a:srgbClr val="000000"/>
        </a:dk2>
        <a:lt2>
          <a:srgbClr val="969696"/>
        </a:lt2>
        <a:accent1>
          <a:srgbClr val="0000FF"/>
        </a:accent1>
        <a:accent2>
          <a:srgbClr val="00AE00"/>
        </a:accent2>
        <a:accent3>
          <a:srgbClr val="CCDBFF"/>
        </a:accent3>
        <a:accent4>
          <a:srgbClr val="000000"/>
        </a:accent4>
        <a:accent5>
          <a:srgbClr val="AAAAFF"/>
        </a:accent5>
        <a:accent6>
          <a:srgbClr val="009D00"/>
        </a:accent6>
        <a:hlink>
          <a:srgbClr val="FF000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Org_x002e_ xmlns="f0b43a98-f909-48ce-bcf5-5ff6f70f86f0" xsi:nil="true"/>
    <DISL_x0023_ xmlns="f0b43a98-f909-48ce-bcf5-5ff6f70f86f0" xsi:nil="true"/>
    <Status xmlns="f0b43a98-f909-48ce-bcf5-5ff6f70f86f0" xsi:nil="true"/>
    <DocType xmlns="f0b43a98-f909-48ce-bcf5-5ff6f70f86f0" xsi:nil="true"/>
    <DocID xmlns="f0b43a98-f909-48ce-bcf5-5ff6f70f86f0" xsi:nil="true"/>
    <DocTitle xmlns="f0b43a98-f909-48ce-bcf5-5ff6f70f86f0" xsi:nil="true"/>
    <Baseline xmlns="f0b43a98-f909-48ce-bcf5-5ff6f70f86f0" xsi:nil="true"/>
    <WP xmlns="f0b43a98-f909-48ce-bcf5-5ff6f70f86f0" xsi:nil="true"/>
    <Activity xmlns="f0b43a98-f909-48ce-bcf5-5ff6f70f86f0" xsi:nil="true"/>
    <Release xmlns="f0b43a98-f909-48ce-bcf5-5ff6f70f86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AE0DFFBB2104D97EB48C5BF0558E6" ma:contentTypeVersion="12" ma:contentTypeDescription="Create a new document." ma:contentTypeScope="" ma:versionID="e923fe4e8ab86b1ff2f022f7a19025c4">
  <xsd:schema xmlns:xsd="http://www.w3.org/2001/XMLSchema" xmlns:p="http://schemas.microsoft.com/office/2006/metadata/properties" xmlns:ns2="f0b43a98-f909-48ce-bcf5-5ff6f70f86f0" targetNamespace="http://schemas.microsoft.com/office/2006/metadata/properties" ma:root="true" ma:fieldsID="4752dd1caa329f03041f9a1631aa833b" ns2:_="">
    <xsd:import namespace="f0b43a98-f909-48ce-bcf5-5ff6f70f86f0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DocTitle" minOccurs="0"/>
                <xsd:element ref="ns2:Release" minOccurs="0"/>
                <xsd:element ref="ns2:Status" minOccurs="0"/>
                <xsd:element ref="ns2:Baseline" minOccurs="0"/>
                <xsd:element ref="ns2:DocType" minOccurs="0"/>
                <xsd:element ref="ns2:Org_x002e_" minOccurs="0"/>
                <xsd:element ref="ns2:WP" minOccurs="0"/>
                <xsd:element ref="ns2:Activity" minOccurs="0"/>
                <xsd:element ref="ns2:DISL_x0023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0b43a98-f909-48ce-bcf5-5ff6f70f86f0" elementFormDefault="qualified">
    <xsd:import namespace="http://schemas.microsoft.com/office/2006/documentManagement/types"/>
    <xsd:element name="DocID" ma:index="1" nillable="true" ma:displayName="DocID" ma:internalName="DocID">
      <xsd:simpleType>
        <xsd:restriction base="dms:Text">
          <xsd:maxLength value="255"/>
        </xsd:restriction>
      </xsd:simpleType>
    </xsd:element>
    <xsd:element name="DocTitle" ma:index="2" nillable="true" ma:displayName="DocTitle" ma:description="Alternative for Title (which is used in NLR reports to define the NLR document number)" ma:internalName="DocTitle">
      <xsd:simpleType>
        <xsd:restriction base="dms:Text">
          <xsd:maxLength value="255"/>
        </xsd:restriction>
      </xsd:simpleType>
    </xsd:element>
    <xsd:element name="Release" ma:index="3" nillable="true" ma:displayName="Release" ma:description="(Planned) Release identification (e.g. 1.0)" ma:internalName="Release">
      <xsd:simpleType>
        <xsd:restriction base="dms:Text">
          <xsd:maxLength value="255"/>
        </xsd:restriction>
      </xsd:simpleType>
    </xsd:element>
    <xsd:element name="Status" ma:index="4" nillable="true" ma:displayName="Status" ma:list="{A1E82056-003C-4DCE-A68B-43AA45DC96F2}" ma:internalName="Status" ma:showField="Title">
      <xsd:simpleType>
        <xsd:restriction base="dms:Lookup"/>
      </xsd:simpleType>
    </xsd:element>
    <xsd:element name="Baseline" ma:index="5" nillable="true" ma:displayName="Baseline" ma:description="Identifies the baseline the item is part of." ma:list="{5A21BAC9-225B-4F2F-8D16-016E35F10CFE}" ma:internalName="Baseline" ma:showField="LookupID">
      <xsd:simpleType>
        <xsd:restriction base="dms:Lookup"/>
      </xsd:simpleType>
    </xsd:element>
    <xsd:element name="DocType" ma:index="6" nillable="true" ma:displayName="DocType" ma:list="{8FA99976-EA4E-4D53-820F-3C918FA088B4}" ma:internalName="DocType" ma:showField="Title">
      <xsd:simpleType>
        <xsd:restriction base="dms:Lookup"/>
      </xsd:simpleType>
    </xsd:element>
    <xsd:element name="Org_x002e_" ma:index="7" nillable="true" ma:displayName="Org." ma:list="{85B1ED24-8E4A-49B3-8925-73154E44821A}" ma:internalName="Org_x002e_" ma:showField="LookupID">
      <xsd:simpleType>
        <xsd:restriction base="dms:Lookup"/>
      </xsd:simpleType>
    </xsd:element>
    <xsd:element name="WP" ma:index="8" nillable="true" ma:displayName="WP" ma:list="{72527DDC-4322-4558-8E48-1A11BB187FF3}" ma:internalName="WP" ma:showField="LookupID">
      <xsd:simpleType>
        <xsd:restriction base="dms:Lookup"/>
      </xsd:simpleType>
    </xsd:element>
    <xsd:element name="Activity" ma:index="9" nillable="true" ma:displayName="Activity" ma:list="{B68EE924-B976-429C-BE49-78BEF5499426}" ma:internalName="Activity" ma:showField="Title">
      <xsd:simpleType>
        <xsd:restriction base="dms:Lookup"/>
      </xsd:simpleType>
    </xsd:element>
    <xsd:element name="DISL_x0023_" ma:index="10" nillable="true" ma:displayName="DISL-ref" ma:description="Document ID's and Status List (DISL) reference item." ma:list="{3250406A-99F6-4238-BDDD-F3AE414DCBD9}" ma:internalName="DISL_x0023_" ma:showField="leo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4F37D0A-0672-47AE-8876-FB664399B06D}">
  <ds:schemaRefs>
    <ds:schemaRef ds:uri="http://schemas.microsoft.com/office/2006/metadata/properties"/>
    <ds:schemaRef ds:uri="f0b43a98-f909-48ce-bcf5-5ff6f70f86f0"/>
  </ds:schemaRefs>
</ds:datastoreItem>
</file>

<file path=customXml/itemProps2.xml><?xml version="1.0" encoding="utf-8"?>
<ds:datastoreItem xmlns:ds="http://schemas.openxmlformats.org/officeDocument/2006/customXml" ds:itemID="{28BFF34A-21DA-4ECD-ADEE-F7FEB8D596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03B30-4CE3-4D10-8027-E99AF7FA4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b43a98-f909-48ce-bcf5-5ff6f70f86f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1472340736</TotalTime>
  <Pages>2</Pages>
  <Words>793</Words>
  <Application>Microsoft Office PowerPoint</Application>
  <PresentationFormat>On-screen Show (4:3)</PresentationFormat>
  <Paragraphs>139</Paragraphs>
  <Slides>27</Slides>
  <Notes>9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Standaardontwerp</vt:lpstr>
      <vt:lpstr>Visio</vt:lpstr>
      <vt:lpstr>CATS  A tool for risk analyses in  safety Management        19/20 September 2013        Jos Wilbrink,         Rob van der Boom</vt:lpstr>
      <vt:lpstr>Content</vt:lpstr>
      <vt:lpstr>Objective</vt:lpstr>
      <vt:lpstr>PowerPoint Presentation</vt:lpstr>
      <vt:lpstr>How to improve a very safe system?</vt:lpstr>
      <vt:lpstr>What we need in CATS</vt:lpstr>
      <vt:lpstr>Some options</vt:lpstr>
      <vt:lpstr>Scope of CATS</vt:lpstr>
      <vt:lpstr>Fatal accidents: historical data</vt:lpstr>
      <vt:lpstr>Fatal accident scenario’s in CATS</vt:lpstr>
      <vt:lpstr>Initial CATS set up</vt:lpstr>
      <vt:lpstr>Event Sequence Diagram (example)</vt:lpstr>
      <vt:lpstr>Fault tree (example)</vt:lpstr>
      <vt:lpstr>Analyses tools in CATS</vt:lpstr>
      <vt:lpstr>Test case: initial application</vt:lpstr>
      <vt:lpstr>TK 1951 accident, 25 February 2009</vt:lpstr>
      <vt:lpstr>Case TK 1951</vt:lpstr>
      <vt:lpstr>ESD 19 Unstable approach</vt:lpstr>
      <vt:lpstr>Default Unstable Approach fault tree</vt:lpstr>
      <vt:lpstr>TK 1951 Unstable Approach fault tree</vt:lpstr>
      <vt:lpstr>Effect of barrier failures</vt:lpstr>
      <vt:lpstr>Case TK 1951</vt:lpstr>
      <vt:lpstr>Test case: observations</vt:lpstr>
      <vt:lpstr>Data and information for CATS</vt:lpstr>
      <vt:lpstr>Timeline of CATS</vt:lpstr>
      <vt:lpstr>Ongoing (partly in ASCOS)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Sheet 1</dc:title>
  <dc:creator>TNLI</dc:creator>
  <cp:lastModifiedBy>Speijker, Lennaert</cp:lastModifiedBy>
  <cp:revision>238</cp:revision>
  <cp:lastPrinted>1998-11-13T10:33:31Z</cp:lastPrinted>
  <dcterms:created xsi:type="dcterms:W3CDTF">1998-06-09T12:07:40Z</dcterms:created>
  <dcterms:modified xsi:type="dcterms:W3CDTF">2013-10-19T08:25:25Z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0x0101009B8AE0DFFBB2104D97EB48C5BF0558E6</vt:lpwstr>
  </property>
</Properties>
</file>