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82" r:id="rId6"/>
    <p:sldId id="260" r:id="rId7"/>
    <p:sldId id="265" r:id="rId8"/>
    <p:sldId id="259" r:id="rId9"/>
    <p:sldId id="264" r:id="rId10"/>
    <p:sldId id="261" r:id="rId11"/>
    <p:sldId id="263"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77" r:id="rId28"/>
  </p:sldIdLst>
  <p:sldSz cx="9144000" cy="6858000" type="screen4x3"/>
  <p:notesSz cx="6794500" cy="10007600"/>
  <p:defaultTextStyle>
    <a:defPPr>
      <a:defRPr lang="en-GB"/>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p:cViewPr varScale="1">
        <p:scale>
          <a:sx n="75" d="100"/>
          <a:sy n="75" d="100"/>
        </p:scale>
        <p:origin x="130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ccairs-DC1\Reinhard$\ASCOS\wp2%20stuff\indicators%20via%20pivot%20tabl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cairs-DC1\Reinhard$\ASCOS\wp2%20stuff\indicators%20via%20pivot%20table.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ccairs-DC1\Reinhard$\ASCOS\Perf_ind_tech_201308120900.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ccairs-DC1\Reinhard$\ASCOS\Perf_ind_tech_201308120900.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cairs-DC1\Reinhard$\ASCOS\Perf_ind_tech_201308120900.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ccairs-DC1\Reinhard$\ASCOS\Perf_ind_tech_201308120900.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ccairs-DC1\Reinhard$\ASCOS\Perf_ind_tech_201308120900.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ccairs-DC1\Reinhard$\ASCOS\Perf_ind_tech_201308120900.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ccairs-DC1\Reinhard$\ASCOS\Perf_ind_tech_20130812090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summary!$A$16</c:f>
              <c:strCache>
                <c:ptCount val="1"/>
                <c:pt idx="0">
                  <c:v>Accidents</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summary!$S$19:$S$27</c:f>
              <c:strCache>
                <c:ptCount val="9"/>
                <c:pt idx="0">
                  <c:v>2200 Autoflight system</c:v>
                </c:pt>
                <c:pt idx="1">
                  <c:v>2400 Electrical power system</c:v>
                </c:pt>
                <c:pt idx="2">
                  <c:v>2700 Aircraft flight control</c:v>
                </c:pt>
                <c:pt idx="3">
                  <c:v>2800 Fuel system</c:v>
                </c:pt>
                <c:pt idx="4">
                  <c:v>2900 Hydraulic system</c:v>
                </c:pt>
                <c:pt idx="5">
                  <c:v>3000 Ice/rain protection system</c:v>
                </c:pt>
                <c:pt idx="6">
                  <c:v>3200 Landing gear</c:v>
                </c:pt>
                <c:pt idx="7">
                  <c:v>3400 Navigation systems</c:v>
                </c:pt>
                <c:pt idx="8">
                  <c:v>7200 Turbine engine</c:v>
                </c:pt>
              </c:strCache>
            </c:strRef>
          </c:cat>
          <c:val>
            <c:numRef>
              <c:f>summary!$R$19:$R$27</c:f>
              <c:numCache>
                <c:formatCode>General</c:formatCode>
                <c:ptCount val="9"/>
                <c:pt idx="0">
                  <c:v>2</c:v>
                </c:pt>
                <c:pt idx="1">
                  <c:v>2</c:v>
                </c:pt>
                <c:pt idx="2">
                  <c:v>4</c:v>
                </c:pt>
                <c:pt idx="3">
                  <c:v>1</c:v>
                </c:pt>
                <c:pt idx="4">
                  <c:v>4</c:v>
                </c:pt>
                <c:pt idx="5">
                  <c:v>1</c:v>
                </c:pt>
                <c:pt idx="6">
                  <c:v>10</c:v>
                </c:pt>
                <c:pt idx="7">
                  <c:v>2</c:v>
                </c:pt>
                <c:pt idx="8">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summary!$A$2</c:f>
              <c:strCache>
                <c:ptCount val="1"/>
                <c:pt idx="0">
                  <c:v>All Occs</c:v>
                </c:pt>
              </c:strCache>
            </c:strRef>
          </c:tx>
          <c:dPt>
            <c:idx val="8"/>
            <c:bubble3D val="0"/>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summary!$S$5:$S$13</c:f>
              <c:strCache>
                <c:ptCount val="9"/>
                <c:pt idx="0">
                  <c:v>2200 Autoflight system</c:v>
                </c:pt>
                <c:pt idx="1">
                  <c:v>2400 Electrical power system</c:v>
                </c:pt>
                <c:pt idx="2">
                  <c:v>2700 Aircraft flight control</c:v>
                </c:pt>
                <c:pt idx="3">
                  <c:v>2800 Fuel system</c:v>
                </c:pt>
                <c:pt idx="4">
                  <c:v>2900 Hydraulic system</c:v>
                </c:pt>
                <c:pt idx="5">
                  <c:v>3000 Ice/rain protection system</c:v>
                </c:pt>
                <c:pt idx="6">
                  <c:v>3200 Landing gear</c:v>
                </c:pt>
                <c:pt idx="7">
                  <c:v>3400 Navigation systems</c:v>
                </c:pt>
                <c:pt idx="8">
                  <c:v>7200 Turbine engine</c:v>
                </c:pt>
              </c:strCache>
            </c:strRef>
          </c:cat>
          <c:val>
            <c:numRef>
              <c:f>summary!$R$5:$R$13</c:f>
              <c:numCache>
                <c:formatCode>General</c:formatCode>
                <c:ptCount val="9"/>
                <c:pt idx="0">
                  <c:v>1356</c:v>
                </c:pt>
                <c:pt idx="1">
                  <c:v>1356</c:v>
                </c:pt>
                <c:pt idx="2">
                  <c:v>3537</c:v>
                </c:pt>
                <c:pt idx="3">
                  <c:v>1315</c:v>
                </c:pt>
                <c:pt idx="4">
                  <c:v>1670</c:v>
                </c:pt>
                <c:pt idx="5">
                  <c:v>673</c:v>
                </c:pt>
                <c:pt idx="6">
                  <c:v>1966</c:v>
                </c:pt>
                <c:pt idx="7">
                  <c:v>1566</c:v>
                </c:pt>
                <c:pt idx="8">
                  <c:v>1638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B</a:t>
            </a:r>
          </a:p>
        </c:rich>
      </c:tx>
      <c:overlay val="0"/>
    </c:title>
    <c:autoTitleDeleted val="0"/>
    <c:plotArea>
      <c:layout/>
      <c:pieChart>
        <c:varyColors val="1"/>
        <c:ser>
          <c:idx val="0"/>
          <c:order val="0"/>
          <c:tx>
            <c:strRef>
              <c:f>aircraft_make!$S$4</c:f>
              <c:strCache>
                <c:ptCount val="1"/>
                <c:pt idx="0">
                  <c:v>AIRBUS</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aircraft_make!$U$3:$AC$3</c:f>
              <c:strCache>
                <c:ptCount val="9"/>
                <c:pt idx="0">
                  <c:v>2200 Autoflight system</c:v>
                </c:pt>
                <c:pt idx="1">
                  <c:v>2400 Electrical power system</c:v>
                </c:pt>
                <c:pt idx="2">
                  <c:v>2700 Aircraft flight control</c:v>
                </c:pt>
                <c:pt idx="3">
                  <c:v>2800 Fuel system</c:v>
                </c:pt>
                <c:pt idx="4">
                  <c:v>2900 Hydraulic system</c:v>
                </c:pt>
                <c:pt idx="5">
                  <c:v>3000 Ice/rain protection system</c:v>
                </c:pt>
                <c:pt idx="6">
                  <c:v>3200 Landing gear</c:v>
                </c:pt>
                <c:pt idx="7">
                  <c:v>3400 Navigation systems</c:v>
                </c:pt>
                <c:pt idx="8">
                  <c:v>7200 Turbine engine</c:v>
                </c:pt>
              </c:strCache>
            </c:strRef>
          </c:cat>
          <c:val>
            <c:numRef>
              <c:f>aircraft_make!$U$4:$AC$4</c:f>
              <c:numCache>
                <c:formatCode>General</c:formatCode>
                <c:ptCount val="9"/>
                <c:pt idx="0">
                  <c:v>237</c:v>
                </c:pt>
                <c:pt idx="1">
                  <c:v>263</c:v>
                </c:pt>
                <c:pt idx="2">
                  <c:v>727</c:v>
                </c:pt>
                <c:pt idx="3">
                  <c:v>490</c:v>
                </c:pt>
                <c:pt idx="4">
                  <c:v>613</c:v>
                </c:pt>
                <c:pt idx="5">
                  <c:v>613</c:v>
                </c:pt>
                <c:pt idx="6">
                  <c:v>1472</c:v>
                </c:pt>
                <c:pt idx="7">
                  <c:v>1106</c:v>
                </c:pt>
                <c:pt idx="8">
                  <c:v>942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a:t>
            </a:r>
          </a:p>
        </c:rich>
      </c:tx>
      <c:overlay val="0"/>
    </c:title>
    <c:autoTitleDeleted val="0"/>
    <c:plotArea>
      <c:layout/>
      <c:pieChart>
        <c:varyColors val="1"/>
        <c:ser>
          <c:idx val="0"/>
          <c:order val="0"/>
          <c:tx>
            <c:strRef>
              <c:f>aircraft_make!$S$6</c:f>
              <c:strCache>
                <c:ptCount val="1"/>
                <c:pt idx="0">
                  <c:v>BOEING</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aircraft_make!$U$3:$AC$3</c:f>
              <c:strCache>
                <c:ptCount val="9"/>
                <c:pt idx="0">
                  <c:v>2200 Autoflight system</c:v>
                </c:pt>
                <c:pt idx="1">
                  <c:v>2400 Electrical power system</c:v>
                </c:pt>
                <c:pt idx="2">
                  <c:v>2700 Aircraft flight control</c:v>
                </c:pt>
                <c:pt idx="3">
                  <c:v>2800 Fuel system</c:v>
                </c:pt>
                <c:pt idx="4">
                  <c:v>2900 Hydraulic system</c:v>
                </c:pt>
                <c:pt idx="5">
                  <c:v>3000 Ice/rain protection system</c:v>
                </c:pt>
                <c:pt idx="6">
                  <c:v>3200 Landing gear</c:v>
                </c:pt>
                <c:pt idx="7">
                  <c:v>3400 Navigation systems</c:v>
                </c:pt>
                <c:pt idx="8">
                  <c:v>7200 Turbine engine</c:v>
                </c:pt>
              </c:strCache>
            </c:strRef>
          </c:cat>
          <c:val>
            <c:numRef>
              <c:f>aircraft_make!$U$6:$AC$6</c:f>
              <c:numCache>
                <c:formatCode>General</c:formatCode>
                <c:ptCount val="9"/>
                <c:pt idx="0">
                  <c:v>349</c:v>
                </c:pt>
                <c:pt idx="1">
                  <c:v>379</c:v>
                </c:pt>
                <c:pt idx="2">
                  <c:v>1568</c:v>
                </c:pt>
                <c:pt idx="3">
                  <c:v>789</c:v>
                </c:pt>
                <c:pt idx="4">
                  <c:v>422</c:v>
                </c:pt>
                <c:pt idx="5">
                  <c:v>422</c:v>
                </c:pt>
                <c:pt idx="6">
                  <c:v>1293</c:v>
                </c:pt>
                <c:pt idx="7">
                  <c:v>1292</c:v>
                </c:pt>
                <c:pt idx="8">
                  <c:v>1038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aircraft_make!$U$3</c:f>
              <c:strCache>
                <c:ptCount val="1"/>
                <c:pt idx="0">
                  <c:v>2200 Autoflight system</c:v>
                </c:pt>
              </c:strCache>
            </c:strRef>
          </c:tx>
          <c:invertIfNegative val="0"/>
          <c:cat>
            <c:strRef>
              <c:f>aircraft_make!$T$4:$T$10</c:f>
              <c:strCache>
                <c:ptCount val="7"/>
                <c:pt idx="0">
                  <c:v>A</c:v>
                </c:pt>
                <c:pt idx="1">
                  <c:v>B</c:v>
                </c:pt>
                <c:pt idx="2">
                  <c:v>C</c:v>
                </c:pt>
                <c:pt idx="3">
                  <c:v>D</c:v>
                </c:pt>
                <c:pt idx="4">
                  <c:v>D</c:v>
                </c:pt>
                <c:pt idx="5">
                  <c:v>F</c:v>
                </c:pt>
                <c:pt idx="6">
                  <c:v>G</c:v>
                </c:pt>
              </c:strCache>
            </c:strRef>
          </c:cat>
          <c:val>
            <c:numRef>
              <c:f>aircraft_make!$AE$4:$AE$10</c:f>
              <c:numCache>
                <c:formatCode>General</c:formatCode>
                <c:ptCount val="7"/>
                <c:pt idx="0">
                  <c:v>3.6670276961163548</c:v>
                </c:pt>
                <c:pt idx="1">
                  <c:v>9.3294460641399422</c:v>
                </c:pt>
                <c:pt idx="2">
                  <c:v>4.6212923728813564</c:v>
                </c:pt>
                <c:pt idx="3">
                  <c:v>7.4074074074074066</c:v>
                </c:pt>
                <c:pt idx="4">
                  <c:v>5.8823529411764701</c:v>
                </c:pt>
                <c:pt idx="5">
                  <c:v>8.8590604026845643</c:v>
                </c:pt>
                <c:pt idx="6">
                  <c:v>6.8859984697781176</c:v>
                </c:pt>
              </c:numCache>
            </c:numRef>
          </c:val>
        </c:ser>
        <c:dLbls>
          <c:showLegendKey val="0"/>
          <c:showVal val="0"/>
          <c:showCatName val="0"/>
          <c:showSerName val="0"/>
          <c:showPercent val="0"/>
          <c:showBubbleSize val="0"/>
        </c:dLbls>
        <c:gapWidth val="150"/>
        <c:axId val="203178664"/>
        <c:axId val="203179056"/>
      </c:barChart>
      <c:catAx>
        <c:axId val="203178664"/>
        <c:scaling>
          <c:orientation val="minMax"/>
        </c:scaling>
        <c:delete val="0"/>
        <c:axPos val="b"/>
        <c:numFmt formatCode="General" sourceLinked="0"/>
        <c:majorTickMark val="out"/>
        <c:minorTickMark val="none"/>
        <c:tickLblPos val="nextTo"/>
        <c:crossAx val="203179056"/>
        <c:crosses val="autoZero"/>
        <c:auto val="1"/>
        <c:lblAlgn val="ctr"/>
        <c:lblOffset val="100"/>
        <c:noMultiLvlLbl val="0"/>
      </c:catAx>
      <c:valAx>
        <c:axId val="203179056"/>
        <c:scaling>
          <c:orientation val="minMax"/>
        </c:scaling>
        <c:delete val="0"/>
        <c:axPos val="l"/>
        <c:majorGridlines/>
        <c:numFmt formatCode="General" sourceLinked="1"/>
        <c:majorTickMark val="out"/>
        <c:minorTickMark val="none"/>
        <c:tickLblPos val="nextTo"/>
        <c:crossAx val="2031786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2200 Autoflight system-Rate by flight</a:t>
            </a:r>
          </a:p>
        </c:rich>
      </c:tx>
      <c:layout>
        <c:manualLayout>
          <c:xMode val="edge"/>
          <c:yMode val="edge"/>
          <c:x val="0.24984424524789073"/>
          <c:y val="0"/>
        </c:manualLayout>
      </c:layout>
      <c:overlay val="0"/>
    </c:title>
    <c:autoTitleDeleted val="0"/>
    <c:plotArea>
      <c:layout>
        <c:manualLayout>
          <c:layoutTarget val="inner"/>
          <c:xMode val="edge"/>
          <c:yMode val="edge"/>
          <c:x val="0.11511351706036746"/>
          <c:y val="7.4548702245552628E-2"/>
          <c:w val="0.70903871391076112"/>
          <c:h val="0.8326195683872849"/>
        </c:manualLayout>
      </c:layout>
      <c:barChart>
        <c:barDir val="col"/>
        <c:grouping val="clustered"/>
        <c:varyColors val="0"/>
        <c:ser>
          <c:idx val="0"/>
          <c:order val="0"/>
          <c:tx>
            <c:strRef>
              <c:f>'2200'!$N$24</c:f>
              <c:strCache>
                <c:ptCount val="1"/>
                <c:pt idx="0">
                  <c:v>0-Rate occs by flight</c:v>
                </c:pt>
              </c:strCache>
            </c:strRef>
          </c:tx>
          <c:invertIfNegative val="0"/>
          <c:cat>
            <c:numRef>
              <c:f>'2200'!legend_range</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'2200'!dr</c:f>
              <c:numCache>
                <c:formatCode>General</c:formatCode>
                <c:ptCount val="9"/>
                <c:pt idx="0">
                  <c:v>1.1764705882352942</c:v>
                </c:pt>
                <c:pt idx="1">
                  <c:v>7.4285714285714288</c:v>
                </c:pt>
                <c:pt idx="2">
                  <c:v>13.24074074074074</c:v>
                </c:pt>
                <c:pt idx="3">
                  <c:v>16.055045871559631</c:v>
                </c:pt>
                <c:pt idx="4">
                  <c:v>20.19230769230769</c:v>
                </c:pt>
                <c:pt idx="5">
                  <c:v>17.884615384615383</c:v>
                </c:pt>
                <c:pt idx="6">
                  <c:v>19.523809523809526</c:v>
                </c:pt>
                <c:pt idx="7">
                  <c:v>23.203883495145629</c:v>
                </c:pt>
                <c:pt idx="8">
                  <c:v>9.207920792079209</c:v>
                </c:pt>
              </c:numCache>
            </c:numRef>
          </c:val>
        </c:ser>
        <c:dLbls>
          <c:showLegendKey val="0"/>
          <c:showVal val="0"/>
          <c:showCatName val="0"/>
          <c:showSerName val="0"/>
          <c:showPercent val="0"/>
          <c:showBubbleSize val="0"/>
        </c:dLbls>
        <c:gapWidth val="150"/>
        <c:axId val="249143424"/>
        <c:axId val="249148912"/>
      </c:barChart>
      <c:lineChart>
        <c:grouping val="standard"/>
        <c:varyColors val="0"/>
        <c:ser>
          <c:idx val="1"/>
          <c:order val="1"/>
          <c:tx>
            <c:v>Average</c:v>
          </c:tx>
          <c:marker>
            <c:symbol val="none"/>
          </c:marker>
          <c:val>
            <c:numRef>
              <c:f>'2200'!avrf</c:f>
              <c:numCache>
                <c:formatCode>General</c:formatCode>
                <c:ptCount val="9"/>
                <c:pt idx="0">
                  <c:v>14.212596168562726</c:v>
                </c:pt>
                <c:pt idx="1">
                  <c:v>14.212596168562726</c:v>
                </c:pt>
                <c:pt idx="2">
                  <c:v>14.212596168562726</c:v>
                </c:pt>
                <c:pt idx="3">
                  <c:v>14.212596168562726</c:v>
                </c:pt>
                <c:pt idx="4">
                  <c:v>14.212596168562726</c:v>
                </c:pt>
                <c:pt idx="5">
                  <c:v>14.212596168562726</c:v>
                </c:pt>
                <c:pt idx="6">
                  <c:v>14.212596168562726</c:v>
                </c:pt>
                <c:pt idx="7">
                  <c:v>14.212596168562726</c:v>
                </c:pt>
                <c:pt idx="8">
                  <c:v>14.212596168562726</c:v>
                </c:pt>
              </c:numCache>
            </c:numRef>
          </c:val>
          <c:smooth val="0"/>
        </c:ser>
        <c:ser>
          <c:idx val="2"/>
          <c:order val="2"/>
          <c:tx>
            <c:v>avrf+</c:v>
          </c:tx>
          <c:marker>
            <c:symbol val="none"/>
          </c:marker>
          <c:val>
            <c:numRef>
              <c:f>'2200'!avrfp</c:f>
              <c:numCache>
                <c:formatCode>General</c:formatCode>
                <c:ptCount val="9"/>
                <c:pt idx="0">
                  <c:v>18.587857075357249</c:v>
                </c:pt>
                <c:pt idx="1">
                  <c:v>18.587857075357249</c:v>
                </c:pt>
                <c:pt idx="2">
                  <c:v>18.587857075357249</c:v>
                </c:pt>
                <c:pt idx="3">
                  <c:v>18.587857075357249</c:v>
                </c:pt>
                <c:pt idx="4">
                  <c:v>18.587857075357249</c:v>
                </c:pt>
                <c:pt idx="5">
                  <c:v>18.587857075357249</c:v>
                </c:pt>
                <c:pt idx="6">
                  <c:v>18.587857075357249</c:v>
                </c:pt>
                <c:pt idx="7">
                  <c:v>18.587857075357249</c:v>
                </c:pt>
                <c:pt idx="8">
                  <c:v>18.587857075357249</c:v>
                </c:pt>
              </c:numCache>
            </c:numRef>
          </c:val>
          <c:smooth val="0"/>
        </c:ser>
        <c:ser>
          <c:idx val="3"/>
          <c:order val="3"/>
          <c:tx>
            <c:v>avrf-</c:v>
          </c:tx>
          <c:marker>
            <c:symbol val="none"/>
          </c:marker>
          <c:val>
            <c:numRef>
              <c:f>'2200'!avrfm</c:f>
              <c:numCache>
                <c:formatCode>General</c:formatCode>
                <c:ptCount val="9"/>
                <c:pt idx="0">
                  <c:v>9.8373352617682048</c:v>
                </c:pt>
                <c:pt idx="1">
                  <c:v>9.8373352617682048</c:v>
                </c:pt>
                <c:pt idx="2">
                  <c:v>9.8373352617682048</c:v>
                </c:pt>
                <c:pt idx="3">
                  <c:v>9.8373352617682048</c:v>
                </c:pt>
                <c:pt idx="4">
                  <c:v>9.8373352617682048</c:v>
                </c:pt>
                <c:pt idx="5">
                  <c:v>9.8373352617682048</c:v>
                </c:pt>
                <c:pt idx="6">
                  <c:v>9.8373352617682048</c:v>
                </c:pt>
                <c:pt idx="7">
                  <c:v>9.8373352617682048</c:v>
                </c:pt>
                <c:pt idx="8">
                  <c:v>9.8373352617682048</c:v>
                </c:pt>
              </c:numCache>
            </c:numRef>
          </c:val>
          <c:smooth val="0"/>
        </c:ser>
        <c:dLbls>
          <c:showLegendKey val="0"/>
          <c:showVal val="0"/>
          <c:showCatName val="0"/>
          <c:showSerName val="0"/>
          <c:showPercent val="0"/>
          <c:showBubbleSize val="0"/>
        </c:dLbls>
        <c:marker val="1"/>
        <c:smooth val="0"/>
        <c:axId val="249143424"/>
        <c:axId val="249148912"/>
      </c:lineChart>
      <c:catAx>
        <c:axId val="249143424"/>
        <c:scaling>
          <c:orientation val="minMax"/>
        </c:scaling>
        <c:delete val="0"/>
        <c:axPos val="b"/>
        <c:numFmt formatCode="General" sourceLinked="1"/>
        <c:majorTickMark val="out"/>
        <c:minorTickMark val="none"/>
        <c:tickLblPos val="nextTo"/>
        <c:crossAx val="249148912"/>
        <c:crosses val="autoZero"/>
        <c:auto val="1"/>
        <c:lblAlgn val="ctr"/>
        <c:lblOffset val="100"/>
        <c:noMultiLvlLbl val="0"/>
      </c:catAx>
      <c:valAx>
        <c:axId val="249148912"/>
        <c:scaling>
          <c:orientation val="minMax"/>
        </c:scaling>
        <c:delete val="0"/>
        <c:axPos val="l"/>
        <c:majorGridlines/>
        <c:numFmt formatCode="General" sourceLinked="1"/>
        <c:majorTickMark val="out"/>
        <c:minorTickMark val="none"/>
        <c:tickLblPos val="nextTo"/>
        <c:crossAx val="249143424"/>
        <c:crosses val="autoZero"/>
        <c:crossBetween val="between"/>
      </c:valAx>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a:t>In </a:t>
            </a:r>
            <a:r>
              <a:rPr lang="en-GB" sz="1400" dirty="0" err="1"/>
              <a:t>percent</a:t>
            </a:r>
            <a:r>
              <a:rPr lang="en-GB" sz="1400" dirty="0"/>
              <a:t> of technical </a:t>
            </a:r>
            <a:r>
              <a:rPr lang="en-GB" sz="1400" dirty="0" smtClean="0"/>
              <a:t>(green) </a:t>
            </a:r>
            <a:endParaRPr lang="en-GB" sz="1400" dirty="0"/>
          </a:p>
          <a:p>
            <a:pPr>
              <a:defRPr sz="1400"/>
            </a:pPr>
            <a:r>
              <a:rPr lang="en-GB" sz="1400" dirty="0"/>
              <a:t>and all reports </a:t>
            </a:r>
            <a:r>
              <a:rPr lang="en-GB" sz="1400" dirty="0" smtClean="0"/>
              <a:t>(blue)</a:t>
            </a:r>
            <a:endParaRPr lang="en-GB" sz="1400" dirty="0"/>
          </a:p>
        </c:rich>
      </c:tx>
      <c:layout>
        <c:manualLayout>
          <c:xMode val="edge"/>
          <c:yMode val="edge"/>
          <c:x val="0.29207570954722806"/>
          <c:y val="3.8986354775828458E-3"/>
        </c:manualLayout>
      </c:layout>
      <c:overlay val="0"/>
    </c:title>
    <c:autoTitleDeleted val="0"/>
    <c:plotArea>
      <c:layout>
        <c:manualLayout>
          <c:layoutTarget val="inner"/>
          <c:xMode val="edge"/>
          <c:yMode val="edge"/>
          <c:x val="5.2519339037422584E-2"/>
          <c:y val="0.15765028849953558"/>
          <c:w val="0.90730489197324915"/>
          <c:h val="0.7291811467046504"/>
        </c:manualLayout>
      </c:layout>
      <c:lineChart>
        <c:grouping val="standard"/>
        <c:varyColors val="0"/>
        <c:ser>
          <c:idx val="1"/>
          <c:order val="0"/>
          <c:tx>
            <c:v>pct all reps</c:v>
          </c:tx>
          <c:marker>
            <c:symbol val="none"/>
          </c:marker>
          <c:val>
            <c:numRef>
              <c:f>'2200'!pct_all</c:f>
              <c:numCache>
                <c:formatCode>General</c:formatCode>
                <c:ptCount val="9"/>
                <c:pt idx="0">
                  <c:v>2.2988505747126435</c:v>
                </c:pt>
                <c:pt idx="1">
                  <c:v>1.2753433616742968</c:v>
                </c:pt>
                <c:pt idx="2">
                  <c:v>1.1793814432989691</c:v>
                </c:pt>
                <c:pt idx="3">
                  <c:v>2.1248178727537641</c:v>
                </c:pt>
                <c:pt idx="4">
                  <c:v>0.65700966742796352</c:v>
                </c:pt>
                <c:pt idx="5">
                  <c:v>0.49887351142581265</c:v>
                </c:pt>
                <c:pt idx="6">
                  <c:v>0.46006418456428549</c:v>
                </c:pt>
                <c:pt idx="7">
                  <c:v>0.60552318216366863</c:v>
                </c:pt>
                <c:pt idx="8">
                  <c:v>1.669059583632448</c:v>
                </c:pt>
              </c:numCache>
            </c:numRef>
          </c:val>
          <c:smooth val="0"/>
        </c:ser>
        <c:ser>
          <c:idx val="0"/>
          <c:order val="1"/>
          <c:tx>
            <c:strRef>
              <c:f>'2200'!$N$33</c:f>
              <c:strCache>
                <c:ptCount val="1"/>
                <c:pt idx="0">
                  <c:v>-pct all tech</c:v>
                </c:pt>
              </c:strCache>
            </c:strRef>
          </c:tx>
          <c:marker>
            <c:symbol val="none"/>
          </c:marker>
          <c:errBars>
            <c:errDir val="y"/>
            <c:errBarType val="both"/>
            <c:errValType val="stdDev"/>
            <c:noEndCap val="0"/>
            <c:val val="1"/>
          </c:errBars>
          <c:cat>
            <c:numRef>
              <c:f>'2200'!legend_range</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'2200'!pct_all_tech</c:f>
              <c:numCache>
                <c:formatCode>General</c:formatCode>
                <c:ptCount val="9"/>
                <c:pt idx="0">
                  <c:v>6.8571428571428577</c:v>
                </c:pt>
                <c:pt idx="1">
                  <c:v>12.01848998459168</c:v>
                </c:pt>
                <c:pt idx="2">
                  <c:v>12.489082969432316</c:v>
                </c:pt>
                <c:pt idx="3">
                  <c:v>11.498028909329829</c:v>
                </c:pt>
                <c:pt idx="4">
                  <c:v>8.5089141004862245</c:v>
                </c:pt>
                <c:pt idx="5">
                  <c:v>7.6669414674361089</c:v>
                </c:pt>
                <c:pt idx="6">
                  <c:v>7.836391437308869</c:v>
                </c:pt>
                <c:pt idx="7">
                  <c:v>9.855670103092784</c:v>
                </c:pt>
                <c:pt idx="8">
                  <c:v>11.058263971462544</c:v>
                </c:pt>
              </c:numCache>
            </c:numRef>
          </c:val>
          <c:smooth val="0"/>
        </c:ser>
        <c:dLbls>
          <c:showLegendKey val="0"/>
          <c:showVal val="0"/>
          <c:showCatName val="0"/>
          <c:showSerName val="0"/>
          <c:showPercent val="0"/>
          <c:showBubbleSize val="0"/>
        </c:dLbls>
        <c:smooth val="0"/>
        <c:axId val="249149304"/>
        <c:axId val="249150480"/>
      </c:lineChart>
      <c:catAx>
        <c:axId val="249149304"/>
        <c:scaling>
          <c:orientation val="minMax"/>
        </c:scaling>
        <c:delete val="0"/>
        <c:axPos val="b"/>
        <c:numFmt formatCode="General" sourceLinked="1"/>
        <c:majorTickMark val="out"/>
        <c:minorTickMark val="none"/>
        <c:tickLblPos val="nextTo"/>
        <c:crossAx val="249150480"/>
        <c:crosses val="autoZero"/>
        <c:auto val="1"/>
        <c:lblAlgn val="ctr"/>
        <c:lblOffset val="100"/>
        <c:noMultiLvlLbl val="0"/>
      </c:catAx>
      <c:valAx>
        <c:axId val="249150480"/>
        <c:scaling>
          <c:orientation val="minMax"/>
        </c:scaling>
        <c:delete val="0"/>
        <c:axPos val="l"/>
        <c:majorGridlines/>
        <c:numFmt formatCode="General" sourceLinked="1"/>
        <c:majorTickMark val="out"/>
        <c:minorTickMark val="none"/>
        <c:tickLblPos val="nextTo"/>
        <c:crossAx val="24914930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400"/>
          </a:pPr>
          <a:endParaRPr lang="en-US"/>
        </a:p>
      </c:txPr>
    </c:title>
    <c:autoTitleDeleted val="0"/>
    <c:plotArea>
      <c:layout>
        <c:manualLayout>
          <c:layoutTarget val="inner"/>
          <c:xMode val="edge"/>
          <c:yMode val="edge"/>
          <c:x val="6.5113517060367457E-2"/>
          <c:y val="2.8252405949256341E-2"/>
          <c:w val="0.8904420384951881"/>
          <c:h val="0.71183253135024793"/>
        </c:manualLayout>
      </c:layout>
      <c:lineChart>
        <c:grouping val="standard"/>
        <c:varyColors val="0"/>
        <c:ser>
          <c:idx val="0"/>
          <c:order val="0"/>
          <c:tx>
            <c:v>acc_in rate</c:v>
          </c:tx>
          <c:marker>
            <c:symbol val="none"/>
          </c:marker>
          <c:cat>
            <c:numRef>
              <c:f>'2200'!legend_range</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'2200'!ai_rt_f</c:f>
              <c:numCache>
                <c:formatCode>General</c:formatCode>
                <c:ptCount val="9"/>
                <c:pt idx="0">
                  <c:v>9.8039215686274522E-2</c:v>
                </c:pt>
                <c:pt idx="1">
                  <c:v>0.2857142857142857</c:v>
                </c:pt>
                <c:pt idx="2">
                  <c:v>9.2592592592592587E-2</c:v>
                </c:pt>
                <c:pt idx="3">
                  <c:v>0.55045871559633031</c:v>
                </c:pt>
                <c:pt idx="4">
                  <c:v>0.38461538461538458</c:v>
                </c:pt>
                <c:pt idx="5">
                  <c:v>9.6153846153846145E-2</c:v>
                </c:pt>
                <c:pt idx="6">
                  <c:v>0</c:v>
                </c:pt>
                <c:pt idx="7">
                  <c:v>0.38834951456310679</c:v>
                </c:pt>
                <c:pt idx="8">
                  <c:v>0</c:v>
                </c:pt>
              </c:numCache>
            </c:numRef>
          </c:val>
          <c:smooth val="0"/>
        </c:ser>
        <c:dLbls>
          <c:showLegendKey val="0"/>
          <c:showVal val="0"/>
          <c:showCatName val="0"/>
          <c:showSerName val="0"/>
          <c:showPercent val="0"/>
          <c:showBubbleSize val="0"/>
        </c:dLbls>
        <c:smooth val="0"/>
        <c:axId val="249145776"/>
        <c:axId val="249144600"/>
      </c:lineChart>
      <c:catAx>
        <c:axId val="249145776"/>
        <c:scaling>
          <c:orientation val="minMax"/>
        </c:scaling>
        <c:delete val="0"/>
        <c:axPos val="b"/>
        <c:numFmt formatCode="General" sourceLinked="1"/>
        <c:majorTickMark val="out"/>
        <c:minorTickMark val="none"/>
        <c:tickLblPos val="nextTo"/>
        <c:crossAx val="249144600"/>
        <c:crosses val="autoZero"/>
        <c:auto val="1"/>
        <c:lblAlgn val="ctr"/>
        <c:lblOffset val="100"/>
        <c:noMultiLvlLbl val="0"/>
      </c:catAx>
      <c:valAx>
        <c:axId val="249144600"/>
        <c:scaling>
          <c:orientation val="minMax"/>
        </c:scaling>
        <c:delete val="0"/>
        <c:axPos val="l"/>
        <c:majorGridlines/>
        <c:numFmt formatCode="General" sourceLinked="1"/>
        <c:majorTickMark val="out"/>
        <c:minorTickMark val="none"/>
        <c:tickLblPos val="nextTo"/>
        <c:crossAx val="24914577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400"/>
              <a:t>acc/ser inc per </a:t>
            </a:r>
            <a:r>
              <a:rPr lang="en-GB" sz="1400" baseline="0"/>
              <a:t> related report</a:t>
            </a:r>
            <a:r>
              <a:rPr lang="en-GB" sz="1400"/>
              <a:t>)</a:t>
            </a:r>
          </a:p>
        </c:rich>
      </c:tx>
      <c:layout>
        <c:manualLayout>
          <c:xMode val="edge"/>
          <c:yMode val="edge"/>
          <c:x val="0.2934582239720035"/>
          <c:y val="3.7037037037037035E-2"/>
        </c:manualLayout>
      </c:layout>
      <c:overlay val="1"/>
    </c:title>
    <c:autoTitleDeleted val="0"/>
    <c:plotArea>
      <c:layout>
        <c:manualLayout>
          <c:layoutTarget val="inner"/>
          <c:xMode val="edge"/>
          <c:yMode val="edge"/>
          <c:x val="8.4752405949256357E-2"/>
          <c:y val="3.75116652085156E-2"/>
          <c:w val="0.87635870516185477"/>
          <c:h val="0.70915420854174205"/>
        </c:manualLayout>
      </c:layout>
      <c:lineChart>
        <c:grouping val="standard"/>
        <c:varyColors val="0"/>
        <c:ser>
          <c:idx val="0"/>
          <c:order val="0"/>
          <c:tx>
            <c:v>acc/in per report</c:v>
          </c:tx>
          <c:marker>
            <c:symbol val="none"/>
          </c:marker>
          <c:cat>
            <c:numRef>
              <c:f>'2200'!legend_range</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'2200'!ai_rep</c:f>
              <c:numCache>
                <c:formatCode>General</c:formatCode>
                <c:ptCount val="9"/>
                <c:pt idx="0">
                  <c:v>8.3333333333333329E-2</c:v>
                </c:pt>
                <c:pt idx="1">
                  <c:v>3.8461538461538464E-2</c:v>
                </c:pt>
                <c:pt idx="2">
                  <c:v>6.993006993006993E-3</c:v>
                </c:pt>
                <c:pt idx="3">
                  <c:v>3.4285714285714287E-2</c:v>
                </c:pt>
                <c:pt idx="4">
                  <c:v>1.9047619047619049E-2</c:v>
                </c:pt>
                <c:pt idx="5">
                  <c:v>5.3763440860215058E-3</c:v>
                </c:pt>
                <c:pt idx="6">
                  <c:v>0</c:v>
                </c:pt>
                <c:pt idx="7">
                  <c:v>1.6736401673640166E-2</c:v>
                </c:pt>
                <c:pt idx="8">
                  <c:v>0</c:v>
                </c:pt>
              </c:numCache>
            </c:numRef>
          </c:val>
          <c:smooth val="0"/>
        </c:ser>
        <c:dLbls>
          <c:showLegendKey val="0"/>
          <c:showVal val="0"/>
          <c:showCatName val="0"/>
          <c:showSerName val="0"/>
          <c:showPercent val="0"/>
          <c:showBubbleSize val="0"/>
        </c:dLbls>
        <c:smooth val="0"/>
        <c:axId val="249147344"/>
        <c:axId val="249146168"/>
      </c:lineChart>
      <c:catAx>
        <c:axId val="249147344"/>
        <c:scaling>
          <c:orientation val="minMax"/>
        </c:scaling>
        <c:delete val="0"/>
        <c:axPos val="b"/>
        <c:numFmt formatCode="General" sourceLinked="1"/>
        <c:majorTickMark val="out"/>
        <c:minorTickMark val="none"/>
        <c:tickLblPos val="nextTo"/>
        <c:crossAx val="249146168"/>
        <c:crosses val="autoZero"/>
        <c:auto val="1"/>
        <c:lblAlgn val="ctr"/>
        <c:lblOffset val="100"/>
        <c:noMultiLvlLbl val="0"/>
      </c:catAx>
      <c:valAx>
        <c:axId val="249146168"/>
        <c:scaling>
          <c:orientation val="minMax"/>
        </c:scaling>
        <c:delete val="0"/>
        <c:axPos val="l"/>
        <c:majorGridlines/>
        <c:numFmt formatCode="General" sourceLinked="1"/>
        <c:majorTickMark val="out"/>
        <c:minorTickMark val="none"/>
        <c:tickLblPos val="nextTo"/>
        <c:crossAx val="24914734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500063"/>
          </a:xfrm>
          <a:prstGeom prst="rect">
            <a:avLst/>
          </a:prstGeom>
        </p:spPr>
        <p:txBody>
          <a:bodyPr vert="horz" lIns="91436" tIns="45718" rIns="91436" bIns="45718"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8100" y="0"/>
            <a:ext cx="2944813" cy="500063"/>
          </a:xfrm>
          <a:prstGeom prst="rect">
            <a:avLst/>
          </a:prstGeom>
        </p:spPr>
        <p:txBody>
          <a:bodyPr vert="horz" lIns="91436" tIns="45718" rIns="91436" bIns="45718" rtlCol="0"/>
          <a:lstStyle>
            <a:lvl1pPr algn="r" fontAlgn="auto">
              <a:spcBef>
                <a:spcPts val="0"/>
              </a:spcBef>
              <a:spcAft>
                <a:spcPts val="0"/>
              </a:spcAft>
              <a:defRPr sz="1200" smtClean="0">
                <a:latin typeface="+mn-lt"/>
              </a:defRPr>
            </a:lvl1pPr>
          </a:lstStyle>
          <a:p>
            <a:pPr>
              <a:defRPr/>
            </a:pPr>
            <a:fld id="{97C6AA3D-98AE-4567-B5BD-559504E7B2C0}" type="datetimeFigureOut">
              <a:rPr lang="en-GB"/>
              <a:pPr>
                <a:defRPr/>
              </a:pPr>
              <a:t>19/09/2013</a:t>
            </a:fld>
            <a:endParaRPr lang="en-GB"/>
          </a:p>
        </p:txBody>
      </p:sp>
      <p:sp>
        <p:nvSpPr>
          <p:cNvPr id="4" name="Slide Image Placeholder 3"/>
          <p:cNvSpPr>
            <a:spLocks noGrp="1" noRot="1" noChangeAspect="1"/>
          </p:cNvSpPr>
          <p:nvPr>
            <p:ph type="sldImg" idx="2"/>
          </p:nvPr>
        </p:nvSpPr>
        <p:spPr>
          <a:xfrm>
            <a:off x="895350" y="750888"/>
            <a:ext cx="5003800" cy="3752850"/>
          </a:xfrm>
          <a:prstGeom prst="rect">
            <a:avLst/>
          </a:prstGeom>
          <a:noFill/>
          <a:ln w="12700">
            <a:solidFill>
              <a:prstClr val="black"/>
            </a:solidFill>
          </a:ln>
        </p:spPr>
        <p:txBody>
          <a:bodyPr vert="horz" lIns="91436" tIns="45718" rIns="91436" bIns="45718" rtlCol="0" anchor="ctr"/>
          <a:lstStyle/>
          <a:p>
            <a:pPr lvl="0"/>
            <a:endParaRPr lang="en-GB" noProof="0"/>
          </a:p>
        </p:txBody>
      </p:sp>
      <p:sp>
        <p:nvSpPr>
          <p:cNvPr id="5" name="Notes Placeholder 4"/>
          <p:cNvSpPr>
            <a:spLocks noGrp="1"/>
          </p:cNvSpPr>
          <p:nvPr>
            <p:ph type="body" sz="quarter" idx="3"/>
          </p:nvPr>
        </p:nvSpPr>
        <p:spPr>
          <a:xfrm>
            <a:off x="679450" y="4752975"/>
            <a:ext cx="5435600" cy="4503738"/>
          </a:xfrm>
          <a:prstGeom prst="rect">
            <a:avLst/>
          </a:prstGeom>
        </p:spPr>
        <p:txBody>
          <a:bodyPr vert="horz" wrap="square" lIns="91436" tIns="45718" rIns="91436" bIns="4571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 name="Footer Placeholder 5"/>
          <p:cNvSpPr>
            <a:spLocks noGrp="1"/>
          </p:cNvSpPr>
          <p:nvPr>
            <p:ph type="ftr" sz="quarter" idx="4"/>
          </p:nvPr>
        </p:nvSpPr>
        <p:spPr>
          <a:xfrm>
            <a:off x="0" y="9505950"/>
            <a:ext cx="2944813" cy="500063"/>
          </a:xfrm>
          <a:prstGeom prst="rect">
            <a:avLst/>
          </a:prstGeom>
        </p:spPr>
        <p:txBody>
          <a:bodyPr vert="horz" lIns="91436" tIns="45718" rIns="91436" bIns="45718"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8100" y="9505950"/>
            <a:ext cx="2944813" cy="500063"/>
          </a:xfrm>
          <a:prstGeom prst="rect">
            <a:avLst/>
          </a:prstGeom>
        </p:spPr>
        <p:txBody>
          <a:bodyPr vert="horz" lIns="91436" tIns="45718" rIns="91436" bIns="45718" rtlCol="0" anchor="b"/>
          <a:lstStyle>
            <a:lvl1pPr algn="r" fontAlgn="auto">
              <a:spcBef>
                <a:spcPts val="0"/>
              </a:spcBef>
              <a:spcAft>
                <a:spcPts val="0"/>
              </a:spcAft>
              <a:defRPr sz="1200" smtClean="0">
                <a:latin typeface="+mn-lt"/>
              </a:defRPr>
            </a:lvl1pPr>
          </a:lstStyle>
          <a:p>
            <a:pPr>
              <a:defRPr/>
            </a:pPr>
            <a:fld id="{7134A1BA-8C33-4888-B8C1-9ED6592AEEE6}" type="slidenum">
              <a:rPr lang="en-GB"/>
              <a:pPr>
                <a:defRPr/>
              </a:pPr>
              <a:t>‹#›</a:t>
            </a:fld>
            <a:endParaRPr lang="en-GB"/>
          </a:p>
        </p:txBody>
      </p:sp>
    </p:spTree>
    <p:extLst>
      <p:ext uri="{BB962C8B-B14F-4D97-AF65-F5344CB8AC3E}">
        <p14:creationId xmlns:p14="http://schemas.microsoft.com/office/powerpoint/2010/main" val="38496256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CC3300"/>
                </a:solidFill>
                <a:latin typeface="Verdana" pitchFamily="34" charset="0"/>
                <a:ea typeface="ＭＳ Ｐゴシック" pitchFamily="34" charset="-128"/>
              </a:defRPr>
            </a:lvl1pPr>
            <a:lvl2pPr marL="742950" indent="-285750" eaLnBrk="0" hangingPunct="0">
              <a:defRPr sz="1200" b="1">
                <a:solidFill>
                  <a:srgbClr val="CC3300"/>
                </a:solidFill>
                <a:latin typeface="Verdana" pitchFamily="34" charset="0"/>
                <a:ea typeface="ＭＳ Ｐゴシック" pitchFamily="34" charset="-128"/>
              </a:defRPr>
            </a:lvl2pPr>
            <a:lvl3pPr marL="1143000" indent="-228600" eaLnBrk="0" hangingPunct="0">
              <a:defRPr sz="1200" b="1">
                <a:solidFill>
                  <a:srgbClr val="CC3300"/>
                </a:solidFill>
                <a:latin typeface="Verdana" pitchFamily="34" charset="0"/>
                <a:ea typeface="ＭＳ Ｐゴシック" pitchFamily="34" charset="-128"/>
              </a:defRPr>
            </a:lvl3pPr>
            <a:lvl4pPr marL="1600200" indent="-228600" eaLnBrk="0" hangingPunct="0">
              <a:defRPr sz="1200" b="1">
                <a:solidFill>
                  <a:srgbClr val="CC3300"/>
                </a:solidFill>
                <a:latin typeface="Verdana" pitchFamily="34" charset="0"/>
                <a:ea typeface="ＭＳ Ｐゴシック" pitchFamily="34" charset="-128"/>
              </a:defRPr>
            </a:lvl4pPr>
            <a:lvl5pPr marL="2057400" indent="-228600" eaLnBrk="0" hangingPunct="0">
              <a:defRPr sz="1200" b="1">
                <a:solidFill>
                  <a:srgbClr val="CC3300"/>
                </a:solidFill>
                <a:latin typeface="Verdana" pitchFamily="34" charset="0"/>
                <a:ea typeface="ＭＳ Ｐゴシック" pitchFamily="34" charset="-128"/>
              </a:defRPr>
            </a:lvl5pPr>
            <a:lvl6pPr marL="25146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6pPr>
            <a:lvl7pPr marL="29718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7pPr>
            <a:lvl8pPr marL="34290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8pPr>
            <a:lvl9pPr marL="38862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9pPr>
          </a:lstStyle>
          <a:p>
            <a:pPr eaLnBrk="1" hangingPunct="1"/>
            <a:fld id="{092F129F-03C1-4106-859F-7C1DDC2795E6}" type="slidenum">
              <a:rPr lang="en-US">
                <a:latin typeface="Arial" charset="0"/>
              </a:rPr>
              <a:pPr eaLnBrk="1" hangingPunct="1"/>
              <a:t>6</a:t>
            </a:fld>
            <a:endParaRPr lang="en-US">
              <a:latin typeface="Arial" charset="0"/>
            </a:endParaRPr>
          </a:p>
        </p:txBody>
      </p:sp>
    </p:spTree>
    <p:extLst>
      <p:ext uri="{BB962C8B-B14F-4D97-AF65-F5344CB8AC3E}">
        <p14:creationId xmlns:p14="http://schemas.microsoft.com/office/powerpoint/2010/main" val="273757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34A1BA-8C33-4888-B8C1-9ED6592AEEE6}" type="slidenum">
              <a:rPr lang="en-GB" smtClean="0"/>
              <a:pPr>
                <a:defRPr/>
              </a:pPr>
              <a:t>11</a:t>
            </a:fld>
            <a:endParaRPr lang="en-GB" dirty="0"/>
          </a:p>
        </p:txBody>
      </p:sp>
    </p:spTree>
    <p:extLst>
      <p:ext uri="{BB962C8B-B14F-4D97-AF65-F5344CB8AC3E}">
        <p14:creationId xmlns:p14="http://schemas.microsoft.com/office/powerpoint/2010/main" val="4162299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the selections</a:t>
            </a:r>
            <a:r>
              <a:rPr lang="en-GB" baseline="0" dirty="0" smtClean="0"/>
              <a:t> are not intuitively understandable:</a:t>
            </a:r>
          </a:p>
          <a:p>
            <a:r>
              <a:rPr lang="en-GB" baseline="0" dirty="0" smtClean="0"/>
              <a:t>e.g. why are “long landings” found under “Human” and “deep landings” under organisation</a:t>
            </a:r>
          </a:p>
          <a:p>
            <a:r>
              <a:rPr lang="en-GB" baseline="0" dirty="0" smtClean="0"/>
              <a:t>Why “level bust at low level” under “human” and “</a:t>
            </a:r>
            <a:r>
              <a:rPr lang="en-GB" baseline="0" dirty="0" err="1" smtClean="0"/>
              <a:t>vele</a:t>
            </a:r>
            <a:r>
              <a:rPr lang="en-GB" baseline="0" dirty="0" smtClean="0"/>
              <a:t> bust” under “</a:t>
            </a:r>
            <a:r>
              <a:rPr lang="en-GB" baseline="0" dirty="0" err="1" smtClean="0"/>
              <a:t>organsation</a:t>
            </a:r>
            <a:r>
              <a:rPr lang="en-GB" baseline="0" dirty="0" smtClean="0"/>
              <a:t>”.</a:t>
            </a:r>
          </a:p>
          <a:p>
            <a:r>
              <a:rPr lang="en-GB" baseline="0" dirty="0" smtClean="0"/>
              <a:t>Why are ground spoiler failure to deploy under “organisation” and not under “human” (if it was related to crew action) or technical- if a technical </a:t>
            </a:r>
            <a:r>
              <a:rPr lang="en-GB" baseline="0" dirty="0" err="1" smtClean="0"/>
              <a:t>falure</a:t>
            </a:r>
            <a:r>
              <a:rPr lang="en-GB" baseline="0" dirty="0" smtClean="0"/>
              <a:t> was involved.</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7134A1BA-8C33-4888-B8C1-9ED6592AEEE6}" type="slidenum">
              <a:rPr lang="en-GB" smtClean="0"/>
              <a:pPr>
                <a:defRPr/>
              </a:pPr>
              <a:t>12</a:t>
            </a:fld>
            <a:endParaRPr lang="en-GB" dirty="0"/>
          </a:p>
        </p:txBody>
      </p:sp>
    </p:spTree>
    <p:extLst>
      <p:ext uri="{BB962C8B-B14F-4D97-AF65-F5344CB8AC3E}">
        <p14:creationId xmlns:p14="http://schemas.microsoft.com/office/powerpoint/2010/main" val="135567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34A1BA-8C33-4888-B8C1-9ED6592AEEE6}" type="slidenum">
              <a:rPr lang="en-GB" smtClean="0"/>
              <a:pPr>
                <a:defRPr/>
              </a:pPr>
              <a:t>13</a:t>
            </a:fld>
            <a:endParaRPr lang="en-GB" dirty="0"/>
          </a:p>
        </p:txBody>
      </p:sp>
    </p:spTree>
    <p:extLst>
      <p:ext uri="{BB962C8B-B14F-4D97-AF65-F5344CB8AC3E}">
        <p14:creationId xmlns:p14="http://schemas.microsoft.com/office/powerpoint/2010/main" val="331615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A,b,c,d,e</a:t>
            </a:r>
            <a:r>
              <a:rPr lang="en-GB" dirty="0" smtClean="0"/>
              <a:t> – are</a:t>
            </a:r>
            <a:r>
              <a:rPr lang="en-GB" baseline="0" dirty="0" smtClean="0"/>
              <a:t> showing the relative frequency of such reports for the given manufacturer. Note that we have at present no exposure data that would permit the determination of manufacturer (and for this matter model/series) related rates.</a:t>
            </a:r>
            <a:endParaRPr lang="en-GB" dirty="0"/>
          </a:p>
        </p:txBody>
      </p:sp>
      <p:sp>
        <p:nvSpPr>
          <p:cNvPr id="4" name="Slide Number Placeholder 3"/>
          <p:cNvSpPr>
            <a:spLocks noGrp="1"/>
          </p:cNvSpPr>
          <p:nvPr>
            <p:ph type="sldNum" sz="quarter" idx="10"/>
          </p:nvPr>
        </p:nvSpPr>
        <p:spPr/>
        <p:txBody>
          <a:bodyPr/>
          <a:lstStyle/>
          <a:p>
            <a:pPr>
              <a:defRPr/>
            </a:pPr>
            <a:fld id="{7134A1BA-8C33-4888-B8C1-9ED6592AEEE6}" type="slidenum">
              <a:rPr lang="en-GB" smtClean="0"/>
              <a:pPr>
                <a:defRPr/>
              </a:pPr>
              <a:t>17</a:t>
            </a:fld>
            <a:endParaRPr lang="en-GB" dirty="0"/>
          </a:p>
        </p:txBody>
      </p:sp>
    </p:spTree>
    <p:extLst>
      <p:ext uri="{BB962C8B-B14F-4D97-AF65-F5344CB8AC3E}">
        <p14:creationId xmlns:p14="http://schemas.microsoft.com/office/powerpoint/2010/main" val="336865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2420938"/>
            <a:ext cx="9144000" cy="128111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1331913" y="1560513"/>
            <a:ext cx="3095625" cy="1147762"/>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useBgFill="1">
        <p:nvSpPr>
          <p:cNvPr id="6" name="Rounded Rectangle 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3643313"/>
            <a:ext cx="5932488" cy="2444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32488" y="3643313"/>
            <a:ext cx="3211512" cy="2444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0" y="823913"/>
            <a:ext cx="73025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457200" y="2442088"/>
            <a:ext cx="8458200" cy="1280812"/>
          </a:xfrm>
        </p:spPr>
        <p:txBody>
          <a:bodyPr bIns="0">
            <a:normAutofit/>
          </a:bodyPr>
          <a:lstStyle>
            <a:lvl1pPr>
              <a:defRPr sz="3200" cap="all" baseline="0">
                <a:solidFill>
                  <a:schemeClr val="bg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7"/>
          <p:cNvSpPr>
            <a:spLocks noGrp="1"/>
          </p:cNvSpPr>
          <p:nvPr>
            <p:ph type="dt" sz="half" idx="10"/>
          </p:nvPr>
        </p:nvSpPr>
        <p:spPr>
          <a:xfrm>
            <a:off x="7440613" y="3414713"/>
            <a:ext cx="1471612" cy="457200"/>
          </a:xfrm>
        </p:spPr>
        <p:txBody>
          <a:bodyPr/>
          <a:lstStyle>
            <a:lvl1pPr>
              <a:defRPr smtClean="0">
                <a:solidFill>
                  <a:schemeClr val="bg1"/>
                </a:solidFill>
              </a:defRPr>
            </a:lvl1pPr>
          </a:lstStyle>
          <a:p>
            <a:pPr>
              <a:defRPr/>
            </a:pPr>
            <a:fld id="{BC11D056-E622-4E0D-8DEB-F5659A231EF0}" type="datetime3">
              <a:rPr lang="en-GB"/>
              <a:pPr>
                <a:defRPr/>
              </a:pPr>
              <a:t>19 September, 2013</a:t>
            </a:fld>
            <a:endParaRPr lang="en-US" dirty="0"/>
          </a:p>
        </p:txBody>
      </p:sp>
    </p:spTree>
    <p:extLst>
      <p:ext uri="{BB962C8B-B14F-4D97-AF65-F5344CB8AC3E}">
        <p14:creationId xmlns:p14="http://schemas.microsoft.com/office/powerpoint/2010/main" val="23426213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66800"/>
          </a:xfrm>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2204864"/>
            <a:ext cx="8229600" cy="4392488"/>
          </a:xfrm>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5680AE9-6677-4808-B7F1-637007D6665D}" type="slidenum">
              <a:rPr lang="en-US"/>
              <a:pPr>
                <a:defRPr/>
              </a:pPr>
              <a:t>‹#›</a:t>
            </a:fld>
            <a:endParaRPr lang="en-US"/>
          </a:p>
        </p:txBody>
      </p:sp>
      <p:sp>
        <p:nvSpPr>
          <p:cNvPr id="5"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3242DE27-76C5-44DA-B15F-BB8717722EA9}" type="datetime3">
              <a:rPr lang="en-GB"/>
              <a:pPr>
                <a:defRPr/>
              </a:pPr>
              <a:t>19 September, 2013</a:t>
            </a:fld>
            <a:endParaRPr lang="en-US" dirty="0"/>
          </a:p>
        </p:txBody>
      </p:sp>
      <p:sp>
        <p:nvSpPr>
          <p:cNvPr id="6"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extLst>
      <p:ext uri="{BB962C8B-B14F-4D97-AF65-F5344CB8AC3E}">
        <p14:creationId xmlns:p14="http://schemas.microsoft.com/office/powerpoint/2010/main" val="3966442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1B3E8D39-EEAB-4546-A5D5-C3E925FE9C63}" type="slidenum">
              <a:rPr lang="en-US"/>
              <a:pPr>
                <a:defRPr/>
              </a:pPr>
              <a:t>‹#›</a:t>
            </a:fld>
            <a:endParaRPr lang="en-US"/>
          </a:p>
        </p:txBody>
      </p:sp>
      <p:sp>
        <p:nvSpPr>
          <p:cNvPr id="6"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A09CADA5-38C3-4197-B274-1CB1D5BDC5B3}" type="datetime3">
              <a:rPr lang="en-GB"/>
              <a:pPr>
                <a:defRPr/>
              </a:pPr>
              <a:t>19 September, 2013</a:t>
            </a:fld>
            <a:endParaRPr lang="en-US" dirty="0"/>
          </a:p>
        </p:txBody>
      </p:sp>
      <p:sp>
        <p:nvSpPr>
          <p:cNvPr id="7"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extLst>
      <p:ext uri="{BB962C8B-B14F-4D97-AF65-F5344CB8AC3E}">
        <p14:creationId xmlns:p14="http://schemas.microsoft.com/office/powerpoint/2010/main" val="7005510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44970"/>
            <a:ext cx="4041648"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244970"/>
            <a:ext cx="4041775" cy="457200"/>
          </a:xfrm>
          <a:solidFill>
            <a:schemeClr val="accent1">
              <a:lumMod val="20000"/>
              <a:lumOff val="80000"/>
            </a:schemeClr>
          </a:solidFill>
          <a:ln w="12700">
            <a:solidFill>
              <a:schemeClr val="accent1"/>
            </a:solidFill>
          </a:ln>
        </p:spPr>
        <p:txBody>
          <a:bodyPr anchor="ctr">
            <a:noAutofit/>
          </a:bodyPr>
          <a:lstStyle>
            <a:lvl1pPr marL="45720" indent="0">
              <a:buNone/>
              <a:defRPr sz="2000" b="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6"/>
          <p:cNvSpPr>
            <a:spLocks noGrp="1"/>
          </p:cNvSpPr>
          <p:nvPr>
            <p:ph type="sldNum" sz="quarter" idx="10"/>
          </p:nvPr>
        </p:nvSpPr>
        <p:spPr/>
        <p:txBody>
          <a:bodyPr rtlCol="0"/>
          <a:lstStyle>
            <a:lvl1pPr>
              <a:defRPr/>
            </a:lvl1pPr>
          </a:lstStyle>
          <a:p>
            <a:pPr>
              <a:defRPr/>
            </a:pPr>
            <a:fld id="{C50DB25D-82ED-40D7-9C80-087271153B42}" type="slidenum">
              <a:rPr lang="en-US"/>
              <a:pPr>
                <a:defRPr/>
              </a:pPr>
              <a:t>‹#›</a:t>
            </a:fld>
            <a:endParaRPr lang="en-US"/>
          </a:p>
        </p:txBody>
      </p:sp>
      <p:sp>
        <p:nvSpPr>
          <p:cNvPr id="8"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E030739E-7F69-44B9-9B22-FF4C563A50DC}" type="datetime3">
              <a:rPr lang="en-GB"/>
              <a:pPr>
                <a:defRPr/>
              </a:pPr>
              <a:t>19 September, 2013</a:t>
            </a:fld>
            <a:endParaRPr lang="en-US" dirty="0"/>
          </a:p>
        </p:txBody>
      </p:sp>
      <p:sp>
        <p:nvSpPr>
          <p:cNvPr id="9"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
        <p:nvSpPr>
          <p:cNvPr id="10" name="Title 1"/>
          <p:cNvSpPr>
            <a:spLocks noGrp="1"/>
          </p:cNvSpPr>
          <p:nvPr>
            <p:ph type="title"/>
          </p:nvPr>
        </p:nvSpPr>
        <p:spPr>
          <a:xfrm>
            <a:off x="457200" y="1052513"/>
            <a:ext cx="8229600" cy="10668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408111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21"/>
          <p:cNvSpPr>
            <a:spLocks noGrp="1"/>
          </p:cNvSpPr>
          <p:nvPr>
            <p:ph type="title"/>
          </p:nvPr>
        </p:nvSpPr>
        <p:spPr>
          <a:xfrm>
            <a:off x="457200" y="1143000"/>
            <a:ext cx="8229600" cy="1066800"/>
          </a:xfrm>
          <a:prstGeom prst="rect">
            <a:avLst/>
          </a:prstGeom>
        </p:spPr>
        <p:txBody>
          <a:bodyPr>
            <a:normAutofit/>
          </a:bodyPr>
          <a:lstStyle/>
          <a:p>
            <a:r>
              <a:rPr lang="en-US" smtClean="0"/>
              <a:t>Click to edit Master title style</a:t>
            </a:r>
            <a:endParaRPr lang="en-US" dirty="0"/>
          </a:p>
        </p:txBody>
      </p:sp>
      <p:sp>
        <p:nvSpPr>
          <p:cNvPr id="3" name="Slide Number Placeholder 22"/>
          <p:cNvSpPr>
            <a:spLocks noGrp="1"/>
          </p:cNvSpPr>
          <p:nvPr>
            <p:ph type="sldNum" sz="quarter" idx="10"/>
          </p:nvPr>
        </p:nvSpPr>
        <p:spPr/>
        <p:txBody>
          <a:bodyPr/>
          <a:lstStyle>
            <a:lvl1pPr>
              <a:defRPr/>
            </a:lvl1pPr>
          </a:lstStyle>
          <a:p>
            <a:pPr>
              <a:defRPr/>
            </a:pPr>
            <a:fld id="{02D4F6A8-B8FC-4D38-90BF-232A797B78CA}" type="slidenum">
              <a:rPr lang="en-US"/>
              <a:pPr>
                <a:defRPr/>
              </a:pPr>
              <a:t>‹#›</a:t>
            </a:fld>
            <a:endParaRPr lang="en-US" dirty="0">
              <a:solidFill>
                <a:schemeClr val="bg1"/>
              </a:solidFill>
            </a:endParaRPr>
          </a:p>
        </p:txBody>
      </p:sp>
      <p:sp>
        <p:nvSpPr>
          <p:cNvPr id="4" name="Date Placeholder 13"/>
          <p:cNvSpPr>
            <a:spLocks noGrp="1"/>
          </p:cNvSpPr>
          <p:nvPr userDrawn="1">
            <p:ph type="dt" sz="half" idx="11"/>
          </p:nvPr>
        </p:nvSpPr>
        <p:spPr/>
        <p:txBody>
          <a:bodyPr/>
          <a:lstStyle>
            <a:lvl1pPr>
              <a:defRPr/>
            </a:lvl1pPr>
          </a:lstStyle>
          <a:p>
            <a:pPr>
              <a:defRPr/>
            </a:pPr>
            <a:fld id="{D2C683C1-5AFF-43A1-836C-79391188BA10}" type="datetime3">
              <a:rPr lang="en-GB"/>
              <a:pPr>
                <a:defRPr/>
              </a:pPr>
              <a:t>19 September, 2013</a:t>
            </a:fld>
            <a:endParaRPr lang="en-US" dirty="0"/>
          </a:p>
        </p:txBody>
      </p:sp>
      <p:sp>
        <p:nvSpPr>
          <p:cNvPr id="5" name="Footer Placeholder 2"/>
          <p:cNvSpPr>
            <a:spLocks noGrp="1"/>
          </p:cNvSpPr>
          <p:nvPr userDrawn="1">
            <p:ph type="ftr" sz="quarter" idx="12"/>
          </p:nvPr>
        </p:nvSpPr>
        <p:spPr/>
        <p:txBody>
          <a:bodyPr/>
          <a:lstStyle>
            <a:lvl1pPr>
              <a:defRPr/>
            </a:lvl1pPr>
          </a:lstStyle>
          <a:p>
            <a:r>
              <a:rPr lang="en-GB"/>
              <a:t>AVIATION SAFETY AND CERTIFICATION OF NEW OPERATIONS AND SYSTEMS</a:t>
            </a:r>
          </a:p>
        </p:txBody>
      </p:sp>
    </p:spTree>
    <p:extLst>
      <p:ext uri="{BB962C8B-B14F-4D97-AF65-F5344CB8AC3E}">
        <p14:creationId xmlns:p14="http://schemas.microsoft.com/office/powerpoint/2010/main" val="1336380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DD9D8CE-EBE4-447B-81B4-1CFA202ABC89}" type="slidenum">
              <a:rPr lang="en-US"/>
              <a:pPr>
                <a:defRPr/>
              </a:pPr>
              <a:t>‹#›</a:t>
            </a:fld>
            <a:endParaRPr lang="en-US"/>
          </a:p>
        </p:txBody>
      </p:sp>
      <p:sp>
        <p:nvSpPr>
          <p:cNvPr id="3" name="Date Placeholder 13"/>
          <p:cNvSpPr>
            <a:spLocks noGrp="1"/>
          </p:cNvSpPr>
          <p:nvPr>
            <p:ph type="dt" sz="half" idx="11"/>
          </p:nvPr>
        </p:nvSpPr>
        <p:spPr/>
        <p:txBody>
          <a:bodyPr/>
          <a:lstStyle>
            <a:lvl1pPr algn="r" eaLnBrk="1" latinLnBrk="0" hangingPunct="1">
              <a:defRPr kumimoji="0" sz="900" b="1" cap="all" baseline="0" smtClean="0">
                <a:solidFill>
                  <a:schemeClr val="accent2"/>
                </a:solidFill>
              </a:defRPr>
            </a:lvl1pPr>
          </a:lstStyle>
          <a:p>
            <a:pPr>
              <a:defRPr/>
            </a:pPr>
            <a:fld id="{6F2A8669-AAAB-468E-B848-8ECC32EDB6F0}" type="datetime3">
              <a:rPr lang="en-GB"/>
              <a:pPr>
                <a:defRPr/>
              </a:pPr>
              <a:t>19 September, 2013</a:t>
            </a:fld>
            <a:endParaRPr lang="en-US" dirty="0"/>
          </a:p>
        </p:txBody>
      </p:sp>
      <p:sp>
        <p:nvSpPr>
          <p:cNvPr id="4" name="Footer Placeholder 2"/>
          <p:cNvSpPr>
            <a:spLocks noGrp="1"/>
          </p:cNvSpPr>
          <p:nvPr>
            <p:ph type="ftr" sz="quarter" idx="12"/>
          </p:nvPr>
        </p:nvSpPr>
        <p:spPr/>
        <p:txBody>
          <a:bodyPr/>
          <a:lstStyle>
            <a:lvl1pPr>
              <a:defRPr/>
            </a:lvl1pPr>
          </a:lstStyle>
          <a:p>
            <a:r>
              <a:rPr lang="en-GB"/>
              <a:t>AVIATION SAFETY AND CERTIFICATION OF NEW OPERATIONS AND SYSTEMS</a:t>
            </a:r>
          </a:p>
        </p:txBody>
      </p:sp>
    </p:spTree>
    <p:extLst>
      <p:ext uri="{BB962C8B-B14F-4D97-AF65-F5344CB8AC3E}">
        <p14:creationId xmlns:p14="http://schemas.microsoft.com/office/powerpoint/2010/main" val="38563667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052513"/>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Text Placeholder 12"/>
          <p:cNvSpPr>
            <a:spLocks noGrp="1"/>
          </p:cNvSpPr>
          <p:nvPr>
            <p:ph type="body" idx="1"/>
          </p:nvPr>
        </p:nvSpPr>
        <p:spPr bwMode="auto">
          <a:xfrm>
            <a:off x="457200" y="2205038"/>
            <a:ext cx="8229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3" name="Slide Number Placeholder 22"/>
          <p:cNvSpPr>
            <a:spLocks noGrp="1"/>
          </p:cNvSpPr>
          <p:nvPr>
            <p:ph type="sldNum" sz="quarter" idx="4"/>
          </p:nvPr>
        </p:nvSpPr>
        <p:spPr>
          <a:xfrm>
            <a:off x="7924800" y="490538"/>
            <a:ext cx="762000" cy="366712"/>
          </a:xfrm>
          <a:prstGeom prst="rect">
            <a:avLst/>
          </a:prstGeom>
        </p:spPr>
        <p:txBody>
          <a:bodyPr vert="horz" rIns="0"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13EEBC72-4AB9-48CC-8B51-16F475702254}" type="slidenum">
              <a:rPr lang="en-US"/>
              <a:pPr>
                <a:defRPr/>
              </a:pPr>
              <a:t>‹#›</a:t>
            </a:fld>
            <a:endParaRPr lang="en-US" dirty="0">
              <a:solidFill>
                <a:schemeClr val="bg1"/>
              </a:solidFill>
            </a:endParaRPr>
          </a:p>
        </p:txBody>
      </p:sp>
      <p:sp>
        <p:nvSpPr>
          <p:cNvPr id="29" name="Rectangle 28"/>
          <p:cNvSpPr/>
          <p:nvPr/>
        </p:nvSpPr>
        <p:spPr>
          <a:xfrm>
            <a:off x="0" y="488950"/>
            <a:ext cx="9144000" cy="309563"/>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932488" y="796925"/>
            <a:ext cx="3211512" cy="142875"/>
          </a:xfrm>
          <a:prstGeom prst="rect">
            <a:avLst/>
          </a:prstGeom>
          <a:solidFill>
            <a:schemeClr val="tx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796925"/>
            <a:ext cx="5932488" cy="142875"/>
          </a:xfrm>
          <a:prstGeom prst="rect">
            <a:avLst/>
          </a:prstGeom>
          <a:solidFill>
            <a:schemeClr val="accent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32" name="Group 5"/>
          <p:cNvGrpSpPr>
            <a:grpSpLocks/>
          </p:cNvGrpSpPr>
          <p:nvPr/>
        </p:nvGrpSpPr>
        <p:grpSpPr bwMode="auto">
          <a:xfrm>
            <a:off x="469900" y="77788"/>
            <a:ext cx="2157413" cy="566737"/>
            <a:chOff x="469284" y="77078"/>
            <a:chExt cx="2158500" cy="566832"/>
          </a:xfrm>
        </p:grpSpPr>
        <p:sp>
          <p:nvSpPr>
            <p:cNvPr id="2" name="Oval 1"/>
            <p:cNvSpPr/>
            <p:nvPr/>
          </p:nvSpPr>
          <p:spPr>
            <a:xfrm>
              <a:off x="540758" y="243793"/>
              <a:ext cx="1008570" cy="400117"/>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36" name="Picture 1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9284" y="77078"/>
              <a:ext cx="2158500" cy="51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Date Placeholder 13"/>
          <p:cNvSpPr>
            <a:spLocks noGrp="1"/>
          </p:cNvSpPr>
          <p:nvPr>
            <p:ph type="dt" sz="half" idx="2"/>
          </p:nvPr>
        </p:nvSpPr>
        <p:spPr>
          <a:xfrm>
            <a:off x="7596188" y="44450"/>
            <a:ext cx="1090612" cy="457200"/>
          </a:xfrm>
          <a:prstGeom prst="rect">
            <a:avLst/>
          </a:prstGeom>
        </p:spPr>
        <p:txBody>
          <a:bodyPr vert="horz" rIns="0" anchor="b"/>
          <a:lstStyle>
            <a:lvl1pPr algn="r" eaLnBrk="1" fontAlgn="auto" latinLnBrk="0" hangingPunct="1">
              <a:spcBef>
                <a:spcPts val="0"/>
              </a:spcBef>
              <a:spcAft>
                <a:spcPts val="0"/>
              </a:spcAft>
              <a:defRPr kumimoji="0" sz="900" b="1" cap="all" baseline="0" smtClean="0">
                <a:solidFill>
                  <a:schemeClr val="accent2"/>
                </a:solidFill>
                <a:latin typeface="+mn-lt"/>
              </a:defRPr>
            </a:lvl1pPr>
          </a:lstStyle>
          <a:p>
            <a:pPr>
              <a:defRPr/>
            </a:pPr>
            <a:fld id="{297D24DA-6683-4811-959A-FEBD7C00B158}" type="datetime3">
              <a:rPr lang="en-GB"/>
              <a:pPr>
                <a:defRPr/>
              </a:pPr>
              <a:t>19 September, 2013</a:t>
            </a:fld>
            <a:endParaRPr lang="en-US" dirty="0"/>
          </a:p>
        </p:txBody>
      </p:sp>
      <p:sp>
        <p:nvSpPr>
          <p:cNvPr id="25" name="Footer Placeholder 2"/>
          <p:cNvSpPr>
            <a:spLocks noGrp="1"/>
          </p:cNvSpPr>
          <p:nvPr>
            <p:ph type="ftr" sz="quarter" idx="3"/>
          </p:nvPr>
        </p:nvSpPr>
        <p:spPr>
          <a:xfrm>
            <a:off x="2700338" y="44450"/>
            <a:ext cx="4824412" cy="457200"/>
          </a:xfrm>
          <a:prstGeom prst="rect">
            <a:avLst/>
          </a:prstGeom>
        </p:spPr>
        <p:txBody>
          <a:bodyPr vert="horz" wrap="square" lIns="91440" tIns="45720" rIns="0" bIns="45720" numCol="1" anchor="b" anchorCtr="0" compatLnSpc="1">
            <a:prstTxWarp prst="textNoShape">
              <a:avLst/>
            </a:prstTxWarp>
          </a:bodyPr>
          <a:lstStyle>
            <a:lvl1pPr algn="r">
              <a:defRPr sz="1100">
                <a:solidFill>
                  <a:schemeClr val="accent2"/>
                </a:solidFill>
              </a:defRPr>
            </a:lvl1pPr>
          </a:lstStyle>
          <a:p>
            <a:r>
              <a:rPr lang="en-GB"/>
              <a:t>AVIATION SAFETY AND CERTIFICATION OF NEW OPERATIONS AND SYSTEMS</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3" r:id="rId5"/>
    <p:sldLayoutId id="2147483678" r:id="rId6"/>
  </p:sldLayoutIdLst>
  <p:timing>
    <p:tnLst>
      <p:par>
        <p:cTn id="1" dur="indefinite" restart="never" nodeType="tmRoot"/>
      </p:par>
    </p:tnLst>
  </p:timing>
  <p:hf hdr="0"/>
  <p:txStyles>
    <p:titleStyle>
      <a:lvl1pPr algn="l" rtl="0" eaLnBrk="1" fontAlgn="base" hangingPunct="1">
        <a:spcBef>
          <a:spcPct val="0"/>
        </a:spcBef>
        <a:spcAft>
          <a:spcPct val="0"/>
        </a:spcAft>
        <a:defRPr sz="2800" kern="1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alibri" pitchFamily="34" charset="0"/>
        </a:defRPr>
      </a:lvl2pPr>
      <a:lvl3pPr algn="l" rtl="0" eaLnBrk="1" fontAlgn="base" hangingPunct="1">
        <a:spcBef>
          <a:spcPct val="0"/>
        </a:spcBef>
        <a:spcAft>
          <a:spcPct val="0"/>
        </a:spcAft>
        <a:defRPr sz="2800">
          <a:solidFill>
            <a:schemeClr val="tx2"/>
          </a:solidFill>
          <a:latin typeface="Calibri" pitchFamily="34" charset="0"/>
        </a:defRPr>
      </a:lvl3pPr>
      <a:lvl4pPr algn="l" rtl="0" eaLnBrk="1" fontAlgn="base" hangingPunct="1">
        <a:spcBef>
          <a:spcPct val="0"/>
        </a:spcBef>
        <a:spcAft>
          <a:spcPct val="0"/>
        </a:spcAft>
        <a:defRPr sz="2800">
          <a:solidFill>
            <a:schemeClr val="tx2"/>
          </a:solidFill>
          <a:latin typeface="Calibri" pitchFamily="34" charset="0"/>
        </a:defRPr>
      </a:lvl4pPr>
      <a:lvl5pPr algn="l" rtl="0" eaLnBrk="1" fontAlgn="base" hangingPunct="1">
        <a:spcBef>
          <a:spcPct val="0"/>
        </a:spcBef>
        <a:spcAft>
          <a:spcPct val="0"/>
        </a:spcAft>
        <a:defRPr sz="2800">
          <a:solidFill>
            <a:schemeClr val="tx2"/>
          </a:solidFill>
          <a:latin typeface="Calibri" pitchFamily="34" charset="0"/>
        </a:defRPr>
      </a:lvl5pPr>
      <a:lvl6pPr marL="457200" algn="l" rtl="0" eaLnBrk="1" fontAlgn="base" hangingPunct="1">
        <a:spcBef>
          <a:spcPct val="0"/>
        </a:spcBef>
        <a:spcAft>
          <a:spcPct val="0"/>
        </a:spcAft>
        <a:defRPr sz="2800">
          <a:solidFill>
            <a:schemeClr val="tx2"/>
          </a:solidFill>
          <a:latin typeface="Calibri" pitchFamily="34" charset="0"/>
        </a:defRPr>
      </a:lvl6pPr>
      <a:lvl7pPr marL="914400" algn="l" rtl="0" eaLnBrk="1" fontAlgn="base" hangingPunct="1">
        <a:spcBef>
          <a:spcPct val="0"/>
        </a:spcBef>
        <a:spcAft>
          <a:spcPct val="0"/>
        </a:spcAft>
        <a:defRPr sz="2800">
          <a:solidFill>
            <a:schemeClr val="tx2"/>
          </a:solidFill>
          <a:latin typeface="Calibri" pitchFamily="34" charset="0"/>
        </a:defRPr>
      </a:lvl7pPr>
      <a:lvl8pPr marL="1371600" algn="l" rtl="0" eaLnBrk="1" fontAlgn="base" hangingPunct="1">
        <a:spcBef>
          <a:spcPct val="0"/>
        </a:spcBef>
        <a:spcAft>
          <a:spcPct val="0"/>
        </a:spcAft>
        <a:defRPr sz="2800">
          <a:solidFill>
            <a:schemeClr val="tx2"/>
          </a:solidFill>
          <a:latin typeface="Calibri" pitchFamily="34" charset="0"/>
        </a:defRPr>
      </a:lvl8pPr>
      <a:lvl9pPr marL="1828800" algn="l" rtl="0" eaLnBrk="1" fontAlgn="base" hangingPunct="1">
        <a:spcBef>
          <a:spcPct val="0"/>
        </a:spcBef>
        <a:spcAft>
          <a:spcPct val="0"/>
        </a:spcAft>
        <a:defRPr sz="2800">
          <a:solidFill>
            <a:schemeClr val="tx2"/>
          </a:solidFill>
          <a:latin typeface="Calibri" pitchFamily="34" charset="0"/>
        </a:defRPr>
      </a:lvl9pPr>
    </p:titleStyle>
    <p:bodyStyle>
      <a:lvl1pPr marL="358775" indent="-358775" algn="l" rtl="0" eaLnBrk="1" fontAlgn="base" hangingPunct="1">
        <a:spcBef>
          <a:spcPts val="300"/>
        </a:spcBef>
        <a:spcAft>
          <a:spcPct val="0"/>
        </a:spcAft>
        <a:buClr>
          <a:schemeClr val="accent1"/>
        </a:buClr>
        <a:buFont typeface="Calibri" pitchFamily="34" charset="0"/>
        <a:buChar char="→"/>
        <a:defRPr sz="2400" kern="1200">
          <a:solidFill>
            <a:schemeClr val="tx2"/>
          </a:solidFill>
          <a:latin typeface="+mn-lt"/>
          <a:ea typeface="+mn-ea"/>
          <a:cs typeface="+mn-cs"/>
        </a:defRPr>
      </a:lvl1pPr>
      <a:lvl2pPr marL="657225" indent="-392113" algn="l" rtl="0" eaLnBrk="1" fontAlgn="base" hangingPunct="1">
        <a:spcBef>
          <a:spcPts val="300"/>
        </a:spcBef>
        <a:spcAft>
          <a:spcPct val="0"/>
        </a:spcAft>
        <a:buClr>
          <a:schemeClr val="accent1"/>
        </a:buClr>
        <a:buFont typeface="Calibri" pitchFamily="34" charset="0"/>
        <a:buChar char="→"/>
        <a:defRPr sz="2000" kern="1200">
          <a:solidFill>
            <a:schemeClr val="tx2"/>
          </a:solidFill>
          <a:latin typeface="+mn-lt"/>
          <a:ea typeface="+mn-ea"/>
          <a:cs typeface="+mn-cs"/>
        </a:defRPr>
      </a:lvl2pPr>
      <a:lvl3pPr marL="922338" indent="-384175" algn="l" rtl="0" eaLnBrk="1" fontAlgn="base" hangingPunct="1">
        <a:spcBef>
          <a:spcPts val="300"/>
        </a:spcBef>
        <a:spcAft>
          <a:spcPct val="0"/>
        </a:spcAft>
        <a:buClr>
          <a:schemeClr val="accent1"/>
        </a:buClr>
        <a:buFont typeface="Calibri" pitchFamily="34" charset="0"/>
        <a:buChar char="→"/>
        <a:defRPr kern="1200">
          <a:solidFill>
            <a:schemeClr val="tx2"/>
          </a:solidFill>
          <a:latin typeface="+mn-lt"/>
          <a:ea typeface="+mn-ea"/>
          <a:cs typeface="+mn-cs"/>
        </a:defRPr>
      </a:lvl3pPr>
      <a:lvl4pPr marL="1179513" indent="-376238" algn="l" rtl="0" eaLnBrk="1" fontAlgn="base" hangingPunct="1">
        <a:spcBef>
          <a:spcPts val="300"/>
        </a:spcBef>
        <a:spcAft>
          <a:spcPct val="0"/>
        </a:spcAft>
        <a:buClr>
          <a:schemeClr val="accent1"/>
        </a:buClr>
        <a:buFont typeface="Calibri" pitchFamily="34" charset="0"/>
        <a:buChar char="→"/>
        <a:defRPr sz="1600" kern="1200">
          <a:solidFill>
            <a:schemeClr val="tx2"/>
          </a:solidFill>
          <a:latin typeface="+mn-lt"/>
          <a:ea typeface="+mn-ea"/>
          <a:cs typeface="+mn-cs"/>
        </a:defRPr>
      </a:lvl4pPr>
      <a:lvl5pPr marL="1389063" indent="-312738" algn="l" rtl="0" eaLnBrk="1" fontAlgn="base" hangingPunct="1">
        <a:spcBef>
          <a:spcPts val="300"/>
        </a:spcBef>
        <a:spcAft>
          <a:spcPct val="0"/>
        </a:spcAft>
        <a:buClr>
          <a:schemeClr val="accent1"/>
        </a:buClr>
        <a:buFont typeface="Calibri" pitchFamily="34" charset="0"/>
        <a:buChar char="→"/>
        <a:defRPr sz="140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28.emf"/><Relationship Id="rId2" Type="http://schemas.openxmlformats.org/officeDocument/2006/relationships/slideLayout" Target="../slideLayouts/slideLayout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32.gif"/><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30.gif"/><Relationship Id="rId9" Type="http://schemas.openxmlformats.org/officeDocument/2006/relationships/image" Target="../media/image35.png"/><Relationship Id="rId14"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41575"/>
            <a:ext cx="8458200" cy="1281113"/>
          </a:xfrm>
        </p:spPr>
        <p:txBody>
          <a:bodyPr/>
          <a:lstStyle/>
          <a:p>
            <a:pPr fontAlgn="auto">
              <a:spcAft>
                <a:spcPts val="0"/>
              </a:spcAft>
              <a:defRPr/>
            </a:pPr>
            <a:r>
              <a:rPr lang="en-GB" dirty="0" smtClean="0"/>
              <a:t>ECCAIRS &amp; ASCOS</a:t>
            </a:r>
            <a:br>
              <a:rPr lang="en-GB" dirty="0" smtClean="0"/>
            </a:br>
            <a:endParaRPr lang="en-GB" dirty="0"/>
          </a:p>
        </p:txBody>
      </p:sp>
      <p:sp>
        <p:nvSpPr>
          <p:cNvPr id="7171" name="Subtitle 2"/>
          <p:cNvSpPr>
            <a:spLocks noGrp="1"/>
          </p:cNvSpPr>
          <p:nvPr>
            <p:ph type="subTitle" idx="1"/>
          </p:nvPr>
        </p:nvSpPr>
        <p:spPr>
          <a:xfrm>
            <a:off x="457199" y="3900488"/>
            <a:ext cx="6051755" cy="1752600"/>
          </a:xfrm>
        </p:spPr>
        <p:txBody>
          <a:bodyPr/>
          <a:lstStyle/>
          <a:p>
            <a:pPr marL="63500"/>
            <a:r>
              <a:rPr lang="en-GB" dirty="0" smtClean="0"/>
              <a:t>User Group meeting #2</a:t>
            </a:r>
          </a:p>
          <a:p>
            <a:pPr marL="63500"/>
            <a:r>
              <a:rPr lang="en-GB" dirty="0" smtClean="0"/>
              <a:t>19-20 September 2013 </a:t>
            </a:r>
            <a:r>
              <a:rPr lang="en-GB" dirty="0" err="1" smtClean="0"/>
              <a:t>Arona</a:t>
            </a:r>
            <a:endParaRPr lang="en-GB" dirty="0" smtClean="0"/>
          </a:p>
          <a:p>
            <a:pPr marL="63500"/>
            <a:r>
              <a:rPr lang="en-GB" dirty="0" smtClean="0"/>
              <a:t/>
            </a:r>
            <a:br>
              <a:rPr lang="en-GB" dirty="0" smtClean="0"/>
            </a:br>
            <a:r>
              <a:rPr lang="en-GB" sz="1800" dirty="0" smtClean="0"/>
              <a:t>W. Post &amp; R. Menzel</a:t>
            </a:r>
          </a:p>
          <a:p>
            <a:pPr marL="63500"/>
            <a:r>
              <a:rPr lang="en-GB" sz="1800" dirty="0" smtClean="0"/>
              <a:t>Joint Research Centre European Commission</a:t>
            </a:r>
          </a:p>
        </p:txBody>
      </p:sp>
      <p:sp>
        <p:nvSpPr>
          <p:cNvPr id="4" name="Date Placeholder 3"/>
          <p:cNvSpPr>
            <a:spLocks noGrp="1"/>
          </p:cNvSpPr>
          <p:nvPr>
            <p:ph type="dt" sz="quarter" idx="10"/>
          </p:nvPr>
        </p:nvSpPr>
        <p:spPr/>
        <p:txBody>
          <a:bodyPr/>
          <a:lstStyle/>
          <a:p>
            <a:pPr>
              <a:defRPr/>
            </a:pPr>
            <a:fld id="{BE3379FB-F452-4BD4-BAAA-555231C097D7}" type="datetime3">
              <a:rPr lang="en-GB"/>
              <a:pPr>
                <a:defRPr/>
              </a:pPr>
              <a:t>19 September, 2013</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sp>
        <p:nvSpPr>
          <p:cNvPr id="3" name="Content Placeholder 2"/>
          <p:cNvSpPr>
            <a:spLocks noGrp="1"/>
          </p:cNvSpPr>
          <p:nvPr>
            <p:ph idx="1"/>
          </p:nvPr>
        </p:nvSpPr>
        <p:spPr>
          <a:xfrm>
            <a:off x="447368" y="2136038"/>
            <a:ext cx="8229600" cy="4392488"/>
          </a:xfrm>
        </p:spPr>
        <p:txBody>
          <a:bodyPr/>
          <a:lstStyle/>
          <a:p>
            <a:r>
              <a:rPr lang="en-GB" b="1" dirty="0" smtClean="0"/>
              <a:t>Develop tools based on ECCAIRS</a:t>
            </a:r>
          </a:p>
          <a:p>
            <a:r>
              <a:rPr lang="en-GB" b="1" dirty="0" smtClean="0"/>
              <a:t>Use existing tools to the extent possible</a:t>
            </a:r>
          </a:p>
          <a:p>
            <a:pPr lvl="1"/>
            <a:r>
              <a:rPr lang="en-GB" dirty="0" smtClean="0"/>
              <a:t>And develop new capabilities where required</a:t>
            </a:r>
          </a:p>
          <a:p>
            <a:r>
              <a:rPr lang="en-GB" b="1" dirty="0" smtClean="0"/>
              <a:t>Use a flexible approach that can be extended to other issues</a:t>
            </a:r>
          </a:p>
          <a:p>
            <a:pPr lvl="1"/>
            <a:r>
              <a:rPr lang="en-GB" dirty="0" smtClean="0"/>
              <a:t>E.g. inclusion of other aspects of the total aviation system</a:t>
            </a:r>
          </a:p>
          <a:p>
            <a:r>
              <a:rPr lang="en-GB" b="1" dirty="0" smtClean="0"/>
              <a:t>Aim to make tools useable for other monitoring no covered by ASCOS</a:t>
            </a:r>
          </a:p>
          <a:p>
            <a:pPr lvl="1"/>
            <a:r>
              <a:rPr lang="en-GB" dirty="0" smtClean="0"/>
              <a:t>ICAO Continues Safety Monitoring</a:t>
            </a:r>
          </a:p>
          <a:p>
            <a:pPr lvl="1"/>
            <a:r>
              <a:rPr lang="en-GB" dirty="0" smtClean="0"/>
              <a:t>EU safety monitoring</a:t>
            </a:r>
          </a:p>
          <a:p>
            <a:r>
              <a:rPr lang="en-GB" b="1" dirty="0" smtClean="0"/>
              <a:t>Availability / quality of  data is a concern (EASA, ECTL, ADREP, ECR,…)</a:t>
            </a:r>
          </a:p>
          <a:p>
            <a:pPr lvl="1"/>
            <a:r>
              <a:rPr lang="en-GB" dirty="0" smtClean="0"/>
              <a:t>But not part of this work package</a:t>
            </a:r>
          </a:p>
          <a:p>
            <a:pPr marL="265112" lvl="1" indent="0">
              <a:buNone/>
            </a:pPr>
            <a:endParaRPr lang="en-GB" dirty="0" smtClean="0"/>
          </a:p>
          <a:p>
            <a:pPr marL="0" indent="0">
              <a:buNone/>
            </a:pPr>
            <a:endParaRPr lang="en-GB" dirty="0" smtClean="0"/>
          </a:p>
          <a:p>
            <a:pPr marL="265112" lvl="1" indent="0">
              <a:buNone/>
            </a:pPr>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10</a:t>
            </a:fld>
            <a:endParaRPr lang="en-US" dirty="0"/>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dirty="0" smtClean="0"/>
              <a:t>AVIATION SAFETY AND CERTIFICATION OF NEW OPERATIONS AND SYSTEMS</a:t>
            </a:r>
            <a:endParaRPr lang="en-GB"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6022" y="1125592"/>
            <a:ext cx="1183090" cy="108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67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Framework for indicators</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r>
              <a:rPr lang="en-GB" dirty="0" smtClean="0"/>
              <a:t>Technology</a:t>
            </a:r>
          </a:p>
          <a:p>
            <a:r>
              <a:rPr lang="en-GB" dirty="0" smtClean="0"/>
              <a:t>Human</a:t>
            </a:r>
          </a:p>
          <a:p>
            <a:r>
              <a:rPr lang="en-GB" dirty="0" smtClean="0"/>
              <a:t>Organisation</a:t>
            </a:r>
          </a:p>
          <a:p>
            <a:r>
              <a:rPr lang="en-GB" dirty="0" smtClean="0"/>
              <a:t>System of Organisations</a:t>
            </a:r>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11</a:t>
            </a:fld>
            <a:endParaRPr lang="en-US" dirty="0"/>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dirty="0" smtClean="0"/>
              <a:t>AVIATION SAFETY AND CERTIFICATION OF NEW OPERATIONS AND SYSTEMS</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45" y="2464621"/>
            <a:ext cx="68389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920" y="3588571"/>
            <a:ext cx="61722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3120" y="1021237"/>
            <a:ext cx="1739105" cy="1302650"/>
          </a:xfrm>
          <a:prstGeom prst="rect">
            <a:avLst/>
          </a:prstGeom>
        </p:spPr>
      </p:pic>
    </p:spTree>
    <p:extLst>
      <p:ext uri="{BB962C8B-B14F-4D97-AF65-F5344CB8AC3E}">
        <p14:creationId xmlns:p14="http://schemas.microsoft.com/office/powerpoint/2010/main" val="1295081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Caution </a:t>
            </a:r>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12</a:t>
            </a:fld>
            <a:endParaRPr lang="en-US" dirty="0"/>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dirty="0"/>
          </a:p>
        </p:txBody>
      </p:sp>
      <p:sp>
        <p:nvSpPr>
          <p:cNvPr id="8" name="Content Placeholder 7"/>
          <p:cNvSpPr>
            <a:spLocks noGrp="1"/>
          </p:cNvSpPr>
          <p:nvPr>
            <p:ph idx="1"/>
          </p:nvPr>
        </p:nvSpPr>
        <p:spPr/>
        <p:txBody>
          <a:bodyPr/>
          <a:lstStyle/>
          <a:p>
            <a:r>
              <a:rPr lang="en-GB" dirty="0" smtClean="0"/>
              <a:t>Some proposed indicators are not occurrence data based</a:t>
            </a:r>
          </a:p>
          <a:p>
            <a:pPr lvl="1"/>
            <a:r>
              <a:rPr lang="en-GB" dirty="0" smtClean="0"/>
              <a:t>E.g. number of conferences etc.</a:t>
            </a:r>
          </a:p>
          <a:p>
            <a:pPr lvl="1"/>
            <a:r>
              <a:rPr lang="en-GB" dirty="0" smtClean="0"/>
              <a:t>Integration of “expert opinion” into data driven indicators not clear</a:t>
            </a:r>
          </a:p>
          <a:p>
            <a:r>
              <a:rPr lang="en-GB" dirty="0" smtClean="0"/>
              <a:t>JRC does not express opinions on indicators/tools selected, nevertheless</a:t>
            </a:r>
          </a:p>
          <a:p>
            <a:pPr lvl="1"/>
            <a:r>
              <a:rPr lang="en-GB" dirty="0" smtClean="0"/>
              <a:t>Indicators and their layout should be understandable an the industry audience</a:t>
            </a:r>
          </a:p>
          <a:p>
            <a:pPr lvl="1"/>
            <a:r>
              <a:rPr lang="en-GB" dirty="0" smtClean="0"/>
              <a:t>Numerous individual indicators have been proposed, but integration / overall picture unclear</a:t>
            </a:r>
          </a:p>
          <a:p>
            <a:pPr marL="0" indent="0">
              <a:buNone/>
            </a:pP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345" y="1083751"/>
            <a:ext cx="1171575" cy="976313"/>
          </a:xfrm>
          <a:prstGeom prst="rect">
            <a:avLst/>
          </a:prstGeom>
        </p:spPr>
      </p:pic>
    </p:spTree>
    <p:extLst>
      <p:ext uri="{BB962C8B-B14F-4D97-AF65-F5344CB8AC3E}">
        <p14:creationId xmlns:p14="http://schemas.microsoft.com/office/powerpoint/2010/main" val="323179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availability</a:t>
            </a:r>
            <a:endParaRPr lang="en-GB" dirty="0"/>
          </a:p>
        </p:txBody>
      </p:sp>
      <p:sp>
        <p:nvSpPr>
          <p:cNvPr id="3" name="Content Placeholder 2"/>
          <p:cNvSpPr>
            <a:spLocks noGrp="1"/>
          </p:cNvSpPr>
          <p:nvPr>
            <p:ph idx="1"/>
          </p:nvPr>
        </p:nvSpPr>
        <p:spPr/>
        <p:txBody>
          <a:bodyPr/>
          <a:lstStyle/>
          <a:p>
            <a:r>
              <a:rPr lang="en-GB" sz="1600" b="1" dirty="0" smtClean="0"/>
              <a:t>Occurrence data</a:t>
            </a:r>
          </a:p>
          <a:p>
            <a:pPr lvl="1"/>
            <a:r>
              <a:rPr lang="en-GB" sz="1600" dirty="0" smtClean="0"/>
              <a:t>ECR – access to ECR data needs to be established</a:t>
            </a:r>
          </a:p>
          <a:p>
            <a:pPr lvl="2"/>
            <a:r>
              <a:rPr lang="en-GB" sz="1600" dirty="0" smtClean="0"/>
              <a:t>Application of present regulations</a:t>
            </a:r>
          </a:p>
          <a:p>
            <a:pPr lvl="2"/>
            <a:r>
              <a:rPr lang="en-GB" sz="1600" dirty="0" smtClean="0"/>
              <a:t>Data quality issues</a:t>
            </a:r>
          </a:p>
          <a:p>
            <a:r>
              <a:rPr lang="en-GB" sz="1600" b="1" dirty="0" smtClean="0"/>
              <a:t>ICAO Accident/serious incident data</a:t>
            </a:r>
          </a:p>
          <a:p>
            <a:pPr lvl="1"/>
            <a:r>
              <a:rPr lang="en-GB" sz="1600" dirty="0" smtClean="0"/>
              <a:t>Access to ADREP data would need to be established</a:t>
            </a:r>
          </a:p>
          <a:p>
            <a:r>
              <a:rPr lang="en-GB" sz="1600" b="1" dirty="0" smtClean="0"/>
              <a:t>Exposure data</a:t>
            </a:r>
          </a:p>
          <a:p>
            <a:pPr lvl="1"/>
            <a:r>
              <a:rPr lang="en-GB" sz="1600" dirty="0" smtClean="0"/>
              <a:t>Access to the EASA data warehouse (what specifically does it contain?)</a:t>
            </a:r>
          </a:p>
          <a:p>
            <a:pPr lvl="1"/>
            <a:r>
              <a:rPr lang="en-GB" sz="1600" dirty="0" smtClean="0"/>
              <a:t>Access to ECTL exposure data (to the extent data not at hand in the EASA data warehouse)</a:t>
            </a:r>
          </a:p>
          <a:p>
            <a:pPr lvl="1"/>
            <a:r>
              <a:rPr lang="en-GB" sz="1600" dirty="0" smtClean="0"/>
              <a:t>Other sources ? (data related to the usage of specific aircraft models)</a:t>
            </a:r>
          </a:p>
          <a:p>
            <a:r>
              <a:rPr lang="en-GB" sz="1600" b="1" dirty="0" smtClean="0"/>
              <a:t>Expert opinions</a:t>
            </a:r>
          </a:p>
          <a:p>
            <a:pPr lvl="1"/>
            <a:r>
              <a:rPr lang="en-GB" sz="1600" dirty="0" smtClean="0"/>
              <a:t>Format/structure? Source? Availability? Compatibility with occurrence data?</a:t>
            </a:r>
            <a:endParaRPr lang="en-GB" sz="1600"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13</a:t>
            </a:fld>
            <a:endParaRPr lang="en-US" dirty="0"/>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731" y="1156751"/>
            <a:ext cx="2395893" cy="1083173"/>
          </a:xfrm>
          <a:prstGeom prst="rect">
            <a:avLst/>
          </a:prstGeom>
        </p:spPr>
      </p:pic>
    </p:spTree>
    <p:extLst>
      <p:ext uri="{BB962C8B-B14F-4D97-AF65-F5344CB8AC3E}">
        <p14:creationId xmlns:p14="http://schemas.microsoft.com/office/powerpoint/2010/main" val="367752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tools</a:t>
            </a:r>
            <a:endParaRPr lang="en-GB" dirty="0"/>
          </a:p>
        </p:txBody>
      </p:sp>
      <p:sp>
        <p:nvSpPr>
          <p:cNvPr id="4" name="Slide Number Placeholder 3"/>
          <p:cNvSpPr>
            <a:spLocks noGrp="1"/>
          </p:cNvSpPr>
          <p:nvPr>
            <p:ph type="sldNum" sz="quarter" idx="10"/>
          </p:nvPr>
        </p:nvSpPr>
        <p:spPr/>
        <p:txBody>
          <a:bodyPr/>
          <a:lstStyle/>
          <a:p>
            <a:fld id="{25680AE9-6677-4808-B7F1-637007D6665D}" type="slidenum">
              <a:rPr lang="en-US" smtClean="0"/>
              <a:pPr/>
              <a:t>14</a:t>
            </a:fld>
            <a:endParaRPr lang="en-US" dirty="0"/>
          </a:p>
        </p:txBody>
      </p:sp>
      <p:sp>
        <p:nvSpPr>
          <p:cNvPr id="5" name="Date Placeholder 4"/>
          <p:cNvSpPr>
            <a:spLocks noGrp="1"/>
          </p:cNvSpPr>
          <p:nvPr>
            <p:ph type="dt" sz="half" idx="11"/>
          </p:nvPr>
        </p:nvSpPr>
        <p:spPr/>
        <p:txBody>
          <a:bodyPr/>
          <a:lstStyle/>
          <a:p>
            <a:fld id="{3242DE27-76C5-44DA-B15F-BB8717722EA9}" type="datetime3">
              <a:rPr lang="en-GB" smtClean="0"/>
              <a:pPr/>
              <a:t>19 September, 2013</a:t>
            </a:fld>
            <a:endParaRPr lang="en-US" dirty="0"/>
          </a:p>
        </p:txBody>
      </p:sp>
      <p:sp>
        <p:nvSpPr>
          <p:cNvPr id="6" name="Footer Placeholder 5"/>
          <p:cNvSpPr>
            <a:spLocks noGrp="1"/>
          </p:cNvSpPr>
          <p:nvPr>
            <p:ph type="ftr" sz="quarter" idx="12"/>
          </p:nvPr>
        </p:nvSpPr>
        <p:spPr/>
        <p:txBody>
          <a:bodyPr/>
          <a:lstStyle/>
          <a:p>
            <a:r>
              <a:rPr lang="en-GB" dirty="0" smtClean="0"/>
              <a:t>AVIATION SAFETY AND CERTIFICATION OF NEW OPERATIONS AND SYSTEMS</a:t>
            </a:r>
            <a:endParaRPr lang="en-GB" dirty="0"/>
          </a:p>
        </p:txBody>
      </p:sp>
      <p:sp>
        <p:nvSpPr>
          <p:cNvPr id="13" name="Content Placeholder 12"/>
          <p:cNvSpPr>
            <a:spLocks noGrp="1"/>
          </p:cNvSpPr>
          <p:nvPr>
            <p:ph idx="1"/>
          </p:nvPr>
        </p:nvSpPr>
        <p:spPr/>
        <p:txBody>
          <a:bodyPr/>
          <a:lstStyle/>
          <a:p>
            <a:r>
              <a:rPr lang="en-GB" sz="1600" b="1" dirty="0" smtClean="0"/>
              <a:t>Queries</a:t>
            </a:r>
          </a:p>
          <a:p>
            <a:pPr lvl="1"/>
            <a:r>
              <a:rPr lang="en-GB" sz="1600" dirty="0" smtClean="0"/>
              <a:t>Ability to query contents of  ECCAIRS type data bases at hand</a:t>
            </a:r>
          </a:p>
          <a:p>
            <a:pPr lvl="2"/>
            <a:r>
              <a:rPr lang="en-GB" sz="1600" dirty="0" smtClean="0"/>
              <a:t>Comes with the system</a:t>
            </a:r>
          </a:p>
          <a:p>
            <a:pPr lvl="2"/>
            <a:r>
              <a:rPr lang="en-GB" sz="1600" dirty="0" smtClean="0"/>
              <a:t>Performance ok</a:t>
            </a:r>
          </a:p>
          <a:p>
            <a:r>
              <a:rPr lang="en-GB" sz="1600" b="1" dirty="0" err="1" smtClean="0"/>
              <a:t>Grapher</a:t>
            </a:r>
            <a:endParaRPr lang="en-GB" sz="1600" b="1" dirty="0" smtClean="0"/>
          </a:p>
          <a:p>
            <a:pPr lvl="1"/>
            <a:r>
              <a:rPr lang="en-GB" sz="1600" dirty="0" smtClean="0"/>
              <a:t>Quick design of graphs based on queries</a:t>
            </a:r>
          </a:p>
          <a:p>
            <a:pPr lvl="1"/>
            <a:r>
              <a:rPr lang="en-GB" sz="1600" dirty="0" smtClean="0"/>
              <a:t>Limited to data in the ECCAIRS data base</a:t>
            </a:r>
          </a:p>
          <a:p>
            <a:r>
              <a:rPr lang="en-GB" sz="1600" b="1" dirty="0" smtClean="0"/>
              <a:t>Aggregate Work Bench (AWB)</a:t>
            </a:r>
          </a:p>
          <a:p>
            <a:pPr lvl="1"/>
            <a:r>
              <a:rPr lang="en-GB" sz="1600" dirty="0" smtClean="0"/>
              <a:t>Integration  of query results into spread sheets (Excel)</a:t>
            </a:r>
          </a:p>
          <a:p>
            <a:pPr lvl="1"/>
            <a:r>
              <a:rPr lang="en-GB" sz="1600" dirty="0" smtClean="0"/>
              <a:t>Permits use of data from various sources</a:t>
            </a:r>
          </a:p>
          <a:p>
            <a:pPr lvl="2"/>
            <a:r>
              <a:rPr lang="en-GB" sz="1600" dirty="0" smtClean="0"/>
              <a:t>E.g. ECCAIR data and exposure data</a:t>
            </a:r>
          </a:p>
          <a:p>
            <a:pPr lvl="1"/>
            <a:r>
              <a:rPr lang="en-GB" sz="1600" dirty="0" smtClean="0"/>
              <a:t>Ability to deliver Charts, Indicators, Graphs</a:t>
            </a:r>
          </a:p>
          <a:p>
            <a:r>
              <a:rPr lang="en-GB" sz="1600" b="1" dirty="0" smtClean="0"/>
              <a:t>Exporter</a:t>
            </a:r>
          </a:p>
          <a:p>
            <a:pPr lvl="1"/>
            <a:r>
              <a:rPr lang="en-GB" sz="1600" dirty="0" smtClean="0"/>
              <a:t>Exports ECCAIRS data into various formats as required </a:t>
            </a:r>
          </a:p>
          <a:p>
            <a:pPr lvl="1"/>
            <a:r>
              <a:rPr lang="en-GB" sz="1600" dirty="0" smtClean="0"/>
              <a:t>Link to other analysis tools </a:t>
            </a:r>
          </a:p>
          <a:p>
            <a:pPr marL="265112" lvl="1" indent="0">
              <a:buNone/>
            </a:pPr>
            <a:endParaRPr lang="en-GB" sz="1600" dirty="0" smtClean="0"/>
          </a:p>
          <a:p>
            <a:pPr marL="265112" lvl="1" indent="0">
              <a:buNone/>
            </a:pPr>
            <a:endParaRPr lang="en-GB" dirty="0" smtClean="0"/>
          </a:p>
          <a:p>
            <a:pPr lvl="1"/>
            <a:endParaRPr lang="en-GB" dirty="0"/>
          </a:p>
        </p:txBody>
      </p:sp>
      <p:pic>
        <p:nvPicPr>
          <p:cNvPr id="14" name="Content Placeholder 6"/>
          <p:cNvPicPr>
            <a:picLocks noChangeAspect="1"/>
          </p:cNvPicPr>
          <p:nvPr/>
        </p:nvPicPr>
        <p:blipFill>
          <a:blip r:embed="rId2">
            <a:extLst>
              <a:ext uri="{BEBA8EAE-BF5A-486C-A8C5-ECC9F3942E4B}">
                <a14:imgProps xmlns:a14="http://schemas.microsoft.com/office/drawing/2010/main">
                  <a14:imgLayer r:embed="rId3">
                    <a14:imgEffect>
                      <a14:sharpenSoften amount="2000"/>
                    </a14:imgEffect>
                    <a14:imgEffect>
                      <a14:saturation sat="69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933062" y="978598"/>
            <a:ext cx="1991721" cy="158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76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C50DB25D-82ED-40D7-9C80-087271153B42}" type="slidenum">
              <a:rPr lang="en-US" smtClean="0"/>
              <a:pPr>
                <a:defRPr/>
              </a:pPr>
              <a:t>15</a:t>
            </a:fld>
            <a:endParaRPr lang="en-US" dirty="0"/>
          </a:p>
        </p:txBody>
      </p:sp>
      <p:sp>
        <p:nvSpPr>
          <p:cNvPr id="7" name="Date Placeholder 6"/>
          <p:cNvSpPr>
            <a:spLocks noGrp="1"/>
          </p:cNvSpPr>
          <p:nvPr>
            <p:ph type="dt" sz="half" idx="11"/>
          </p:nvPr>
        </p:nvSpPr>
        <p:spPr/>
        <p:txBody>
          <a:bodyPr/>
          <a:lstStyle/>
          <a:p>
            <a:pPr>
              <a:defRPr/>
            </a:pPr>
            <a:fld id="{E030739E-7F69-44B9-9B22-FF4C563A50DC}" type="datetime3">
              <a:rPr lang="en-GB" smtClean="0"/>
              <a:pPr>
                <a:defRPr/>
              </a:pPr>
              <a:t>19 September, 2013</a:t>
            </a:fld>
            <a:endParaRPr lang="en-US" dirty="0"/>
          </a:p>
        </p:txBody>
      </p:sp>
      <p:sp>
        <p:nvSpPr>
          <p:cNvPr id="8" name="Footer Placeholder 7"/>
          <p:cNvSpPr>
            <a:spLocks noGrp="1"/>
          </p:cNvSpPr>
          <p:nvPr>
            <p:ph type="ftr" sz="quarter" idx="12"/>
          </p:nvPr>
        </p:nvSpPr>
        <p:spPr/>
        <p:txBody>
          <a:bodyPr/>
          <a:lstStyle/>
          <a:p>
            <a:r>
              <a:rPr lang="en-GB" smtClean="0"/>
              <a:t>AVIATION SAFETY AND CERTIFICATION OF NEW OPERATIONS AND SYSTEMS</a:t>
            </a:r>
            <a:endParaRPr lang="en-GB" dirty="0"/>
          </a:p>
        </p:txBody>
      </p:sp>
      <p:sp>
        <p:nvSpPr>
          <p:cNvPr id="9" name="Title 8"/>
          <p:cNvSpPr>
            <a:spLocks noGrp="1"/>
          </p:cNvSpPr>
          <p:nvPr>
            <p:ph type="title"/>
          </p:nvPr>
        </p:nvSpPr>
        <p:spPr/>
        <p:txBody>
          <a:bodyPr/>
          <a:lstStyle/>
          <a:p>
            <a:r>
              <a:rPr lang="en-GB" dirty="0" smtClean="0"/>
              <a:t>Sample graphs: Distribution of technical subjects : occurrences and accidents</a:t>
            </a:r>
            <a:endParaRPr lang="en-GB" dirty="0"/>
          </a:p>
        </p:txBody>
      </p:sp>
      <p:graphicFrame>
        <p:nvGraphicFramePr>
          <p:cNvPr id="10" name="Content Placeholder 9"/>
          <p:cNvGraphicFramePr>
            <a:graphicFrameLocks noGrp="1"/>
          </p:cNvGraphicFramePr>
          <p:nvPr>
            <p:ph sz="quarter" idx="2"/>
            <p:extLst>
              <p:ext uri="{D42A27DB-BD31-4B8C-83A1-F6EECF244321}">
                <p14:modId xmlns:p14="http://schemas.microsoft.com/office/powerpoint/2010/main" val="2134007026"/>
              </p:ext>
            </p:extLst>
          </p:nvPr>
        </p:nvGraphicFramePr>
        <p:xfrm>
          <a:off x="457200" y="2708275"/>
          <a:ext cx="4041775"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17944471"/>
              </p:ext>
            </p:extLst>
          </p:nvPr>
        </p:nvGraphicFramePr>
        <p:xfrm>
          <a:off x="4645025" y="2708275"/>
          <a:ext cx="4041775"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2374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C50DB25D-82ED-40D7-9C80-087271153B42}" type="slidenum">
              <a:rPr lang="en-US" smtClean="0"/>
              <a:pPr>
                <a:defRPr/>
              </a:pPr>
              <a:t>16</a:t>
            </a:fld>
            <a:endParaRPr lang="en-US" dirty="0"/>
          </a:p>
        </p:txBody>
      </p:sp>
      <p:sp>
        <p:nvSpPr>
          <p:cNvPr id="7" name="Date Placeholder 6"/>
          <p:cNvSpPr>
            <a:spLocks noGrp="1"/>
          </p:cNvSpPr>
          <p:nvPr>
            <p:ph type="dt" sz="half" idx="11"/>
          </p:nvPr>
        </p:nvSpPr>
        <p:spPr/>
        <p:txBody>
          <a:bodyPr/>
          <a:lstStyle/>
          <a:p>
            <a:pPr>
              <a:defRPr/>
            </a:pPr>
            <a:fld id="{E030739E-7F69-44B9-9B22-FF4C563A50DC}" type="datetime3">
              <a:rPr lang="en-GB" smtClean="0"/>
              <a:pPr>
                <a:defRPr/>
              </a:pPr>
              <a:t>19 September, 2013</a:t>
            </a:fld>
            <a:endParaRPr lang="en-US" dirty="0"/>
          </a:p>
        </p:txBody>
      </p:sp>
      <p:sp>
        <p:nvSpPr>
          <p:cNvPr id="8" name="Footer Placeholder 7"/>
          <p:cNvSpPr>
            <a:spLocks noGrp="1"/>
          </p:cNvSpPr>
          <p:nvPr>
            <p:ph type="ftr" sz="quarter" idx="12"/>
          </p:nvPr>
        </p:nvSpPr>
        <p:spPr/>
        <p:txBody>
          <a:bodyPr/>
          <a:lstStyle/>
          <a:p>
            <a:r>
              <a:rPr lang="en-GB" smtClean="0"/>
              <a:t>AVIATION SAFETY AND CERTIFICATION OF NEW OPERATIONS AND SYSTEMS</a:t>
            </a:r>
            <a:endParaRPr lang="en-GB" dirty="0"/>
          </a:p>
        </p:txBody>
      </p:sp>
      <p:sp>
        <p:nvSpPr>
          <p:cNvPr id="9" name="Title 8"/>
          <p:cNvSpPr>
            <a:spLocks noGrp="1"/>
          </p:cNvSpPr>
          <p:nvPr>
            <p:ph type="title"/>
          </p:nvPr>
        </p:nvSpPr>
        <p:spPr/>
        <p:txBody>
          <a:bodyPr/>
          <a:lstStyle/>
          <a:p>
            <a:r>
              <a:rPr lang="en-GB" dirty="0" smtClean="0"/>
              <a:t>Sample graph: Technical subjects for two manufacturers</a:t>
            </a:r>
            <a:endParaRPr lang="en-GB" dirty="0"/>
          </a:p>
        </p:txBody>
      </p:sp>
      <p:graphicFrame>
        <p:nvGraphicFramePr>
          <p:cNvPr id="10" name="Content Placeholder 9"/>
          <p:cNvGraphicFramePr>
            <a:graphicFrameLocks noGrp="1"/>
          </p:cNvGraphicFramePr>
          <p:nvPr>
            <p:ph sz="quarter" idx="4"/>
          </p:nvPr>
        </p:nvGraphicFramePr>
        <p:xfrm>
          <a:off x="4645025" y="2708275"/>
          <a:ext cx="4041775"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2"/>
          </p:nvPr>
        </p:nvGraphicFramePr>
        <p:xfrm>
          <a:off x="457200" y="2708275"/>
          <a:ext cx="4041775"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6764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Sample Graph: Relative frequency of a technical subject by manufacturer</a:t>
            </a:r>
            <a:endParaRPr lang="en-GB" dirty="0"/>
          </a:p>
        </p:txBody>
      </p:sp>
      <p:sp>
        <p:nvSpPr>
          <p:cNvPr id="6" name="Slide Number Placeholder 5"/>
          <p:cNvSpPr>
            <a:spLocks noGrp="1"/>
          </p:cNvSpPr>
          <p:nvPr>
            <p:ph type="sldNum" sz="quarter" idx="10"/>
          </p:nvPr>
        </p:nvSpPr>
        <p:spPr/>
        <p:txBody>
          <a:bodyPr/>
          <a:lstStyle/>
          <a:p>
            <a:pPr>
              <a:defRPr/>
            </a:pPr>
            <a:fld id="{C50DB25D-82ED-40D7-9C80-087271153B42}" type="slidenum">
              <a:rPr lang="en-US" smtClean="0"/>
              <a:pPr>
                <a:defRPr/>
              </a:pPr>
              <a:t>17</a:t>
            </a:fld>
            <a:endParaRPr lang="en-US" dirty="0"/>
          </a:p>
        </p:txBody>
      </p:sp>
      <p:sp>
        <p:nvSpPr>
          <p:cNvPr id="7" name="Date Placeholder 6"/>
          <p:cNvSpPr>
            <a:spLocks noGrp="1"/>
          </p:cNvSpPr>
          <p:nvPr>
            <p:ph type="dt" sz="half" idx="11"/>
          </p:nvPr>
        </p:nvSpPr>
        <p:spPr/>
        <p:txBody>
          <a:bodyPr/>
          <a:lstStyle/>
          <a:p>
            <a:pPr>
              <a:defRPr/>
            </a:pPr>
            <a:fld id="{E030739E-7F69-44B9-9B22-FF4C563A50DC}" type="datetime3">
              <a:rPr lang="en-GB" smtClean="0"/>
              <a:pPr>
                <a:defRPr/>
              </a:pPr>
              <a:t>19 September, 2013</a:t>
            </a:fld>
            <a:endParaRPr lang="en-US" dirty="0"/>
          </a:p>
        </p:txBody>
      </p:sp>
      <p:sp>
        <p:nvSpPr>
          <p:cNvPr id="8" name="Footer Placeholder 7"/>
          <p:cNvSpPr>
            <a:spLocks noGrp="1"/>
          </p:cNvSpPr>
          <p:nvPr>
            <p:ph type="ftr" sz="quarter" idx="12"/>
          </p:nvPr>
        </p:nvSpPr>
        <p:spPr/>
        <p:txBody>
          <a:bodyPr/>
          <a:lstStyle/>
          <a:p>
            <a:r>
              <a:rPr lang="en-GB" smtClean="0"/>
              <a:t>AVIATION SAFETY AND CERTIFICATION OF NEW OPERATIONS AND SYSTEMS</a:t>
            </a:r>
            <a:endParaRPr lang="en-GB" dirty="0"/>
          </a:p>
        </p:txBody>
      </p:sp>
      <p:graphicFrame>
        <p:nvGraphicFramePr>
          <p:cNvPr id="12" name="Content Placeholder 11"/>
          <p:cNvGraphicFramePr>
            <a:graphicFrameLocks noGrp="1"/>
          </p:cNvGraphicFramePr>
          <p:nvPr>
            <p:ph idx="1"/>
          </p:nvPr>
        </p:nvGraphicFramePr>
        <p:xfrm>
          <a:off x="457200" y="2205038"/>
          <a:ext cx="8229600" cy="4392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837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of a system</a:t>
            </a:r>
            <a:endParaRPr lang="en-GB" dirty="0"/>
          </a:p>
        </p:txBody>
      </p:sp>
      <p:sp>
        <p:nvSpPr>
          <p:cNvPr id="5" name="Slide Number Placeholder 4"/>
          <p:cNvSpPr>
            <a:spLocks noGrp="1"/>
          </p:cNvSpPr>
          <p:nvPr>
            <p:ph type="sldNum" sz="quarter" idx="10"/>
          </p:nvPr>
        </p:nvSpPr>
        <p:spPr/>
        <p:txBody>
          <a:bodyPr/>
          <a:lstStyle/>
          <a:p>
            <a:pPr>
              <a:defRPr/>
            </a:pPr>
            <a:fld id="{1B3E8D39-EEAB-4546-A5D5-C3E925FE9C63}" type="slidenum">
              <a:rPr lang="en-US" smtClean="0"/>
              <a:pPr>
                <a:defRPr/>
              </a:pPr>
              <a:t>18</a:t>
            </a:fld>
            <a:endParaRPr lang="en-US" dirty="0"/>
          </a:p>
        </p:txBody>
      </p:sp>
      <p:sp>
        <p:nvSpPr>
          <p:cNvPr id="6" name="Date Placeholder 5"/>
          <p:cNvSpPr>
            <a:spLocks noGrp="1"/>
          </p:cNvSpPr>
          <p:nvPr>
            <p:ph type="dt" sz="half" idx="11"/>
          </p:nvPr>
        </p:nvSpPr>
        <p:spPr/>
        <p:txBody>
          <a:bodyPr/>
          <a:lstStyle/>
          <a:p>
            <a:pPr>
              <a:defRPr/>
            </a:pPr>
            <a:fld id="{A09CADA5-38C3-4197-B274-1CB1D5BDC5B3}" type="datetime3">
              <a:rPr lang="en-GB" smtClean="0"/>
              <a:pPr>
                <a:defRPr/>
              </a:pPr>
              <a:t>19 September, 2013</a:t>
            </a:fld>
            <a:endParaRPr lang="en-US" dirty="0"/>
          </a:p>
        </p:txBody>
      </p:sp>
      <p:sp>
        <p:nvSpPr>
          <p:cNvPr id="7" name="Footer Placeholder 6"/>
          <p:cNvSpPr>
            <a:spLocks noGrp="1"/>
          </p:cNvSpPr>
          <p:nvPr>
            <p:ph type="ftr" sz="quarter" idx="12"/>
          </p:nvPr>
        </p:nvSpPr>
        <p:spPr/>
        <p:txBody>
          <a:bodyPr/>
          <a:lstStyle/>
          <a:p>
            <a:r>
              <a:rPr lang="en-GB" smtClean="0"/>
              <a:t>AVIATION SAFETY AND CERTIFICATION OF NEW OPERATIONS AND SYSTEMS</a:t>
            </a:r>
            <a:endParaRPr lang="en-GB" dirty="0"/>
          </a:p>
        </p:txBody>
      </p:sp>
      <p:graphicFrame>
        <p:nvGraphicFramePr>
          <p:cNvPr id="8" name="Content Placeholder 7"/>
          <p:cNvGraphicFramePr>
            <a:graphicFrameLocks noGrp="1"/>
          </p:cNvGraphicFramePr>
          <p:nvPr>
            <p:ph sz="half" idx="1"/>
          </p:nvPr>
        </p:nvGraphicFramePr>
        <p:xfrm>
          <a:off x="457200" y="2249488"/>
          <a:ext cx="40386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673356205"/>
              </p:ext>
            </p:extLst>
          </p:nvPr>
        </p:nvGraphicFramePr>
        <p:xfrm>
          <a:off x="4648200" y="2249488"/>
          <a:ext cx="4038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1769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of a system</a:t>
            </a:r>
            <a:endParaRPr lang="en-GB" dirty="0"/>
          </a:p>
        </p:txBody>
      </p:sp>
      <p:sp>
        <p:nvSpPr>
          <p:cNvPr id="5" name="Slide Number Placeholder 4"/>
          <p:cNvSpPr>
            <a:spLocks noGrp="1"/>
          </p:cNvSpPr>
          <p:nvPr>
            <p:ph type="sldNum" sz="quarter" idx="10"/>
          </p:nvPr>
        </p:nvSpPr>
        <p:spPr/>
        <p:txBody>
          <a:bodyPr/>
          <a:lstStyle/>
          <a:p>
            <a:pPr>
              <a:defRPr/>
            </a:pPr>
            <a:fld id="{1B3E8D39-EEAB-4546-A5D5-C3E925FE9C63}" type="slidenum">
              <a:rPr lang="en-US" smtClean="0"/>
              <a:pPr>
                <a:defRPr/>
              </a:pPr>
              <a:t>19</a:t>
            </a:fld>
            <a:endParaRPr lang="en-US" dirty="0"/>
          </a:p>
        </p:txBody>
      </p:sp>
      <p:sp>
        <p:nvSpPr>
          <p:cNvPr id="6" name="Date Placeholder 5"/>
          <p:cNvSpPr>
            <a:spLocks noGrp="1"/>
          </p:cNvSpPr>
          <p:nvPr>
            <p:ph type="dt" sz="half" idx="11"/>
          </p:nvPr>
        </p:nvSpPr>
        <p:spPr/>
        <p:txBody>
          <a:bodyPr/>
          <a:lstStyle/>
          <a:p>
            <a:pPr>
              <a:defRPr/>
            </a:pPr>
            <a:fld id="{A09CADA5-38C3-4197-B274-1CB1D5BDC5B3}" type="datetime3">
              <a:rPr lang="en-GB" smtClean="0"/>
              <a:pPr>
                <a:defRPr/>
              </a:pPr>
              <a:t>19 September, 2013</a:t>
            </a:fld>
            <a:endParaRPr lang="en-US" dirty="0"/>
          </a:p>
        </p:txBody>
      </p:sp>
      <p:sp>
        <p:nvSpPr>
          <p:cNvPr id="7" name="Footer Placeholder 6"/>
          <p:cNvSpPr>
            <a:spLocks noGrp="1"/>
          </p:cNvSpPr>
          <p:nvPr>
            <p:ph type="ftr" sz="quarter" idx="12"/>
          </p:nvPr>
        </p:nvSpPr>
        <p:spPr/>
        <p:txBody>
          <a:bodyPr/>
          <a:lstStyle/>
          <a:p>
            <a:r>
              <a:rPr lang="en-GB" smtClean="0"/>
              <a:t>AVIATION SAFETY AND CERTIFICATION OF NEW OPERATIONS AND SYSTEMS</a:t>
            </a:r>
            <a:endParaRPr lang="en-GB"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465903890"/>
              </p:ext>
            </p:extLst>
          </p:nvPr>
        </p:nvGraphicFramePr>
        <p:xfrm>
          <a:off x="457200" y="2249488"/>
          <a:ext cx="40386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2525221145"/>
              </p:ext>
            </p:extLst>
          </p:nvPr>
        </p:nvGraphicFramePr>
        <p:xfrm>
          <a:off x="4648200" y="2249488"/>
          <a:ext cx="4038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652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US" dirty="0"/>
          </a:p>
        </p:txBody>
      </p:sp>
      <p:sp>
        <p:nvSpPr>
          <p:cNvPr id="3" name="Content Placeholder 2"/>
          <p:cNvSpPr>
            <a:spLocks noGrp="1"/>
          </p:cNvSpPr>
          <p:nvPr>
            <p:ph idx="1"/>
          </p:nvPr>
        </p:nvSpPr>
        <p:spPr/>
        <p:txBody>
          <a:bodyPr/>
          <a:lstStyle/>
          <a:p>
            <a:r>
              <a:rPr lang="en-GB" dirty="0" smtClean="0"/>
              <a:t>ECCAIRS background</a:t>
            </a:r>
          </a:p>
          <a:p>
            <a:r>
              <a:rPr lang="en-GB" dirty="0" smtClean="0"/>
              <a:t>ECCAIRS in ASCOS</a:t>
            </a:r>
            <a:endParaRPr lang="en-US"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2</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spTree>
    <p:extLst>
      <p:ext uri="{BB962C8B-B14F-4D97-AF65-F5344CB8AC3E}">
        <p14:creationId xmlns:p14="http://schemas.microsoft.com/office/powerpoint/2010/main" val="424973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ECR - data quality issues – example of coverage analysis</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20</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65" y="2183530"/>
            <a:ext cx="75914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679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ECR - data quality issues – graphical representation</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21</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41" y="2128531"/>
            <a:ext cx="74580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549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ECR – distribution of top occurrence categories</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22</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85" y="2172776"/>
            <a:ext cx="8323725" cy="388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34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9"/>
            <a:ext cx="8229600" cy="4363065"/>
          </a:xfrm>
        </p:spPr>
        <p:txBody>
          <a:bodyPr>
            <a:normAutofit/>
          </a:bodyPr>
          <a:lstStyle/>
          <a:p>
            <a:pPr algn="ctr"/>
            <a:r>
              <a:rPr lang="en-GB" sz="5400" b="1" dirty="0" smtClean="0"/>
              <a:t>Questions</a:t>
            </a:r>
            <a:r>
              <a:rPr lang="en-GB" sz="5400" dirty="0" smtClean="0"/>
              <a:t> ?</a:t>
            </a: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Slide Number Placeholder 2"/>
          <p:cNvSpPr>
            <a:spLocks noGrp="1"/>
          </p:cNvSpPr>
          <p:nvPr>
            <p:ph type="sldNum" sz="quarter" idx="10"/>
          </p:nvPr>
        </p:nvSpPr>
        <p:spPr/>
        <p:txBody>
          <a:bodyPr/>
          <a:lstStyle/>
          <a:p>
            <a:pPr>
              <a:defRPr/>
            </a:pPr>
            <a:fld id="{02D4F6A8-B8FC-4D38-90BF-232A797B78CA}" type="slidenum">
              <a:rPr lang="en-US" smtClean="0"/>
              <a:pPr>
                <a:defRPr/>
              </a:pPr>
              <a:t>23</a:t>
            </a:fld>
            <a:endParaRPr lang="en-US" dirty="0">
              <a:solidFill>
                <a:schemeClr val="bg1"/>
              </a:solidFill>
            </a:endParaRPr>
          </a:p>
        </p:txBody>
      </p:sp>
      <p:sp>
        <p:nvSpPr>
          <p:cNvPr id="4" name="Date Placeholder 3"/>
          <p:cNvSpPr>
            <a:spLocks noGrp="1"/>
          </p:cNvSpPr>
          <p:nvPr>
            <p:ph type="dt" sz="half" idx="11"/>
          </p:nvPr>
        </p:nvSpPr>
        <p:spPr/>
        <p:txBody>
          <a:bodyPr/>
          <a:lstStyle/>
          <a:p>
            <a:pPr>
              <a:defRPr/>
            </a:pPr>
            <a:fld id="{D2C683C1-5AFF-43A1-836C-79391188BA10}" type="datetime3">
              <a:rPr lang="en-GB" smtClean="0"/>
              <a:pPr>
                <a:defRPr/>
              </a:pPr>
              <a:t>19 September, 2013</a:t>
            </a:fld>
            <a:endParaRPr lang="en-US" dirty="0"/>
          </a:p>
        </p:txBody>
      </p:sp>
      <p:sp>
        <p:nvSpPr>
          <p:cNvPr id="5" name="Footer Placeholder 4"/>
          <p:cNvSpPr>
            <a:spLocks noGrp="1"/>
          </p:cNvSpPr>
          <p:nvPr>
            <p:ph type="ftr" sz="quarter" idx="12"/>
          </p:nvPr>
        </p:nvSpPr>
        <p:spPr/>
        <p:txBody>
          <a:bodyPr/>
          <a:lstStyle/>
          <a:p>
            <a:r>
              <a:rPr lang="en-GB" smtClean="0"/>
              <a:t>AVIATION SAFETY AND CERTIFICATION OF NEW OPERATIONS AND SYSTEMS</a:t>
            </a:r>
            <a:endParaRPr lang="en-GB"/>
          </a:p>
        </p:txBody>
      </p:sp>
    </p:spTree>
    <p:extLst>
      <p:ext uri="{BB962C8B-B14F-4D97-AF65-F5344CB8AC3E}">
        <p14:creationId xmlns:p14="http://schemas.microsoft.com/office/powerpoint/2010/main" val="1273160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4294967295"/>
          </p:nvPr>
        </p:nvSpPr>
        <p:spPr bwMode="auto">
          <a:xfrm>
            <a:off x="8382000" y="490538"/>
            <a:ext cx="7620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bIns="45720"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FC04CD5-945D-4D3C-A482-BE0A0DC5801B}" type="slidenum">
              <a:rPr lang="en-GB">
                <a:solidFill>
                  <a:srgbClr val="FFFFFF"/>
                </a:solidFill>
              </a:rPr>
              <a:pPr fontAlgn="base">
                <a:spcBef>
                  <a:spcPct val="0"/>
                </a:spcBef>
                <a:spcAft>
                  <a:spcPct val="0"/>
                </a:spcAft>
              </a:pPr>
              <a:t>24</a:t>
            </a:fld>
            <a:endParaRPr lang="en-GB">
              <a:solidFill>
                <a:srgbClr val="FFFFFF"/>
              </a:solidFill>
            </a:endParaRPr>
          </a:p>
        </p:txBody>
      </p:sp>
      <p:pic>
        <p:nvPicPr>
          <p:cNvPr id="1029" name="Picture 5" descr="\\nlr.nl\homes\oddidp\Volgnummers\Tekennummers\E-950\E977\Logo-Partners\LOGO_Thal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9769" y="4782325"/>
            <a:ext cx="1905155" cy="470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lr.nl\homes\oddidp\Volgnummers\Tekennummers\E-950\E977\Logo-Partners\logo_ead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948" y="4637500"/>
            <a:ext cx="952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nlr.nl\homes\oddidp\Volgnummers\Tekennummers\E-950\E977\Logo-Partners\LOGO_CAA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473" y="4832762"/>
            <a:ext cx="1000125" cy="257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lr.nl\homes\oddidp\Volgnummers\Tekennummers\E-950\E977\Logo-Partners\LOGO_Isdefe.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1228" y="4734608"/>
            <a:ext cx="1368152" cy="47084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lr.nl\homes\oddidp\Volgnummers\Tekennummers\E-950\E977\Logo-Partners\LOGO_CertiFlye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81388" y="4564447"/>
            <a:ext cx="1381985" cy="7938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lr.nl\homes\oddidp\Volgnummers\Tekennummers\E-950\E977\Logo-Partners\LOGO_Avanssa 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0628" y="5663312"/>
            <a:ext cx="952088" cy="5758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nlr.nl\homes\oddidp\Volgnummers\Tekennummers\E-950\E977\Logo-Partners\Eben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4764" y="5631985"/>
            <a:ext cx="1152128" cy="378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lr.nl\homes\oddidp\Volgnummers\Tekennummers\E-950\E977\Logo-Partners\DeepBlu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04924" y="5663312"/>
            <a:ext cx="1800200" cy="42156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nlr.nl\homes\oddidp\Volgnummers\Tekennummers\E-950\E977\Logo-Partners\jr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65536" y="5675464"/>
            <a:ext cx="964801" cy="4148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lr.nl\homes\oddidp\Volgnummers\Tekennummers\E-950\E977\Logo-Partners\LOGO_TU Delf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73276" y="5511115"/>
            <a:ext cx="1347985" cy="57376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7871610" y="5532620"/>
            <a:ext cx="891763" cy="667428"/>
          </a:xfrm>
          <a:prstGeom prst="rect">
            <a:avLst/>
          </a:prstGeom>
          <a:noFill/>
          <a:extLst>
            <a:ext uri="{909E8E84-426E-40DD-AFC4-6F175D3DCCD1}">
              <a14:hiddenFill xmlns:a14="http://schemas.microsoft.com/office/drawing/2010/main">
                <a:solidFill>
                  <a:srgbClr val="FFFFFF"/>
                </a:solidFill>
              </a14:hiddenFill>
            </a:ext>
          </a:extLst>
        </p:spPr>
      </p:pic>
      <p:sp>
        <p:nvSpPr>
          <p:cNvPr id="9231" name="TextBox 21"/>
          <p:cNvSpPr txBox="1">
            <a:spLocks noChangeArrowheads="1"/>
          </p:cNvSpPr>
          <p:nvPr/>
        </p:nvSpPr>
        <p:spPr bwMode="auto">
          <a:xfrm>
            <a:off x="549275" y="3833813"/>
            <a:ext cx="6364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i="1">
                <a:solidFill>
                  <a:schemeClr val="bg1"/>
                </a:solidFill>
              </a:rPr>
              <a:t>Aviation Safety and Certification of new Operations and Systems</a:t>
            </a:r>
          </a:p>
        </p:txBody>
      </p:sp>
      <p:pic>
        <p:nvPicPr>
          <p:cNvPr id="9232"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738" y="2425700"/>
            <a:ext cx="914252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3" name="Group 19"/>
          <p:cNvGrpSpPr>
            <a:grpSpLocks/>
          </p:cNvGrpSpPr>
          <p:nvPr/>
        </p:nvGrpSpPr>
        <p:grpSpPr bwMode="auto">
          <a:xfrm>
            <a:off x="920750" y="820738"/>
            <a:ext cx="7302500" cy="1885950"/>
            <a:chOff x="920797" y="144854"/>
            <a:chExt cx="7302405" cy="1885138"/>
          </a:xfrm>
        </p:grpSpPr>
        <p:sp>
          <p:nvSpPr>
            <p:cNvPr id="54" name="Oval 53"/>
            <p:cNvSpPr/>
            <p:nvPr/>
          </p:nvSpPr>
          <p:spPr>
            <a:xfrm>
              <a:off x="1331955" y="881137"/>
              <a:ext cx="3095585" cy="1148855"/>
            </a:xfrm>
            <a:prstGeom prst="ellipse">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23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97" y="144854"/>
              <a:ext cx="7302405" cy="173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972887414"/>
              </p:ext>
            </p:extLst>
          </p:nvPr>
        </p:nvGraphicFramePr>
        <p:xfrm>
          <a:off x="537230" y="4537907"/>
          <a:ext cx="638885" cy="846000"/>
        </p:xfrm>
        <a:graphic>
          <a:graphicData uri="http://schemas.openxmlformats.org/presentationml/2006/ole">
            <mc:AlternateContent xmlns:mc="http://schemas.openxmlformats.org/markup-compatibility/2006">
              <mc:Choice xmlns:v="urn:schemas-microsoft-com:vml" Requires="v">
                <p:oleObj spid="_x0000_s10253" name="FreeHand 5.0 Drawing" r:id="rId16" imgW="4153019" imgH="5534192" progId="FreeHand5Document">
                  <p:embed/>
                </p:oleObj>
              </mc:Choice>
              <mc:Fallback>
                <p:oleObj name="FreeHand 5.0 Drawing" r:id="rId16" imgW="4153019" imgH="5534192" progId="FreeHand5Document">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7230" y="4537907"/>
                        <a:ext cx="638885" cy="846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8838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JRC</a:t>
            </a:r>
            <a:endParaRPr lang="en-GB" dirty="0"/>
          </a:p>
        </p:txBody>
      </p:sp>
      <p:sp>
        <p:nvSpPr>
          <p:cNvPr id="3" name="Content Placeholder 2"/>
          <p:cNvSpPr>
            <a:spLocks noGrp="1"/>
          </p:cNvSpPr>
          <p:nvPr>
            <p:ph idx="1"/>
          </p:nvPr>
        </p:nvSpPr>
        <p:spPr/>
        <p:txBody>
          <a:bodyPr/>
          <a:lstStyle/>
          <a:p>
            <a:pPr marL="357188" indent="-357188"/>
            <a:r>
              <a:rPr lang="en-US" sz="2000" dirty="0"/>
              <a:t>JRC is the European Commission</a:t>
            </a:r>
            <a:r>
              <a:rPr lang="en-US" altLang="en-US" sz="2000" dirty="0"/>
              <a:t>’</a:t>
            </a:r>
            <a:r>
              <a:rPr lang="en-US" sz="2000" dirty="0"/>
              <a:t>s in-house science </a:t>
            </a:r>
            <a:r>
              <a:rPr lang="en-US" sz="2000" dirty="0" smtClean="0"/>
              <a:t>service providing </a:t>
            </a:r>
            <a:r>
              <a:rPr lang="en-US" sz="2000" dirty="0"/>
              <a:t>the science for policy </a:t>
            </a:r>
            <a:r>
              <a:rPr lang="en-US" sz="2000" dirty="0" smtClean="0"/>
              <a:t>decisions … to ensure a </a:t>
            </a:r>
            <a:r>
              <a:rPr lang="en-US" sz="2000" dirty="0"/>
              <a:t>productive economy as well as a safe, secure and sustainable </a:t>
            </a:r>
            <a:r>
              <a:rPr lang="en-US" sz="2000" dirty="0" smtClean="0"/>
              <a:t>future</a:t>
            </a:r>
            <a:br>
              <a:rPr lang="en-US" sz="2000" dirty="0" smtClean="0"/>
            </a:br>
            <a:endParaRPr lang="en-US" sz="2000" dirty="0"/>
          </a:p>
          <a:p>
            <a:pPr marL="357188" indent="-357188"/>
            <a:r>
              <a:rPr lang="en-US" sz="2000" dirty="0"/>
              <a:t>Our Mission… is to provide customer-driven scientific and technical support for the conception, development, implementation and monitoring of EU </a:t>
            </a:r>
            <a:r>
              <a:rPr lang="en-US" sz="2000" dirty="0" smtClean="0"/>
              <a:t>policies</a:t>
            </a:r>
            <a:br>
              <a:rPr lang="en-US" sz="2000" dirty="0" smtClean="0"/>
            </a:br>
            <a:endParaRPr lang="en-US" sz="2000" dirty="0"/>
          </a:p>
          <a:p>
            <a:pPr marL="357188" indent="-357188"/>
            <a:r>
              <a:rPr lang="en-US" sz="2000" dirty="0"/>
              <a:t>Our Vision… is to be a trusted provider of science-based policy options to EU policy-makers to address key challenges facing our society, underpinned by internationally-</a:t>
            </a:r>
            <a:r>
              <a:rPr lang="en-US" sz="2000" dirty="0" err="1"/>
              <a:t>recognised</a:t>
            </a:r>
            <a:r>
              <a:rPr lang="en-US" sz="2000" dirty="0"/>
              <a:t> </a:t>
            </a:r>
            <a:r>
              <a:rPr lang="en-US" sz="2000" dirty="0" smtClean="0"/>
              <a:t>research</a:t>
            </a:r>
            <a:endParaRPr lang="en-US" sz="2000" dirty="0"/>
          </a:p>
          <a:p>
            <a:pPr marL="357188" indent="-357188"/>
            <a:endParaRPr lang="en-GB" sz="2000"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3</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spTree>
    <p:extLst>
      <p:ext uri="{BB962C8B-B14F-4D97-AF65-F5344CB8AC3E}">
        <p14:creationId xmlns:p14="http://schemas.microsoft.com/office/powerpoint/2010/main" val="261936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ECCAIRS Mission and Scope</a:t>
            </a:r>
            <a:endParaRPr lang="en-GB" smtClean="0"/>
          </a:p>
        </p:txBody>
      </p:sp>
      <p:sp>
        <p:nvSpPr>
          <p:cNvPr id="13315" name="Content Placeholder 2"/>
          <p:cNvSpPr>
            <a:spLocks noGrp="1"/>
          </p:cNvSpPr>
          <p:nvPr>
            <p:ph idx="1"/>
          </p:nvPr>
        </p:nvSpPr>
        <p:spPr>
          <a:xfrm>
            <a:off x="636587" y="2201514"/>
            <a:ext cx="7870825" cy="1285875"/>
          </a:xfrm>
        </p:spPr>
        <p:txBody>
          <a:bodyPr/>
          <a:lstStyle/>
          <a:p>
            <a:r>
              <a:rPr lang="en-GB" sz="1800" b="1" i="1" dirty="0" smtClean="0"/>
              <a:t>“Assist National and European transport entities in collecting, sharing and analysing their safety information in order to improve transport safety”</a:t>
            </a:r>
          </a:p>
          <a:p>
            <a:endParaRPr lang="en-GB" sz="1800" b="1" dirty="0" smtClean="0"/>
          </a:p>
        </p:txBody>
      </p:sp>
      <p:sp>
        <p:nvSpPr>
          <p:cNvPr id="1331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CC3300"/>
                </a:solidFill>
                <a:latin typeface="Verdana" pitchFamily="34" charset="0"/>
                <a:ea typeface="ＭＳ Ｐゴシック" pitchFamily="34" charset="-128"/>
              </a:defRPr>
            </a:lvl1pPr>
            <a:lvl2pPr marL="742950" indent="-285750" eaLnBrk="0" hangingPunct="0">
              <a:defRPr sz="1200" b="1">
                <a:solidFill>
                  <a:srgbClr val="CC3300"/>
                </a:solidFill>
                <a:latin typeface="Verdana" pitchFamily="34" charset="0"/>
                <a:ea typeface="ＭＳ Ｐゴシック" pitchFamily="34" charset="-128"/>
              </a:defRPr>
            </a:lvl2pPr>
            <a:lvl3pPr marL="1143000" indent="-228600" eaLnBrk="0" hangingPunct="0">
              <a:defRPr sz="1200" b="1">
                <a:solidFill>
                  <a:srgbClr val="CC3300"/>
                </a:solidFill>
                <a:latin typeface="Verdana" pitchFamily="34" charset="0"/>
                <a:ea typeface="ＭＳ Ｐゴシック" pitchFamily="34" charset="-128"/>
              </a:defRPr>
            </a:lvl3pPr>
            <a:lvl4pPr marL="1600200" indent="-228600" eaLnBrk="0" hangingPunct="0">
              <a:defRPr sz="1200" b="1">
                <a:solidFill>
                  <a:srgbClr val="CC3300"/>
                </a:solidFill>
                <a:latin typeface="Verdana" pitchFamily="34" charset="0"/>
                <a:ea typeface="ＭＳ Ｐゴシック" pitchFamily="34" charset="-128"/>
              </a:defRPr>
            </a:lvl4pPr>
            <a:lvl5pPr marL="2057400" indent="-228600" eaLnBrk="0" hangingPunct="0">
              <a:defRPr sz="1200" b="1">
                <a:solidFill>
                  <a:srgbClr val="CC3300"/>
                </a:solidFill>
                <a:latin typeface="Verdana" pitchFamily="34" charset="0"/>
                <a:ea typeface="ＭＳ Ｐゴシック" pitchFamily="34" charset="-128"/>
              </a:defRPr>
            </a:lvl5pPr>
            <a:lvl6pPr marL="25146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6pPr>
            <a:lvl7pPr marL="29718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7pPr>
            <a:lvl8pPr marL="34290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8pPr>
            <a:lvl9pPr marL="38862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9pPr>
          </a:lstStyle>
          <a:p>
            <a:pPr eaLnBrk="1" hangingPunct="1">
              <a:defRPr/>
            </a:pPr>
            <a:fld id="{25470226-E555-4370-90E8-6695DFE7C448}" type="slidenum">
              <a:rPr lang="en-US" sz="1000" b="0" smtClean="0">
                <a:solidFill>
                  <a:srgbClr val="004494"/>
                </a:solidFill>
              </a:rPr>
              <a:pPr eaLnBrk="1" hangingPunct="1">
                <a:defRPr/>
              </a:pPr>
              <a:t>4</a:t>
            </a:fld>
            <a:endParaRPr lang="en-US" sz="1000" b="0" smtClean="0">
              <a:solidFill>
                <a:srgbClr val="004494"/>
              </a:solidFill>
            </a:endParaRPr>
          </a:p>
        </p:txBody>
      </p:sp>
      <p:sp>
        <p:nvSpPr>
          <p:cNvPr id="13317" name="Date Placeholder 4"/>
          <p:cNvSpPr>
            <a:spLocks noGrp="1"/>
          </p:cNvSpPr>
          <p:nvPr>
            <p:ph type="dt"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rgbClr val="CC3300"/>
                </a:solidFill>
                <a:latin typeface="Verdana" pitchFamily="34" charset="0"/>
                <a:ea typeface="ＭＳ Ｐゴシック" pitchFamily="34" charset="-128"/>
              </a:defRPr>
            </a:lvl1pPr>
            <a:lvl2pPr marL="742950" indent="-285750" eaLnBrk="0" hangingPunct="0">
              <a:defRPr sz="1200" b="1">
                <a:solidFill>
                  <a:srgbClr val="CC3300"/>
                </a:solidFill>
                <a:latin typeface="Verdana" pitchFamily="34" charset="0"/>
                <a:ea typeface="ＭＳ Ｐゴシック" pitchFamily="34" charset="-128"/>
              </a:defRPr>
            </a:lvl2pPr>
            <a:lvl3pPr marL="1143000" indent="-228600" eaLnBrk="0" hangingPunct="0">
              <a:defRPr sz="1200" b="1">
                <a:solidFill>
                  <a:srgbClr val="CC3300"/>
                </a:solidFill>
                <a:latin typeface="Verdana" pitchFamily="34" charset="0"/>
                <a:ea typeface="ＭＳ Ｐゴシック" pitchFamily="34" charset="-128"/>
              </a:defRPr>
            </a:lvl3pPr>
            <a:lvl4pPr marL="1600200" indent="-228600" eaLnBrk="0" hangingPunct="0">
              <a:defRPr sz="1200" b="1">
                <a:solidFill>
                  <a:srgbClr val="CC3300"/>
                </a:solidFill>
                <a:latin typeface="Verdana" pitchFamily="34" charset="0"/>
                <a:ea typeface="ＭＳ Ｐゴシック" pitchFamily="34" charset="-128"/>
              </a:defRPr>
            </a:lvl4pPr>
            <a:lvl5pPr marL="2057400" indent="-228600" eaLnBrk="0" hangingPunct="0">
              <a:defRPr sz="1200" b="1">
                <a:solidFill>
                  <a:srgbClr val="CC3300"/>
                </a:solidFill>
                <a:latin typeface="Verdana" pitchFamily="34" charset="0"/>
                <a:ea typeface="ＭＳ Ｐゴシック" pitchFamily="34" charset="-128"/>
              </a:defRPr>
            </a:lvl5pPr>
            <a:lvl6pPr marL="25146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6pPr>
            <a:lvl7pPr marL="29718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7pPr>
            <a:lvl8pPr marL="34290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8pPr>
            <a:lvl9pPr marL="38862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9pPr>
          </a:lstStyle>
          <a:p>
            <a:pPr eaLnBrk="1" hangingPunct="1">
              <a:defRPr/>
            </a:pPr>
            <a:endParaRPr lang="en-US" sz="1000" b="0" smtClean="0">
              <a:solidFill>
                <a:srgbClr val="004494"/>
              </a:solidFill>
            </a:endParaRPr>
          </a:p>
        </p:txBody>
      </p:sp>
      <p:sp>
        <p:nvSpPr>
          <p:cNvPr id="13318" name="Content Placeholder 2"/>
          <p:cNvSpPr txBox="1">
            <a:spLocks/>
          </p:cNvSpPr>
          <p:nvPr/>
        </p:nvSpPr>
        <p:spPr bwMode="auto">
          <a:xfrm>
            <a:off x="971550" y="2997200"/>
            <a:ext cx="72009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200" b="1">
                <a:solidFill>
                  <a:srgbClr val="CC3300"/>
                </a:solidFill>
                <a:latin typeface="Verdana" pitchFamily="34" charset="0"/>
                <a:ea typeface="ＭＳ Ｐゴシック" pitchFamily="34" charset="-128"/>
              </a:defRPr>
            </a:lvl1pPr>
            <a:lvl2pPr marL="742950" indent="-285750" eaLnBrk="0" hangingPunct="0">
              <a:defRPr sz="1200" b="1">
                <a:solidFill>
                  <a:srgbClr val="CC3300"/>
                </a:solidFill>
                <a:latin typeface="Verdana" pitchFamily="34" charset="0"/>
                <a:ea typeface="ＭＳ Ｐゴシック" pitchFamily="34" charset="-128"/>
              </a:defRPr>
            </a:lvl2pPr>
            <a:lvl3pPr marL="1143000" indent="-228600" eaLnBrk="0" hangingPunct="0">
              <a:defRPr sz="1200" b="1">
                <a:solidFill>
                  <a:srgbClr val="CC3300"/>
                </a:solidFill>
                <a:latin typeface="Verdana" pitchFamily="34" charset="0"/>
                <a:ea typeface="ＭＳ Ｐゴシック" pitchFamily="34" charset="-128"/>
              </a:defRPr>
            </a:lvl3pPr>
            <a:lvl4pPr marL="1600200" indent="-228600" eaLnBrk="0" hangingPunct="0">
              <a:defRPr sz="1200" b="1">
                <a:solidFill>
                  <a:srgbClr val="CC3300"/>
                </a:solidFill>
                <a:latin typeface="Verdana" pitchFamily="34" charset="0"/>
                <a:ea typeface="ＭＳ Ｐゴシック" pitchFamily="34" charset="-128"/>
              </a:defRPr>
            </a:lvl4pPr>
            <a:lvl5pPr marL="2057400" indent="-228600" eaLnBrk="0" hangingPunct="0">
              <a:defRPr sz="1200" b="1">
                <a:solidFill>
                  <a:srgbClr val="CC3300"/>
                </a:solidFill>
                <a:latin typeface="Verdana" pitchFamily="34" charset="0"/>
                <a:ea typeface="ＭＳ Ｐゴシック" pitchFamily="34" charset="-128"/>
              </a:defRPr>
            </a:lvl5pPr>
            <a:lvl6pPr marL="25146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6pPr>
            <a:lvl7pPr marL="29718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7pPr>
            <a:lvl8pPr marL="34290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8pPr>
            <a:lvl9pPr marL="3886200" indent="-228600" eaLnBrk="0" fontAlgn="base" hangingPunct="0">
              <a:spcBef>
                <a:spcPct val="0"/>
              </a:spcBef>
              <a:spcAft>
                <a:spcPct val="0"/>
              </a:spcAft>
              <a:defRPr sz="1200" b="1">
                <a:solidFill>
                  <a:srgbClr val="CC3300"/>
                </a:solidFill>
                <a:latin typeface="Verdana" pitchFamily="34" charset="0"/>
                <a:ea typeface="ＭＳ Ｐゴシック" pitchFamily="34" charset="-128"/>
              </a:defRPr>
            </a:lvl9pPr>
          </a:lstStyle>
          <a:p>
            <a:pPr>
              <a:lnSpc>
                <a:spcPts val="2400"/>
              </a:lnSpc>
              <a:spcBef>
                <a:spcPct val="20000"/>
              </a:spcBef>
              <a:buClr>
                <a:srgbClr val="37ACDE"/>
              </a:buClr>
              <a:buFont typeface="Verdana" pitchFamily="34" charset="0"/>
              <a:buNone/>
            </a:pPr>
            <a:r>
              <a:rPr lang="en-GB" sz="1600" dirty="0">
                <a:solidFill>
                  <a:srgbClr val="004494"/>
                </a:solidFill>
              </a:rPr>
              <a:t>Network</a:t>
            </a:r>
          </a:p>
          <a:p>
            <a:pPr>
              <a:lnSpc>
                <a:spcPts val="2400"/>
              </a:lnSpc>
              <a:spcBef>
                <a:spcPct val="20000"/>
              </a:spcBef>
              <a:buClr>
                <a:srgbClr val="37ACDE"/>
              </a:buClr>
              <a:buFont typeface="Verdana" pitchFamily="34" charset="0"/>
              <a:buChar char="•"/>
            </a:pPr>
            <a:r>
              <a:rPr lang="en-US" b="0" dirty="0">
                <a:solidFill>
                  <a:srgbClr val="004494"/>
                </a:solidFill>
              </a:rPr>
              <a:t>European Commission and </a:t>
            </a:r>
            <a:r>
              <a:rPr lang="en-GB" b="0" dirty="0">
                <a:solidFill>
                  <a:srgbClr val="004494"/>
                </a:solidFill>
              </a:rPr>
              <a:t>Transport agencies and EU Competent Authorities</a:t>
            </a:r>
          </a:p>
          <a:p>
            <a:pPr>
              <a:lnSpc>
                <a:spcPts val="2400"/>
              </a:lnSpc>
              <a:spcBef>
                <a:spcPct val="20000"/>
              </a:spcBef>
              <a:buClr>
                <a:srgbClr val="37ACDE"/>
              </a:buClr>
              <a:buFont typeface="Verdana" pitchFamily="34" charset="0"/>
              <a:buChar char="•"/>
            </a:pPr>
            <a:r>
              <a:rPr lang="en-GB" b="0" dirty="0">
                <a:solidFill>
                  <a:srgbClr val="004494"/>
                </a:solidFill>
              </a:rPr>
              <a:t>International Organisations (EUROCONTROL, ICAO, IMO)</a:t>
            </a:r>
          </a:p>
          <a:p>
            <a:pPr>
              <a:lnSpc>
                <a:spcPts val="2400"/>
              </a:lnSpc>
              <a:spcBef>
                <a:spcPct val="20000"/>
              </a:spcBef>
              <a:buClr>
                <a:srgbClr val="37ACDE"/>
              </a:buClr>
              <a:buFont typeface="Verdana" pitchFamily="34" charset="0"/>
              <a:buNone/>
            </a:pPr>
            <a:r>
              <a:rPr lang="en-GB" sz="1600" dirty="0">
                <a:solidFill>
                  <a:srgbClr val="004494"/>
                </a:solidFill>
              </a:rPr>
              <a:t>Services</a:t>
            </a:r>
          </a:p>
          <a:p>
            <a:pPr>
              <a:lnSpc>
                <a:spcPts val="2400"/>
              </a:lnSpc>
              <a:spcBef>
                <a:spcPct val="20000"/>
              </a:spcBef>
              <a:buClr>
                <a:srgbClr val="37ACDE"/>
              </a:buClr>
              <a:buFont typeface="Verdana" pitchFamily="34" charset="0"/>
              <a:buChar char="•"/>
            </a:pPr>
            <a:r>
              <a:rPr lang="en-US" b="0" dirty="0">
                <a:solidFill>
                  <a:srgbClr val="004494"/>
                </a:solidFill>
              </a:rPr>
              <a:t>Reporting and data integration environments</a:t>
            </a:r>
          </a:p>
          <a:p>
            <a:pPr>
              <a:lnSpc>
                <a:spcPts val="2400"/>
              </a:lnSpc>
              <a:spcBef>
                <a:spcPct val="20000"/>
              </a:spcBef>
              <a:buClr>
                <a:srgbClr val="37ACDE"/>
              </a:buClr>
              <a:buFont typeface="Verdana" pitchFamily="34" charset="0"/>
              <a:buChar char="•"/>
            </a:pPr>
            <a:r>
              <a:rPr lang="en-US" b="0" dirty="0">
                <a:solidFill>
                  <a:srgbClr val="004494"/>
                </a:solidFill>
              </a:rPr>
              <a:t>Taxonomy management and maintenance</a:t>
            </a:r>
          </a:p>
          <a:p>
            <a:pPr>
              <a:lnSpc>
                <a:spcPts val="2400"/>
              </a:lnSpc>
              <a:spcBef>
                <a:spcPct val="20000"/>
              </a:spcBef>
              <a:buClr>
                <a:srgbClr val="37ACDE"/>
              </a:buClr>
              <a:buFont typeface="Verdana" pitchFamily="34" charset="0"/>
              <a:buChar char="•"/>
            </a:pPr>
            <a:r>
              <a:rPr lang="en-US" b="0" dirty="0">
                <a:solidFill>
                  <a:srgbClr val="004494"/>
                </a:solidFill>
              </a:rPr>
              <a:t>Training and support</a:t>
            </a:r>
          </a:p>
          <a:p>
            <a:pPr>
              <a:lnSpc>
                <a:spcPts val="2400"/>
              </a:lnSpc>
              <a:spcBef>
                <a:spcPct val="20000"/>
              </a:spcBef>
              <a:buClr>
                <a:srgbClr val="37ACDE"/>
              </a:buClr>
              <a:buFont typeface="Verdana" pitchFamily="34" charset="0"/>
              <a:buNone/>
            </a:pPr>
            <a:r>
              <a:rPr lang="en-GB" sz="1600" dirty="0">
                <a:solidFill>
                  <a:srgbClr val="004494"/>
                </a:solidFill>
              </a:rPr>
              <a:t>Tools</a:t>
            </a:r>
          </a:p>
          <a:p>
            <a:pPr>
              <a:lnSpc>
                <a:spcPts val="2400"/>
              </a:lnSpc>
              <a:spcBef>
                <a:spcPct val="20000"/>
              </a:spcBef>
              <a:buClr>
                <a:srgbClr val="37ACDE"/>
              </a:buClr>
              <a:buFont typeface="Verdana" pitchFamily="34" charset="0"/>
              <a:buChar char="•"/>
            </a:pPr>
            <a:r>
              <a:rPr lang="en-US" b="0" dirty="0">
                <a:solidFill>
                  <a:srgbClr val="004494"/>
                </a:solidFill>
              </a:rPr>
              <a:t>The ECCAIRS Reporting System</a:t>
            </a:r>
          </a:p>
        </p:txBody>
      </p:sp>
    </p:spTree>
    <p:extLst>
      <p:ext uri="{BB962C8B-B14F-4D97-AF65-F5344CB8AC3E}">
        <p14:creationId xmlns:p14="http://schemas.microsoft.com/office/powerpoint/2010/main" val="4288981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ECCAIRS History</a:t>
            </a:r>
            <a:endParaRPr lang="en-GB" dirty="0"/>
          </a:p>
        </p:txBody>
      </p:sp>
      <p:sp>
        <p:nvSpPr>
          <p:cNvPr id="3" name="Content Placeholder 2"/>
          <p:cNvSpPr>
            <a:spLocks noGrp="1"/>
          </p:cNvSpPr>
          <p:nvPr>
            <p:ph idx="1"/>
          </p:nvPr>
        </p:nvSpPr>
        <p:spPr/>
        <p:txBody>
          <a:bodyPr/>
          <a:lstStyle/>
          <a:p>
            <a:r>
              <a:rPr lang="en-GB" dirty="0" smtClean="0"/>
              <a:t>1991 	IFALPA Share data … improve safety</a:t>
            </a:r>
          </a:p>
          <a:p>
            <a:r>
              <a:rPr lang="en-GB" dirty="0" smtClean="0"/>
              <a:t>1991-1995 	Feasibility study </a:t>
            </a:r>
          </a:p>
          <a:p>
            <a:r>
              <a:rPr lang="en-GB" dirty="0" smtClean="0"/>
              <a:t>1998 	ECCAIRS 3.1</a:t>
            </a:r>
          </a:p>
          <a:p>
            <a:r>
              <a:rPr lang="en-GB" dirty="0" smtClean="0"/>
              <a:t>2002	ECCAIRS 4.1</a:t>
            </a:r>
          </a:p>
          <a:p>
            <a:r>
              <a:rPr lang="en-GB" dirty="0" smtClean="0"/>
              <a:t>2003	Directive 2003/42</a:t>
            </a:r>
          </a:p>
          <a:p>
            <a:r>
              <a:rPr lang="en-GB" dirty="0" smtClean="0"/>
              <a:t>2007	Regulations 1321/2007 and 1330/2007</a:t>
            </a:r>
          </a:p>
          <a:p>
            <a:r>
              <a:rPr lang="en-GB" dirty="0" smtClean="0"/>
              <a:t>2010	Regulation 996/2010</a:t>
            </a:r>
            <a:br>
              <a:rPr lang="en-GB" dirty="0" smtClean="0"/>
            </a:br>
            <a:r>
              <a:rPr lang="en-GB" dirty="0" smtClean="0"/>
              <a:t>		ECCAIRS Maritime (EMCIP)</a:t>
            </a:r>
          </a:p>
          <a:p>
            <a:r>
              <a:rPr lang="en-GB" dirty="0" smtClean="0"/>
              <a:t>2011	ECCAIRS 5.1</a:t>
            </a:r>
          </a:p>
          <a:p>
            <a:r>
              <a:rPr lang="en-GB" dirty="0" smtClean="0"/>
              <a:t>2012	ECCAIRS Railways (ERAIL)</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5</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pic>
        <p:nvPicPr>
          <p:cNvPr id="10246" name="Picture 6" descr="C:\Users\Wietse\Documents\My Projects\ECCAIRS\ECCAIRS-design\Graphics\Old\ECCAIRS-2-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2483" y="2846870"/>
            <a:ext cx="1952083" cy="1187185"/>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C:\Users\Wietse\Documents\My Projects\ECCAIRS\ECCAIRS-design\Graphics\Multimodal\ECCAIRSMultimodal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233" y="5153831"/>
            <a:ext cx="1472581" cy="75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94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7"/>
          <p:cNvPicPr>
            <a:picLocks noChangeAspect="1" noChangeArrowheads="1"/>
          </p:cNvPicPr>
          <p:nvPr/>
        </p:nvPicPr>
        <p:blipFill>
          <a:blip r:embed="rId3"/>
          <a:srcRect/>
          <a:stretch>
            <a:fillRect/>
          </a:stretch>
        </p:blipFill>
        <p:spPr bwMode="auto">
          <a:xfrm>
            <a:off x="428842" y="4303203"/>
            <a:ext cx="942542" cy="740569"/>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Rectangle 10"/>
          <p:cNvSpPr>
            <a:spLocks noChangeArrowheads="1"/>
          </p:cNvSpPr>
          <p:nvPr/>
        </p:nvSpPr>
        <p:spPr bwMode="auto">
          <a:xfrm>
            <a:off x="1304371" y="3776220"/>
            <a:ext cx="695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Browser</a:t>
            </a:r>
            <a:endParaRPr lang="en-GB" sz="1000" dirty="0"/>
          </a:p>
        </p:txBody>
      </p:sp>
      <p:sp>
        <p:nvSpPr>
          <p:cNvPr id="21509" name="Rectangle 11"/>
          <p:cNvSpPr>
            <a:spLocks noChangeArrowheads="1"/>
          </p:cNvSpPr>
          <p:nvPr/>
        </p:nvSpPr>
        <p:spPr bwMode="auto">
          <a:xfrm>
            <a:off x="4561487" y="3268189"/>
            <a:ext cx="681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err="1"/>
              <a:t>Grapher</a:t>
            </a:r>
            <a:endParaRPr lang="en-GB" sz="1000" dirty="0"/>
          </a:p>
        </p:txBody>
      </p:sp>
      <p:sp>
        <p:nvSpPr>
          <p:cNvPr id="21510" name="Rectangle 15"/>
          <p:cNvSpPr>
            <a:spLocks noChangeArrowheads="1"/>
          </p:cNvSpPr>
          <p:nvPr/>
        </p:nvSpPr>
        <p:spPr bwMode="auto">
          <a:xfrm>
            <a:off x="527050" y="5154897"/>
            <a:ext cx="746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err="1"/>
              <a:t>Mephisto</a:t>
            </a:r>
            <a:endParaRPr lang="en-GB" sz="1000" dirty="0"/>
          </a:p>
        </p:txBody>
      </p:sp>
      <p:sp>
        <p:nvSpPr>
          <p:cNvPr id="21511" name="Rectangle 16"/>
          <p:cNvSpPr>
            <a:spLocks noChangeArrowheads="1"/>
          </p:cNvSpPr>
          <p:nvPr/>
        </p:nvSpPr>
        <p:spPr bwMode="auto">
          <a:xfrm>
            <a:off x="4728620" y="6482518"/>
            <a:ext cx="584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DINER</a:t>
            </a:r>
            <a:endParaRPr lang="en-GB" sz="1000" dirty="0"/>
          </a:p>
        </p:txBody>
      </p:sp>
      <p:sp>
        <p:nvSpPr>
          <p:cNvPr id="21512" name="Rectangle 17"/>
          <p:cNvSpPr>
            <a:spLocks noChangeArrowheads="1"/>
          </p:cNvSpPr>
          <p:nvPr/>
        </p:nvSpPr>
        <p:spPr bwMode="auto">
          <a:xfrm>
            <a:off x="900113" y="6488113"/>
            <a:ext cx="4937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AWB</a:t>
            </a:r>
            <a:endParaRPr lang="en-GB" sz="1000"/>
          </a:p>
        </p:txBody>
      </p:sp>
      <p:sp>
        <p:nvSpPr>
          <p:cNvPr id="21513" name="Rectangle 18"/>
          <p:cNvSpPr>
            <a:spLocks noChangeArrowheads="1"/>
          </p:cNvSpPr>
          <p:nvPr/>
        </p:nvSpPr>
        <p:spPr bwMode="auto">
          <a:xfrm>
            <a:off x="2540929" y="6317147"/>
            <a:ext cx="581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Dexter</a:t>
            </a:r>
            <a:endParaRPr lang="en-GB" sz="1000"/>
          </a:p>
        </p:txBody>
      </p:sp>
      <p:sp>
        <p:nvSpPr>
          <p:cNvPr id="21514" name="Rectangle 19"/>
          <p:cNvSpPr>
            <a:spLocks noChangeArrowheads="1"/>
          </p:cNvSpPr>
          <p:nvPr/>
        </p:nvSpPr>
        <p:spPr bwMode="auto">
          <a:xfrm>
            <a:off x="3293268" y="4738032"/>
            <a:ext cx="727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WebDAS</a:t>
            </a:r>
            <a:endParaRPr lang="en-GB" sz="1000" dirty="0"/>
          </a:p>
        </p:txBody>
      </p:sp>
      <p:grpSp>
        <p:nvGrpSpPr>
          <p:cNvPr id="26645" name="Group 4"/>
          <p:cNvGrpSpPr>
            <a:grpSpLocks/>
          </p:cNvGrpSpPr>
          <p:nvPr/>
        </p:nvGrpSpPr>
        <p:grpSpPr bwMode="auto">
          <a:xfrm>
            <a:off x="497923" y="5740758"/>
            <a:ext cx="1154112" cy="650159"/>
            <a:chOff x="3635297" y="3735525"/>
            <a:chExt cx="1321279" cy="753650"/>
          </a:xfrm>
          <a:effectLst>
            <a:outerShdw blurRad="241300" dist="139700" dir="2700000" algn="ctr" rotWithShape="0">
              <a:srgbClr val="000000">
                <a:alpha val="43137"/>
              </a:srgbClr>
            </a:outerShdw>
          </a:effectLst>
        </p:grpSpPr>
        <p:pic>
          <p:nvPicPr>
            <p:cNvPr id="26652" name="Picture 9" descr="C:\Users\wietse\Desktop\AWB Sample (Workbo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297" y="3735525"/>
              <a:ext cx="1014329" cy="66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10" descr="C:\Users\wietse\Desktop\AWB Sample (QLi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2703" y="4099941"/>
              <a:ext cx="913873" cy="38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46" name="Picture 11" descr="C:\Users\wietse\Desktop\Dexter Sample.png"/>
          <p:cNvPicPr>
            <a:picLocks noChangeAspect="1" noChangeArrowheads="1"/>
          </p:cNvPicPr>
          <p:nvPr/>
        </p:nvPicPr>
        <p:blipFill>
          <a:blip r:embed="rId6"/>
          <a:srcRect/>
          <a:stretch>
            <a:fillRect/>
          </a:stretch>
        </p:blipFill>
        <p:spPr bwMode="auto">
          <a:xfrm>
            <a:off x="2285962" y="5444533"/>
            <a:ext cx="1090961" cy="718150"/>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27"/>
          <p:cNvPicPr>
            <a:picLocks noChangeAspect="1" noChangeArrowheads="1"/>
          </p:cNvPicPr>
          <p:nvPr/>
        </p:nvPicPr>
        <p:blipFill>
          <a:blip r:embed="rId7"/>
          <a:srcRect/>
          <a:stretch>
            <a:fillRect/>
          </a:stretch>
        </p:blipFill>
        <p:spPr bwMode="auto">
          <a:xfrm>
            <a:off x="4429958" y="5724659"/>
            <a:ext cx="1181525" cy="590763"/>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2" name="Picture 2"/>
          <p:cNvPicPr>
            <a:picLocks noChangeAspect="1" noChangeArrowheads="1"/>
          </p:cNvPicPr>
          <p:nvPr/>
        </p:nvPicPr>
        <p:blipFill>
          <a:blip r:embed="rId8"/>
          <a:srcRect/>
          <a:stretch>
            <a:fillRect/>
          </a:stretch>
        </p:blipFill>
        <p:spPr bwMode="auto">
          <a:xfrm>
            <a:off x="4394354" y="2397788"/>
            <a:ext cx="918466" cy="870401"/>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9"/>
          <a:srcRect/>
          <a:stretch>
            <a:fillRect/>
          </a:stretch>
        </p:blipFill>
        <p:spPr bwMode="auto">
          <a:xfrm>
            <a:off x="979211" y="2740455"/>
            <a:ext cx="1345647" cy="960360"/>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520" name="Group 3"/>
          <p:cNvGrpSpPr>
            <a:grpSpLocks/>
          </p:cNvGrpSpPr>
          <p:nvPr/>
        </p:nvGrpSpPr>
        <p:grpSpPr bwMode="auto">
          <a:xfrm>
            <a:off x="7139680" y="2319658"/>
            <a:ext cx="1070159" cy="948531"/>
            <a:chOff x="6092825" y="1442781"/>
            <a:chExt cx="1752600" cy="1540050"/>
          </a:xfrm>
        </p:grpSpPr>
        <p:pic>
          <p:nvPicPr>
            <p:cNvPr id="66564" name="Picture 4"/>
            <p:cNvPicPr>
              <a:picLocks noChangeAspect="1" noChangeArrowheads="1"/>
            </p:cNvPicPr>
            <p:nvPr/>
          </p:nvPicPr>
          <p:blipFill>
            <a:blip r:embed="rId10"/>
            <a:srcRect/>
            <a:stretch>
              <a:fillRect/>
            </a:stretch>
          </p:blipFill>
          <p:spPr bwMode="auto">
            <a:xfrm>
              <a:off x="6092825" y="1442781"/>
              <a:ext cx="1752600" cy="1182822"/>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33" name="Rectangle 13"/>
            <p:cNvSpPr>
              <a:spLocks noChangeArrowheads="1"/>
            </p:cNvSpPr>
            <p:nvPr/>
          </p:nvSpPr>
          <p:spPr bwMode="auto">
            <a:xfrm>
              <a:off x="6521450" y="2736610"/>
              <a:ext cx="10230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t>Data Manager</a:t>
              </a:r>
              <a:endParaRPr lang="en-GB" sz="1000" dirty="0"/>
            </a:p>
          </p:txBody>
        </p:sp>
      </p:grpSp>
      <p:pic>
        <p:nvPicPr>
          <p:cNvPr id="66565" name="Picture 5"/>
          <p:cNvPicPr>
            <a:picLocks noChangeAspect="1" noChangeArrowheads="1"/>
          </p:cNvPicPr>
          <p:nvPr/>
        </p:nvPicPr>
        <p:blipFill>
          <a:blip r:embed="rId11"/>
          <a:srcRect/>
          <a:stretch>
            <a:fillRect/>
          </a:stretch>
        </p:blipFill>
        <p:spPr bwMode="auto">
          <a:xfrm>
            <a:off x="3038475" y="3833811"/>
            <a:ext cx="1236663" cy="831259"/>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522" name="Group 38"/>
          <p:cNvGrpSpPr>
            <a:grpSpLocks/>
          </p:cNvGrpSpPr>
          <p:nvPr/>
        </p:nvGrpSpPr>
        <p:grpSpPr bwMode="auto">
          <a:xfrm>
            <a:off x="7107237" y="5652293"/>
            <a:ext cx="987426" cy="835819"/>
            <a:chOff x="5383213" y="5159375"/>
            <a:chExt cx="1331912" cy="1341596"/>
          </a:xfrm>
        </p:grpSpPr>
        <p:sp>
          <p:nvSpPr>
            <p:cNvPr id="21530" name="Rectangle 22"/>
            <p:cNvSpPr>
              <a:spLocks noChangeArrowheads="1"/>
            </p:cNvSpPr>
            <p:nvPr/>
          </p:nvSpPr>
          <p:spPr bwMode="auto">
            <a:xfrm>
              <a:off x="5727700" y="6254750"/>
              <a:ext cx="4764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RefX</a:t>
              </a:r>
              <a:endParaRPr lang="en-GB" sz="1000"/>
            </a:p>
          </p:txBody>
        </p:sp>
        <p:pic>
          <p:nvPicPr>
            <p:cNvPr id="41" name="Picture 29" descr="C:\users\wietse\Documents\My Projects\ECCAIRS\ECCAIRS-common\Project Management\Contracts\Docaware\RO 43 backup\DeliverableSource\WORD_SOURCE\TARGA_00.png"/>
            <p:cNvPicPr>
              <a:picLocks noChangeAspect="1" noChangeArrowheads="1"/>
            </p:cNvPicPr>
            <p:nvPr/>
          </p:nvPicPr>
          <p:blipFill>
            <a:blip r:embed="rId12"/>
            <a:srcRect/>
            <a:stretch>
              <a:fillRect/>
            </a:stretch>
          </p:blipFill>
          <p:spPr bwMode="auto">
            <a:xfrm>
              <a:off x="5383213" y="5159375"/>
              <a:ext cx="1331912" cy="1011357"/>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24" name="Group 1"/>
          <p:cNvGrpSpPr>
            <a:grpSpLocks/>
          </p:cNvGrpSpPr>
          <p:nvPr/>
        </p:nvGrpSpPr>
        <p:grpSpPr bwMode="auto">
          <a:xfrm>
            <a:off x="7300620" y="4192859"/>
            <a:ext cx="1152004" cy="1062693"/>
            <a:chOff x="6128377" y="3868137"/>
            <a:chExt cx="1363700" cy="1518945"/>
          </a:xfrm>
        </p:grpSpPr>
        <p:pic>
          <p:nvPicPr>
            <p:cNvPr id="38" name="Picture 4"/>
            <p:cNvPicPr>
              <a:picLocks noChangeAspect="1" noChangeArrowheads="1"/>
            </p:cNvPicPr>
            <p:nvPr/>
          </p:nvPicPr>
          <p:blipFill>
            <a:blip r:embed="rId13"/>
            <a:srcRect/>
            <a:stretch>
              <a:fillRect/>
            </a:stretch>
          </p:blipFill>
          <p:spPr bwMode="auto">
            <a:xfrm>
              <a:off x="6128670" y="3868137"/>
              <a:ext cx="1363407" cy="1168012"/>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Rectangle 18"/>
            <p:cNvSpPr>
              <a:spLocks noChangeArrowheads="1"/>
            </p:cNvSpPr>
            <p:nvPr/>
          </p:nvSpPr>
          <p:spPr bwMode="auto">
            <a:xfrm>
              <a:off x="6566361" y="5140861"/>
              <a:ext cx="6383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TaxDes</a:t>
              </a:r>
              <a:endParaRPr lang="en-GB" sz="1000"/>
            </a:p>
          </p:txBody>
        </p:sp>
      </p:grpSp>
      <p:grpSp>
        <p:nvGrpSpPr>
          <p:cNvPr id="21525" name="Group 5"/>
          <p:cNvGrpSpPr>
            <a:grpSpLocks/>
          </p:cNvGrpSpPr>
          <p:nvPr/>
        </p:nvGrpSpPr>
        <p:grpSpPr bwMode="auto">
          <a:xfrm>
            <a:off x="5312820" y="4147646"/>
            <a:ext cx="1001330" cy="980203"/>
            <a:chOff x="5234390" y="3238350"/>
            <a:chExt cx="1427609" cy="1451987"/>
          </a:xfrm>
        </p:grpSpPr>
        <p:pic>
          <p:nvPicPr>
            <p:cNvPr id="44" name="Picture 2"/>
            <p:cNvPicPr>
              <a:picLocks noChangeAspect="1" noChangeArrowheads="1"/>
            </p:cNvPicPr>
            <p:nvPr/>
          </p:nvPicPr>
          <p:blipFill>
            <a:blip r:embed="rId14"/>
            <a:srcRect/>
            <a:stretch>
              <a:fillRect/>
            </a:stretch>
          </p:blipFill>
          <p:spPr bwMode="auto">
            <a:xfrm>
              <a:off x="5234390" y="3238256"/>
              <a:ext cx="1426895" cy="1137860"/>
            </a:xfrm>
            <a:prstGeom prst="rect">
              <a:avLst/>
            </a:prstGeom>
            <a:noFill/>
            <a:ln>
              <a:noFill/>
            </a:ln>
            <a:effectLst>
              <a:outerShdw blurRad="241300" dist="139700" dir="2700000"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Rectangle 18"/>
            <p:cNvSpPr>
              <a:spLocks noChangeArrowheads="1"/>
            </p:cNvSpPr>
            <p:nvPr/>
          </p:nvSpPr>
          <p:spPr bwMode="auto">
            <a:xfrm>
              <a:off x="5688588" y="4444116"/>
              <a:ext cx="5469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t>UIDes</a:t>
              </a:r>
              <a:endParaRPr lang="en-GB" sz="1000"/>
            </a:p>
          </p:txBody>
        </p:sp>
      </p:grpSp>
      <p:sp>
        <p:nvSpPr>
          <p:cNvPr id="2" name="Title 1"/>
          <p:cNvSpPr>
            <a:spLocks noGrp="1"/>
          </p:cNvSpPr>
          <p:nvPr>
            <p:ph type="title"/>
          </p:nvPr>
        </p:nvSpPr>
        <p:spPr/>
        <p:txBody>
          <a:bodyPr/>
          <a:lstStyle/>
          <a:p>
            <a:r>
              <a:rPr lang="en-US" dirty="0"/>
              <a:t>ECCAIRS 5 Reporting System suite</a:t>
            </a:r>
            <a:endParaRPr lang="en-GB" dirty="0"/>
          </a:p>
        </p:txBody>
      </p:sp>
    </p:spTree>
    <p:extLst>
      <p:ext uri="{BB962C8B-B14F-4D97-AF65-F5344CB8AC3E}">
        <p14:creationId xmlns:p14="http://schemas.microsoft.com/office/powerpoint/2010/main" val="356613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European Central Repository</a:t>
            </a:r>
            <a:endParaRPr lang="en-GB" dirty="0"/>
          </a:p>
        </p:txBody>
      </p:sp>
      <p:sp>
        <p:nvSpPr>
          <p:cNvPr id="3" name="Content Placeholder 2"/>
          <p:cNvSpPr>
            <a:spLocks noGrp="1"/>
          </p:cNvSpPr>
          <p:nvPr>
            <p:ph idx="1"/>
          </p:nvPr>
        </p:nvSpPr>
        <p:spPr/>
        <p:txBody>
          <a:bodyPr/>
          <a:lstStyle/>
          <a:p>
            <a:r>
              <a:rPr lang="en-GB" dirty="0" smtClean="0"/>
              <a:t>Core of  a data integration network</a:t>
            </a:r>
          </a:p>
          <a:p>
            <a:r>
              <a:rPr lang="en-GB" dirty="0" smtClean="0"/>
              <a:t>Contributions by all Member States (legal mandate)</a:t>
            </a:r>
          </a:p>
          <a:p>
            <a:r>
              <a:rPr lang="en-GB" dirty="0" smtClean="0"/>
              <a:t>More than 700.000 occurrences</a:t>
            </a:r>
          </a:p>
          <a:p>
            <a:r>
              <a:rPr lang="en-GB" dirty="0" smtClean="0"/>
              <a:t>Accessible to all competent authorities (CAA and SIA), EASA and Eurocontrol with restrictions (narratives, operator, </a:t>
            </a:r>
            <a:r>
              <a:rPr lang="en-GB" dirty="0" err="1" smtClean="0"/>
              <a:t>etc</a:t>
            </a:r>
            <a:r>
              <a:rPr lang="en-GB" dirty="0" smtClean="0"/>
              <a:t>)</a:t>
            </a:r>
          </a:p>
          <a:p>
            <a:r>
              <a:rPr lang="en-GB" dirty="0" smtClean="0"/>
              <a:t>Interested parties can ask for information via national contact point</a:t>
            </a:r>
          </a:p>
          <a:p>
            <a:endParaRPr lang="en-GB" dirty="0"/>
          </a:p>
          <a:p>
            <a:r>
              <a:rPr lang="en-GB" dirty="0" smtClean="0"/>
              <a:t>Main issues</a:t>
            </a:r>
          </a:p>
          <a:p>
            <a:pPr lvl="1"/>
            <a:r>
              <a:rPr lang="en-GB" dirty="0" smtClean="0"/>
              <a:t>Reporting discipline and culture … data quality</a:t>
            </a:r>
          </a:p>
          <a:p>
            <a:pPr lvl="1"/>
            <a:r>
              <a:rPr lang="en-GB" dirty="0" smtClean="0"/>
              <a:t>Accessibility</a:t>
            </a:r>
          </a:p>
          <a:p>
            <a:pPr marL="0" indent="0">
              <a:buNone/>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7</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spTree>
    <p:extLst>
      <p:ext uri="{BB962C8B-B14F-4D97-AF65-F5344CB8AC3E}">
        <p14:creationId xmlns:p14="http://schemas.microsoft.com/office/powerpoint/2010/main" val="27686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JRC in ASCOS</a:t>
            </a:r>
            <a:endParaRPr lang="en-GB" dirty="0"/>
          </a:p>
        </p:txBody>
      </p:sp>
      <p:sp>
        <p:nvSpPr>
          <p:cNvPr id="3" name="Content Placeholder 2"/>
          <p:cNvSpPr>
            <a:spLocks noGrp="1"/>
          </p:cNvSpPr>
          <p:nvPr>
            <p:ph idx="1"/>
          </p:nvPr>
        </p:nvSpPr>
        <p:spPr/>
        <p:txBody>
          <a:bodyPr/>
          <a:lstStyle/>
          <a:p>
            <a:r>
              <a:rPr lang="en-GB" dirty="0" smtClean="0"/>
              <a:t>Competence in the building of tools related to safety databases and their usage</a:t>
            </a:r>
          </a:p>
          <a:p>
            <a:r>
              <a:rPr lang="en-GB" dirty="0" smtClean="0"/>
              <a:t>No particular aviation expertise in general nor in the area of Certification</a:t>
            </a:r>
          </a:p>
          <a:p>
            <a:r>
              <a:rPr lang="en-GB" dirty="0" smtClean="0"/>
              <a:t>Bidirectional</a:t>
            </a:r>
          </a:p>
          <a:p>
            <a:pPr lvl="1"/>
            <a:r>
              <a:rPr lang="en-GB" dirty="0" smtClean="0"/>
              <a:t>ECCAIRS expertise to be used in ASCOS</a:t>
            </a:r>
          </a:p>
          <a:p>
            <a:pPr lvl="1"/>
            <a:r>
              <a:rPr lang="en-GB" dirty="0" smtClean="0"/>
              <a:t>ASCOS (technical) output to be propagated to aviation community</a:t>
            </a:r>
          </a:p>
          <a:p>
            <a:r>
              <a:rPr lang="en-GB" dirty="0" smtClean="0"/>
              <a:t>Contacts in the aviation community</a:t>
            </a:r>
          </a:p>
          <a:p>
            <a:pPr lvl="1"/>
            <a:r>
              <a:rPr lang="en-GB" dirty="0" smtClean="0"/>
              <a:t>Safety reporting</a:t>
            </a:r>
          </a:p>
          <a:p>
            <a:pPr lvl="1"/>
            <a:r>
              <a:rPr lang="en-GB" dirty="0" smtClean="0"/>
              <a:t>Data storage and retrieval</a:t>
            </a:r>
          </a:p>
          <a:p>
            <a:pPr lvl="1"/>
            <a:r>
              <a:rPr lang="en-GB" dirty="0" smtClean="0"/>
              <a:t>Data availability</a:t>
            </a:r>
          </a:p>
          <a:p>
            <a:pPr lvl="1"/>
            <a:endParaRPr lang="en-GB"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8</a:t>
            </a:fld>
            <a:endParaRPr lang="en-US"/>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smtClean="0"/>
              <a:t>AVIATION SAFETY AND CERTIFICATION OF NEW OPERATIONS AND SYSTEMS</a:t>
            </a:r>
            <a:endParaRPr lang="en-GB"/>
          </a:p>
        </p:txBody>
      </p:sp>
    </p:spTree>
    <p:extLst>
      <p:ext uri="{BB962C8B-B14F-4D97-AF65-F5344CB8AC3E}">
        <p14:creationId xmlns:p14="http://schemas.microsoft.com/office/powerpoint/2010/main" val="122182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dirty="0" smtClean="0"/>
              <a:t>WP 2.4 </a:t>
            </a:r>
            <a:r>
              <a:rPr lang="en-GB" b="1" dirty="0" smtClean="0"/>
              <a:t/>
            </a:r>
            <a:br>
              <a:rPr lang="en-GB" b="1" dirty="0" smtClean="0"/>
            </a:br>
            <a:r>
              <a:rPr lang="en-GB" dirty="0" smtClean="0"/>
              <a:t>Task definition</a:t>
            </a:r>
            <a:endParaRPr lang="en-GB" dirty="0"/>
          </a:p>
        </p:txBody>
      </p:sp>
      <p:sp>
        <p:nvSpPr>
          <p:cNvPr id="3" name="Content Placeholder 2"/>
          <p:cNvSpPr>
            <a:spLocks noGrp="1"/>
          </p:cNvSpPr>
          <p:nvPr>
            <p:ph idx="1"/>
          </p:nvPr>
        </p:nvSpPr>
        <p:spPr/>
        <p:txBody>
          <a:bodyPr/>
          <a:lstStyle/>
          <a:p>
            <a:r>
              <a:rPr lang="en-US" dirty="0"/>
              <a:t>To demonstrate the applicability of the results coming out of WP2.1, WP2.2 and WP2.3 a </a:t>
            </a:r>
            <a:r>
              <a:rPr lang="en-US" b="1" dirty="0"/>
              <a:t>set of tools </a:t>
            </a:r>
            <a:r>
              <a:rPr lang="en-US" dirty="0"/>
              <a:t>will be </a:t>
            </a:r>
            <a:r>
              <a:rPr lang="en-US" dirty="0" smtClean="0"/>
              <a:t>developed</a:t>
            </a:r>
          </a:p>
          <a:p>
            <a:r>
              <a:rPr lang="en-US" dirty="0"/>
              <a:t>The tools will use safety data </a:t>
            </a:r>
            <a:r>
              <a:rPr lang="en-US" b="1" dirty="0"/>
              <a:t>extracted from an ECCAIRS compatible repository </a:t>
            </a:r>
            <a:r>
              <a:rPr lang="en-US" dirty="0"/>
              <a:t>(ECR, ADREP or national occurrence databases) </a:t>
            </a:r>
            <a:r>
              <a:rPr lang="en-US" b="1" dirty="0"/>
              <a:t>complemented with (historical) exposure </a:t>
            </a:r>
            <a:r>
              <a:rPr lang="en-US" b="1" dirty="0" smtClean="0"/>
              <a:t>data</a:t>
            </a:r>
          </a:p>
          <a:p>
            <a:endParaRPr lang="en-US" b="1" dirty="0"/>
          </a:p>
          <a:p>
            <a:pPr marL="0" indent="0">
              <a:buNone/>
            </a:pPr>
            <a:endParaRPr lang="en-US" b="1" dirty="0"/>
          </a:p>
          <a:p>
            <a:pPr marL="0" indent="0">
              <a:buNone/>
            </a:pPr>
            <a:endParaRPr lang="en-GB" b="1" dirty="0"/>
          </a:p>
        </p:txBody>
      </p:sp>
      <p:sp>
        <p:nvSpPr>
          <p:cNvPr id="4" name="Slide Number Placeholder 3"/>
          <p:cNvSpPr>
            <a:spLocks noGrp="1"/>
          </p:cNvSpPr>
          <p:nvPr>
            <p:ph type="sldNum" sz="quarter" idx="10"/>
          </p:nvPr>
        </p:nvSpPr>
        <p:spPr/>
        <p:txBody>
          <a:bodyPr/>
          <a:lstStyle/>
          <a:p>
            <a:pPr>
              <a:defRPr/>
            </a:pPr>
            <a:fld id="{25680AE9-6677-4808-B7F1-637007D6665D}" type="slidenum">
              <a:rPr lang="en-US" smtClean="0"/>
              <a:pPr>
                <a:defRPr/>
              </a:pPr>
              <a:t>9</a:t>
            </a:fld>
            <a:endParaRPr lang="en-US" dirty="0"/>
          </a:p>
        </p:txBody>
      </p:sp>
      <p:sp>
        <p:nvSpPr>
          <p:cNvPr id="5" name="Date Placeholder 4"/>
          <p:cNvSpPr>
            <a:spLocks noGrp="1"/>
          </p:cNvSpPr>
          <p:nvPr>
            <p:ph type="dt" sz="half" idx="11"/>
          </p:nvPr>
        </p:nvSpPr>
        <p:spPr/>
        <p:txBody>
          <a:bodyPr/>
          <a:lstStyle/>
          <a:p>
            <a:pPr>
              <a:defRPr/>
            </a:pPr>
            <a:fld id="{3242DE27-76C5-44DA-B15F-BB8717722EA9}" type="datetime3">
              <a:rPr lang="en-GB" smtClean="0"/>
              <a:pPr>
                <a:defRPr/>
              </a:pPr>
              <a:t>19 September, 2013</a:t>
            </a:fld>
            <a:endParaRPr lang="en-US" dirty="0"/>
          </a:p>
        </p:txBody>
      </p:sp>
      <p:sp>
        <p:nvSpPr>
          <p:cNvPr id="6" name="Footer Placeholder 5"/>
          <p:cNvSpPr>
            <a:spLocks noGrp="1"/>
          </p:cNvSpPr>
          <p:nvPr>
            <p:ph type="ftr" sz="quarter" idx="12"/>
          </p:nvPr>
        </p:nvSpPr>
        <p:spPr/>
        <p:txBody>
          <a:bodyPr/>
          <a:lstStyle/>
          <a:p>
            <a:r>
              <a:rPr lang="en-GB" dirty="0" smtClean="0"/>
              <a:t>AVIATION SAFETY AND CERTIFICATION OF NEW OPERATIONS AND SYSTEMS</a:t>
            </a:r>
            <a:endParaRPr lang="en-GB" dirty="0"/>
          </a:p>
        </p:txBody>
      </p:sp>
    </p:spTree>
    <p:extLst>
      <p:ext uri="{BB962C8B-B14F-4D97-AF65-F5344CB8AC3E}">
        <p14:creationId xmlns:p14="http://schemas.microsoft.com/office/powerpoint/2010/main" val="42861082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OS_Presentation_Template_V1 for MS 2010">
  <a:themeElements>
    <a:clrScheme name="ASCOS">
      <a:dk1>
        <a:srgbClr val="333333"/>
      </a:dk1>
      <a:lt1>
        <a:sysClr val="window" lastClr="FFFFFF"/>
      </a:lt1>
      <a:dk2>
        <a:srgbClr val="1E4E6B"/>
      </a:dk2>
      <a:lt2>
        <a:srgbClr val="DDDDDD"/>
      </a:lt2>
      <a:accent1>
        <a:srgbClr val="B5CE48"/>
      </a:accent1>
      <a:accent2>
        <a:srgbClr val="5B8AA5"/>
      </a:accent2>
      <a:accent3>
        <a:srgbClr val="9EBFD2"/>
      </a:accent3>
      <a:accent4>
        <a:srgbClr val="728617"/>
      </a:accent4>
      <a:accent5>
        <a:srgbClr val="D7E794"/>
      </a:accent5>
      <a:accent6>
        <a:srgbClr val="F79646"/>
      </a:accent6>
      <a:hlink>
        <a:srgbClr val="00B0F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Org_x002e_ xmlns="f0b43a98-f909-48ce-bcf5-5ff6f70f86f0" xsi:nil="true"/>
    <DISL_x0023_ xmlns="f0b43a98-f909-48ce-bcf5-5ff6f70f86f0" xsi:nil="true"/>
    <Status xmlns="f0b43a98-f909-48ce-bcf5-5ff6f70f86f0" xsi:nil="true"/>
    <DocType xmlns="f0b43a98-f909-48ce-bcf5-5ff6f70f86f0" xsi:nil="true"/>
    <DocID xmlns="f0b43a98-f909-48ce-bcf5-5ff6f70f86f0" xsi:nil="true"/>
    <DocTitle xmlns="f0b43a98-f909-48ce-bcf5-5ff6f70f86f0" xsi:nil="true"/>
    <Baseline xmlns="f0b43a98-f909-48ce-bcf5-5ff6f70f86f0" xsi:nil="true"/>
    <WP xmlns="f0b43a98-f909-48ce-bcf5-5ff6f70f86f0" xsi:nil="true"/>
    <Activity xmlns="f0b43a98-f909-48ce-bcf5-5ff6f70f86f0" xsi:nil="true"/>
    <Release xmlns="f0b43a98-f909-48ce-bcf5-5ff6f70f86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8AE0DFFBB2104D97EB48C5BF0558E6" ma:contentTypeVersion="12" ma:contentTypeDescription="Create a new document." ma:contentTypeScope="" ma:versionID="e923fe4e8ab86b1ff2f022f7a19025c4">
  <xsd:schema xmlns:xsd="http://www.w3.org/2001/XMLSchema" xmlns:p="http://schemas.microsoft.com/office/2006/metadata/properties" xmlns:ns2="f0b43a98-f909-48ce-bcf5-5ff6f70f86f0" targetNamespace="http://schemas.microsoft.com/office/2006/metadata/properties" ma:root="true" ma:fieldsID="4752dd1caa329f03041f9a1631aa833b" ns2:_="">
    <xsd:import namespace="f0b43a98-f909-48ce-bcf5-5ff6f70f86f0"/>
    <xsd:element name="properties">
      <xsd:complexType>
        <xsd:sequence>
          <xsd:element name="documentManagement">
            <xsd:complexType>
              <xsd:all>
                <xsd:element ref="ns2:DocID" minOccurs="0"/>
                <xsd:element ref="ns2:DocTitle" minOccurs="0"/>
                <xsd:element ref="ns2:Release" minOccurs="0"/>
                <xsd:element ref="ns2:Status" minOccurs="0"/>
                <xsd:element ref="ns2:Baseline" minOccurs="0"/>
                <xsd:element ref="ns2:DocType" minOccurs="0"/>
                <xsd:element ref="ns2:Org_x002e_" minOccurs="0"/>
                <xsd:element ref="ns2:WP" minOccurs="0"/>
                <xsd:element ref="ns2:Activity" minOccurs="0"/>
                <xsd:element ref="ns2:DISL_x0023_" minOccurs="0"/>
              </xsd:all>
            </xsd:complexType>
          </xsd:element>
        </xsd:sequence>
      </xsd:complexType>
    </xsd:element>
  </xsd:schema>
  <xsd:schema xmlns:xsd="http://www.w3.org/2001/XMLSchema" xmlns:dms="http://schemas.microsoft.com/office/2006/documentManagement/types" targetNamespace="f0b43a98-f909-48ce-bcf5-5ff6f70f86f0" elementFormDefault="qualified">
    <xsd:import namespace="http://schemas.microsoft.com/office/2006/documentManagement/types"/>
    <xsd:element name="DocID" ma:index="1" nillable="true" ma:displayName="DocID" ma:internalName="DocID">
      <xsd:simpleType>
        <xsd:restriction base="dms:Text">
          <xsd:maxLength value="255"/>
        </xsd:restriction>
      </xsd:simpleType>
    </xsd:element>
    <xsd:element name="DocTitle" ma:index="2" nillable="true" ma:displayName="DocTitle" ma:description="Alternative for Title (which is used in NLR reports to define the NLR document number)" ma:internalName="DocTitle">
      <xsd:simpleType>
        <xsd:restriction base="dms:Text">
          <xsd:maxLength value="255"/>
        </xsd:restriction>
      </xsd:simpleType>
    </xsd:element>
    <xsd:element name="Release" ma:index="3" nillable="true" ma:displayName="Release" ma:description="(Planned) Release identification (e.g. 1.0)" ma:internalName="Release">
      <xsd:simpleType>
        <xsd:restriction base="dms:Text">
          <xsd:maxLength value="255"/>
        </xsd:restriction>
      </xsd:simpleType>
    </xsd:element>
    <xsd:element name="Status" ma:index="4" nillable="true" ma:displayName="Status" ma:list="{A1E82056-003C-4DCE-A68B-43AA45DC96F2}" ma:internalName="Status" ma:showField="Title">
      <xsd:simpleType>
        <xsd:restriction base="dms:Lookup"/>
      </xsd:simpleType>
    </xsd:element>
    <xsd:element name="Baseline" ma:index="5" nillable="true" ma:displayName="Baseline" ma:description="Identifies the baseline the item is part of." ma:list="{5A21BAC9-225B-4F2F-8D16-016E35F10CFE}" ma:internalName="Baseline" ma:showField="LookupID">
      <xsd:simpleType>
        <xsd:restriction base="dms:Lookup"/>
      </xsd:simpleType>
    </xsd:element>
    <xsd:element name="DocType" ma:index="6" nillable="true" ma:displayName="DocType" ma:list="{8FA99976-EA4E-4D53-820F-3C918FA088B4}" ma:internalName="DocType" ma:showField="Title">
      <xsd:simpleType>
        <xsd:restriction base="dms:Lookup"/>
      </xsd:simpleType>
    </xsd:element>
    <xsd:element name="Org_x002e_" ma:index="7" nillable="true" ma:displayName="Org." ma:list="{85B1ED24-8E4A-49B3-8925-73154E44821A}" ma:internalName="Org_x002e_" ma:showField="LookupID">
      <xsd:simpleType>
        <xsd:restriction base="dms:Lookup"/>
      </xsd:simpleType>
    </xsd:element>
    <xsd:element name="WP" ma:index="8" nillable="true" ma:displayName="WP" ma:list="{72527DDC-4322-4558-8E48-1A11BB187FF3}" ma:internalName="WP" ma:showField="LookupID">
      <xsd:simpleType>
        <xsd:restriction base="dms:Lookup"/>
      </xsd:simpleType>
    </xsd:element>
    <xsd:element name="Activity" ma:index="9" nillable="true" ma:displayName="Activity" ma:list="{B68EE924-B976-429C-BE49-78BEF5499426}" ma:internalName="Activity" ma:showField="Title">
      <xsd:simpleType>
        <xsd:restriction base="dms:Lookup"/>
      </xsd:simpleType>
    </xsd:element>
    <xsd:element name="DISL_x0023_" ma:index="10" nillable="true" ma:displayName="DISL-ref" ma:description="Document ID's and Status List (DISL) reference item." ma:list="{3250406A-99F6-4238-BDDD-F3AE414DCBD9}" ma:internalName="DISL_x0023_" ma:showField="leo">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3D1F6F8-87DB-4BDD-8ECC-C7852609DFCE}"/>
</file>

<file path=customXml/itemProps2.xml><?xml version="1.0" encoding="utf-8"?>
<ds:datastoreItem xmlns:ds="http://schemas.openxmlformats.org/officeDocument/2006/customXml" ds:itemID="{E1E6645A-A6F8-4E6E-9D54-2C90E49B8B76}"/>
</file>

<file path=customXml/itemProps3.xml><?xml version="1.0" encoding="utf-8"?>
<ds:datastoreItem xmlns:ds="http://schemas.openxmlformats.org/officeDocument/2006/customXml" ds:itemID="{2DB2A1B5-8DE1-4C91-B28F-FAF2A0FC0A72}"/>
</file>

<file path=docProps/app.xml><?xml version="1.0" encoding="utf-8"?>
<Properties xmlns="http://schemas.openxmlformats.org/officeDocument/2006/extended-properties" xmlns:vt="http://schemas.openxmlformats.org/officeDocument/2006/docPropsVTypes">
  <Template>ASCOS_Presentation_Template_V1 for MS 2010</Template>
  <TotalTime>0</TotalTime>
  <Words>1112</Words>
  <Application>Microsoft Office PowerPoint</Application>
  <PresentationFormat>On-screen Show (4:3)</PresentationFormat>
  <Paragraphs>222</Paragraphs>
  <Slides>24</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ＭＳ Ｐゴシック</vt:lpstr>
      <vt:lpstr>Arial</vt:lpstr>
      <vt:lpstr>Calibri</vt:lpstr>
      <vt:lpstr>Georgia</vt:lpstr>
      <vt:lpstr>Verdana</vt:lpstr>
      <vt:lpstr>ASCOS_Presentation_Template_V1 for MS 2010</vt:lpstr>
      <vt:lpstr>FreeHand 5.0 Drawing</vt:lpstr>
      <vt:lpstr>ECCAIRS &amp; ASCOS </vt:lpstr>
      <vt:lpstr>Contents</vt:lpstr>
      <vt:lpstr>Role of the JRC</vt:lpstr>
      <vt:lpstr>ECCAIRS Mission and Scope</vt:lpstr>
      <vt:lpstr>ECCAIRS History</vt:lpstr>
      <vt:lpstr>ECCAIRS 5 Reporting System suite</vt:lpstr>
      <vt:lpstr>European Central Repository</vt:lpstr>
      <vt:lpstr>JRC in ASCOS</vt:lpstr>
      <vt:lpstr>WP 2.4  Task definition</vt:lpstr>
      <vt:lpstr>Approach</vt:lpstr>
      <vt:lpstr>Framework for indicators</vt:lpstr>
      <vt:lpstr>Caution </vt:lpstr>
      <vt:lpstr>Data availability</vt:lpstr>
      <vt:lpstr>The tools</vt:lpstr>
      <vt:lpstr>Sample graphs: Distribution of technical subjects : occurrences and accidents</vt:lpstr>
      <vt:lpstr>Sample graph: Technical subjects for two manufacturers</vt:lpstr>
      <vt:lpstr>Sample Graph: Relative frequency of a technical subject by manufacturer</vt:lpstr>
      <vt:lpstr>Monitoring of a system</vt:lpstr>
      <vt:lpstr>Monitoring of a system</vt:lpstr>
      <vt:lpstr>ECR - data quality issues – example of coverage analysis</vt:lpstr>
      <vt:lpstr>ECR - data quality issues – graphical representation</vt:lpstr>
      <vt:lpstr>ECR – distribution of top occurrence categories</vt:lpstr>
      <vt:lpstr>Questions ?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Wietse Post</dc:creator>
  <cp:lastModifiedBy>Wietse Post</cp:lastModifiedBy>
  <cp:revision>15</cp:revision>
  <cp:lastPrinted>2012-07-12T12:05:38Z</cp:lastPrinted>
  <dcterms:created xsi:type="dcterms:W3CDTF">2013-08-23T12:17:58Z</dcterms:created>
  <dcterms:modified xsi:type="dcterms:W3CDTF">2013-09-19T10:09:42Z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0x0101009B8AE0DFFBB2104D97EB48C5BF0558E6</vt:lpwstr>
  </property>
</Properties>
</file>