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66" r:id="rId5"/>
    <p:sldMasterId id="2147483710" r:id="rId6"/>
  </p:sldMasterIdLst>
  <p:notesMasterIdLst>
    <p:notesMasterId r:id="rId25"/>
  </p:notesMasterIdLst>
  <p:sldIdLst>
    <p:sldId id="287" r:id="rId7"/>
    <p:sldId id="371" r:id="rId8"/>
    <p:sldId id="360" r:id="rId9"/>
    <p:sldId id="361" r:id="rId10"/>
    <p:sldId id="363" r:id="rId11"/>
    <p:sldId id="364" r:id="rId12"/>
    <p:sldId id="365" r:id="rId13"/>
    <p:sldId id="366" r:id="rId14"/>
    <p:sldId id="367" r:id="rId15"/>
    <p:sldId id="369" r:id="rId16"/>
    <p:sldId id="370" r:id="rId17"/>
    <p:sldId id="368" r:id="rId18"/>
    <p:sldId id="373" r:id="rId19"/>
    <p:sldId id="376" r:id="rId20"/>
    <p:sldId id="377" r:id="rId21"/>
    <p:sldId id="372" r:id="rId22"/>
    <p:sldId id="272" r:id="rId23"/>
    <p:sldId id="258" r:id="rId24"/>
  </p:sldIdLst>
  <p:sldSz cx="9144000" cy="6858000" type="screen4x3"/>
  <p:notesSz cx="6794500" cy="100076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132" autoAdjust="0"/>
    <p:restoredTop sz="86323" autoAdjust="0"/>
  </p:normalViewPr>
  <p:slideViewPr>
    <p:cSldViewPr snapToGrid="0">
      <p:cViewPr varScale="1">
        <p:scale>
          <a:sx n="71" d="100"/>
          <a:sy n="71" d="100"/>
        </p:scale>
        <p:origin x="162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500063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500063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B658F8B-FDE7-46EF-85B2-199D821B5B7E}" type="datetimeFigureOut">
              <a:rPr lang="en-GB"/>
              <a:pPr>
                <a:defRPr/>
              </a:pPr>
              <a:t>20/09/2013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50888"/>
            <a:ext cx="5003800" cy="3752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6" tIns="45718" rIns="91436" bIns="45718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52975"/>
            <a:ext cx="5435600" cy="4503738"/>
          </a:xfrm>
          <a:prstGeom prst="rect">
            <a:avLst/>
          </a:prstGeom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5950"/>
            <a:ext cx="2944813" cy="500063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505950"/>
            <a:ext cx="2944813" cy="500063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3C4326B-27E6-422D-9CC5-054A82ADB57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78020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420938"/>
            <a:ext cx="9144000" cy="1281112"/>
          </a:xfrm>
          <a:prstGeom prst="rect">
            <a:avLst/>
          </a:prstGeom>
          <a:solidFill>
            <a:schemeClr val="accent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331913" y="1560513"/>
            <a:ext cx="3095625" cy="1147762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 useBgFill="1">
        <p:nvSpPr>
          <p:cNvPr id="6" name="Rounded Rectangle 5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7" name="Rounded Rectangle 6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643313"/>
            <a:ext cx="5932488" cy="244475"/>
          </a:xfrm>
          <a:prstGeom prst="rect">
            <a:avLst/>
          </a:prstGeom>
          <a:solidFill>
            <a:schemeClr val="accent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5932488" y="3643313"/>
            <a:ext cx="3211512" cy="244475"/>
          </a:xfrm>
          <a:prstGeom prst="rect">
            <a:avLst/>
          </a:prstGeom>
          <a:solidFill>
            <a:schemeClr val="tx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2" name="Picture 2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0750" y="823913"/>
            <a:ext cx="7302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42088"/>
            <a:ext cx="8458200" cy="1280812"/>
          </a:xfrm>
        </p:spPr>
        <p:txBody>
          <a:bodyPr bIns="0">
            <a:normAutofit/>
          </a:bodyPr>
          <a:lstStyle>
            <a:lvl1pPr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Date Placeholder 27"/>
          <p:cNvSpPr>
            <a:spLocks noGrp="1"/>
          </p:cNvSpPr>
          <p:nvPr>
            <p:ph type="dt" sz="half" idx="10"/>
          </p:nvPr>
        </p:nvSpPr>
        <p:spPr>
          <a:xfrm>
            <a:off x="7440613" y="3414713"/>
            <a:ext cx="1471612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FE30F21-3E66-464C-BD07-AA847A088AA3}" type="datetime3">
              <a:rPr lang="en-GB"/>
              <a:pPr>
                <a:defRPr/>
              </a:pPr>
              <a:t>20 September, 2013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5038"/>
            <a:ext cx="4038600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5038"/>
            <a:ext cx="4038600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A5442-E7A0-4183-B0AB-E44E5BB424EC}" type="datetime3">
              <a:rPr lang="en-GB"/>
              <a:pPr>
                <a:defRPr/>
              </a:pPr>
              <a:t>20 September, 2013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4B7B7-6186-40CE-AF97-497AE3653260}" type="datetime3">
              <a:rPr lang="en-GB"/>
              <a:pPr>
                <a:defRPr/>
              </a:pPr>
              <a:t>20 September, 2013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5FB28-7C9D-4804-A07D-082B25895DB4}" type="datetime3">
              <a:rPr lang="en-GB"/>
              <a:pPr>
                <a:defRPr/>
              </a:pPr>
              <a:t>20 September, 2013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C3BA8-5EC7-4A5C-BCB2-F7EF7FAA32EA}" type="datetime3">
              <a:rPr lang="en-GB"/>
              <a:pPr>
                <a:defRPr/>
              </a:pPr>
              <a:t>20 September, 2013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67249-F5BB-4DA9-9F76-FB586FA15259}" type="datetime3">
              <a:rPr lang="en-GB"/>
              <a:pPr>
                <a:defRPr/>
              </a:pPr>
              <a:t>20 September, 2013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6B5D4-61E8-492F-8DC1-EF2F6B0FE24E}" type="datetime3">
              <a:rPr lang="en-GB"/>
              <a:pPr>
                <a:defRPr/>
              </a:pPr>
              <a:t>20 September, 2013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E2066-1AA0-4A99-93AD-18336BB39356}" type="datetime3">
              <a:rPr lang="en-GB"/>
              <a:pPr>
                <a:defRPr/>
              </a:pPr>
              <a:t>20 September, 2013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52513"/>
            <a:ext cx="2057400" cy="55451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52513"/>
            <a:ext cx="6019800" cy="5545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437BE-F5A6-4344-BD78-4F4F5900F4EF}" type="datetime3">
              <a:rPr lang="en-GB"/>
              <a:pPr>
                <a:defRPr/>
              </a:pPr>
              <a:t>20 September, 2013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2420888"/>
            <a:ext cx="9144000" cy="1280812"/>
          </a:xfrm>
          <a:prstGeom prst="rect">
            <a:avLst/>
          </a:prstGeom>
          <a:solidFill>
            <a:schemeClr val="accent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Oval 2"/>
          <p:cNvSpPr/>
          <p:nvPr userDrawn="1"/>
        </p:nvSpPr>
        <p:spPr>
          <a:xfrm>
            <a:off x="1331640" y="1560697"/>
            <a:ext cx="3096344" cy="1148223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" y="3649662"/>
            <a:ext cx="5410199" cy="244170"/>
          </a:xfrm>
          <a:prstGeom prst="rect">
            <a:avLst/>
          </a:prstGeom>
          <a:solidFill>
            <a:schemeClr val="accent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5410200" y="3643090"/>
            <a:ext cx="3733801" cy="248432"/>
          </a:xfrm>
          <a:prstGeom prst="rect">
            <a:avLst/>
          </a:prstGeom>
          <a:solidFill>
            <a:schemeClr val="tx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42088"/>
            <a:ext cx="8458200" cy="1280812"/>
          </a:xfrm>
        </p:spPr>
        <p:txBody>
          <a:bodyPr bIns="0" anchor="b">
            <a:normAutofit/>
          </a:bodyPr>
          <a:lstStyle>
            <a:lvl1pPr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441103" y="3414490"/>
            <a:ext cx="1471007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F62149-61B2-4C83-8AF4-0E43598FF700}" type="datetime3">
              <a:rPr lang="en-GB" smtClean="0">
                <a:solidFill>
                  <a:prstClr val="white"/>
                </a:solidFill>
              </a:rPr>
              <a:pPr/>
              <a:t>20 September, 2013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97" y="823782"/>
            <a:ext cx="7302405" cy="173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275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0668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3924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2"/>
          </p:nvPr>
        </p:nvSpPr>
        <p:spPr>
          <a:xfrm>
            <a:off x="7596336" y="44624"/>
            <a:ext cx="1090464" cy="457200"/>
          </a:xfrm>
          <a:prstGeom prst="rect">
            <a:avLst/>
          </a:prstGeom>
        </p:spPr>
        <p:txBody>
          <a:bodyPr vert="horz" rIns="0" anchor="b"/>
          <a:lstStyle>
            <a:lvl1pPr algn="r" eaLnBrk="1" latinLnBrk="0" hangingPunct="1">
              <a:defRPr kumimoji="0" sz="900" b="1" cap="all" baseline="0">
                <a:solidFill>
                  <a:schemeClr val="accent2"/>
                </a:solidFill>
              </a:defRPr>
            </a:lvl1pPr>
          </a:lstStyle>
          <a:p>
            <a:fld id="{0D2E814D-583C-424D-9755-DEE61AA1A7C0}" type="datetime3">
              <a:rPr lang="en-GB" smtClean="0">
                <a:solidFill>
                  <a:srgbClr val="5B8AA5"/>
                </a:solidFill>
              </a:rPr>
              <a:pPr/>
              <a:t>20 September, 2013</a:t>
            </a:fld>
            <a:endParaRPr lang="en-US" dirty="0">
              <a:solidFill>
                <a:srgbClr val="5B8AA5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44624"/>
            <a:ext cx="4824536" cy="457200"/>
          </a:xfrm>
          <a:prstGeom prst="rect">
            <a:avLst/>
          </a:prstGeom>
        </p:spPr>
        <p:txBody>
          <a:bodyPr vert="horz" rIns="0" anchor="b"/>
          <a:lstStyle>
            <a:lvl1pPr algn="r" eaLnBrk="1" latinLnBrk="0" hangingPunct="1">
              <a:defRPr kumimoji="0" sz="1100" b="0" i="0" cap="all" normalizeH="0" baseline="0">
                <a:solidFill>
                  <a:schemeClr val="accent2"/>
                </a:solidFill>
              </a:defRPr>
            </a:lvl1pPr>
          </a:lstStyle>
          <a:p>
            <a:r>
              <a:rPr lang="en-GB" dirty="0" smtClean="0">
                <a:solidFill>
                  <a:srgbClr val="5B8AA5"/>
                </a:solidFill>
              </a:rPr>
              <a:t>Aviation Safety and Certification of new Operations and Systems</a:t>
            </a:r>
            <a:endParaRPr lang="en-US" dirty="0">
              <a:solidFill>
                <a:srgbClr val="5B8A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039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0668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3924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816C9-0383-4359-8FBB-EA5C30E266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r" eaLnBrk="1" latinLnBrk="0" hangingPunct="1">
              <a:defRPr kumimoji="0" sz="900" b="1" cap="all" baseline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BCFBFC5D-0C45-4025-9929-4E2128ADF96A}" type="datetime3">
              <a:rPr lang="en-GB"/>
              <a:pPr>
                <a:defRPr/>
              </a:pPr>
              <a:t>20 September, 2013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AVIATION SAFETY AND CERTIFICATION OF NEW OPERATIONS AND SYSTEMS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13"/>
          <p:cNvSpPr>
            <a:spLocks noGrp="1"/>
          </p:cNvSpPr>
          <p:nvPr>
            <p:ph type="dt" sz="half" idx="13"/>
          </p:nvPr>
        </p:nvSpPr>
        <p:spPr>
          <a:xfrm>
            <a:off x="7596336" y="44624"/>
            <a:ext cx="1090464" cy="457200"/>
          </a:xfrm>
          <a:prstGeom prst="rect">
            <a:avLst/>
          </a:prstGeom>
        </p:spPr>
        <p:txBody>
          <a:bodyPr vert="horz" rIns="0" anchor="b"/>
          <a:lstStyle>
            <a:lvl1pPr algn="r" eaLnBrk="1" latinLnBrk="0" hangingPunct="1">
              <a:defRPr kumimoji="0" sz="900" b="1" cap="all" baseline="0">
                <a:solidFill>
                  <a:schemeClr val="accent2"/>
                </a:solidFill>
              </a:defRPr>
            </a:lvl1pPr>
          </a:lstStyle>
          <a:p>
            <a:fld id="{5633F91F-4F5A-43A0-BACB-9550BE4D815E}" type="datetime3">
              <a:rPr lang="en-GB" smtClean="0">
                <a:solidFill>
                  <a:srgbClr val="5B8AA5"/>
                </a:solidFill>
              </a:rPr>
              <a:pPr/>
              <a:t>20 September, 2013</a:t>
            </a:fld>
            <a:endParaRPr lang="en-US" dirty="0">
              <a:solidFill>
                <a:srgbClr val="5B8AA5"/>
              </a:solidFill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44624"/>
            <a:ext cx="4824536" cy="457200"/>
          </a:xfrm>
          <a:prstGeom prst="rect">
            <a:avLst/>
          </a:prstGeom>
        </p:spPr>
        <p:txBody>
          <a:bodyPr vert="horz" rIns="0" anchor="b"/>
          <a:lstStyle>
            <a:lvl1pPr algn="r" eaLnBrk="1" latinLnBrk="0" hangingPunct="1">
              <a:defRPr kumimoji="0" sz="1100" b="0" i="0" cap="all" normalizeH="0" baseline="0">
                <a:solidFill>
                  <a:schemeClr val="accent2"/>
                </a:solidFill>
              </a:defRPr>
            </a:lvl1pPr>
          </a:lstStyle>
          <a:p>
            <a:r>
              <a:rPr lang="en-GB" dirty="0" smtClean="0">
                <a:solidFill>
                  <a:srgbClr val="5B8AA5"/>
                </a:solidFill>
              </a:rPr>
              <a:t>Aviation Safety and Certification of new Operations and Systems</a:t>
            </a:r>
            <a:endParaRPr lang="en-US" dirty="0">
              <a:solidFill>
                <a:srgbClr val="5B8A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221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gradFill flip="none" rotWithShape="1">
            <a:gsLst>
              <a:gs pos="0">
                <a:schemeClr val="accent2">
                  <a:satMod val="150000"/>
                  <a:tint val="66000"/>
                  <a:satMod val="160000"/>
                </a:schemeClr>
              </a:gs>
              <a:gs pos="50000">
                <a:schemeClr val="accent2">
                  <a:satMod val="150000"/>
                  <a:tint val="44500"/>
                  <a:satMod val="160000"/>
                </a:schemeClr>
              </a:gs>
              <a:gs pos="100000">
                <a:schemeClr val="accent2">
                  <a:satMod val="150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gradFill flip="none" rotWithShape="1">
            <a:gsLst>
              <a:gs pos="0">
                <a:schemeClr val="accent2">
                  <a:satMod val="150000"/>
                  <a:tint val="66000"/>
                  <a:satMod val="160000"/>
                </a:schemeClr>
              </a:gs>
              <a:gs pos="50000">
                <a:schemeClr val="accent2">
                  <a:satMod val="150000"/>
                  <a:tint val="44500"/>
                  <a:satMod val="160000"/>
                </a:schemeClr>
              </a:gs>
              <a:gs pos="100000">
                <a:schemeClr val="accent2">
                  <a:satMod val="150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6652B35-718D-4E28-AFEB-B694A3B357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13"/>
          <p:cNvSpPr>
            <a:spLocks noGrp="1"/>
          </p:cNvSpPr>
          <p:nvPr>
            <p:ph type="dt" sz="half" idx="12"/>
          </p:nvPr>
        </p:nvSpPr>
        <p:spPr>
          <a:xfrm>
            <a:off x="7596336" y="44624"/>
            <a:ext cx="1090464" cy="457200"/>
          </a:xfrm>
          <a:prstGeom prst="rect">
            <a:avLst/>
          </a:prstGeom>
        </p:spPr>
        <p:txBody>
          <a:bodyPr vert="horz" rIns="0" anchor="b"/>
          <a:lstStyle>
            <a:lvl1pPr algn="r" eaLnBrk="1" latinLnBrk="0" hangingPunct="1">
              <a:defRPr kumimoji="0" sz="900" b="1" cap="all" baseline="0">
                <a:solidFill>
                  <a:schemeClr val="accent2"/>
                </a:solidFill>
              </a:defRPr>
            </a:lvl1pPr>
          </a:lstStyle>
          <a:p>
            <a:fld id="{2AD7ECA1-42FB-4B9D-9B2B-B9524C9D41F2}" type="datetime3">
              <a:rPr lang="en-GB" smtClean="0">
                <a:solidFill>
                  <a:srgbClr val="5B8AA5"/>
                </a:solidFill>
              </a:rPr>
              <a:pPr/>
              <a:t>20 September, 2013</a:t>
            </a:fld>
            <a:endParaRPr lang="en-US" dirty="0">
              <a:solidFill>
                <a:srgbClr val="5B8AA5"/>
              </a:solidFill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2699792" y="44624"/>
            <a:ext cx="4824536" cy="457200"/>
          </a:xfrm>
          <a:prstGeom prst="rect">
            <a:avLst/>
          </a:prstGeom>
        </p:spPr>
        <p:txBody>
          <a:bodyPr vert="horz" rIns="0" anchor="b"/>
          <a:lstStyle>
            <a:lvl1pPr algn="r" eaLnBrk="1" latinLnBrk="0" hangingPunct="1">
              <a:defRPr kumimoji="0" sz="1100" b="0" i="0" cap="all" normalizeH="0" baseline="0">
                <a:solidFill>
                  <a:schemeClr val="accent2"/>
                </a:solidFill>
              </a:defRPr>
            </a:lvl1pPr>
          </a:lstStyle>
          <a:p>
            <a:r>
              <a:rPr lang="en-GB" dirty="0" smtClean="0">
                <a:solidFill>
                  <a:srgbClr val="5B8AA5"/>
                </a:solidFill>
              </a:rPr>
              <a:t>Aviation Safety and Certification of new Operations and Systems</a:t>
            </a:r>
            <a:endParaRPr lang="en-US" dirty="0">
              <a:solidFill>
                <a:srgbClr val="5B8A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643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490852"/>
            <a:ext cx="762000" cy="365760"/>
          </a:xfrm>
          <a:prstGeom prst="rect">
            <a:avLst/>
          </a:prstGeom>
        </p:spPr>
        <p:txBody>
          <a:bodyPr vert="horz" rIns="0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6652B35-718D-4E28-AFEB-B694A3B357E8}" type="slidenum">
              <a:rPr lang="en-US" smtClean="0"/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Date Placeholder 13"/>
          <p:cNvSpPr>
            <a:spLocks noGrp="1"/>
          </p:cNvSpPr>
          <p:nvPr>
            <p:ph type="dt" sz="half" idx="2"/>
          </p:nvPr>
        </p:nvSpPr>
        <p:spPr>
          <a:xfrm>
            <a:off x="7596336" y="44624"/>
            <a:ext cx="1090464" cy="457200"/>
          </a:xfrm>
          <a:prstGeom prst="rect">
            <a:avLst/>
          </a:prstGeom>
        </p:spPr>
        <p:txBody>
          <a:bodyPr vert="horz" rIns="0" anchor="b"/>
          <a:lstStyle>
            <a:lvl1pPr algn="r" eaLnBrk="1" latinLnBrk="0" hangingPunct="1">
              <a:defRPr kumimoji="0" sz="900" b="1" cap="all" baseline="0">
                <a:solidFill>
                  <a:schemeClr val="accent2"/>
                </a:solidFill>
              </a:defRPr>
            </a:lvl1pPr>
          </a:lstStyle>
          <a:p>
            <a:fld id="{17EDF3B7-02FC-4FA0-8773-945844AEDCBB}" type="datetime3">
              <a:rPr lang="en-GB" smtClean="0">
                <a:solidFill>
                  <a:srgbClr val="5B8AA5"/>
                </a:solidFill>
              </a:rPr>
              <a:pPr/>
              <a:t>20 September, 2013</a:t>
            </a:fld>
            <a:endParaRPr lang="en-US" dirty="0">
              <a:solidFill>
                <a:srgbClr val="5B8AA5"/>
              </a:solidFill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44624"/>
            <a:ext cx="4824536" cy="457200"/>
          </a:xfrm>
          <a:prstGeom prst="rect">
            <a:avLst/>
          </a:prstGeom>
        </p:spPr>
        <p:txBody>
          <a:bodyPr vert="horz" rIns="0" anchor="b"/>
          <a:lstStyle>
            <a:lvl1pPr algn="r" eaLnBrk="1" latinLnBrk="0" hangingPunct="1">
              <a:defRPr kumimoji="0" sz="1100" b="0" i="0" cap="all" normalizeH="0" baseline="0">
                <a:solidFill>
                  <a:schemeClr val="accent2"/>
                </a:solidFill>
              </a:defRPr>
            </a:lvl1pPr>
          </a:lstStyle>
          <a:p>
            <a:r>
              <a:rPr lang="en-GB" dirty="0" smtClean="0">
                <a:solidFill>
                  <a:srgbClr val="5B8AA5"/>
                </a:solidFill>
              </a:rPr>
              <a:t>Aviation Safety and Certification of new Operations and Systems</a:t>
            </a:r>
            <a:endParaRPr lang="en-US" dirty="0">
              <a:solidFill>
                <a:srgbClr val="5B8A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388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2"/>
          </p:nvPr>
        </p:nvSpPr>
        <p:spPr>
          <a:xfrm>
            <a:off x="7596336" y="44624"/>
            <a:ext cx="1090464" cy="457200"/>
          </a:xfrm>
          <a:prstGeom prst="rect">
            <a:avLst/>
          </a:prstGeom>
        </p:spPr>
        <p:txBody>
          <a:bodyPr vert="horz" rIns="0" anchor="b"/>
          <a:lstStyle>
            <a:lvl1pPr algn="r" eaLnBrk="1" latinLnBrk="0" hangingPunct="1">
              <a:defRPr kumimoji="0" sz="900" b="1" cap="all" baseline="0">
                <a:solidFill>
                  <a:schemeClr val="accent2"/>
                </a:solidFill>
              </a:defRPr>
            </a:lvl1pPr>
          </a:lstStyle>
          <a:p>
            <a:fld id="{651EFDBA-334C-4C2F-ACD8-496D6076A1BD}" type="datetime3">
              <a:rPr lang="en-GB" smtClean="0">
                <a:solidFill>
                  <a:srgbClr val="5B8AA5"/>
                </a:solidFill>
              </a:rPr>
              <a:pPr/>
              <a:t>20 September, 2013</a:t>
            </a:fld>
            <a:endParaRPr lang="en-US" dirty="0">
              <a:solidFill>
                <a:srgbClr val="5B8AA5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44624"/>
            <a:ext cx="4824536" cy="457200"/>
          </a:xfrm>
          <a:prstGeom prst="rect">
            <a:avLst/>
          </a:prstGeom>
        </p:spPr>
        <p:txBody>
          <a:bodyPr vert="horz" rIns="0" anchor="b"/>
          <a:lstStyle>
            <a:lvl1pPr algn="r" eaLnBrk="1" latinLnBrk="0" hangingPunct="1">
              <a:defRPr kumimoji="0" sz="1100" b="0" i="0" cap="all" normalizeH="0" baseline="0">
                <a:solidFill>
                  <a:schemeClr val="accent2"/>
                </a:solidFill>
              </a:defRPr>
            </a:lvl1pPr>
          </a:lstStyle>
          <a:p>
            <a:r>
              <a:rPr lang="en-GB" dirty="0" smtClean="0">
                <a:solidFill>
                  <a:srgbClr val="5B8AA5"/>
                </a:solidFill>
              </a:rPr>
              <a:t>Aviation Safety and Certification of new Operations and Systems</a:t>
            </a:r>
            <a:endParaRPr lang="en-US" dirty="0">
              <a:solidFill>
                <a:srgbClr val="5B8A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562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44CAF-822D-49B9-87A8-24830F1056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r" eaLnBrk="1" latinLnBrk="0" hangingPunct="1">
              <a:defRPr kumimoji="0" sz="900" b="1" cap="all" baseline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0D5688CB-3657-44F5-93EB-562658405963}" type="datetime3">
              <a:rPr lang="en-GB"/>
              <a:pPr>
                <a:defRPr/>
              </a:pPr>
              <a:t>20 September, 2013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AVIATION SAFETY AND CERTIFICATION OF NEW OPERATIONS AND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44970"/>
            <a:ext cx="4041648" cy="457200"/>
          </a:xfr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2000" b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244970"/>
            <a:ext cx="4041775" cy="457200"/>
          </a:xfr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2000" b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052513"/>
            <a:ext cx="8229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6B5009A-3F7F-41B8-9440-413E28F1FA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r" eaLnBrk="1" latinLnBrk="0" hangingPunct="1">
              <a:defRPr kumimoji="0" sz="900" b="1" cap="all" baseline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3C79D23C-52A2-43AE-95CF-578277B46E7D}" type="datetime3">
              <a:rPr lang="en-GB"/>
              <a:pPr>
                <a:defRPr/>
              </a:pPr>
              <a:t>20 September, 2013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AVIATION SAFETY AND CERTIFICATION OF NEW OPERATIONS AND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7033E-75CD-4AC1-BB4B-08637E9F42DF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3D623-4468-4717-BB56-EFB930D6BA5F}" type="datetime3">
              <a:rPr lang="en-GB"/>
              <a:pPr>
                <a:defRPr/>
              </a:pPr>
              <a:t>20 September, 2013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AVIATION SAFETY AND CERTIFICATION OF NEW OPERATIONS AND SYSTEMS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05159-AB01-42FD-ABAB-A7551C57E9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r" eaLnBrk="1" latinLnBrk="0" hangingPunct="1">
              <a:defRPr kumimoji="0" sz="900" b="1" cap="all" baseline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0EE13721-62A2-45AD-AC95-1083DE7FAB0B}" type="datetime3">
              <a:rPr lang="en-GB"/>
              <a:pPr>
                <a:defRPr/>
              </a:pPr>
              <a:t>20 September, 2013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AVIATION SAFETY AND CERTIFICATION OF NEW OPERATIONS AND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E7510-4E64-4472-B770-A3AA8DDA544B}" type="datetime3">
              <a:rPr lang="en-GB"/>
              <a:pPr>
                <a:defRPr/>
              </a:pPr>
              <a:t>20 September, 2013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FE612-035F-4E3B-BB2E-48B158EFBA42}" type="datetime3">
              <a:rPr lang="en-GB"/>
              <a:pPr>
                <a:defRPr/>
              </a:pPr>
              <a:t>20 September, 2013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2B77C-0A06-4A16-A9A6-E2E134FF4C72}" type="datetime3">
              <a:rPr lang="en-GB"/>
              <a:pPr>
                <a:defRPr/>
              </a:pPr>
              <a:t>20 September, 2013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052513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05038"/>
            <a:ext cx="822960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490538"/>
            <a:ext cx="762000" cy="366712"/>
          </a:xfrm>
          <a:prstGeom prst="rect">
            <a:avLst/>
          </a:prstGeom>
        </p:spPr>
        <p:txBody>
          <a:bodyPr vert="horz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569AE97B-08B3-4869-AD3F-5212F60EB03F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488950"/>
            <a:ext cx="9144000" cy="309563"/>
          </a:xfrm>
          <a:prstGeom prst="rect">
            <a:avLst/>
          </a:prstGeom>
          <a:solidFill>
            <a:schemeClr val="accent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5932488" y="796925"/>
            <a:ext cx="3211512" cy="142875"/>
          </a:xfrm>
          <a:prstGeom prst="rect">
            <a:avLst/>
          </a:prstGeom>
          <a:solidFill>
            <a:schemeClr val="tx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796925"/>
            <a:ext cx="5932488" cy="142875"/>
          </a:xfrm>
          <a:prstGeom prst="rect">
            <a:avLst/>
          </a:prstGeom>
          <a:solidFill>
            <a:schemeClr val="accent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032" name="Group 5"/>
          <p:cNvGrpSpPr>
            <a:grpSpLocks/>
          </p:cNvGrpSpPr>
          <p:nvPr/>
        </p:nvGrpSpPr>
        <p:grpSpPr bwMode="auto">
          <a:xfrm>
            <a:off x="469900" y="77788"/>
            <a:ext cx="2157413" cy="566737"/>
            <a:chOff x="469284" y="77078"/>
            <a:chExt cx="2158500" cy="566832"/>
          </a:xfrm>
        </p:grpSpPr>
        <p:sp>
          <p:nvSpPr>
            <p:cNvPr id="2" name="Oval 1"/>
            <p:cNvSpPr/>
            <p:nvPr/>
          </p:nvSpPr>
          <p:spPr>
            <a:xfrm>
              <a:off x="540758" y="243793"/>
              <a:ext cx="1008570" cy="4001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1036" name="Picture 19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69284" y="77078"/>
              <a:ext cx="2158500" cy="513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Date Placeholder 13"/>
          <p:cNvSpPr>
            <a:spLocks noGrp="1"/>
          </p:cNvSpPr>
          <p:nvPr>
            <p:ph type="dt" sz="half" idx="2"/>
          </p:nvPr>
        </p:nvSpPr>
        <p:spPr>
          <a:xfrm>
            <a:off x="7596188" y="44450"/>
            <a:ext cx="1090612" cy="457200"/>
          </a:xfrm>
          <a:prstGeom prst="rect">
            <a:avLst/>
          </a:prstGeom>
        </p:spPr>
        <p:txBody>
          <a:bodyPr vert="horz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900" b="1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0944BA1A-C4C1-4B7E-8AED-808EE5813E7E}" type="datetime3">
              <a:rPr lang="en-GB"/>
              <a:pPr>
                <a:defRPr/>
              </a:pPr>
              <a:t>20 September, 2013</a:t>
            </a:fld>
            <a:endParaRPr lang="en-US" dirty="0"/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700338" y="44450"/>
            <a:ext cx="4824412" cy="457200"/>
          </a:xfrm>
          <a:prstGeom prst="rect">
            <a:avLst/>
          </a:prstGeom>
        </p:spPr>
        <p:txBody>
          <a:bodyPr vert="horz" wrap="square" lIns="9144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AVIATION SAFETY AND CERTIFICATION OF NEW OPERATIONS AND SYSTEMS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693" r:id="rId5"/>
    <p:sldLayoutId id="2147483709" r:id="rId6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libri" pitchFamily="34" charset="0"/>
        </a:defRPr>
      </a:lvl9pPr>
    </p:titleStyle>
    <p:bodyStyle>
      <a:lvl1pPr marL="358775" indent="-3587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Calibri" pitchFamily="34" charset="0"/>
        <a:buChar char="→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57225" indent="-392113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Calibri" pitchFamily="34" charset="0"/>
        <a:buChar char="→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22338" indent="-3841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Calibri" pitchFamily="34" charset="0"/>
        <a:buChar char="→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179513" indent="-376238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Calibri" pitchFamily="34" charset="0"/>
        <a:buChar char="→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389063" indent="-312738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Calibri" pitchFamily="34" charset="0"/>
        <a:buChar char="→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/>
          <p:nvPr/>
        </p:nvSpPr>
        <p:spPr>
          <a:xfrm>
            <a:off x="0" y="2420938"/>
            <a:ext cx="9144000" cy="1281112"/>
          </a:xfrm>
          <a:prstGeom prst="rect">
            <a:avLst/>
          </a:prstGeom>
          <a:solidFill>
            <a:schemeClr val="accent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4"/>
          <p:cNvSpPr/>
          <p:nvPr/>
        </p:nvSpPr>
        <p:spPr>
          <a:xfrm>
            <a:off x="1331913" y="1560513"/>
            <a:ext cx="3095625" cy="1147762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 useBgFill="1">
        <p:nvSpPr>
          <p:cNvPr id="15" name="Rounded Rectangle 5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16" name="Rounded Rectangle 6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Rectangle 9"/>
          <p:cNvSpPr/>
          <p:nvPr/>
        </p:nvSpPr>
        <p:spPr>
          <a:xfrm>
            <a:off x="0" y="3643313"/>
            <a:ext cx="5932488" cy="244475"/>
          </a:xfrm>
          <a:prstGeom prst="rect">
            <a:avLst/>
          </a:prstGeom>
          <a:solidFill>
            <a:schemeClr val="accent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Rectangle 10"/>
          <p:cNvSpPr/>
          <p:nvPr/>
        </p:nvSpPr>
        <p:spPr>
          <a:xfrm flipV="1">
            <a:off x="5932488" y="3643313"/>
            <a:ext cx="3211512" cy="244475"/>
          </a:xfrm>
          <a:prstGeom prst="rect">
            <a:avLst/>
          </a:prstGeom>
          <a:solidFill>
            <a:schemeClr val="tx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200" name="Picture 20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20750" y="823913"/>
            <a:ext cx="7302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052513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8202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05038"/>
            <a:ext cx="822960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20" name="Date Placeholder 27"/>
          <p:cNvSpPr>
            <a:spLocks noGrp="1"/>
          </p:cNvSpPr>
          <p:nvPr>
            <p:ph type="dt" sz="half" idx="2"/>
          </p:nvPr>
        </p:nvSpPr>
        <p:spPr>
          <a:xfrm>
            <a:off x="7440613" y="3414713"/>
            <a:ext cx="1471612" cy="457200"/>
          </a:xfrm>
          <a:prstGeom prst="rect">
            <a:avLst/>
          </a:prstGeom>
        </p:spPr>
        <p:txBody>
          <a:bodyPr vert="horz" r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b="1" cap="all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DC5938C-D44E-45B8-A0ED-67591350FD06}" type="datetime3">
              <a:rPr lang="en-GB"/>
              <a:pPr>
                <a:defRPr/>
              </a:pPr>
              <a:t>20 September, 2013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3" r:id="rId2"/>
    <p:sldLayoutId id="2147483702" r:id="rId3"/>
    <p:sldLayoutId id="2147483701" r:id="rId4"/>
    <p:sldLayoutId id="2147483700" r:id="rId5"/>
    <p:sldLayoutId id="2147483699" r:id="rId6"/>
    <p:sldLayoutId id="2147483698" r:id="rId7"/>
    <p:sldLayoutId id="2147483697" r:id="rId8"/>
    <p:sldLayoutId id="2147483696" r:id="rId9"/>
    <p:sldLayoutId id="2147483695" r:id="rId10"/>
    <p:sldLayoutId id="2147483694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libri" pitchFamily="34" charset="0"/>
        </a:defRPr>
      </a:lvl9pPr>
    </p:titleStyle>
    <p:bodyStyle>
      <a:lvl1pPr marL="358775" indent="-3587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Calibri" pitchFamily="34" charset="0"/>
        <a:buChar char="→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657225" indent="-392113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Calibri" pitchFamily="34" charset="0"/>
        <a:buChar char="→"/>
        <a:defRPr sz="2000">
          <a:solidFill>
            <a:schemeClr val="tx2"/>
          </a:solidFill>
          <a:latin typeface="+mn-lt"/>
        </a:defRPr>
      </a:lvl2pPr>
      <a:lvl3pPr marL="922338" indent="-3841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Calibri" pitchFamily="34" charset="0"/>
        <a:buChar char="→"/>
        <a:defRPr>
          <a:solidFill>
            <a:schemeClr val="tx2"/>
          </a:solidFill>
          <a:latin typeface="+mn-lt"/>
        </a:defRPr>
      </a:lvl3pPr>
      <a:lvl4pPr marL="1179513" indent="-376238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Calibri" pitchFamily="34" charset="0"/>
        <a:buChar char="→"/>
        <a:defRPr sz="1600">
          <a:solidFill>
            <a:schemeClr val="tx2"/>
          </a:solidFill>
          <a:latin typeface="+mn-lt"/>
        </a:defRPr>
      </a:lvl4pPr>
      <a:lvl5pPr marL="1389063" indent="-312738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Calibri" pitchFamily="34" charset="0"/>
        <a:buChar char="→"/>
        <a:defRPr sz="1400">
          <a:solidFill>
            <a:schemeClr val="tx2"/>
          </a:solidFill>
          <a:latin typeface="+mn-lt"/>
        </a:defRPr>
      </a:lvl5pPr>
      <a:lvl6pPr marL="1846263" indent="-312738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Calibri" pitchFamily="34" charset="0"/>
        <a:buChar char="→"/>
        <a:defRPr sz="1400">
          <a:solidFill>
            <a:schemeClr val="tx2"/>
          </a:solidFill>
          <a:latin typeface="+mn-lt"/>
        </a:defRPr>
      </a:lvl6pPr>
      <a:lvl7pPr marL="2303463" indent="-312738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Calibri" pitchFamily="34" charset="0"/>
        <a:buChar char="→"/>
        <a:defRPr sz="1400">
          <a:solidFill>
            <a:schemeClr val="tx2"/>
          </a:solidFill>
          <a:latin typeface="+mn-lt"/>
        </a:defRPr>
      </a:lvl7pPr>
      <a:lvl8pPr marL="2760663" indent="-312738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Calibri" pitchFamily="34" charset="0"/>
        <a:buChar char="→"/>
        <a:defRPr sz="1400">
          <a:solidFill>
            <a:schemeClr val="tx2"/>
          </a:solidFill>
          <a:latin typeface="+mn-lt"/>
        </a:defRPr>
      </a:lvl8pPr>
      <a:lvl9pPr marL="3217863" indent="-312738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Calibri" pitchFamily="34" charset="0"/>
        <a:buChar char="→"/>
        <a:defRPr sz="1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0668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04864"/>
            <a:ext cx="8229600" cy="43924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490852"/>
            <a:ext cx="762000" cy="365760"/>
          </a:xfrm>
          <a:prstGeom prst="rect">
            <a:avLst/>
          </a:prstGeom>
        </p:spPr>
        <p:txBody>
          <a:bodyPr vert="horz" rIns="0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652B35-718D-4E28-AFEB-B694A3B357E8}" type="slidenum">
              <a:rPr lang="en-US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77078"/>
            <a:ext cx="9144001" cy="862727"/>
            <a:chOff x="0" y="77078"/>
            <a:chExt cx="9144001" cy="862727"/>
          </a:xfrm>
        </p:grpSpPr>
        <p:sp>
          <p:nvSpPr>
            <p:cNvPr id="29" name="Rectangle 28"/>
            <p:cNvSpPr/>
            <p:nvPr/>
          </p:nvSpPr>
          <p:spPr>
            <a:xfrm>
              <a:off x="0" y="488579"/>
              <a:ext cx="9144000" cy="310663"/>
            </a:xfrm>
            <a:prstGeom prst="rect">
              <a:avLst/>
            </a:prstGeom>
            <a:solidFill>
              <a:schemeClr val="accent1"/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292081" y="796856"/>
              <a:ext cx="3851920" cy="142949"/>
            </a:xfrm>
            <a:prstGeom prst="rect">
              <a:avLst/>
            </a:prstGeom>
            <a:solidFill>
              <a:schemeClr val="tx2"/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" y="796856"/>
              <a:ext cx="5292080" cy="142949"/>
            </a:xfrm>
            <a:prstGeom prst="rect">
              <a:avLst/>
            </a:prstGeom>
            <a:solidFill>
              <a:schemeClr val="accent2"/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6" name="Group 5"/>
            <p:cNvGrpSpPr/>
            <p:nvPr userDrawn="1"/>
          </p:nvGrpSpPr>
          <p:grpSpPr>
            <a:xfrm>
              <a:off x="469284" y="77078"/>
              <a:ext cx="2158500" cy="566832"/>
              <a:chOff x="469284" y="77078"/>
              <a:chExt cx="2158500" cy="566832"/>
            </a:xfrm>
          </p:grpSpPr>
          <p:sp>
            <p:nvSpPr>
              <p:cNvPr id="2" name="Oval 1"/>
              <p:cNvSpPr/>
              <p:nvPr userDrawn="1"/>
            </p:nvSpPr>
            <p:spPr>
              <a:xfrm>
                <a:off x="541292" y="243555"/>
                <a:ext cx="1007242" cy="40035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alpha val="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9284" y="77078"/>
                <a:ext cx="2158500" cy="513499"/>
              </a:xfrm>
              <a:prstGeom prst="rect">
                <a:avLst/>
              </a:prstGeom>
            </p:spPr>
          </p:pic>
        </p:grpSp>
      </p:grpSp>
      <p:sp>
        <p:nvSpPr>
          <p:cNvPr id="24" name="Date Placeholder 13"/>
          <p:cNvSpPr>
            <a:spLocks noGrp="1"/>
          </p:cNvSpPr>
          <p:nvPr>
            <p:ph type="dt" sz="half" idx="2"/>
          </p:nvPr>
        </p:nvSpPr>
        <p:spPr>
          <a:xfrm>
            <a:off x="7596336" y="44624"/>
            <a:ext cx="1090464" cy="457200"/>
          </a:xfrm>
          <a:prstGeom prst="rect">
            <a:avLst/>
          </a:prstGeom>
        </p:spPr>
        <p:txBody>
          <a:bodyPr vert="horz" rIns="0" anchor="b"/>
          <a:lstStyle>
            <a:lvl1pPr algn="r" eaLnBrk="1" latinLnBrk="0" hangingPunct="1">
              <a:defRPr kumimoji="0" sz="900" b="1" cap="all" baseline="0">
                <a:solidFill>
                  <a:schemeClr val="accent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srgbClr val="5B8AA5"/>
                </a:solidFill>
                <a:latin typeface="Calibri"/>
              </a:rPr>
              <a:t>4 JULI 2013</a:t>
            </a:r>
            <a:endParaRPr lang="en-US" dirty="0">
              <a:solidFill>
                <a:srgbClr val="5B8AA5"/>
              </a:solidFill>
              <a:latin typeface="Calibri"/>
            </a:endParaRPr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44624"/>
            <a:ext cx="4824536" cy="457200"/>
          </a:xfrm>
          <a:prstGeom prst="rect">
            <a:avLst/>
          </a:prstGeom>
        </p:spPr>
        <p:txBody>
          <a:bodyPr vert="horz" rIns="0" anchor="b"/>
          <a:lstStyle>
            <a:lvl1pPr algn="r" eaLnBrk="1" latinLnBrk="0" hangingPunct="1">
              <a:defRPr kumimoji="0" sz="1100" b="0" i="0" cap="all" normalizeH="0" baseline="0">
                <a:solidFill>
                  <a:schemeClr val="accent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srgbClr val="5B8AA5"/>
                </a:solidFill>
                <a:latin typeface="Calibri"/>
              </a:rPr>
              <a:t>Aviation Safety and Certification of new Operations and Systems</a:t>
            </a:r>
            <a:endParaRPr lang="en-US" dirty="0">
              <a:solidFill>
                <a:srgbClr val="5B8AA5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4136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8775" indent="-358775" algn="l" rtl="0" eaLnBrk="1" latinLnBrk="0" hangingPunct="1">
        <a:spcBef>
          <a:spcPts val="300"/>
        </a:spcBef>
        <a:buClr>
          <a:schemeClr val="accent1"/>
        </a:buClr>
        <a:buFont typeface="Calibri" pitchFamily="34" charset="0"/>
        <a:buChar char="→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57225" indent="-392113" algn="l" rtl="0" eaLnBrk="1" latinLnBrk="0" hangingPunct="1">
        <a:spcBef>
          <a:spcPts val="300"/>
        </a:spcBef>
        <a:buClr>
          <a:schemeClr val="accent1"/>
        </a:buClr>
        <a:buFont typeface="Calibri" pitchFamily="34" charset="0"/>
        <a:buChar char="→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22338" indent="-384175" algn="l" rtl="0" eaLnBrk="1" latinLnBrk="0" hangingPunct="1">
        <a:spcBef>
          <a:spcPts val="300"/>
        </a:spcBef>
        <a:buClr>
          <a:schemeClr val="accent1"/>
        </a:buClr>
        <a:buFont typeface="Calibri" pitchFamily="34" charset="0"/>
        <a:buChar char="→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179513" indent="-376238" algn="l" rtl="0" eaLnBrk="1" latinLnBrk="0" hangingPunct="1">
        <a:spcBef>
          <a:spcPts val="300"/>
        </a:spcBef>
        <a:buClr>
          <a:schemeClr val="accent1"/>
        </a:buClr>
        <a:buFont typeface="Calibri" pitchFamily="34" charset="0"/>
        <a:buChar char="→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389063" indent="-312738" algn="l" rtl="0" eaLnBrk="1" latinLnBrk="0" hangingPunct="1">
        <a:spcBef>
          <a:spcPts val="300"/>
        </a:spcBef>
        <a:buClr>
          <a:schemeClr val="accent1"/>
        </a:buClr>
        <a:buFont typeface="Calibri" pitchFamily="34" charset="0"/>
        <a:buChar char="→"/>
        <a:defRPr kumimoji="0"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blackboard.tudelft.nl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blackboard.tudelft.nl" TargetMode="Externa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17" Type="http://schemas.openxmlformats.org/officeDocument/2006/relationships/image" Target="../media/image21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gif"/><Relationship Id="rId15" Type="http://schemas.openxmlformats.org/officeDocument/2006/relationships/oleObject" Target="../embeddings/oleObject1.bin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Relationship Id="rId1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2441575"/>
            <a:ext cx="8458200" cy="1004888"/>
          </a:xfrm>
        </p:spPr>
        <p:txBody>
          <a:bodyPr bIns="0"/>
          <a:lstStyle/>
          <a:p>
            <a:pPr eaLnBrk="1" hangingPunct="1"/>
            <a:r>
              <a:rPr lang="en-GB" sz="3200" dirty="0" smtClean="0">
                <a:solidFill>
                  <a:schemeClr val="bg1"/>
                </a:solidFill>
              </a:rPr>
              <a:t>Future Work – Work Package 1</a:t>
            </a:r>
          </a:p>
        </p:txBody>
      </p:sp>
      <p:sp>
        <p:nvSpPr>
          <p:cNvPr id="70658" name="Subtitle 2"/>
          <p:cNvSpPr>
            <a:spLocks noGrp="1"/>
          </p:cNvSpPr>
          <p:nvPr>
            <p:ph type="subTitle" idx="4294967295"/>
          </p:nvPr>
        </p:nvSpPr>
        <p:spPr>
          <a:xfrm>
            <a:off x="457200" y="3900488"/>
            <a:ext cx="7747000" cy="1752600"/>
          </a:xfrm>
        </p:spPr>
        <p:txBody>
          <a:bodyPr/>
          <a:lstStyle/>
          <a:p>
            <a:pPr marL="63500" indent="0" eaLnBrk="1" hangingPunct="1">
              <a:buFont typeface="Calibri" pitchFamily="34" charset="0"/>
              <a:buNone/>
            </a:pPr>
            <a:endParaRPr lang="en-GB" dirty="0" smtClean="0"/>
          </a:p>
          <a:p>
            <a:pPr marL="63500" indent="0" eaLnBrk="1" hangingPunct="1">
              <a:buFont typeface="Calibri" pitchFamily="34" charset="0"/>
              <a:buNone/>
            </a:pPr>
            <a:r>
              <a:rPr lang="en-GB" dirty="0" smtClean="0"/>
              <a:t>Bernard Pauly</a:t>
            </a:r>
          </a:p>
          <a:p>
            <a:pPr marL="63500" indent="0" eaLnBrk="1" hangingPunct="1">
              <a:buFont typeface="Calibri" pitchFamily="34" charset="0"/>
              <a:buNone/>
            </a:pPr>
            <a:r>
              <a:rPr lang="en-GB" dirty="0" smtClean="0"/>
              <a:t>WP1 Leader / TR6</a:t>
            </a:r>
          </a:p>
          <a:p>
            <a:pPr marL="63500" indent="0" eaLnBrk="1" hangingPunct="1">
              <a:buFont typeface="Calibri" pitchFamily="34" charset="0"/>
              <a:buNone/>
            </a:pPr>
            <a:endParaRPr lang="en-GB" dirty="0" smtClean="0"/>
          </a:p>
          <a:p>
            <a:pPr marL="63500" indent="0" eaLnBrk="1" hangingPunct="1">
              <a:buFont typeface="Calibri" pitchFamily="34" charset="0"/>
              <a:buNone/>
            </a:pPr>
            <a:r>
              <a:rPr lang="en-GB" dirty="0" smtClean="0"/>
              <a:t>ASCOS UG2 Meeting</a:t>
            </a:r>
          </a:p>
          <a:p>
            <a:pPr marL="63500" indent="0" eaLnBrk="1" hangingPunct="1">
              <a:buFont typeface="Calibri" pitchFamily="34" charset="0"/>
              <a:buNone/>
            </a:pPr>
            <a:r>
              <a:rPr lang="en-GB" dirty="0" smtClean="0"/>
              <a:t>20</a:t>
            </a:r>
            <a:r>
              <a:rPr lang="en-GB" baseline="30000" dirty="0" smtClean="0"/>
              <a:t>th</a:t>
            </a:r>
            <a:r>
              <a:rPr lang="en-GB" dirty="0" smtClean="0"/>
              <a:t>  September 2013, Arona, Italy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06" y="378968"/>
            <a:ext cx="8229600" cy="1066800"/>
          </a:xfrm>
        </p:spPr>
        <p:txBody>
          <a:bodyPr/>
          <a:lstStyle/>
          <a:p>
            <a:r>
              <a:rPr lang="en-GB" dirty="0" smtClean="0"/>
              <a:t>WP1.3 Steps to follow, with guidance for each step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0720"/>
            <a:ext cx="8229600" cy="4428308"/>
          </a:xfrm>
        </p:spPr>
        <p:txBody>
          <a:bodyPr/>
          <a:lstStyle/>
          <a:p>
            <a:pPr marL="363538">
              <a:tabLst>
                <a:tab pos="1524000" algn="l"/>
              </a:tabLst>
            </a:pPr>
            <a:r>
              <a:rPr lang="en-GB" dirty="0"/>
              <a:t>Step </a:t>
            </a:r>
            <a:r>
              <a:rPr lang="en-GB" dirty="0" smtClean="0"/>
              <a:t>6:	Perform </a:t>
            </a:r>
            <a:r>
              <a:rPr lang="en-GB" dirty="0"/>
              <a:t>activities specified in certification plan</a:t>
            </a:r>
          </a:p>
          <a:p>
            <a:pPr marL="363538">
              <a:tabLst>
                <a:tab pos="1524000" algn="l"/>
              </a:tabLst>
            </a:pPr>
            <a:r>
              <a:rPr lang="en-GB" dirty="0"/>
              <a:t>Step </a:t>
            </a:r>
            <a:r>
              <a:rPr lang="en-GB" dirty="0" smtClean="0"/>
              <a:t>7:	Initial </a:t>
            </a:r>
            <a:r>
              <a:rPr lang="en-GB" dirty="0"/>
              <a:t>approval by authorities </a:t>
            </a:r>
          </a:p>
          <a:p>
            <a:pPr marL="363538">
              <a:tabLst>
                <a:tab pos="1524000" algn="l"/>
              </a:tabLst>
            </a:pPr>
            <a:r>
              <a:rPr lang="en-GB" dirty="0"/>
              <a:t>Step </a:t>
            </a:r>
            <a:r>
              <a:rPr lang="en-GB" dirty="0" smtClean="0"/>
              <a:t>8:	Continuous </a:t>
            </a:r>
            <a:r>
              <a:rPr lang="en-GB" dirty="0"/>
              <a:t>safety monitoring (e.g. collation of </a:t>
            </a:r>
            <a:r>
              <a:rPr lang="en-GB" dirty="0" smtClean="0"/>
              <a:t>	information </a:t>
            </a:r>
            <a:r>
              <a:rPr lang="en-GB" dirty="0"/>
              <a:t>for safety monitoring, analysis of 		safety performance indicators, …)</a:t>
            </a:r>
          </a:p>
          <a:p>
            <a:pPr marL="363538">
              <a:tabLst>
                <a:tab pos="1524000" algn="l"/>
              </a:tabLst>
            </a:pPr>
            <a:r>
              <a:rPr lang="en-GB" dirty="0"/>
              <a:t>Step </a:t>
            </a:r>
            <a:r>
              <a:rPr lang="en-GB" dirty="0" smtClean="0"/>
              <a:t>9:	Perform </a:t>
            </a:r>
            <a:r>
              <a:rPr lang="en-GB" dirty="0"/>
              <a:t>a posteriori safety risk assessment</a:t>
            </a:r>
          </a:p>
          <a:p>
            <a:pPr marL="363538">
              <a:tabLst>
                <a:tab pos="1524000" algn="l"/>
              </a:tabLst>
            </a:pPr>
            <a:r>
              <a:rPr lang="en-GB" dirty="0"/>
              <a:t>Step </a:t>
            </a:r>
            <a:r>
              <a:rPr lang="en-GB" dirty="0" smtClean="0"/>
              <a:t>10:	Approval </a:t>
            </a:r>
            <a:r>
              <a:rPr lang="en-GB" dirty="0"/>
              <a:t>of continued safety certificate(s)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680AE9-6677-4808-B7F1-637007D6665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242DE27-76C5-44DA-B15F-BB8717722EA9}" type="datetime3">
              <a:rPr lang="en-GB" smtClean="0"/>
              <a:pPr>
                <a:defRPr/>
              </a:pPr>
              <a:t>20 September, 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 smtClean="0"/>
              <a:t>AVIATION SAFETY AND CERTIFICATION OF NEW OPERATIONS AND SYSTEMS</a:t>
            </a:r>
            <a:endParaRPr lang="en-GB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849086" y="5558969"/>
            <a:ext cx="7336971" cy="7402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Support in e-Learning environment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57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8343" y="639079"/>
            <a:ext cx="8229600" cy="10668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WP1.3 Activities short term</a:t>
            </a:r>
            <a:endParaRPr lang="en-GB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Incorporate results WP1.3 questionnaire in further update</a:t>
            </a:r>
          </a:p>
          <a:p>
            <a:pPr lvl="1"/>
            <a:r>
              <a:rPr lang="en-GB" dirty="0" smtClean="0"/>
              <a:t>Discuss with User group members at the ASCOS UG2 Workshop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Provide further updated outline certification process (set of slides only), to selected User Group members for feedback</a:t>
            </a:r>
          </a:p>
          <a:p>
            <a:pPr lvl="1"/>
            <a:r>
              <a:rPr lang="en-GB" dirty="0" smtClean="0"/>
              <a:t>Before 1 October 2013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Draft Chapter “Outline certification process” for ASCOS D1.3</a:t>
            </a:r>
          </a:p>
          <a:p>
            <a:pPr lvl="1"/>
            <a:r>
              <a:rPr lang="en-GB" dirty="0" smtClean="0"/>
              <a:t>Before 1 November 2013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1816C9-0383-4359-8FBB-EA5C30E266C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CFBFC5D-0C45-4025-9929-4E2128ADF96A}" type="datetime3">
              <a:rPr lang="en-GB" smtClean="0"/>
              <a:pPr>
                <a:defRPr/>
              </a:pPr>
              <a:t>20 September, 2013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 smtClean="0"/>
              <a:t>AVIATION SAFETY AND CERTIFICATION OF NEW OPERATIONS AND SYSTEMS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303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" y="1165860"/>
            <a:ext cx="8229600" cy="763176"/>
          </a:xfrm>
        </p:spPr>
        <p:txBody>
          <a:bodyPr/>
          <a:lstStyle/>
          <a:p>
            <a:r>
              <a:rPr lang="en-GB" dirty="0" smtClean="0"/>
              <a:t>WP1.3 Deliverable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Outline Certification Process should provide sufficient detail </a:t>
            </a:r>
          </a:p>
          <a:p>
            <a:pPr lvl="1"/>
            <a:r>
              <a:rPr lang="en-GB" dirty="0"/>
              <a:t>For stakeholders to evaluate the process</a:t>
            </a:r>
          </a:p>
          <a:p>
            <a:pPr lvl="1"/>
            <a:r>
              <a:rPr lang="en-GB" dirty="0"/>
              <a:t>Demonstrate that the process is practical and covers the range of systems required</a:t>
            </a:r>
          </a:p>
          <a:p>
            <a:pPr lvl="1"/>
            <a:r>
              <a:rPr lang="en-GB" dirty="0"/>
              <a:t>Show how an adequate level of safety is </a:t>
            </a:r>
            <a:r>
              <a:rPr lang="en-GB" dirty="0" smtClean="0"/>
              <a:t>assured</a:t>
            </a:r>
          </a:p>
          <a:p>
            <a:pPr lvl="1"/>
            <a:r>
              <a:rPr lang="en-GB" dirty="0" smtClean="0"/>
              <a:t>For application within the WP4 certification case studies</a:t>
            </a:r>
          </a:p>
          <a:p>
            <a:pPr lvl="1"/>
            <a:endParaRPr lang="en-GB" dirty="0"/>
          </a:p>
          <a:p>
            <a:r>
              <a:rPr lang="en-GB" dirty="0" smtClean="0"/>
              <a:t>D1.3 </a:t>
            </a:r>
            <a:r>
              <a:rPr lang="en-GB" dirty="0"/>
              <a:t>Report on Development </a:t>
            </a:r>
            <a:r>
              <a:rPr lang="en-GB" dirty="0" smtClean="0"/>
              <a:t>of new certification approach</a:t>
            </a:r>
          </a:p>
          <a:p>
            <a:pPr lvl="1"/>
            <a:r>
              <a:rPr lang="en-GB" dirty="0" smtClean="0"/>
              <a:t>Due 1 December 2013 (</a:t>
            </a:r>
            <a:r>
              <a:rPr lang="en-GB" i="1" dirty="0" smtClean="0"/>
              <a:t>new date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Will become available in the Public Domain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680AE9-6677-4808-B7F1-637007D6665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242DE27-76C5-44DA-B15F-BB8717722EA9}" type="datetime3">
              <a:rPr lang="en-GB" smtClean="0"/>
              <a:pPr>
                <a:defRPr/>
              </a:pPr>
              <a:t>20 September, 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 smtClean="0"/>
              <a:t>AVIATION SAFETY AND CERTIFICATION OF NEW OPERATIONS AND SYSTEMS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694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1315"/>
            <a:ext cx="8229600" cy="1066800"/>
          </a:xfrm>
        </p:spPr>
        <p:txBody>
          <a:bodyPr/>
          <a:lstStyle/>
          <a:p>
            <a:r>
              <a:rPr lang="en-GB" dirty="0" smtClean="0"/>
              <a:t>WP1.4 E-learning environment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074" y="1729740"/>
            <a:ext cx="8229600" cy="4622934"/>
          </a:xfrm>
        </p:spPr>
        <p:txBody>
          <a:bodyPr/>
          <a:lstStyle/>
          <a:p>
            <a:r>
              <a:rPr lang="en-GB" sz="2000" dirty="0" smtClean="0"/>
              <a:t>A set of modules is being developed, focusing on ASCOS methods/tools:</a:t>
            </a:r>
          </a:p>
          <a:p>
            <a:pPr lvl="1"/>
            <a:r>
              <a:rPr lang="en-GB" sz="1800" dirty="0" smtClean="0"/>
              <a:t>WP1 Certification Process</a:t>
            </a:r>
          </a:p>
          <a:p>
            <a:pPr lvl="1"/>
            <a:r>
              <a:rPr lang="en-GB" sz="1800" dirty="0" smtClean="0"/>
              <a:t>WP2 Continuous Safety Monitoring </a:t>
            </a:r>
          </a:p>
          <a:p>
            <a:pPr lvl="1"/>
            <a:r>
              <a:rPr lang="en-GB" sz="1800" dirty="0" smtClean="0"/>
              <a:t>WP3 Safety Risk Management</a:t>
            </a:r>
          </a:p>
          <a:p>
            <a:pPr lvl="1"/>
            <a:endParaRPr lang="en-GB" sz="1800" dirty="0" smtClean="0"/>
          </a:p>
          <a:p>
            <a:r>
              <a:rPr lang="en-GB" sz="2000" dirty="0" smtClean="0"/>
              <a:t>Responsibility for the e-learning environment is with TU Delft (task leader)</a:t>
            </a:r>
          </a:p>
          <a:p>
            <a:endParaRPr lang="en-GB" sz="2000" dirty="0" smtClean="0"/>
          </a:p>
          <a:p>
            <a:r>
              <a:rPr lang="en-GB" sz="2000" dirty="0" smtClean="0"/>
              <a:t>A first version of e-learning environment is being established (12 modules)</a:t>
            </a:r>
          </a:p>
          <a:p>
            <a:endParaRPr lang="en-GB" sz="2000" dirty="0" smtClean="0"/>
          </a:p>
          <a:p>
            <a:pPr lvl="0"/>
            <a:r>
              <a:rPr lang="en-GB" sz="2000" dirty="0" smtClean="0"/>
              <a:t>E-learning environment becomes available at </a:t>
            </a:r>
            <a:r>
              <a:rPr lang="en-GB" sz="2000" dirty="0" smtClean="0">
                <a:hlinkClick r:id="rId2"/>
              </a:rPr>
              <a:t>http://blackboard.tudelft.nl</a:t>
            </a:r>
            <a:endParaRPr lang="en-GB" sz="2000" dirty="0" smtClean="0"/>
          </a:p>
          <a:p>
            <a:pPr lvl="1"/>
            <a:r>
              <a:rPr lang="en-GB" sz="1600" dirty="0" smtClean="0"/>
              <a:t>Initially, it is restricted (</a:t>
            </a:r>
            <a:r>
              <a:rPr lang="en-GB" sz="1600" i="1" dirty="0" smtClean="0"/>
              <a:t>Username and Password will be required</a:t>
            </a:r>
            <a:r>
              <a:rPr lang="en-GB" sz="1600" dirty="0" smtClean="0"/>
              <a:t>)</a:t>
            </a:r>
          </a:p>
          <a:p>
            <a:pPr lvl="1"/>
            <a:r>
              <a:rPr lang="en-GB" sz="1600" dirty="0" smtClean="0"/>
              <a:t>Evaluation of draft version with User Group members is foreseen</a:t>
            </a:r>
          </a:p>
          <a:p>
            <a:pPr lvl="1"/>
            <a:r>
              <a:rPr lang="en-GB" sz="1600" dirty="0" smtClean="0"/>
              <a:t>Contributions from User Group members possible (</a:t>
            </a:r>
            <a:r>
              <a:rPr lang="en-GB" sz="1600" i="1" dirty="0" smtClean="0"/>
              <a:t>appreciated!</a:t>
            </a:r>
            <a:r>
              <a:rPr lang="en-GB" sz="1600" dirty="0" smtClean="0"/>
              <a:t>)</a:t>
            </a:r>
          </a:p>
          <a:p>
            <a:pPr lvl="1"/>
            <a:r>
              <a:rPr lang="en-GB" sz="1600" dirty="0" smtClean="0"/>
              <a:t>Final version e-learning environment: becomes publicly available</a:t>
            </a:r>
          </a:p>
          <a:p>
            <a:pPr lvl="0"/>
            <a:endParaRPr lang="en-US" sz="2000" dirty="0"/>
          </a:p>
          <a:p>
            <a:pPr lvl="0"/>
            <a:endParaRPr lang="fr-FR" sz="2000" dirty="0"/>
          </a:p>
          <a:p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680AE9-6677-4808-B7F1-637007D6665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242DE27-76C5-44DA-B15F-BB8717722EA9}" type="datetime3">
              <a:rPr lang="en-GB" smtClean="0"/>
              <a:pPr>
                <a:defRPr/>
              </a:pPr>
              <a:t>20 September, 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 smtClean="0"/>
              <a:t>AVIATION SAFETY AND CERTIFICATION OF NEW OPERATIONS AND SYSTEMS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571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806544"/>
          </a:xfrm>
        </p:spPr>
        <p:txBody>
          <a:bodyPr/>
          <a:lstStyle/>
          <a:p>
            <a:r>
              <a:rPr lang="en-US" dirty="0"/>
              <a:t>WP1.4 E-learning </a:t>
            </a:r>
            <a:r>
              <a:rPr lang="en-US" dirty="0" smtClean="0"/>
              <a:t>environment: Technical</a:t>
            </a:r>
            <a:r>
              <a:rPr lang="en-US" baseline="0" dirty="0" smtClean="0"/>
              <a:t> Solution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024844"/>
            <a:ext cx="8229600" cy="4392488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kumimoji="0" lang="en-US" sz="24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Requirements &amp;</a:t>
            </a:r>
            <a:r>
              <a:rPr kumimoji="0" lang="en-US" sz="2400" kern="1200" baseline="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functional analysis (completed)</a:t>
            </a:r>
          </a:p>
          <a:p>
            <a:pPr rtl="0" eaLnBrk="1" latinLnBrk="0" hangingPunct="1"/>
            <a:r>
              <a:rPr kumimoji="0" lang="en-US" sz="2400" kern="1200" baseline="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Platform Implementation (completed)</a:t>
            </a:r>
          </a:p>
          <a:p>
            <a:pPr lvl="1" rtl="0" eaLnBrk="1" latinLnBrk="0" hangingPunct="1"/>
            <a:r>
              <a:rPr lang="en-US" dirty="0" smtClean="0">
                <a:hlinkClick r:id="rId2"/>
              </a:rPr>
              <a:t>http://blackboard.tudelft.nl</a:t>
            </a:r>
            <a:endParaRPr lang="en-US" dirty="0" smtClean="0"/>
          </a:p>
          <a:p>
            <a:pPr rtl="0" eaLnBrk="1" latinLnBrk="0" hangingPunct="1"/>
            <a:r>
              <a:rPr kumimoji="0" lang="en-US" sz="2400" kern="1200" baseline="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Platform delivery, support, maintenance (in progress)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5B8AA5"/>
                </a:solidFill>
              </a:rPr>
              <a:t>4 July 2013</a:t>
            </a:r>
            <a:endParaRPr lang="en-US" dirty="0">
              <a:solidFill>
                <a:srgbClr val="5B8AA5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5B8AA5"/>
                </a:solidFill>
              </a:rPr>
              <a:t>Aviation Safety and Certification of new Operations and Systems</a:t>
            </a:r>
            <a:endParaRPr lang="en-US" dirty="0">
              <a:solidFill>
                <a:srgbClr val="5B8AA5"/>
              </a:solidFill>
            </a:endParaRPr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3893428"/>
            <a:ext cx="4139952" cy="239643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2102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1960" y="1043940"/>
            <a:ext cx="8229600" cy="778416"/>
          </a:xfrm>
        </p:spPr>
        <p:txBody>
          <a:bodyPr/>
          <a:lstStyle/>
          <a:p>
            <a:r>
              <a:rPr lang="en-US" dirty="0"/>
              <a:t>WP1.4 E-learning </a:t>
            </a:r>
            <a:r>
              <a:rPr lang="en-US" dirty="0" smtClean="0"/>
              <a:t>environment: Content Guidelines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015935"/>
            <a:ext cx="8229600" cy="4392488"/>
          </a:xfrm>
        </p:spPr>
        <p:txBody>
          <a:bodyPr>
            <a:normAutofit fontScale="92500" lnSpcReduction="10000"/>
          </a:bodyPr>
          <a:lstStyle/>
          <a:p>
            <a:pPr rtl="0" eaLnBrk="1" latinLnBrk="0" hangingPunct="1"/>
            <a:r>
              <a:rPr lang="en-US" dirty="0" smtClean="0"/>
              <a:t>Course Form to standardize information about each ASCOS course.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 progress</a:t>
            </a:r>
            <a:endParaRPr lang="en-US" dirty="0"/>
          </a:p>
          <a:p>
            <a:r>
              <a:rPr lang="en-US" dirty="0" smtClean="0"/>
              <a:t>Structure:</a:t>
            </a:r>
          </a:p>
          <a:p>
            <a:pPr lvl="1"/>
            <a:r>
              <a:rPr lang="en-US" dirty="0" smtClean="0"/>
              <a:t>Learning objectives</a:t>
            </a:r>
          </a:p>
          <a:p>
            <a:pPr lvl="2"/>
            <a:r>
              <a:rPr lang="en-US" dirty="0" smtClean="0"/>
              <a:t>Limited number of goals for the course</a:t>
            </a:r>
          </a:p>
          <a:p>
            <a:pPr lvl="1"/>
            <a:r>
              <a:rPr lang="en-US" dirty="0" smtClean="0"/>
              <a:t>Teaching Method</a:t>
            </a:r>
          </a:p>
          <a:p>
            <a:pPr lvl="2"/>
            <a:r>
              <a:rPr lang="en-US" dirty="0" smtClean="0"/>
              <a:t>One or more selected methods to present knowledge</a:t>
            </a:r>
          </a:p>
          <a:p>
            <a:pPr lvl="1"/>
            <a:r>
              <a:rPr lang="en-US" dirty="0" smtClean="0"/>
              <a:t>Type of material available</a:t>
            </a:r>
          </a:p>
          <a:p>
            <a:pPr lvl="2"/>
            <a:r>
              <a:rPr lang="en-US" dirty="0" smtClean="0"/>
              <a:t>Material the course is based on</a:t>
            </a:r>
          </a:p>
          <a:p>
            <a:pPr lvl="1"/>
            <a:r>
              <a:rPr lang="en-US" dirty="0" smtClean="0"/>
              <a:t>Examination method</a:t>
            </a:r>
          </a:p>
          <a:p>
            <a:pPr lvl="2"/>
            <a:r>
              <a:rPr lang="en-US" dirty="0" smtClean="0"/>
              <a:t>Way to test that learning objectives are fulfilled</a:t>
            </a:r>
          </a:p>
          <a:p>
            <a:pPr lvl="2"/>
            <a:endParaRPr lang="en-US" dirty="0" smtClean="0"/>
          </a:p>
          <a:p>
            <a:pPr rtl="0" eaLnBrk="1" latinLnBrk="0" hangingPunct="1"/>
            <a:r>
              <a:rPr kumimoji="0" lang="en-US" sz="24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Step-by-step manual to publish course in Blackboard</a:t>
            </a:r>
            <a:endParaRPr lang="en-US" sz="2400" dirty="0" smtClean="0">
              <a:effectLst/>
            </a:endParaRPr>
          </a:p>
          <a:p>
            <a:pPr lvl="1"/>
            <a:r>
              <a:rPr kumimoji="0" lang="en-US" sz="2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In progress</a:t>
            </a:r>
            <a:endParaRPr lang="en-US" dirty="0" smtClean="0">
              <a:effectLst/>
            </a:endParaRPr>
          </a:p>
          <a:p>
            <a:pPr lvl="0"/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B8AA5"/>
                </a:solidFill>
              </a:rPr>
              <a:t>4 July 2013</a:t>
            </a:r>
            <a:endParaRPr lang="en-US" dirty="0">
              <a:solidFill>
                <a:srgbClr val="5B8AA5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5B8AA5"/>
                </a:solidFill>
              </a:rPr>
              <a:t>Aviation Safety and Certification of new Operations and Systems</a:t>
            </a:r>
            <a:endParaRPr lang="en-US" dirty="0">
              <a:solidFill>
                <a:srgbClr val="5B8AA5"/>
              </a:solidFill>
            </a:endParaRPr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2492982"/>
            <a:ext cx="2148693" cy="30421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2757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2" b="24250"/>
          <a:stretch/>
        </p:blipFill>
        <p:spPr>
          <a:xfrm>
            <a:off x="2890942" y="978895"/>
            <a:ext cx="5804061" cy="587910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705" y="2684242"/>
            <a:ext cx="2404633" cy="10668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WP1.4 E-learning environment</a:t>
            </a:r>
            <a:r>
              <a:rPr lang="en-GB" dirty="0"/>
              <a:t> </a:t>
            </a:r>
            <a:r>
              <a:rPr lang="en-GB" dirty="0" smtClean="0"/>
              <a:t>modules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680AE9-6677-4808-B7F1-637007D6665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242DE27-76C5-44DA-B15F-BB8717722EA9}" type="datetime3">
              <a:rPr lang="en-GB" smtClean="0"/>
              <a:pPr>
                <a:defRPr/>
              </a:pPr>
              <a:t>20 September, 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 smtClean="0"/>
              <a:t>AVIATION SAFETY AND CERTIFICATION OF NEW OPERATIONS AND SYSTEMS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847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0AD88-CA33-444A-9FE6-A3666DE41DD5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55649" name="Title 1"/>
          <p:cNvSpPr>
            <a:spLocks noGrp="1"/>
          </p:cNvSpPr>
          <p:nvPr>
            <p:ph type="title"/>
          </p:nvPr>
        </p:nvSpPr>
        <p:spPr>
          <a:xfrm>
            <a:off x="457200" y="1052513"/>
            <a:ext cx="8229600" cy="601662"/>
          </a:xfrm>
        </p:spPr>
        <p:txBody>
          <a:bodyPr/>
          <a:lstStyle/>
          <a:p>
            <a:pPr eaLnBrk="1" hangingPunct="1"/>
            <a:r>
              <a:rPr lang="nl-NL" smtClean="0"/>
              <a:t>Contact us			</a:t>
            </a:r>
            <a:r>
              <a:rPr lang="nl-NL" i="1" u="sng" smtClean="0"/>
              <a:t>http://www.ascos-project.eu</a:t>
            </a:r>
            <a:endParaRPr lang="en-US" i="1" u="sng" dirty="0" smtClean="0"/>
          </a:p>
        </p:txBody>
      </p:sp>
      <p:sp>
        <p:nvSpPr>
          <p:cNvPr id="155650" name="Content Placeholder 2"/>
          <p:cNvSpPr>
            <a:spLocks noGrp="1"/>
          </p:cNvSpPr>
          <p:nvPr>
            <p:ph idx="1"/>
          </p:nvPr>
        </p:nvSpPr>
        <p:spPr>
          <a:xfrm>
            <a:off x="216569" y="1838325"/>
            <a:ext cx="8229600" cy="4594225"/>
          </a:xfrm>
        </p:spPr>
        <p:txBody>
          <a:bodyPr/>
          <a:lstStyle/>
          <a:p>
            <a:pPr eaLnBrk="1" hangingPunct="1"/>
            <a:r>
              <a:rPr lang="en-US" sz="2000" dirty="0" smtClean="0"/>
              <a:t>WP1 Leader:</a:t>
            </a:r>
          </a:p>
          <a:p>
            <a:pPr lvl="1" eaLnBrk="1" hangingPunct="1"/>
            <a:r>
              <a:rPr lang="en-US" sz="1800" dirty="0" smtClean="0"/>
              <a:t>Bernard Pauly</a:t>
            </a:r>
          </a:p>
          <a:p>
            <a:pPr lvl="1" eaLnBrk="1" hangingPunct="1"/>
            <a:r>
              <a:rPr lang="en-US" sz="1800" dirty="0" smtClean="0"/>
              <a:t>Thales Air Systems (TR6)</a:t>
            </a:r>
          </a:p>
          <a:p>
            <a:pPr lvl="1" eaLnBrk="1" hangingPunct="1"/>
            <a:r>
              <a:rPr lang="en-US" sz="1800" dirty="0" smtClean="0"/>
              <a:t>Email: 	bernard.pauly@thalesgroup.com</a:t>
            </a:r>
          </a:p>
          <a:p>
            <a:pPr lvl="1" eaLnBrk="1" hangingPunct="1"/>
            <a:r>
              <a:rPr lang="en-US" sz="1800" dirty="0" smtClean="0"/>
              <a:t>Phone : 	+33 1 79 61 3971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ASCOS coordinator:</a:t>
            </a:r>
          </a:p>
          <a:p>
            <a:pPr lvl="1" eaLnBrk="1" hangingPunct="1"/>
            <a:r>
              <a:rPr lang="en-US" sz="1800" dirty="0" smtClean="0"/>
              <a:t>Dr. Ir. Lennaert Speijker</a:t>
            </a:r>
          </a:p>
          <a:p>
            <a:pPr lvl="1" eaLnBrk="1" hangingPunct="1"/>
            <a:r>
              <a:rPr lang="en-US" sz="1800" dirty="0" smtClean="0"/>
              <a:t>NLR Air Transport Safety Institute</a:t>
            </a:r>
          </a:p>
          <a:p>
            <a:pPr lvl="1" eaLnBrk="1" hangingPunct="1"/>
            <a:r>
              <a:rPr lang="en-US" sz="1800" dirty="0" smtClean="0"/>
              <a:t>Email: 	speijker@nlr-atsi.nl</a:t>
            </a:r>
          </a:p>
          <a:p>
            <a:pPr lvl="1" eaLnBrk="1" hangingPunct="1"/>
            <a:r>
              <a:rPr lang="en-US" sz="1800" dirty="0" smtClean="0"/>
              <a:t>Phone : 	+31 88 511 3654</a:t>
            </a:r>
          </a:p>
          <a:p>
            <a:pPr eaLnBrk="1" hangingPunct="1"/>
            <a:endParaRPr lang="en-US" sz="2000" dirty="0" smtClean="0"/>
          </a:p>
        </p:txBody>
      </p:sp>
      <p:sp>
        <p:nvSpPr>
          <p:cNvPr id="155652" name="Footer Placeholder 5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dirty="0"/>
              <a:t>AVIATION SAFETY AND CERTIFICATION OF NEW OPERATIONS AND SYSTEMS</a:t>
            </a:r>
          </a:p>
        </p:txBody>
      </p:sp>
      <p:pic>
        <p:nvPicPr>
          <p:cNvPr id="15565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6715" y="1742072"/>
            <a:ext cx="3364915" cy="224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0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82000" y="490538"/>
            <a:ext cx="762000" cy="366712"/>
          </a:xfrm>
          <a:ln>
            <a:miter lim="800000"/>
            <a:headEnd/>
            <a:tailEnd/>
          </a:ln>
        </p:spPr>
        <p:txBody>
          <a:bodyPr wrap="square" lIns="91440" tIns="4572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C75E5A-DA6E-427A-A671-D649A7B9AF93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GB" dirty="0" smtClean="0"/>
          </a:p>
        </p:txBody>
      </p:sp>
      <p:pic>
        <p:nvPicPr>
          <p:cNvPr id="9311" name="Picture 5" descr="\\nlr.nl\homes\oddidp\Volgnummers\Tekennummers\E-950\E977\Logo-Partners\LOGO_Thal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0163" y="4781550"/>
            <a:ext cx="19050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2" name="Picture 7" descr="\\nlr.nl\homes\oddidp\Volgnummers\Tekennummers\E-950\E977\Logo-Partners\LOGO_CAA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5663" y="4832350"/>
            <a:ext cx="10001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3" name="Picture 8" descr="\\nlr.nl\homes\oddidp\Volgnummers\Tekennummers\E-950\E977\Logo-Partners\LOGO_Isdefe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2013" y="4733925"/>
            <a:ext cx="1366837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4" name="Picture 9" descr="\\nlr.nl\homes\oddidp\Volgnummers\Tekennummers\E-950\E977\Logo-Partners\LOGO_CertiFlye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81875" y="4564063"/>
            <a:ext cx="138112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5" name="Picture 10" descr="\\nlr.nl\homes\oddidp\Volgnummers\Tekennummers\E-950\E977\Logo-Partners\LOGO_Avanssa 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5662613"/>
            <a:ext cx="9525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6" name="Picture 11" descr="\\nlr.nl\homes\oddidp\Volgnummers\Tekennummers\E-950\E977\Logo-Partners\Ebeni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65300" y="5632450"/>
            <a:ext cx="1150938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7" name="Picture 12" descr="\\nlr.nl\homes\oddidp\Volgnummers\Tekennummers\E-950\E977\Logo-Partners\DeepBlue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05163" y="5662613"/>
            <a:ext cx="180022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" name="Picture 13" descr="\\nlr.nl\homes\oddidp\Volgnummers\Tekennummers\E-950\E977\Logo-Partners\jrc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65725" y="5675313"/>
            <a:ext cx="9652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" name="Picture 14" descr="\\nlr.nl\homes\oddidp\Volgnummers\Tekennummers\E-950\E977\Logo-Partners\LOGO_TU Delft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73813" y="5511800"/>
            <a:ext cx="1347787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20" name="Picture 1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870825" y="5532438"/>
            <a:ext cx="892175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21" name="TextBox 21"/>
          <p:cNvSpPr txBox="1">
            <a:spLocks noChangeArrowheads="1"/>
          </p:cNvSpPr>
          <p:nvPr/>
        </p:nvSpPr>
        <p:spPr bwMode="auto">
          <a:xfrm>
            <a:off x="549275" y="3833813"/>
            <a:ext cx="63642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i="1" dirty="0">
                <a:solidFill>
                  <a:schemeClr val="bg1"/>
                </a:solidFill>
              </a:rPr>
              <a:t>Aviation Safety and Certification of new Operations and Systems</a:t>
            </a:r>
          </a:p>
        </p:txBody>
      </p:sp>
      <p:pic>
        <p:nvPicPr>
          <p:cNvPr id="9322" name="Picture 34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425700"/>
            <a:ext cx="91440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323" name="Group 19"/>
          <p:cNvGrpSpPr>
            <a:grpSpLocks/>
          </p:cNvGrpSpPr>
          <p:nvPr/>
        </p:nvGrpSpPr>
        <p:grpSpPr bwMode="auto">
          <a:xfrm>
            <a:off x="920750" y="820738"/>
            <a:ext cx="7302500" cy="1885950"/>
            <a:chOff x="920797" y="144854"/>
            <a:chExt cx="7302405" cy="1885138"/>
          </a:xfrm>
        </p:grpSpPr>
        <p:sp>
          <p:nvSpPr>
            <p:cNvPr id="54" name="Oval 53"/>
            <p:cNvSpPr/>
            <p:nvPr/>
          </p:nvSpPr>
          <p:spPr>
            <a:xfrm>
              <a:off x="1331955" y="881137"/>
              <a:ext cx="3095585" cy="114885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9326" name="Picture 54"/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920797" y="144854"/>
              <a:ext cx="7302405" cy="1737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9309" name="Object 9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36575" y="4538663"/>
          <a:ext cx="639763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7" name="FreeHand 5.0 Drawing" r:id="rId15" imgW="2982960" imgH="3977280" progId="">
                  <p:embed/>
                </p:oleObj>
              </mc:Choice>
              <mc:Fallback>
                <p:oleObj name="FreeHand 5.0 Drawing" r:id="rId15" imgW="2982960" imgH="3977280" progId="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" y="4538663"/>
                        <a:ext cx="639763" cy="84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324" name="Picture 1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205163" y="4776788"/>
            <a:ext cx="12223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31631"/>
            <a:ext cx="8229600" cy="1066800"/>
          </a:xfrm>
        </p:spPr>
        <p:txBody>
          <a:bodyPr/>
          <a:lstStyle/>
          <a:p>
            <a:r>
              <a:rPr lang="en-GB" dirty="0" smtClean="0"/>
              <a:t>Content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2204864"/>
            <a:ext cx="8494295" cy="4392488"/>
          </a:xfrm>
        </p:spPr>
        <p:txBody>
          <a:bodyPr/>
          <a:lstStyle/>
          <a:p>
            <a:r>
              <a:rPr lang="en-GB" dirty="0" smtClean="0"/>
              <a:t>WP1.3 (Task leader EBENI): Outline certification approach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WP1.4 (Task Leader TU-Delft): ASCOS E-Learning environment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1816C9-0383-4359-8FBB-EA5C30E266C1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CFBFC5D-0C45-4025-9929-4E2128ADF96A}" type="datetime3">
              <a:rPr lang="en-GB" smtClean="0"/>
              <a:pPr>
                <a:defRPr/>
              </a:pPr>
              <a:t>20 September, 2013</a:t>
            </a:fld>
            <a:endParaRPr lang="en-GB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 smtClean="0"/>
              <a:t>AVIATION SAFETY AND CERTIFICATION OF NEW OPERATIONS AND SYSTEMS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456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 of WP 1.3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</a:t>
            </a:r>
            <a:r>
              <a:rPr lang="en-GB" dirty="0" smtClean="0"/>
              <a:t>evelop an </a:t>
            </a:r>
            <a:r>
              <a:rPr lang="en-GB" dirty="0"/>
              <a:t>outline certification approach that </a:t>
            </a:r>
            <a:r>
              <a:rPr lang="en-GB" dirty="0" smtClean="0"/>
              <a:t>could</a:t>
            </a:r>
            <a:r>
              <a:rPr lang="en-GB" dirty="0"/>
              <a:t> be used to cover the certification of changes in the Total Aviation System </a:t>
            </a:r>
            <a:endParaRPr lang="en-GB" dirty="0" smtClean="0"/>
          </a:p>
          <a:p>
            <a:r>
              <a:rPr lang="en-GB" dirty="0" smtClean="0"/>
              <a:t>The new approach must offer </a:t>
            </a:r>
            <a:r>
              <a:rPr lang="en-GB" dirty="0"/>
              <a:t>improvements over the </a:t>
            </a:r>
            <a:r>
              <a:rPr lang="en-GB" dirty="0" smtClean="0"/>
              <a:t>existing  certification/approval </a:t>
            </a:r>
            <a:r>
              <a:rPr lang="en-GB" dirty="0"/>
              <a:t>processes in terms of </a:t>
            </a:r>
          </a:p>
          <a:p>
            <a:pPr lvl="1"/>
            <a:r>
              <a:rPr lang="en-GB" dirty="0" smtClean="0"/>
              <a:t>efficiency </a:t>
            </a:r>
            <a:r>
              <a:rPr lang="en-GB" dirty="0"/>
              <a:t>in </a:t>
            </a:r>
            <a:r>
              <a:rPr lang="en-GB" dirty="0" smtClean="0"/>
              <a:t>cost and time</a:t>
            </a:r>
          </a:p>
          <a:p>
            <a:pPr lvl="1"/>
            <a:r>
              <a:rPr lang="en-GB" dirty="0" smtClean="0"/>
              <a:t>ability </a:t>
            </a:r>
            <a:r>
              <a:rPr lang="en-GB" dirty="0"/>
              <a:t>to analyse and demonstrate acceptable safety for new concepts and </a:t>
            </a:r>
            <a:r>
              <a:rPr lang="en-GB" dirty="0" smtClean="0"/>
              <a:t>technologies</a:t>
            </a:r>
          </a:p>
          <a:p>
            <a:pPr lvl="1"/>
            <a:r>
              <a:rPr lang="en-GB" dirty="0" smtClean="0"/>
              <a:t>ability to analyse </a:t>
            </a:r>
            <a:r>
              <a:rPr lang="en-GB" dirty="0"/>
              <a:t>and consider the </a:t>
            </a:r>
            <a:r>
              <a:rPr lang="en-GB" dirty="0" smtClean="0"/>
              <a:t>Total Aviation </a:t>
            </a:r>
            <a:r>
              <a:rPr lang="en-GB" dirty="0"/>
              <a:t>S</a:t>
            </a:r>
            <a:r>
              <a:rPr lang="en-GB" dirty="0" smtClean="0"/>
              <a:t>ystem </a:t>
            </a:r>
            <a:r>
              <a:rPr lang="en-GB" dirty="0"/>
              <a:t>rather than sub-elements in </a:t>
            </a:r>
            <a:r>
              <a:rPr lang="en-GB" dirty="0" smtClean="0"/>
              <a:t>isolation</a:t>
            </a:r>
          </a:p>
          <a:p>
            <a:r>
              <a:rPr lang="en-GB" dirty="0" smtClean="0"/>
              <a:t>Whilst not undermining the efficacy of existing process!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680AE9-6677-4808-B7F1-637007D6665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242DE27-76C5-44DA-B15F-BB8717722EA9}" type="datetime3">
              <a:rPr lang="en-GB" smtClean="0"/>
              <a:pPr>
                <a:defRPr/>
              </a:pPr>
              <a:t>20 September, 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 smtClean="0"/>
              <a:t>AVIATION SAFETY AND CERTIFICATION OF NEW OPERATIONS AND SYSTEMS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373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Regulatory Framework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Consider regulation framework as a </a:t>
            </a:r>
            <a:r>
              <a:rPr lang="en-GB" dirty="0"/>
              <a:t>three tiered structure of requirements and guidance within the </a:t>
            </a:r>
            <a:r>
              <a:rPr lang="en-GB" dirty="0" smtClean="0"/>
              <a:t>domains</a:t>
            </a:r>
          </a:p>
          <a:p>
            <a:pPr lvl="1"/>
            <a:r>
              <a:rPr lang="en-GB" dirty="0"/>
              <a:t>A</a:t>
            </a:r>
            <a:r>
              <a:rPr lang="en-GB" dirty="0" smtClean="0"/>
              <a:t>lbeit </a:t>
            </a:r>
            <a:r>
              <a:rPr lang="en-GB" dirty="0"/>
              <a:t>the boundary between these tiers can be </a:t>
            </a:r>
            <a:r>
              <a:rPr lang="en-GB" dirty="0" smtClean="0"/>
              <a:t>blurred</a:t>
            </a:r>
            <a:endParaRPr lang="en-GB" dirty="0"/>
          </a:p>
          <a:p>
            <a:pPr marL="1020763" lvl="2" indent="-457200">
              <a:buFont typeface="+mj-lt"/>
              <a:buAutoNum type="arabicPeriod"/>
            </a:pPr>
            <a:r>
              <a:rPr lang="en-GB" dirty="0" smtClean="0"/>
              <a:t>Regulation </a:t>
            </a:r>
            <a:r>
              <a:rPr lang="en-GB" dirty="0"/>
              <a:t>and legislation</a:t>
            </a:r>
          </a:p>
          <a:p>
            <a:pPr marL="1020763" lvl="2" indent="-457200">
              <a:buFont typeface="+mj-lt"/>
              <a:buAutoNum type="arabicPeriod"/>
            </a:pPr>
            <a:r>
              <a:rPr lang="en-GB" dirty="0"/>
              <a:t>A</a:t>
            </a:r>
            <a:r>
              <a:rPr lang="en-GB" dirty="0" smtClean="0"/>
              <a:t>pproach </a:t>
            </a:r>
            <a:r>
              <a:rPr lang="en-GB" dirty="0"/>
              <a:t>to compliance / acceptable means of compliance</a:t>
            </a:r>
          </a:p>
          <a:p>
            <a:pPr marL="1020763" lvl="2" indent="-457200">
              <a:buFont typeface="+mj-lt"/>
              <a:buAutoNum type="arabicPeriod"/>
            </a:pPr>
            <a:r>
              <a:rPr lang="en-GB" dirty="0" smtClean="0"/>
              <a:t>Industry </a:t>
            </a:r>
            <a:r>
              <a:rPr lang="en-GB" dirty="0"/>
              <a:t>standards, recommended working practices, guidance</a:t>
            </a:r>
          </a:p>
          <a:p>
            <a:r>
              <a:rPr lang="en-GB" dirty="0"/>
              <a:t>The primary focus of the new approach is to consider how to improve </a:t>
            </a:r>
            <a:r>
              <a:rPr lang="en-GB" dirty="0" smtClean="0">
                <a:solidFill>
                  <a:srgbClr val="92D050"/>
                </a:solidFill>
              </a:rPr>
              <a:t>2.</a:t>
            </a:r>
            <a:r>
              <a:rPr lang="en-GB" dirty="0" smtClean="0"/>
              <a:t> the approach </a:t>
            </a:r>
            <a:r>
              <a:rPr lang="en-GB" dirty="0"/>
              <a:t>to </a:t>
            </a:r>
            <a:r>
              <a:rPr lang="en-GB" dirty="0" smtClean="0"/>
              <a:t>compliance</a:t>
            </a:r>
          </a:p>
          <a:p>
            <a:r>
              <a:rPr lang="en-GB" dirty="0" smtClean="0"/>
              <a:t>But may </a:t>
            </a:r>
            <a:r>
              <a:rPr lang="en-GB" dirty="0"/>
              <a:t>make recommendations for changes to regulation or standards </a:t>
            </a:r>
            <a:endParaRPr lang="en-GB" dirty="0" smtClean="0"/>
          </a:p>
          <a:p>
            <a:pPr lvl="1"/>
            <a:r>
              <a:rPr lang="en-GB" dirty="0" smtClean="0"/>
              <a:t>Where </a:t>
            </a:r>
            <a:r>
              <a:rPr lang="en-GB" dirty="0"/>
              <a:t>this gives a significant benefit through harmonisation or </a:t>
            </a:r>
            <a:r>
              <a:rPr lang="en-GB" dirty="0" smtClean="0"/>
              <a:t>simplification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80AE9-6677-4808-B7F1-637007D6665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42DE27-76C5-44DA-B15F-BB8717722EA9}" type="datetime3">
              <a:rPr lang="en-GB" smtClean="0"/>
              <a:pPr/>
              <a:t>20 September, 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 smtClean="0"/>
              <a:t>AVIATION SAFETY AND CERTIFICATION OF NEW OPERATIONS AND SYSTEMS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059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Certification/Approval </a:t>
            </a:r>
            <a:r>
              <a:rPr lang="en-GB" dirty="0"/>
              <a:t>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Certification/Approval is a means to determining acceptability</a:t>
            </a:r>
          </a:p>
          <a:p>
            <a:r>
              <a:rPr lang="en-GB" sz="2000" dirty="0" smtClean="0"/>
              <a:t>Common to all domains</a:t>
            </a:r>
          </a:p>
          <a:p>
            <a:pPr lvl="1"/>
            <a:r>
              <a:rPr lang="en-GB" sz="1800" dirty="0" smtClean="0"/>
              <a:t>Risk from equipment, systems, services, operations, organisations must be acceptable to travelling public and 3</a:t>
            </a:r>
            <a:r>
              <a:rPr lang="en-GB" sz="1800" baseline="30000" dirty="0" smtClean="0"/>
              <a:t>rd</a:t>
            </a:r>
            <a:r>
              <a:rPr lang="en-GB" sz="1800" dirty="0" smtClean="0"/>
              <a:t> parties</a:t>
            </a:r>
          </a:p>
          <a:p>
            <a:pPr lvl="1"/>
            <a:r>
              <a:rPr lang="en-GB" sz="1800" dirty="0" smtClean="0"/>
              <a:t>Acceptance criteria established by Convention, Regulation, Legislation, Standards, NSAs, etc.</a:t>
            </a:r>
          </a:p>
          <a:p>
            <a:r>
              <a:rPr lang="en-GB" sz="2000" dirty="0" smtClean="0"/>
              <a:t>Many types of logical argument for acceptance but not always explicitly expressed as an argument</a:t>
            </a:r>
          </a:p>
          <a:p>
            <a:pPr lvl="1"/>
            <a:r>
              <a:rPr lang="en-GB" sz="1800" dirty="0" smtClean="0"/>
              <a:t>E.g. performance-based, compliance-based, assurance-based, organisation-approval/ licencing, etc.</a:t>
            </a:r>
          </a:p>
          <a:p>
            <a:r>
              <a:rPr lang="en-GB" sz="2000" dirty="0" smtClean="0"/>
              <a:t>Framework needed to</a:t>
            </a:r>
          </a:p>
          <a:p>
            <a:pPr lvl="1"/>
            <a:r>
              <a:rPr lang="en-GB" sz="1800" dirty="0" smtClean="0"/>
              <a:t>Ensure consistency inter and intra domain</a:t>
            </a:r>
          </a:p>
          <a:p>
            <a:pPr lvl="1"/>
            <a:r>
              <a:rPr lang="en-GB" sz="1800" dirty="0" smtClean="0"/>
              <a:t>Manage </a:t>
            </a:r>
            <a:r>
              <a:rPr lang="en-GB" sz="1800" dirty="0"/>
              <a:t>the interfaces between </a:t>
            </a:r>
            <a:r>
              <a:rPr lang="en-GB" sz="1800" dirty="0" smtClean="0"/>
              <a:t>arguments</a:t>
            </a:r>
            <a:endParaRPr lang="en-GB" sz="1800" dirty="0"/>
          </a:p>
          <a:p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680AE9-6677-4808-B7F1-637007D6665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242DE27-76C5-44DA-B15F-BB8717722EA9}" type="datetime3">
              <a:rPr lang="en-GB" smtClean="0"/>
              <a:pPr>
                <a:defRPr/>
              </a:pPr>
              <a:t>20 September, 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 smtClean="0"/>
              <a:t>AVIATION SAFETY AND CERTIFICATION OF NEW OPERATIONS AND SYSTEMS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180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Common Certification/ Approval Language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A</a:t>
            </a:r>
            <a:r>
              <a:rPr lang="en-GB" sz="2000" dirty="0" smtClean="0"/>
              <a:t>pproaches to certification should be based on sound scientific reasoning</a:t>
            </a:r>
          </a:p>
          <a:p>
            <a:r>
              <a:rPr lang="en-GB" sz="2000" dirty="0" smtClean="0"/>
              <a:t>The safety argument approach is a good basis for a common language </a:t>
            </a:r>
          </a:p>
          <a:p>
            <a:pPr lvl="1"/>
            <a:r>
              <a:rPr lang="en-GB" sz="1600" dirty="0" smtClean="0"/>
              <a:t>Based on the research and perhaps taking insight from OPENCOSS  </a:t>
            </a:r>
          </a:p>
          <a:p>
            <a:r>
              <a:rPr lang="en-GB" sz="2000" dirty="0" smtClean="0"/>
              <a:t>Restating domain certification approaches in a common argument form we think will help</a:t>
            </a:r>
          </a:p>
          <a:p>
            <a:pPr lvl="1"/>
            <a:r>
              <a:rPr lang="en-GB" sz="1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Promote flexibility </a:t>
            </a:r>
            <a:endParaRPr lang="en-GB" sz="1600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GB" sz="1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Harmonise </a:t>
            </a:r>
            <a:r>
              <a:rPr lang="en-GB" sz="1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approaches between domains </a:t>
            </a:r>
            <a:endParaRPr lang="fr-FR" sz="1600" dirty="0"/>
          </a:p>
          <a:p>
            <a:pPr lvl="1"/>
            <a:r>
              <a:rPr lang="en-GB" sz="1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Simplify certification </a:t>
            </a:r>
            <a:r>
              <a:rPr lang="en-GB" sz="1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processes </a:t>
            </a:r>
            <a:endParaRPr lang="fr-FR" sz="1400" dirty="0"/>
          </a:p>
          <a:p>
            <a:pPr lvl="1"/>
            <a:r>
              <a:rPr lang="en-GB" sz="1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Champion / reinforce existing </a:t>
            </a:r>
            <a:r>
              <a:rPr lang="en-GB" sz="1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regulation, approaches and techniques </a:t>
            </a:r>
          </a:p>
          <a:p>
            <a:pPr lvl="1"/>
            <a:r>
              <a:rPr lang="en-GB" sz="1600" dirty="0"/>
              <a:t>Better understand and capture the assurance </a:t>
            </a:r>
            <a:r>
              <a:rPr lang="en-GB" sz="1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interface</a:t>
            </a:r>
            <a:r>
              <a:rPr lang="en-GB" sz="1600" dirty="0"/>
              <a:t> between the domains</a:t>
            </a:r>
            <a:endParaRPr lang="fr-FR" sz="1600" dirty="0"/>
          </a:p>
          <a:p>
            <a:pPr lvl="1"/>
            <a:r>
              <a:rPr lang="en-GB" sz="1600" dirty="0" smtClean="0"/>
              <a:t>Better understand and capture the assurance </a:t>
            </a:r>
            <a:r>
              <a:rPr lang="en-GB" sz="1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interface</a:t>
            </a:r>
            <a:r>
              <a:rPr lang="en-GB" sz="1600" dirty="0" smtClean="0"/>
              <a:t> between lifecycle stages </a:t>
            </a:r>
          </a:p>
          <a:p>
            <a:pPr lvl="2"/>
            <a:r>
              <a:rPr lang="en-GB" sz="1400" dirty="0" smtClean="0"/>
              <a:t>E.g. </a:t>
            </a:r>
            <a:r>
              <a:rPr lang="en-GB" sz="1400" dirty="0"/>
              <a:t>f</a:t>
            </a:r>
            <a:r>
              <a:rPr lang="en-GB" sz="1400" dirty="0" smtClean="0"/>
              <a:t>rom design certification through to ongoing oversight</a:t>
            </a:r>
          </a:p>
          <a:p>
            <a:r>
              <a:rPr lang="en-GB" sz="2000" dirty="0" smtClean="0"/>
              <a:t>BUT with any method there is always the possibility for abuse</a:t>
            </a:r>
          </a:p>
          <a:p>
            <a:pPr lvl="1"/>
            <a:r>
              <a:rPr lang="en-GB" sz="1800" dirty="0" smtClean="0"/>
              <a:t>Therefore there needs to be clear guidance on applying the method</a:t>
            </a:r>
            <a:endParaRPr lang="en-GB" sz="1800" dirty="0"/>
          </a:p>
          <a:p>
            <a:pPr marL="538163" lvl="2" indent="0">
              <a:buNone/>
            </a:pPr>
            <a:endParaRPr lang="en-GB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680AE9-6677-4808-B7F1-637007D6665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242DE27-76C5-44DA-B15F-BB8717722EA9}" type="datetime3">
              <a:rPr lang="en-GB" smtClean="0"/>
              <a:pPr>
                <a:defRPr/>
              </a:pPr>
              <a:t>20 September, 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 smtClean="0"/>
              <a:t>AVIATION SAFETY AND CERTIFICATION OF NEW OPERATIONS AND SYSTEMS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532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011" y="607568"/>
            <a:ext cx="8229600" cy="1066800"/>
          </a:xfrm>
        </p:spPr>
        <p:txBody>
          <a:bodyPr/>
          <a:lstStyle/>
          <a:p>
            <a:r>
              <a:rPr lang="en-GB" dirty="0" smtClean="0"/>
              <a:t>Outline Process for WP1.3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7663"/>
            <a:ext cx="8229600" cy="4689231"/>
          </a:xfrm>
        </p:spPr>
        <p:txBody>
          <a:bodyPr/>
          <a:lstStyle/>
          <a:p>
            <a:r>
              <a:rPr lang="en-GB" sz="2000" dirty="0" smtClean="0"/>
              <a:t>Partition total </a:t>
            </a:r>
            <a:r>
              <a:rPr lang="en-GB" sz="2000" dirty="0"/>
              <a:t>aviation system (TAS) into non-overlapping domains </a:t>
            </a:r>
            <a:endParaRPr lang="en-GB" sz="2000" dirty="0" smtClean="0"/>
          </a:p>
          <a:p>
            <a:r>
              <a:rPr lang="en-GB" sz="2000" dirty="0" smtClean="0"/>
              <a:t>Distribute questionnaire within partner and user group organisations</a:t>
            </a:r>
          </a:p>
          <a:p>
            <a:pPr lvl="1"/>
            <a:r>
              <a:rPr lang="en-GB" sz="1600" dirty="0" smtClean="0"/>
              <a:t>Determine approach to current </a:t>
            </a:r>
            <a:r>
              <a:rPr lang="en-GB" sz="1600" dirty="0"/>
              <a:t>certification </a:t>
            </a:r>
            <a:r>
              <a:rPr lang="en-GB" sz="1600" dirty="0" smtClean="0"/>
              <a:t>/ approval practices within domains </a:t>
            </a:r>
          </a:p>
          <a:p>
            <a:pPr lvl="1"/>
            <a:r>
              <a:rPr lang="en-GB" sz="1600" dirty="0" smtClean="0"/>
              <a:t>Identify </a:t>
            </a:r>
            <a:r>
              <a:rPr lang="en-GB" sz="1600" dirty="0"/>
              <a:t>key </a:t>
            </a:r>
            <a:r>
              <a:rPr lang="en-GB" sz="1600" dirty="0" smtClean="0"/>
              <a:t>claims, assumptions</a:t>
            </a:r>
            <a:r>
              <a:rPr lang="en-GB" sz="1600" dirty="0"/>
              <a:t>, dependencies, limitations, etc. at the interface with other </a:t>
            </a:r>
            <a:r>
              <a:rPr lang="en-GB" sz="1600" dirty="0" smtClean="0"/>
              <a:t>domains</a:t>
            </a:r>
          </a:p>
          <a:p>
            <a:pPr lvl="1"/>
            <a:r>
              <a:rPr lang="en-GB" sz="1600" dirty="0" smtClean="0"/>
              <a:t>Identify further specific bottlenecks and shortcomings</a:t>
            </a:r>
            <a:endParaRPr lang="en-GB" sz="1600" dirty="0"/>
          </a:p>
          <a:p>
            <a:pPr lvl="1"/>
            <a:r>
              <a:rPr lang="en-GB" sz="1600" dirty="0" smtClean="0"/>
              <a:t>Identify </a:t>
            </a:r>
            <a:r>
              <a:rPr lang="en-GB" sz="1600" dirty="0"/>
              <a:t>current good practice within </a:t>
            </a:r>
            <a:r>
              <a:rPr lang="en-GB" sz="1600" dirty="0" smtClean="0"/>
              <a:t>domain </a:t>
            </a:r>
            <a:r>
              <a:rPr lang="en-GB" sz="1600" dirty="0"/>
              <a:t>and in other </a:t>
            </a:r>
            <a:r>
              <a:rPr lang="en-GB" sz="1600" dirty="0" smtClean="0"/>
              <a:t>industries</a:t>
            </a:r>
          </a:p>
          <a:p>
            <a:r>
              <a:rPr lang="en-GB" sz="2000" dirty="0" smtClean="0"/>
              <a:t>Review </a:t>
            </a:r>
            <a:r>
              <a:rPr lang="en-GB" sz="2000" dirty="0"/>
              <a:t>each domain (and the TAS as a whole) to consider how certification practice could be </a:t>
            </a:r>
            <a:r>
              <a:rPr lang="en-GB" sz="2000" dirty="0" smtClean="0"/>
              <a:t>improved or changed</a:t>
            </a:r>
          </a:p>
          <a:p>
            <a:pPr lvl="1"/>
            <a:r>
              <a:rPr lang="en-GB" sz="1600" dirty="0" smtClean="0"/>
              <a:t>Focus on most promising options from WP1.2 using representative certification safety arguments</a:t>
            </a:r>
            <a:endParaRPr lang="en-GB" sz="1600" dirty="0"/>
          </a:p>
          <a:p>
            <a:pPr lvl="1"/>
            <a:r>
              <a:rPr lang="en-GB" sz="1600" dirty="0" smtClean="0"/>
              <a:t>Candidate </a:t>
            </a:r>
            <a:r>
              <a:rPr lang="en-GB" sz="1600" dirty="0"/>
              <a:t>options t</a:t>
            </a:r>
            <a:r>
              <a:rPr lang="en-GB" sz="1600" dirty="0" smtClean="0"/>
              <a:t>o </a:t>
            </a:r>
            <a:r>
              <a:rPr lang="en-GB" sz="1600" dirty="0"/>
              <a:t>be evaluated further as part of the case studies in WP4</a:t>
            </a:r>
          </a:p>
          <a:p>
            <a:r>
              <a:rPr lang="en-GB" sz="2000" dirty="0"/>
              <a:t>Define the outline certification approach for initial review and application within the case </a:t>
            </a:r>
            <a:r>
              <a:rPr lang="en-GB" sz="2000" dirty="0" smtClean="0"/>
              <a:t>studies</a:t>
            </a:r>
          </a:p>
          <a:p>
            <a:pPr lvl="1"/>
            <a:r>
              <a:rPr lang="en-GB" sz="1600" dirty="0" smtClean="0"/>
              <a:t>Including guidelines on developing certification safety arguments</a:t>
            </a:r>
            <a:endParaRPr lang="en-GB" sz="1600" dirty="0"/>
          </a:p>
          <a:p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680AE9-6677-4808-B7F1-637007D6665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242DE27-76C5-44DA-B15F-BB8717722EA9}" type="datetime3">
              <a:rPr lang="en-GB" smtClean="0"/>
              <a:pPr>
                <a:defRPr/>
              </a:pPr>
              <a:t>20 September, 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 smtClean="0"/>
              <a:t>AVIATION SAFETY AND CERTIFICATION OF NEW OPERATIONS AND SYSTEMS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320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68" y="2689763"/>
            <a:ext cx="8215416" cy="40716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9283"/>
            <a:ext cx="8229600" cy="1066800"/>
          </a:xfrm>
        </p:spPr>
        <p:txBody>
          <a:bodyPr/>
          <a:lstStyle/>
          <a:p>
            <a:pPr lvl="2"/>
            <a:r>
              <a:rPr lang="en-GB" dirty="0" smtClean="0"/>
              <a:t>WP1.3 How to proceed 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5158"/>
            <a:ext cx="8229600" cy="4392488"/>
          </a:xfrm>
        </p:spPr>
        <p:txBody>
          <a:bodyPr/>
          <a:lstStyle/>
          <a:p>
            <a:r>
              <a:rPr lang="en-GB" sz="2000" dirty="0" smtClean="0"/>
              <a:t>Based on D1.1 &amp; D1.2 results, develop and exploit a questionnaire in order to structure issues, recommendations, options….between domains  </a:t>
            </a:r>
          </a:p>
          <a:p>
            <a:r>
              <a:rPr lang="en-GB" sz="2000" dirty="0" smtClean="0"/>
              <a:t>Designed to gather “real world” perspectives on certification / approval practices</a:t>
            </a:r>
          </a:p>
          <a:p>
            <a:endParaRPr lang="en-GB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80AE9-6677-4808-B7F1-637007D6665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42DE27-76C5-44DA-B15F-BB8717722EA9}" type="datetime3">
              <a:rPr lang="en-GB" smtClean="0"/>
              <a:pPr/>
              <a:t>20 September, 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 smtClean="0"/>
              <a:t>AVIATION SAFETY AND CERTIFICATION OF NEW OPERATIONS AND SYSTEMS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628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771" y="635871"/>
            <a:ext cx="8229600" cy="1066800"/>
          </a:xfrm>
        </p:spPr>
        <p:txBody>
          <a:bodyPr/>
          <a:lstStyle/>
          <a:p>
            <a:r>
              <a:rPr lang="en-GB" dirty="0" smtClean="0"/>
              <a:t>WP1.3 Steps to follow, with guidance for each step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770" y="2019300"/>
            <a:ext cx="8352609" cy="4163785"/>
          </a:xfrm>
        </p:spPr>
        <p:txBody>
          <a:bodyPr/>
          <a:lstStyle/>
          <a:p>
            <a:pPr marL="363538">
              <a:tabLst>
                <a:tab pos="1524000" algn="l"/>
              </a:tabLst>
            </a:pPr>
            <a:r>
              <a:rPr lang="en-GB" dirty="0" smtClean="0"/>
              <a:t>Step 1:	Describe the proposed change (operation, system,     	product, timeframe, affected domains, human 	aspects affected, …)</a:t>
            </a:r>
          </a:p>
          <a:p>
            <a:pPr marL="363538">
              <a:tabLst>
                <a:tab pos="1524000" algn="l"/>
              </a:tabLst>
            </a:pPr>
            <a:r>
              <a:rPr lang="en-GB" dirty="0"/>
              <a:t>Step 2</a:t>
            </a:r>
            <a:r>
              <a:rPr lang="en-GB" dirty="0" smtClean="0"/>
              <a:t>:	Regulations</a:t>
            </a:r>
            <a:r>
              <a:rPr lang="en-GB" dirty="0"/>
              <a:t>, standards and/or guidance material </a:t>
            </a:r>
            <a:r>
              <a:rPr lang="en-GB" dirty="0" smtClean="0"/>
              <a:t>	(</a:t>
            </a:r>
            <a:r>
              <a:rPr lang="en-GB" dirty="0"/>
              <a:t>AMC, AMOC, …)</a:t>
            </a:r>
          </a:p>
          <a:p>
            <a:pPr marL="363538">
              <a:tabLst>
                <a:tab pos="1524000" algn="l"/>
              </a:tabLst>
            </a:pPr>
            <a:r>
              <a:rPr lang="en-GB" dirty="0"/>
              <a:t>Step </a:t>
            </a:r>
            <a:r>
              <a:rPr lang="en-GB" dirty="0" smtClean="0"/>
              <a:t>3:	Liaise </a:t>
            </a:r>
            <a:r>
              <a:rPr lang="en-GB" dirty="0"/>
              <a:t>with authorities &amp; involved stakeholders</a:t>
            </a:r>
          </a:p>
          <a:p>
            <a:pPr marL="363538">
              <a:tabLst>
                <a:tab pos="1524000" algn="l"/>
              </a:tabLst>
            </a:pPr>
            <a:r>
              <a:rPr lang="en-GB" dirty="0"/>
              <a:t>Step </a:t>
            </a:r>
            <a:r>
              <a:rPr lang="en-GB" dirty="0" smtClean="0"/>
              <a:t>4:	Develop </a:t>
            </a:r>
            <a:r>
              <a:rPr lang="en-GB" dirty="0"/>
              <a:t>certification </a:t>
            </a:r>
            <a:r>
              <a:rPr lang="en-GB" dirty="0" smtClean="0"/>
              <a:t>plan including argument</a:t>
            </a:r>
            <a:endParaRPr lang="en-GB" dirty="0"/>
          </a:p>
          <a:p>
            <a:pPr marL="363538">
              <a:tabLst>
                <a:tab pos="1524000" algn="l"/>
              </a:tabLst>
            </a:pPr>
            <a:r>
              <a:rPr lang="en-GB" dirty="0"/>
              <a:t>Step </a:t>
            </a:r>
            <a:r>
              <a:rPr lang="en-GB" dirty="0" smtClean="0"/>
              <a:t>5:	Perform </a:t>
            </a:r>
            <a:r>
              <a:rPr lang="en-GB" dirty="0"/>
              <a:t>a priori safety risk assessment</a:t>
            </a:r>
          </a:p>
          <a:p>
            <a:endParaRPr lang="nl-NL" sz="2000" dirty="0" smtClean="0"/>
          </a:p>
          <a:p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680AE9-6677-4808-B7F1-637007D6665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242DE27-76C5-44DA-B15F-BB8717722EA9}" type="datetime3">
              <a:rPr lang="en-GB" smtClean="0"/>
              <a:pPr>
                <a:defRPr/>
              </a:pPr>
              <a:t>20 September, 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 smtClean="0"/>
              <a:t>AVIATION SAFETY AND CERTIFICATION OF NEW OPERATIONS AND SYSTEMS</a:t>
            </a:r>
            <a:endParaRPr lang="en-GB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849086" y="5573863"/>
            <a:ext cx="7336971" cy="7402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Support in e-Learning environment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43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COS_Presentation_Template_V1 for MS 2010">
  <a:themeElements>
    <a:clrScheme name="ASCOS">
      <a:dk1>
        <a:srgbClr val="333333"/>
      </a:dk1>
      <a:lt1>
        <a:sysClr val="window" lastClr="FFFFFF"/>
      </a:lt1>
      <a:dk2>
        <a:srgbClr val="1E4E6B"/>
      </a:dk2>
      <a:lt2>
        <a:srgbClr val="DDDDDD"/>
      </a:lt2>
      <a:accent1>
        <a:srgbClr val="B5CE48"/>
      </a:accent1>
      <a:accent2>
        <a:srgbClr val="5B8AA5"/>
      </a:accent2>
      <a:accent3>
        <a:srgbClr val="9EBFD2"/>
      </a:accent3>
      <a:accent4>
        <a:srgbClr val="728617"/>
      </a:accent4>
      <a:accent5>
        <a:srgbClr val="D7E794"/>
      </a:accent5>
      <a:accent6>
        <a:srgbClr val="F79646"/>
      </a:accent6>
      <a:hlink>
        <a:srgbClr val="00B0F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SCOS_Presentation_Template_V1 for MS 2010">
  <a:themeElements>
    <a:clrScheme name="1_ASCOS_Presentation_Template_V1 for MS 2010 1">
      <a:dk1>
        <a:srgbClr val="333333"/>
      </a:dk1>
      <a:lt1>
        <a:srgbClr val="FFFFFF"/>
      </a:lt1>
      <a:dk2>
        <a:srgbClr val="1E4E6B"/>
      </a:dk2>
      <a:lt2>
        <a:srgbClr val="DDDDDD"/>
      </a:lt2>
      <a:accent1>
        <a:srgbClr val="B5CE48"/>
      </a:accent1>
      <a:accent2>
        <a:srgbClr val="5B8AA5"/>
      </a:accent2>
      <a:accent3>
        <a:srgbClr val="FFFFFF"/>
      </a:accent3>
      <a:accent4>
        <a:srgbClr val="2A2A2A"/>
      </a:accent4>
      <a:accent5>
        <a:srgbClr val="D7E3B1"/>
      </a:accent5>
      <a:accent6>
        <a:srgbClr val="527D95"/>
      </a:accent6>
      <a:hlink>
        <a:srgbClr val="00B0F0"/>
      </a:hlink>
      <a:folHlink>
        <a:srgbClr val="800080"/>
      </a:folHlink>
    </a:clrScheme>
    <a:fontScheme name="1_ASCOS_Presentation_Template_V1 for MS 2010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ASCOS_Presentation_Template_V1 for MS 2010 1">
        <a:dk1>
          <a:srgbClr val="333333"/>
        </a:dk1>
        <a:lt1>
          <a:srgbClr val="FFFFFF"/>
        </a:lt1>
        <a:dk2>
          <a:srgbClr val="1E4E6B"/>
        </a:dk2>
        <a:lt2>
          <a:srgbClr val="DDDDDD"/>
        </a:lt2>
        <a:accent1>
          <a:srgbClr val="B5CE48"/>
        </a:accent1>
        <a:accent2>
          <a:srgbClr val="5B8AA5"/>
        </a:accent2>
        <a:accent3>
          <a:srgbClr val="FFFFFF"/>
        </a:accent3>
        <a:accent4>
          <a:srgbClr val="2A2A2A"/>
        </a:accent4>
        <a:accent5>
          <a:srgbClr val="D7E3B1"/>
        </a:accent5>
        <a:accent6>
          <a:srgbClr val="527D95"/>
        </a:accent6>
        <a:hlink>
          <a:srgbClr val="00B0F0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Urban">
  <a:themeElements>
    <a:clrScheme name="ASCOS">
      <a:dk1>
        <a:srgbClr val="333333"/>
      </a:dk1>
      <a:lt1>
        <a:sysClr val="window" lastClr="FFFFFF"/>
      </a:lt1>
      <a:dk2>
        <a:srgbClr val="1E4E6B"/>
      </a:dk2>
      <a:lt2>
        <a:srgbClr val="DDDDDD"/>
      </a:lt2>
      <a:accent1>
        <a:srgbClr val="B5CE48"/>
      </a:accent1>
      <a:accent2>
        <a:srgbClr val="5B8AA5"/>
      </a:accent2>
      <a:accent3>
        <a:srgbClr val="9EBFD2"/>
      </a:accent3>
      <a:accent4>
        <a:srgbClr val="728617"/>
      </a:accent4>
      <a:accent5>
        <a:srgbClr val="D7E794"/>
      </a:accent5>
      <a:accent6>
        <a:srgbClr val="F79646"/>
      </a:accent6>
      <a:hlink>
        <a:srgbClr val="00B0F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DocID xmlns="f0b43a98-f909-48ce-bcf5-5ff6f70f86f0" xsi:nil="true"/>
    <Activity xmlns="f0b43a98-f909-48ce-bcf5-5ff6f70f86f0" xsi:nil="true"/>
    <Release xmlns="f0b43a98-f909-48ce-bcf5-5ff6f70f86f0" xsi:nil="true"/>
    <DocType xmlns="f0b43a98-f909-48ce-bcf5-5ff6f70f86f0" xsi:nil="true"/>
    <Org_x002e_ xmlns="f0b43a98-f909-48ce-bcf5-5ff6f70f86f0" xsi:nil="true"/>
    <Baseline xmlns="f0b43a98-f909-48ce-bcf5-5ff6f70f86f0" xsi:nil="true"/>
    <WP xmlns="f0b43a98-f909-48ce-bcf5-5ff6f70f86f0" xsi:nil="true"/>
    <DISL_x0023_ xmlns="f0b43a98-f909-48ce-bcf5-5ff6f70f86f0" xsi:nil="true"/>
    <Status xmlns="f0b43a98-f909-48ce-bcf5-5ff6f70f86f0" xsi:nil="true"/>
    <DocTitle xmlns="f0b43a98-f909-48ce-bcf5-5ff6f70f86f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8AE0DFFBB2104D97EB48C5BF0558E6" ma:contentTypeVersion="12" ma:contentTypeDescription="Create a new document." ma:contentTypeScope="" ma:versionID="e923fe4e8ab86b1ff2f022f7a19025c4">
  <xsd:schema xmlns:xsd="http://www.w3.org/2001/XMLSchema" xmlns:p="http://schemas.microsoft.com/office/2006/metadata/properties" xmlns:ns2="f0b43a98-f909-48ce-bcf5-5ff6f70f86f0" targetNamespace="http://schemas.microsoft.com/office/2006/metadata/properties" ma:root="true" ma:fieldsID="4752dd1caa329f03041f9a1631aa833b" ns2:_="">
    <xsd:import namespace="f0b43a98-f909-48ce-bcf5-5ff6f70f86f0"/>
    <xsd:element name="properties">
      <xsd:complexType>
        <xsd:sequence>
          <xsd:element name="documentManagement">
            <xsd:complexType>
              <xsd:all>
                <xsd:element ref="ns2:DocID" minOccurs="0"/>
                <xsd:element ref="ns2:DocTitle" minOccurs="0"/>
                <xsd:element ref="ns2:Release" minOccurs="0"/>
                <xsd:element ref="ns2:Status" minOccurs="0"/>
                <xsd:element ref="ns2:Baseline" minOccurs="0"/>
                <xsd:element ref="ns2:DocType" minOccurs="0"/>
                <xsd:element ref="ns2:Org_x002e_" minOccurs="0"/>
                <xsd:element ref="ns2:WP" minOccurs="0"/>
                <xsd:element ref="ns2:Activity" minOccurs="0"/>
                <xsd:element ref="ns2:DISL_x0023_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f0b43a98-f909-48ce-bcf5-5ff6f70f86f0" elementFormDefault="qualified">
    <xsd:import namespace="http://schemas.microsoft.com/office/2006/documentManagement/types"/>
    <xsd:element name="DocID" ma:index="1" nillable="true" ma:displayName="DocID" ma:internalName="DocID">
      <xsd:simpleType>
        <xsd:restriction base="dms:Text">
          <xsd:maxLength value="255"/>
        </xsd:restriction>
      </xsd:simpleType>
    </xsd:element>
    <xsd:element name="DocTitle" ma:index="2" nillable="true" ma:displayName="DocTitle" ma:description="Alternative for Title (which is used in NLR reports to define the NLR document number)" ma:internalName="DocTitle">
      <xsd:simpleType>
        <xsd:restriction base="dms:Text">
          <xsd:maxLength value="255"/>
        </xsd:restriction>
      </xsd:simpleType>
    </xsd:element>
    <xsd:element name="Release" ma:index="3" nillable="true" ma:displayName="Release" ma:description="(Planned) Release identification (e.g. 1.0)" ma:internalName="Release">
      <xsd:simpleType>
        <xsd:restriction base="dms:Text">
          <xsd:maxLength value="255"/>
        </xsd:restriction>
      </xsd:simpleType>
    </xsd:element>
    <xsd:element name="Status" ma:index="4" nillable="true" ma:displayName="Status" ma:list="{A1E82056-003C-4DCE-A68B-43AA45DC96F2}" ma:internalName="Status" ma:showField="Title">
      <xsd:simpleType>
        <xsd:restriction base="dms:Lookup"/>
      </xsd:simpleType>
    </xsd:element>
    <xsd:element name="Baseline" ma:index="5" nillable="true" ma:displayName="Baseline" ma:description="Identifies the baseline the item is part of." ma:list="{5A21BAC9-225B-4F2F-8D16-016E35F10CFE}" ma:internalName="Baseline" ma:showField="LookupID">
      <xsd:simpleType>
        <xsd:restriction base="dms:Lookup"/>
      </xsd:simpleType>
    </xsd:element>
    <xsd:element name="DocType" ma:index="6" nillable="true" ma:displayName="DocType" ma:list="{8FA99976-EA4E-4D53-820F-3C918FA088B4}" ma:internalName="DocType" ma:showField="Title">
      <xsd:simpleType>
        <xsd:restriction base="dms:Lookup"/>
      </xsd:simpleType>
    </xsd:element>
    <xsd:element name="Org_x002e_" ma:index="7" nillable="true" ma:displayName="Org." ma:list="{85B1ED24-8E4A-49B3-8925-73154E44821A}" ma:internalName="Org_x002e_" ma:showField="LookupID">
      <xsd:simpleType>
        <xsd:restriction base="dms:Lookup"/>
      </xsd:simpleType>
    </xsd:element>
    <xsd:element name="WP" ma:index="8" nillable="true" ma:displayName="WP" ma:list="{72527DDC-4322-4558-8E48-1A11BB187FF3}" ma:internalName="WP" ma:showField="LookupID">
      <xsd:simpleType>
        <xsd:restriction base="dms:Lookup"/>
      </xsd:simpleType>
    </xsd:element>
    <xsd:element name="Activity" ma:index="9" nillable="true" ma:displayName="Activity" ma:list="{B68EE924-B976-429C-BE49-78BEF5499426}" ma:internalName="Activity" ma:showField="Title">
      <xsd:simpleType>
        <xsd:restriction base="dms:Lookup"/>
      </xsd:simpleType>
    </xsd:element>
    <xsd:element name="DISL_x0023_" ma:index="10" nillable="true" ma:displayName="DISL-ref" ma:description="Document ID's and Status List (DISL) reference item." ma:list="{3250406A-99F6-4238-BDDD-F3AE414DCBD9}" ma:internalName="DISL_x0023_" ma:showField="leo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1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1265DD92-E283-4427-9FDE-590F64792753}"/>
</file>

<file path=customXml/itemProps2.xml><?xml version="1.0" encoding="utf-8"?>
<ds:datastoreItem xmlns:ds="http://schemas.openxmlformats.org/officeDocument/2006/customXml" ds:itemID="{E44F7A7B-0CCC-483D-8FC2-0C174692648A}"/>
</file>

<file path=customXml/itemProps3.xml><?xml version="1.0" encoding="utf-8"?>
<ds:datastoreItem xmlns:ds="http://schemas.openxmlformats.org/officeDocument/2006/customXml" ds:itemID="{B81815F5-F103-415C-8264-E8C1A767F458}"/>
</file>

<file path=docProps/app.xml><?xml version="1.0" encoding="utf-8"?>
<Properties xmlns="http://schemas.openxmlformats.org/officeDocument/2006/extended-properties" xmlns:vt="http://schemas.openxmlformats.org/officeDocument/2006/docPropsVTypes">
  <Template>ASCOS_Presentation_Template_V1 for MS 2010</Template>
  <TotalTime>3283</TotalTime>
  <Words>1158</Words>
  <Application>Microsoft Office PowerPoint</Application>
  <PresentationFormat>On-screen Show (4:3)</PresentationFormat>
  <Paragraphs>200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Calibri</vt:lpstr>
      <vt:lpstr>Georgia</vt:lpstr>
      <vt:lpstr>ASCOS_Presentation_Template_V1 for MS 2010</vt:lpstr>
      <vt:lpstr>1_ASCOS_Presentation_Template_V1 for MS 2010</vt:lpstr>
      <vt:lpstr>Urban</vt:lpstr>
      <vt:lpstr>FreeHand 5.0 Drawing</vt:lpstr>
      <vt:lpstr>Future Work – Work Package 1</vt:lpstr>
      <vt:lpstr>Content</vt:lpstr>
      <vt:lpstr>Objectives of WP 1.3</vt:lpstr>
      <vt:lpstr>Regulatory Framework</vt:lpstr>
      <vt:lpstr>Certification/Approval Framework</vt:lpstr>
      <vt:lpstr>Common Certification/ Approval Language</vt:lpstr>
      <vt:lpstr>Outline Process for WP1.3</vt:lpstr>
      <vt:lpstr>WP1.3 How to proceed ?</vt:lpstr>
      <vt:lpstr>WP1.3 Steps to follow, with guidance for each step</vt:lpstr>
      <vt:lpstr>WP1.3 Steps to follow, with guidance for each step</vt:lpstr>
      <vt:lpstr>WP1.3 Activities short term</vt:lpstr>
      <vt:lpstr>WP1.3 Deliverable</vt:lpstr>
      <vt:lpstr>WP1.4 E-learning environment</vt:lpstr>
      <vt:lpstr>WP1.4 E-learning environment: Technical Solution</vt:lpstr>
      <vt:lpstr>WP1.4 E-learning environment: Content Guidelines</vt:lpstr>
      <vt:lpstr>WP1.4 E-learning environment modules</vt:lpstr>
      <vt:lpstr>Contact us   http://www.ascos-project.eu</vt:lpstr>
      <vt:lpstr>PowerPoint Presentation</vt:lpstr>
    </vt:vector>
  </TitlesOfParts>
  <Company>National Aerospace Laboratory - NLR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Aviation safety and certification of  new operations and systems</dc:title>
  <dc:creator>Speijker, Lennaert</dc:creator>
  <cp:lastModifiedBy>Alan Simpson</cp:lastModifiedBy>
  <cp:revision>161</cp:revision>
  <cp:lastPrinted>2012-07-12T12:05:38Z</cp:lastPrinted>
  <dcterms:created xsi:type="dcterms:W3CDTF">2012-10-15T10:59:45Z</dcterms:created>
  <dcterms:modified xsi:type="dcterms:W3CDTF">2013-09-20T07:00:40Z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0x0101009B8AE0DFFBB2104D97EB48C5BF0558E6</vt:lpwstr>
  </property>
  <property fmtid="{D5CDD505-2E9C-101B-9397-08002B2CF9AE}" pid="3" name="Org.">
    <vt:lpwstr/>
  </property>
  <property fmtid="{D5CDD505-2E9C-101B-9397-08002B2CF9AE}" pid="4" name="DISL#">
    <vt:lpwstr/>
  </property>
  <property fmtid="{D5CDD505-2E9C-101B-9397-08002B2CF9AE}" pid="5" name="Status">
    <vt:lpwstr/>
  </property>
  <property fmtid="{D5CDD505-2E9C-101B-9397-08002B2CF9AE}" pid="6" name="DocType">
    <vt:lpwstr/>
  </property>
  <property fmtid="{D5CDD505-2E9C-101B-9397-08002B2CF9AE}" pid="7" name="DocID">
    <vt:lpwstr/>
  </property>
  <property fmtid="{D5CDD505-2E9C-101B-9397-08002B2CF9AE}" pid="8" name="DocTitle">
    <vt:lpwstr/>
  </property>
  <property fmtid="{D5CDD505-2E9C-101B-9397-08002B2CF9AE}" pid="9" name="Baseline">
    <vt:lpwstr/>
  </property>
  <property fmtid="{D5CDD505-2E9C-101B-9397-08002B2CF9AE}" pid="10" name="WP">
    <vt:lpwstr/>
  </property>
  <property fmtid="{D5CDD505-2E9C-101B-9397-08002B2CF9AE}" pid="11" name="Activity">
    <vt:lpwstr/>
  </property>
  <property fmtid="{D5CDD505-2E9C-101B-9397-08002B2CF9AE}" pid="12" name="Release">
    <vt:lpwstr/>
  </property>
</Properties>
</file>