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 snapToGrid="0">
      <p:cViewPr>
        <p:scale>
          <a:sx n="110" d="100"/>
          <a:sy n="110" d="100"/>
        </p:scale>
        <p:origin x="-51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78"/>
    </p:cViewPr>
  </p:sorterViewPr>
  <p:notesViewPr>
    <p:cSldViewPr snapToGrid="0">
      <p:cViewPr varScale="1">
        <p:scale>
          <a:sx n="79" d="100"/>
          <a:sy n="79" d="100"/>
        </p:scale>
        <p:origin x="-3300" y="-9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48848F-41B8-D143-BD50-60ADCBF26E35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</dgm:pt>
    <dgm:pt modelId="{BC9906E6-0BA5-6347-9D47-72B6F2CA606E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FFFF"/>
              </a:solidFill>
            </a:rPr>
            <a:t>Identify elements affected by proposed change</a:t>
          </a:r>
          <a:endParaRPr lang="en-US" sz="2400" dirty="0">
            <a:solidFill>
              <a:srgbClr val="FFFFFF"/>
            </a:solidFill>
          </a:endParaRPr>
        </a:p>
      </dgm:t>
    </dgm:pt>
    <dgm:pt modelId="{7EA09FE8-A18A-1F42-AFAA-3812BB2BA00A}" type="parTrans" cxnId="{EBE2FF1B-E037-0149-88EA-8A816F9A6EF4}">
      <dgm:prSet/>
      <dgm:spPr/>
      <dgm:t>
        <a:bodyPr/>
        <a:lstStyle/>
        <a:p>
          <a:endParaRPr lang="en-US" sz="2400">
            <a:solidFill>
              <a:srgbClr val="FFFFFF"/>
            </a:solidFill>
          </a:endParaRPr>
        </a:p>
      </dgm:t>
    </dgm:pt>
    <dgm:pt modelId="{75371983-D324-5248-BE03-3E92669E3E11}" type="sibTrans" cxnId="{EBE2FF1B-E037-0149-88EA-8A816F9A6EF4}">
      <dgm:prSet/>
      <dgm:spPr/>
      <dgm:t>
        <a:bodyPr/>
        <a:lstStyle/>
        <a:p>
          <a:endParaRPr lang="en-US" sz="2400">
            <a:solidFill>
              <a:srgbClr val="FFFFFF"/>
            </a:solidFill>
          </a:endParaRPr>
        </a:p>
      </dgm:t>
    </dgm:pt>
    <dgm:pt modelId="{C2C6CF90-F784-074F-9140-66582C1D7F08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FFFF"/>
              </a:solidFill>
            </a:rPr>
            <a:t>Update elements in model</a:t>
          </a:r>
          <a:endParaRPr lang="en-US" sz="2400" dirty="0">
            <a:solidFill>
              <a:srgbClr val="FFFFFF"/>
            </a:solidFill>
          </a:endParaRPr>
        </a:p>
      </dgm:t>
    </dgm:pt>
    <dgm:pt modelId="{5729E0D7-78F3-BD42-B387-EFF1F15D58E7}" type="parTrans" cxnId="{8DC68A0C-DF8B-C840-9BBE-89EA5DF11058}">
      <dgm:prSet/>
      <dgm:spPr/>
      <dgm:t>
        <a:bodyPr/>
        <a:lstStyle/>
        <a:p>
          <a:endParaRPr lang="en-US" sz="2400">
            <a:solidFill>
              <a:srgbClr val="FFFFFF"/>
            </a:solidFill>
          </a:endParaRPr>
        </a:p>
      </dgm:t>
    </dgm:pt>
    <dgm:pt modelId="{53DE7024-E3EB-4C49-A4EC-6117D50195C4}" type="sibTrans" cxnId="{8DC68A0C-DF8B-C840-9BBE-89EA5DF11058}">
      <dgm:prSet/>
      <dgm:spPr/>
      <dgm:t>
        <a:bodyPr/>
        <a:lstStyle/>
        <a:p>
          <a:endParaRPr lang="en-US" sz="2400">
            <a:solidFill>
              <a:srgbClr val="FFFFFF"/>
            </a:solidFill>
          </a:endParaRPr>
        </a:p>
      </dgm:t>
    </dgm:pt>
    <dgm:pt modelId="{4CA6DA49-ACF1-D945-98C4-B70517703756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FFFF"/>
              </a:solidFill>
            </a:rPr>
            <a:t>Output results (resulting probabilities)</a:t>
          </a:r>
          <a:endParaRPr lang="en-US" sz="2400" dirty="0">
            <a:solidFill>
              <a:srgbClr val="FFFFFF"/>
            </a:solidFill>
          </a:endParaRPr>
        </a:p>
      </dgm:t>
    </dgm:pt>
    <dgm:pt modelId="{03510F12-248C-9744-ACD7-8045F8F187EA}" type="parTrans" cxnId="{B3534051-A82F-ED4C-9F51-CE26051B990C}">
      <dgm:prSet/>
      <dgm:spPr/>
      <dgm:t>
        <a:bodyPr/>
        <a:lstStyle/>
        <a:p>
          <a:endParaRPr lang="en-US" sz="2400">
            <a:solidFill>
              <a:srgbClr val="FFFFFF"/>
            </a:solidFill>
          </a:endParaRPr>
        </a:p>
      </dgm:t>
    </dgm:pt>
    <dgm:pt modelId="{6C3706DF-0EA4-E043-BD1E-48EB605B24F0}" type="sibTrans" cxnId="{B3534051-A82F-ED4C-9F51-CE26051B990C}">
      <dgm:prSet/>
      <dgm:spPr/>
      <dgm:t>
        <a:bodyPr/>
        <a:lstStyle/>
        <a:p>
          <a:endParaRPr lang="en-US" sz="2400">
            <a:solidFill>
              <a:srgbClr val="FFFFFF"/>
            </a:solidFill>
          </a:endParaRPr>
        </a:p>
      </dgm:t>
    </dgm:pt>
    <dgm:pt modelId="{F0E69A65-E5F9-8148-9E3E-A14D26623EB1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FFFF"/>
              </a:solidFill>
            </a:rPr>
            <a:t>Validity check</a:t>
          </a:r>
          <a:endParaRPr lang="en-US" sz="2400" dirty="0">
            <a:solidFill>
              <a:srgbClr val="FFFFFF"/>
            </a:solidFill>
          </a:endParaRPr>
        </a:p>
      </dgm:t>
    </dgm:pt>
    <dgm:pt modelId="{19B940AB-A039-EB41-9E7A-8EBD243BB1F7}" type="parTrans" cxnId="{3B2271FA-3EDD-C847-9F36-E6862A1EA606}">
      <dgm:prSet/>
      <dgm:spPr/>
      <dgm:t>
        <a:bodyPr/>
        <a:lstStyle/>
        <a:p>
          <a:endParaRPr lang="en-US" sz="2400">
            <a:solidFill>
              <a:srgbClr val="FFFFFF"/>
            </a:solidFill>
          </a:endParaRPr>
        </a:p>
      </dgm:t>
    </dgm:pt>
    <dgm:pt modelId="{EE0629CF-D310-A444-8DDE-AC0C11813054}" type="sibTrans" cxnId="{3B2271FA-3EDD-C847-9F36-E6862A1EA606}">
      <dgm:prSet/>
      <dgm:spPr/>
      <dgm:t>
        <a:bodyPr/>
        <a:lstStyle/>
        <a:p>
          <a:endParaRPr lang="en-US" sz="2400">
            <a:solidFill>
              <a:srgbClr val="FFFFFF"/>
            </a:solidFill>
          </a:endParaRPr>
        </a:p>
      </dgm:t>
    </dgm:pt>
    <dgm:pt modelId="{1E72A46F-D820-2C47-B2C2-728E7EACDDA8}" type="pres">
      <dgm:prSet presAssocID="{DD48848F-41B8-D143-BD50-60ADCBF26E35}" presName="Name0" presStyleCnt="0">
        <dgm:presLayoutVars>
          <dgm:dir/>
          <dgm:animLvl val="lvl"/>
          <dgm:resizeHandles val="exact"/>
        </dgm:presLayoutVars>
      </dgm:prSet>
      <dgm:spPr/>
    </dgm:pt>
    <dgm:pt modelId="{4CDE9EE1-F770-E94A-9B52-CF208111CA62}" type="pres">
      <dgm:prSet presAssocID="{4CA6DA49-ACF1-D945-98C4-B70517703756}" presName="boxAndChildren" presStyleCnt="0"/>
      <dgm:spPr/>
    </dgm:pt>
    <dgm:pt modelId="{7586718E-5748-3A4A-A9B4-31E340718F89}" type="pres">
      <dgm:prSet presAssocID="{4CA6DA49-ACF1-D945-98C4-B70517703756}" presName="parentTextBox" presStyleLbl="node1" presStyleIdx="0" presStyleCnt="4"/>
      <dgm:spPr/>
      <dgm:t>
        <a:bodyPr/>
        <a:lstStyle/>
        <a:p>
          <a:endParaRPr lang="en-US"/>
        </a:p>
      </dgm:t>
    </dgm:pt>
    <dgm:pt modelId="{3483CC40-F18D-6F46-95F4-F2159645CF9A}" type="pres">
      <dgm:prSet presAssocID="{EE0629CF-D310-A444-8DDE-AC0C11813054}" presName="sp" presStyleCnt="0"/>
      <dgm:spPr/>
    </dgm:pt>
    <dgm:pt modelId="{EB62410D-15AA-0140-B84E-276828EC98FD}" type="pres">
      <dgm:prSet presAssocID="{F0E69A65-E5F9-8148-9E3E-A14D26623EB1}" presName="arrowAndChildren" presStyleCnt="0"/>
      <dgm:spPr/>
    </dgm:pt>
    <dgm:pt modelId="{1D9B65E7-5C5A-F145-A540-4975606DB26A}" type="pres">
      <dgm:prSet presAssocID="{F0E69A65-E5F9-8148-9E3E-A14D26623EB1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B7F9A178-46BF-3945-90DF-7F5808EF7FC4}" type="pres">
      <dgm:prSet presAssocID="{53DE7024-E3EB-4C49-A4EC-6117D50195C4}" presName="sp" presStyleCnt="0"/>
      <dgm:spPr/>
    </dgm:pt>
    <dgm:pt modelId="{4A79A1BA-35FF-F442-88DD-4FC3CC75E213}" type="pres">
      <dgm:prSet presAssocID="{C2C6CF90-F784-074F-9140-66582C1D7F08}" presName="arrowAndChildren" presStyleCnt="0"/>
      <dgm:spPr/>
    </dgm:pt>
    <dgm:pt modelId="{25CBA768-F64B-114F-B9AE-3D61E861BAF0}" type="pres">
      <dgm:prSet presAssocID="{C2C6CF90-F784-074F-9140-66582C1D7F08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D30723CF-41EA-BA42-832F-26E8A2A309D3}" type="pres">
      <dgm:prSet presAssocID="{75371983-D324-5248-BE03-3E92669E3E11}" presName="sp" presStyleCnt="0"/>
      <dgm:spPr/>
    </dgm:pt>
    <dgm:pt modelId="{224B7E60-C848-5447-872E-E51D0760203F}" type="pres">
      <dgm:prSet presAssocID="{BC9906E6-0BA5-6347-9D47-72B6F2CA606E}" presName="arrowAndChildren" presStyleCnt="0"/>
      <dgm:spPr/>
    </dgm:pt>
    <dgm:pt modelId="{FE0031C6-C90C-3A44-8EE7-D3011BFC38BD}" type="pres">
      <dgm:prSet presAssocID="{BC9906E6-0BA5-6347-9D47-72B6F2CA606E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8DC68A0C-DF8B-C840-9BBE-89EA5DF11058}" srcId="{DD48848F-41B8-D143-BD50-60ADCBF26E35}" destId="{C2C6CF90-F784-074F-9140-66582C1D7F08}" srcOrd="1" destOrd="0" parTransId="{5729E0D7-78F3-BD42-B387-EFF1F15D58E7}" sibTransId="{53DE7024-E3EB-4C49-A4EC-6117D50195C4}"/>
    <dgm:cxn modelId="{EBE2FF1B-E037-0149-88EA-8A816F9A6EF4}" srcId="{DD48848F-41B8-D143-BD50-60ADCBF26E35}" destId="{BC9906E6-0BA5-6347-9D47-72B6F2CA606E}" srcOrd="0" destOrd="0" parTransId="{7EA09FE8-A18A-1F42-AFAA-3812BB2BA00A}" sibTransId="{75371983-D324-5248-BE03-3E92669E3E11}"/>
    <dgm:cxn modelId="{49306655-BC85-E84A-B7A8-866736AFF521}" type="presOf" srcId="{F0E69A65-E5F9-8148-9E3E-A14D26623EB1}" destId="{1D9B65E7-5C5A-F145-A540-4975606DB26A}" srcOrd="0" destOrd="0" presId="urn:microsoft.com/office/officeart/2005/8/layout/process4"/>
    <dgm:cxn modelId="{97B32E21-1FE6-B341-8038-819995AEDCE0}" type="presOf" srcId="{C2C6CF90-F784-074F-9140-66582C1D7F08}" destId="{25CBA768-F64B-114F-B9AE-3D61E861BAF0}" srcOrd="0" destOrd="0" presId="urn:microsoft.com/office/officeart/2005/8/layout/process4"/>
    <dgm:cxn modelId="{B3534051-A82F-ED4C-9F51-CE26051B990C}" srcId="{DD48848F-41B8-D143-BD50-60ADCBF26E35}" destId="{4CA6DA49-ACF1-D945-98C4-B70517703756}" srcOrd="3" destOrd="0" parTransId="{03510F12-248C-9744-ACD7-8045F8F187EA}" sibTransId="{6C3706DF-0EA4-E043-BD1E-48EB605B24F0}"/>
    <dgm:cxn modelId="{CF2F22E3-0277-E446-8FDB-FE238DA9E706}" type="presOf" srcId="{BC9906E6-0BA5-6347-9D47-72B6F2CA606E}" destId="{FE0031C6-C90C-3A44-8EE7-D3011BFC38BD}" srcOrd="0" destOrd="0" presId="urn:microsoft.com/office/officeart/2005/8/layout/process4"/>
    <dgm:cxn modelId="{36370C03-AAA9-594E-8625-69216792B9CF}" type="presOf" srcId="{DD48848F-41B8-D143-BD50-60ADCBF26E35}" destId="{1E72A46F-D820-2C47-B2C2-728E7EACDDA8}" srcOrd="0" destOrd="0" presId="urn:microsoft.com/office/officeart/2005/8/layout/process4"/>
    <dgm:cxn modelId="{43FC3AE7-3F93-5B4B-B723-4E038D76EA4A}" type="presOf" srcId="{4CA6DA49-ACF1-D945-98C4-B70517703756}" destId="{7586718E-5748-3A4A-A9B4-31E340718F89}" srcOrd="0" destOrd="0" presId="urn:microsoft.com/office/officeart/2005/8/layout/process4"/>
    <dgm:cxn modelId="{3B2271FA-3EDD-C847-9F36-E6862A1EA606}" srcId="{DD48848F-41B8-D143-BD50-60ADCBF26E35}" destId="{F0E69A65-E5F9-8148-9E3E-A14D26623EB1}" srcOrd="2" destOrd="0" parTransId="{19B940AB-A039-EB41-9E7A-8EBD243BB1F7}" sibTransId="{EE0629CF-D310-A444-8DDE-AC0C11813054}"/>
    <dgm:cxn modelId="{DFF3F21A-80FF-1348-A055-13EDB537DA41}" type="presParOf" srcId="{1E72A46F-D820-2C47-B2C2-728E7EACDDA8}" destId="{4CDE9EE1-F770-E94A-9B52-CF208111CA62}" srcOrd="0" destOrd="0" presId="urn:microsoft.com/office/officeart/2005/8/layout/process4"/>
    <dgm:cxn modelId="{4A9D4BA3-8B61-BE45-87EF-F54129671D84}" type="presParOf" srcId="{4CDE9EE1-F770-E94A-9B52-CF208111CA62}" destId="{7586718E-5748-3A4A-A9B4-31E340718F89}" srcOrd="0" destOrd="0" presId="urn:microsoft.com/office/officeart/2005/8/layout/process4"/>
    <dgm:cxn modelId="{77AC376D-3373-FC46-8E10-F674CA32D3A4}" type="presParOf" srcId="{1E72A46F-D820-2C47-B2C2-728E7EACDDA8}" destId="{3483CC40-F18D-6F46-95F4-F2159645CF9A}" srcOrd="1" destOrd="0" presId="urn:microsoft.com/office/officeart/2005/8/layout/process4"/>
    <dgm:cxn modelId="{B26B125D-8A75-3140-9E38-7C4E27C1D15F}" type="presParOf" srcId="{1E72A46F-D820-2C47-B2C2-728E7EACDDA8}" destId="{EB62410D-15AA-0140-B84E-276828EC98FD}" srcOrd="2" destOrd="0" presId="urn:microsoft.com/office/officeart/2005/8/layout/process4"/>
    <dgm:cxn modelId="{C22A37A2-98A3-5246-A20D-7FB37BE64524}" type="presParOf" srcId="{EB62410D-15AA-0140-B84E-276828EC98FD}" destId="{1D9B65E7-5C5A-F145-A540-4975606DB26A}" srcOrd="0" destOrd="0" presId="urn:microsoft.com/office/officeart/2005/8/layout/process4"/>
    <dgm:cxn modelId="{53EBFD9B-558A-964B-9477-6F94F5F55191}" type="presParOf" srcId="{1E72A46F-D820-2C47-B2C2-728E7EACDDA8}" destId="{B7F9A178-46BF-3945-90DF-7F5808EF7FC4}" srcOrd="3" destOrd="0" presId="urn:microsoft.com/office/officeart/2005/8/layout/process4"/>
    <dgm:cxn modelId="{1024877A-CEBF-D444-BAF9-C4598504E1A7}" type="presParOf" srcId="{1E72A46F-D820-2C47-B2C2-728E7EACDDA8}" destId="{4A79A1BA-35FF-F442-88DD-4FC3CC75E213}" srcOrd="4" destOrd="0" presId="urn:microsoft.com/office/officeart/2005/8/layout/process4"/>
    <dgm:cxn modelId="{065CC2B5-78ED-F44C-AA17-F85FF9807F92}" type="presParOf" srcId="{4A79A1BA-35FF-F442-88DD-4FC3CC75E213}" destId="{25CBA768-F64B-114F-B9AE-3D61E861BAF0}" srcOrd="0" destOrd="0" presId="urn:microsoft.com/office/officeart/2005/8/layout/process4"/>
    <dgm:cxn modelId="{839D859B-14B6-CC47-BB2A-057EEB4628C7}" type="presParOf" srcId="{1E72A46F-D820-2C47-B2C2-728E7EACDDA8}" destId="{D30723CF-41EA-BA42-832F-26E8A2A309D3}" srcOrd="5" destOrd="0" presId="urn:microsoft.com/office/officeart/2005/8/layout/process4"/>
    <dgm:cxn modelId="{18A686B0-A3A0-5B41-8A33-FB62E6346BFE}" type="presParOf" srcId="{1E72A46F-D820-2C47-B2C2-728E7EACDDA8}" destId="{224B7E60-C848-5447-872E-E51D0760203F}" srcOrd="6" destOrd="0" presId="urn:microsoft.com/office/officeart/2005/8/layout/process4"/>
    <dgm:cxn modelId="{D45D8EA5-6B88-B94D-924F-2F578D00F1FB}" type="presParOf" srcId="{224B7E60-C848-5447-872E-E51D0760203F}" destId="{FE0031C6-C90C-3A44-8EE7-D3011BFC38B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6718E-5748-3A4A-A9B4-31E340718F89}">
      <dsp:nvSpPr>
        <dsp:cNvPr id="0" name=""/>
        <dsp:cNvSpPr/>
      </dsp:nvSpPr>
      <dsp:spPr>
        <a:xfrm>
          <a:off x="0" y="3522756"/>
          <a:ext cx="6569363" cy="770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FFFF"/>
              </a:solidFill>
            </a:rPr>
            <a:t>Output results (resulting probabilities)</a:t>
          </a:r>
          <a:endParaRPr lang="en-US" sz="2400" kern="1200" dirty="0">
            <a:solidFill>
              <a:srgbClr val="FFFFFF"/>
            </a:solidFill>
          </a:endParaRPr>
        </a:p>
      </dsp:txBody>
      <dsp:txXfrm>
        <a:off x="0" y="3522756"/>
        <a:ext cx="6569363" cy="770693"/>
      </dsp:txXfrm>
    </dsp:sp>
    <dsp:sp modelId="{1D9B65E7-5C5A-F145-A540-4975606DB26A}">
      <dsp:nvSpPr>
        <dsp:cNvPr id="0" name=""/>
        <dsp:cNvSpPr/>
      </dsp:nvSpPr>
      <dsp:spPr>
        <a:xfrm rot="10800000">
          <a:off x="0" y="2348991"/>
          <a:ext cx="6569363" cy="11853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FFFF"/>
              </a:solidFill>
            </a:rPr>
            <a:t>Validity check</a:t>
          </a:r>
          <a:endParaRPr lang="en-US" sz="2400" kern="1200" dirty="0">
            <a:solidFill>
              <a:srgbClr val="FFFFFF"/>
            </a:solidFill>
          </a:endParaRPr>
        </a:p>
      </dsp:txBody>
      <dsp:txXfrm rot="10800000">
        <a:off x="0" y="2348991"/>
        <a:ext cx="6569363" cy="770189"/>
      </dsp:txXfrm>
    </dsp:sp>
    <dsp:sp modelId="{25CBA768-F64B-114F-B9AE-3D61E861BAF0}">
      <dsp:nvSpPr>
        <dsp:cNvPr id="0" name=""/>
        <dsp:cNvSpPr/>
      </dsp:nvSpPr>
      <dsp:spPr>
        <a:xfrm rot="10800000">
          <a:off x="0" y="1175225"/>
          <a:ext cx="6569363" cy="11853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FFFF"/>
              </a:solidFill>
            </a:rPr>
            <a:t>Update elements in model</a:t>
          </a:r>
          <a:endParaRPr lang="en-US" sz="2400" kern="1200" dirty="0">
            <a:solidFill>
              <a:srgbClr val="FFFFFF"/>
            </a:solidFill>
          </a:endParaRPr>
        </a:p>
      </dsp:txBody>
      <dsp:txXfrm rot="10800000">
        <a:off x="0" y="1175225"/>
        <a:ext cx="6569363" cy="770189"/>
      </dsp:txXfrm>
    </dsp:sp>
    <dsp:sp modelId="{FE0031C6-C90C-3A44-8EE7-D3011BFC38BD}">
      <dsp:nvSpPr>
        <dsp:cNvPr id="0" name=""/>
        <dsp:cNvSpPr/>
      </dsp:nvSpPr>
      <dsp:spPr>
        <a:xfrm rot="10800000">
          <a:off x="0" y="1460"/>
          <a:ext cx="6569363" cy="11853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FFFF"/>
              </a:solidFill>
            </a:rPr>
            <a:t>Identify elements affected by proposed change</a:t>
          </a:r>
          <a:endParaRPr lang="en-US" sz="2400" kern="1200" dirty="0">
            <a:solidFill>
              <a:srgbClr val="FFFFFF"/>
            </a:solidFill>
          </a:endParaRPr>
        </a:p>
      </dsp:txBody>
      <dsp:txXfrm rot="10800000">
        <a:off x="0" y="1460"/>
        <a:ext cx="6569363" cy="770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458" cy="496017"/>
          </a:xfrm>
          <a:prstGeom prst="rect">
            <a:avLst/>
          </a:prstGeom>
        </p:spPr>
        <p:txBody>
          <a:bodyPr vert="horz" lIns="90315" tIns="45158" rIns="90315" bIns="4515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073" y="1"/>
            <a:ext cx="2890458" cy="496017"/>
          </a:xfrm>
          <a:prstGeom prst="rect">
            <a:avLst/>
          </a:prstGeom>
        </p:spPr>
        <p:txBody>
          <a:bodyPr vert="horz" lIns="90315" tIns="45158" rIns="90315" bIns="45158" rtlCol="0"/>
          <a:lstStyle>
            <a:lvl1pPr algn="r">
              <a:defRPr sz="1200"/>
            </a:lvl1pPr>
          </a:lstStyle>
          <a:p>
            <a:fld id="{C7052650-F5DE-42D5-A5BD-66EDA4A8722D}" type="datetimeFigureOut">
              <a:rPr lang="fr-FR" smtClean="0"/>
              <a:pPr/>
              <a:t>20.09.13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9047"/>
            <a:ext cx="2890458" cy="496017"/>
          </a:xfrm>
          <a:prstGeom prst="rect">
            <a:avLst/>
          </a:prstGeom>
        </p:spPr>
        <p:txBody>
          <a:bodyPr vert="horz" lIns="90315" tIns="45158" rIns="90315" bIns="4515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073" y="9429047"/>
            <a:ext cx="2890458" cy="496017"/>
          </a:xfrm>
          <a:prstGeom prst="rect">
            <a:avLst/>
          </a:prstGeom>
        </p:spPr>
        <p:txBody>
          <a:bodyPr vert="horz" lIns="90315" tIns="45158" rIns="90315" bIns="45158" rtlCol="0" anchor="b"/>
          <a:lstStyle>
            <a:lvl1pPr algn="r">
              <a:defRPr sz="1200"/>
            </a:lvl1pPr>
          </a:lstStyle>
          <a:p>
            <a:fld id="{07A55A5C-20D1-4E6A-B562-63EB7C215689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649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458" cy="496017"/>
          </a:xfrm>
          <a:prstGeom prst="rect">
            <a:avLst/>
          </a:prstGeom>
        </p:spPr>
        <p:txBody>
          <a:bodyPr vert="horz" lIns="90311" tIns="45156" rIns="90311" bIns="4515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073" y="1"/>
            <a:ext cx="2890458" cy="496017"/>
          </a:xfrm>
          <a:prstGeom prst="rect">
            <a:avLst/>
          </a:prstGeom>
        </p:spPr>
        <p:txBody>
          <a:bodyPr vert="horz" lIns="90311" tIns="45156" rIns="90311" bIns="4515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C6AA3D-98AE-4567-B5BD-559504E7B2C0}" type="datetimeFigureOut">
              <a:rPr lang="en-GB"/>
              <a:pPr>
                <a:defRPr/>
              </a:pPr>
              <a:t>20.09.13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11" tIns="45156" rIns="90311" bIns="45156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4523"/>
            <a:ext cx="5335270" cy="4467303"/>
          </a:xfrm>
          <a:prstGeom prst="rect">
            <a:avLst/>
          </a:prstGeom>
        </p:spPr>
        <p:txBody>
          <a:bodyPr vert="horz" wrap="square" lIns="90311" tIns="45156" rIns="90311" bIns="451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047"/>
            <a:ext cx="2890458" cy="496017"/>
          </a:xfrm>
          <a:prstGeom prst="rect">
            <a:avLst/>
          </a:prstGeom>
        </p:spPr>
        <p:txBody>
          <a:bodyPr vert="horz" lIns="90311" tIns="45156" rIns="90311" bIns="4515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073" y="9429047"/>
            <a:ext cx="2890458" cy="496017"/>
          </a:xfrm>
          <a:prstGeom prst="rect">
            <a:avLst/>
          </a:prstGeom>
        </p:spPr>
        <p:txBody>
          <a:bodyPr vert="horz" lIns="90311" tIns="45156" rIns="90311" bIns="4515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34A1BA-8C33-4888-B8C1-9ED6592AEEE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Current risk assessment practice</a:t>
            </a:r>
          </a:p>
          <a:p>
            <a:r>
              <a:rPr lang="en-US" dirty="0" smtClean="0"/>
              <a:t>How do you currently perform risk assessment?</a:t>
            </a:r>
          </a:p>
          <a:p>
            <a:pPr lvl="1"/>
            <a:r>
              <a:rPr lang="en-US" dirty="0" smtClean="0"/>
              <a:t>Team size?</a:t>
            </a:r>
          </a:p>
          <a:p>
            <a:pPr lvl="1"/>
            <a:r>
              <a:rPr lang="en-US" dirty="0" smtClean="0"/>
              <a:t>Collaboration partners?</a:t>
            </a:r>
          </a:p>
          <a:p>
            <a:pPr lvl="1"/>
            <a:r>
              <a:rPr lang="en-US" dirty="0" smtClean="0"/>
              <a:t>Sharing of information/information management?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tools are used currently?</a:t>
            </a:r>
          </a:p>
          <a:p>
            <a:pPr lvl="1"/>
            <a:r>
              <a:rPr lang="en-US" dirty="0" smtClean="0"/>
              <a:t>Which functions of these tools do you like?</a:t>
            </a:r>
          </a:p>
          <a:p>
            <a:pPr lvl="1"/>
            <a:r>
              <a:rPr lang="en-US" dirty="0" smtClean="0"/>
              <a:t>Which functions do you miss from these tools?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baseline="0" dirty="0" smtClean="0"/>
              <a:t>ASCOS risk assessment tool requirements</a:t>
            </a:r>
          </a:p>
          <a:p>
            <a:pPr marL="358775" indent="-358775"/>
            <a:r>
              <a:rPr lang="en-US" b="0" baseline="0" dirty="0" smtClean="0"/>
              <a:t>What do you expect from the ASCOS risk assessment tool</a:t>
            </a:r>
          </a:p>
          <a:p>
            <a:pPr lvl="1" indent="-358775"/>
            <a:r>
              <a:rPr lang="en-US" b="0" baseline="0" dirty="0" smtClean="0"/>
              <a:t>Name one functionality a risk assessment tool needs to provide?</a:t>
            </a:r>
          </a:p>
          <a:p>
            <a:pPr lvl="1" indent="-358775"/>
            <a:r>
              <a:rPr lang="en-US" dirty="0" smtClean="0"/>
              <a:t>What information would be useful to support you in doing risk assessment?</a:t>
            </a:r>
          </a:p>
          <a:p>
            <a:pPr lvl="1" indent="-358775"/>
            <a:r>
              <a:rPr lang="en-US" dirty="0" smtClean="0"/>
              <a:t>In w</a:t>
            </a:r>
            <a:r>
              <a:rPr lang="en-US" b="0" baseline="0" dirty="0" smtClean="0"/>
              <a:t>hat format</a:t>
            </a:r>
            <a:r>
              <a:rPr lang="en-US" b="0" dirty="0" smtClean="0"/>
              <a:t> (</a:t>
            </a:r>
            <a:r>
              <a:rPr lang="en-US" b="0" dirty="0" err="1" smtClean="0"/>
              <a:t>i</a:t>
            </a:r>
            <a:r>
              <a:rPr lang="en-US" dirty="0" err="1" smtClean="0"/>
              <a:t>e</a:t>
            </a:r>
            <a:r>
              <a:rPr lang="en-US" dirty="0" smtClean="0"/>
              <a:t>. report/graphic/table) would you prefer output?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Whom </a:t>
            </a:r>
            <a:r>
              <a:rPr lang="en-US" dirty="0" smtClean="0"/>
              <a:t>do you need to share information/data with?</a:t>
            </a:r>
          </a:p>
          <a:p>
            <a:pPr lvl="1"/>
            <a:r>
              <a:rPr lang="en-US" dirty="0" smtClean="0"/>
              <a:t>Coworkers?</a:t>
            </a:r>
          </a:p>
          <a:p>
            <a:pPr lvl="1"/>
            <a:r>
              <a:rPr lang="en-US" dirty="0" smtClean="0"/>
              <a:t>Project partners?</a:t>
            </a:r>
          </a:p>
          <a:p>
            <a:pPr lvl="1"/>
            <a:r>
              <a:rPr lang="en-US" dirty="0" smtClean="0"/>
              <a:t>Other stakeholders?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Human machine interface</a:t>
            </a:r>
          </a:p>
          <a:p>
            <a:pPr marL="358775" indent="-358775"/>
            <a:r>
              <a:rPr lang="en-US" dirty="0" smtClean="0"/>
              <a:t>Do you have a platform preference/experience?</a:t>
            </a:r>
          </a:p>
          <a:p>
            <a:pPr lvl="1" indent="-358775"/>
            <a:r>
              <a:rPr lang="en-US" dirty="0" smtClean="0"/>
              <a:t>Web-based</a:t>
            </a:r>
          </a:p>
          <a:p>
            <a:pPr lvl="1" indent="-358775"/>
            <a:r>
              <a:rPr lang="en-US" dirty="0" smtClean="0"/>
              <a:t>Stand alone software</a:t>
            </a:r>
          </a:p>
          <a:p>
            <a:pPr lvl="1" indent="-358775"/>
            <a:r>
              <a:rPr lang="en-US" dirty="0" smtClean="0"/>
              <a:t>MS Office based tool</a:t>
            </a:r>
          </a:p>
          <a:p>
            <a:r>
              <a:rPr lang="en-US" dirty="0" smtClean="0"/>
              <a:t>How do you prefer to interact with software</a:t>
            </a:r>
          </a:p>
          <a:p>
            <a:pPr lvl="1"/>
            <a:r>
              <a:rPr lang="en-US" dirty="0" smtClean="0"/>
              <a:t>Guided step-by-step wizard </a:t>
            </a:r>
          </a:p>
          <a:p>
            <a:pPr lvl="2"/>
            <a:r>
              <a:rPr lang="en-US" dirty="0" smtClean="0"/>
              <a:t>Rigid structure</a:t>
            </a:r>
          </a:p>
          <a:p>
            <a:pPr lvl="2"/>
            <a:r>
              <a:rPr lang="en-US" dirty="0" smtClean="0"/>
              <a:t>little previous training required</a:t>
            </a:r>
          </a:p>
          <a:p>
            <a:pPr lvl="1"/>
            <a:r>
              <a:rPr lang="en-US" dirty="0" smtClean="0"/>
              <a:t>Direct manual data input/modification in model</a:t>
            </a:r>
          </a:p>
          <a:p>
            <a:pPr lvl="2"/>
            <a:r>
              <a:rPr lang="en-US" dirty="0" smtClean="0"/>
              <a:t>Offers more flexibility and control</a:t>
            </a:r>
          </a:p>
          <a:p>
            <a:pPr lvl="2"/>
            <a:r>
              <a:rPr lang="en-US" dirty="0" smtClean="0"/>
              <a:t>Previous training required</a:t>
            </a:r>
          </a:p>
          <a:p>
            <a:endParaRPr lang="de-DE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Input from user group </a:t>
            </a:r>
            <a:endParaRPr lang="en-US" b="1" baseline="0" dirty="0" smtClean="0"/>
          </a:p>
          <a:p>
            <a:pPr marL="358775" indent="-358775"/>
            <a:r>
              <a:rPr lang="en-US" baseline="0" dirty="0" smtClean="0"/>
              <a:t>Currently Software would be reviewed after completion</a:t>
            </a:r>
          </a:p>
          <a:p>
            <a:pPr marL="358775" indent="-358775"/>
            <a:r>
              <a:rPr lang="en-US" baseline="0" dirty="0" smtClean="0"/>
              <a:t>Would you be interested/available to give feedback during the software development phase?</a:t>
            </a:r>
          </a:p>
          <a:p>
            <a:pPr lvl="1" indent="-358775"/>
            <a:r>
              <a:rPr lang="en-US" dirty="0" smtClean="0"/>
              <a:t>Feedback on planned functionality</a:t>
            </a:r>
          </a:p>
          <a:p>
            <a:pPr lvl="1" indent="-358775"/>
            <a:r>
              <a:rPr lang="en-US" dirty="0" smtClean="0"/>
              <a:t>Test early software version</a:t>
            </a:r>
          </a:p>
          <a:p>
            <a:pPr lvl="1" indent="-358775"/>
            <a:r>
              <a:rPr lang="en-US" dirty="0" smtClean="0"/>
              <a:t>Review user manual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408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Current risk assessment practice</a:t>
            </a:r>
          </a:p>
          <a:p>
            <a:r>
              <a:rPr lang="en-US" dirty="0" smtClean="0"/>
              <a:t>How do you currently perform risk assessment?</a:t>
            </a:r>
          </a:p>
          <a:p>
            <a:pPr lvl="1"/>
            <a:r>
              <a:rPr lang="en-US" dirty="0" smtClean="0"/>
              <a:t>Team size?</a:t>
            </a:r>
          </a:p>
          <a:p>
            <a:pPr lvl="1"/>
            <a:r>
              <a:rPr lang="en-US" dirty="0" smtClean="0"/>
              <a:t>Collaboration partners?</a:t>
            </a:r>
          </a:p>
          <a:p>
            <a:pPr lvl="1"/>
            <a:r>
              <a:rPr lang="en-US" dirty="0" smtClean="0"/>
              <a:t>Sharing of information/information management?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tools are used currently?</a:t>
            </a:r>
          </a:p>
          <a:p>
            <a:pPr lvl="1"/>
            <a:r>
              <a:rPr lang="en-US" dirty="0" smtClean="0"/>
              <a:t>Which functions of these tools do you like?</a:t>
            </a:r>
          </a:p>
          <a:p>
            <a:pPr lvl="1"/>
            <a:r>
              <a:rPr lang="en-US" dirty="0" smtClean="0"/>
              <a:t>Which functions do you miss from these tools?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baseline="0" dirty="0" smtClean="0"/>
              <a:t>ASCOS risk assessment tool requirements</a:t>
            </a:r>
          </a:p>
          <a:p>
            <a:pPr marL="358775" indent="-358775"/>
            <a:r>
              <a:rPr lang="en-US" b="0" baseline="0" dirty="0" smtClean="0"/>
              <a:t>What do you expect from the ASCOS risk assessment tool</a:t>
            </a:r>
          </a:p>
          <a:p>
            <a:pPr lvl="1" indent="-358775"/>
            <a:r>
              <a:rPr lang="en-US" b="0" baseline="0" dirty="0" smtClean="0"/>
              <a:t>Name one functionality a risk assessment tool needs to provide?</a:t>
            </a:r>
          </a:p>
          <a:p>
            <a:pPr lvl="1" indent="-358775"/>
            <a:r>
              <a:rPr lang="en-US" dirty="0" smtClean="0"/>
              <a:t>What information would be useful to support you in doing risk assessment?</a:t>
            </a:r>
          </a:p>
          <a:p>
            <a:pPr lvl="1" indent="-358775"/>
            <a:r>
              <a:rPr lang="en-US" dirty="0" smtClean="0"/>
              <a:t>In w</a:t>
            </a:r>
            <a:r>
              <a:rPr lang="en-US" b="0" baseline="0" dirty="0" smtClean="0"/>
              <a:t>hat format</a:t>
            </a:r>
            <a:r>
              <a:rPr lang="en-US" b="0" dirty="0" smtClean="0"/>
              <a:t> (</a:t>
            </a:r>
            <a:r>
              <a:rPr lang="en-US" b="0" dirty="0" err="1" smtClean="0"/>
              <a:t>i</a:t>
            </a:r>
            <a:r>
              <a:rPr lang="en-US" dirty="0" err="1" smtClean="0"/>
              <a:t>e</a:t>
            </a:r>
            <a:r>
              <a:rPr lang="en-US" dirty="0" smtClean="0"/>
              <a:t>. report/graphic/table) would you prefer output?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Whom </a:t>
            </a:r>
            <a:r>
              <a:rPr lang="en-US" dirty="0" smtClean="0"/>
              <a:t>do you need to share information/data with?</a:t>
            </a:r>
          </a:p>
          <a:p>
            <a:pPr lvl="1"/>
            <a:r>
              <a:rPr lang="en-US" dirty="0" smtClean="0"/>
              <a:t>Coworkers?</a:t>
            </a:r>
          </a:p>
          <a:p>
            <a:pPr lvl="1"/>
            <a:r>
              <a:rPr lang="en-US" dirty="0" smtClean="0"/>
              <a:t>Project partners?</a:t>
            </a:r>
          </a:p>
          <a:p>
            <a:pPr lvl="1"/>
            <a:r>
              <a:rPr lang="en-US" dirty="0" smtClean="0"/>
              <a:t>Other stakeholders?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Human machine interface</a:t>
            </a:r>
          </a:p>
          <a:p>
            <a:pPr marL="358775" indent="-358775"/>
            <a:r>
              <a:rPr lang="en-US" dirty="0" smtClean="0"/>
              <a:t>Do you have a platform preference/experience?</a:t>
            </a:r>
          </a:p>
          <a:p>
            <a:pPr lvl="1" indent="-358775"/>
            <a:r>
              <a:rPr lang="en-US" dirty="0" smtClean="0"/>
              <a:t>Web-based</a:t>
            </a:r>
          </a:p>
          <a:p>
            <a:pPr lvl="1" indent="-358775"/>
            <a:r>
              <a:rPr lang="en-US" dirty="0" smtClean="0"/>
              <a:t>Stand alone software</a:t>
            </a:r>
          </a:p>
          <a:p>
            <a:pPr lvl="1" indent="-358775"/>
            <a:r>
              <a:rPr lang="en-US" dirty="0" smtClean="0"/>
              <a:t>MS Office based tool</a:t>
            </a:r>
          </a:p>
          <a:p>
            <a:r>
              <a:rPr lang="en-US" dirty="0" smtClean="0"/>
              <a:t>How do you prefer to interact with software</a:t>
            </a:r>
          </a:p>
          <a:p>
            <a:pPr lvl="1"/>
            <a:r>
              <a:rPr lang="en-US" dirty="0" smtClean="0"/>
              <a:t>Guided step-by-step wizard </a:t>
            </a:r>
          </a:p>
          <a:p>
            <a:pPr lvl="2"/>
            <a:r>
              <a:rPr lang="en-US" dirty="0" smtClean="0"/>
              <a:t>Rigid structure</a:t>
            </a:r>
          </a:p>
          <a:p>
            <a:pPr lvl="2"/>
            <a:r>
              <a:rPr lang="en-US" dirty="0" smtClean="0"/>
              <a:t>little previous training required</a:t>
            </a:r>
          </a:p>
          <a:p>
            <a:pPr lvl="1"/>
            <a:r>
              <a:rPr lang="en-US" dirty="0" smtClean="0"/>
              <a:t>Direct manual data input/modification in model</a:t>
            </a:r>
          </a:p>
          <a:p>
            <a:pPr lvl="2"/>
            <a:r>
              <a:rPr lang="en-US" dirty="0" smtClean="0"/>
              <a:t>Offers more flexibility and control</a:t>
            </a:r>
          </a:p>
          <a:p>
            <a:pPr lvl="2"/>
            <a:r>
              <a:rPr lang="en-US" dirty="0" smtClean="0"/>
              <a:t>Previous training required</a:t>
            </a:r>
          </a:p>
          <a:p>
            <a:endParaRPr lang="de-DE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Input from user group </a:t>
            </a:r>
            <a:endParaRPr lang="en-US" b="1" baseline="0" dirty="0" smtClean="0"/>
          </a:p>
          <a:p>
            <a:pPr marL="358775" indent="-358775"/>
            <a:r>
              <a:rPr lang="en-US" baseline="0" dirty="0" smtClean="0"/>
              <a:t>Currently Software would be reviewed after completion</a:t>
            </a:r>
          </a:p>
          <a:p>
            <a:pPr marL="358775" indent="-358775"/>
            <a:r>
              <a:rPr lang="en-US" baseline="0" dirty="0" smtClean="0"/>
              <a:t>Would you be interested/available to give feedback during the software development phase?</a:t>
            </a:r>
          </a:p>
          <a:p>
            <a:pPr lvl="1" indent="-358775"/>
            <a:r>
              <a:rPr lang="en-US" dirty="0" smtClean="0"/>
              <a:t>Feedback on planned functionality</a:t>
            </a:r>
          </a:p>
          <a:p>
            <a:pPr lvl="1" indent="-358775"/>
            <a:r>
              <a:rPr lang="en-US" dirty="0" smtClean="0"/>
              <a:t>Test early software version</a:t>
            </a:r>
          </a:p>
          <a:p>
            <a:pPr lvl="1" indent="-358775"/>
            <a:r>
              <a:rPr lang="en-US" dirty="0" smtClean="0"/>
              <a:t>Review user manual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9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20938"/>
            <a:ext cx="9144000" cy="1281112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1913" y="1560513"/>
            <a:ext cx="3095625" cy="114776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43313"/>
            <a:ext cx="5932488" cy="2444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932488" y="3643313"/>
            <a:ext cx="3211512" cy="2444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823913"/>
            <a:ext cx="73025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42088"/>
            <a:ext cx="8458200" cy="1280812"/>
          </a:xfrm>
        </p:spPr>
        <p:txBody>
          <a:bodyPr bIns="0">
            <a:norm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0613" y="3414713"/>
            <a:ext cx="1471612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dirty="0" smtClean="0"/>
              <a:t>5 JULY,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21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13"/>
          <p:cNvSpPr txBox="1">
            <a:spLocks/>
          </p:cNvSpPr>
          <p:nvPr userDrawn="1"/>
        </p:nvSpPr>
        <p:spPr>
          <a:xfrm>
            <a:off x="7748588" y="3059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19&amp;20 </a:t>
            </a:r>
            <a:r>
              <a:rPr kumimoji="0" lang="en-GB" sz="9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sept</a:t>
            </a:r>
            <a:r>
              <a:rPr kumimoji="0" lang="en-GB" sz="9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2013</a:t>
            </a:r>
            <a:endParaRPr kumimoji="0" lang="en-US" sz="900" b="1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2"/>
          <p:cNvSpPr txBox="1">
            <a:spLocks/>
          </p:cNvSpPr>
          <p:nvPr userDrawn="1"/>
        </p:nvSpPr>
        <p:spPr>
          <a:xfrm>
            <a:off x="2852738" y="3059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AVIATION SAFETY AND CERTIFICATION OF NEW OPERATIONS AND SYSTEMS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644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1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 smtClean="0"/>
              <a:t>5 JULY, 2013</a:t>
            </a:r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551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970"/>
            <a:ext cx="4041648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244970"/>
            <a:ext cx="4041775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Date Placeholder 13"/>
          <p:cNvSpPr>
            <a:spLocks noGrp="1"/>
          </p:cNvSpPr>
          <p:nvPr>
            <p:ph type="dt" sz="half" idx="11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 smtClean="0"/>
              <a:t>5 JULY, 2013</a:t>
            </a:r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81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 smtClean="0"/>
              <a:t>5 JULY, 2013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38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60352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 smtClean="0"/>
              <a:t>5th JULY, 2013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6366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05038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90538"/>
            <a:ext cx="762000" cy="366712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EEBC72-4AB9-48CC-8B51-16F475702254}" type="slidenum">
              <a:rPr lang="en-US"/>
              <a:pPr>
                <a:defRPr/>
              </a:pPr>
              <a:t>‹Nr.›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8950"/>
            <a:ext cx="9144000" cy="309563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32488" y="796925"/>
            <a:ext cx="3211512" cy="1428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796925"/>
            <a:ext cx="5932488" cy="1428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469900" y="77788"/>
            <a:ext cx="2157413" cy="566737"/>
            <a:chOff x="469284" y="77078"/>
            <a:chExt cx="2158500" cy="566832"/>
          </a:xfrm>
        </p:grpSpPr>
        <p:sp>
          <p:nvSpPr>
            <p:cNvPr id="2" name="Oval 1"/>
            <p:cNvSpPr/>
            <p:nvPr/>
          </p:nvSpPr>
          <p:spPr>
            <a:xfrm>
              <a:off x="540758" y="243793"/>
              <a:ext cx="1008570" cy="4001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036" name="Picture 1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84" y="77078"/>
              <a:ext cx="2158500" cy="513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 smtClean="0"/>
              <a:t>19, 20 sept,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077200" y="492812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680AE9-6677-4808-B7F1-637007D6665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3" r:id="rId5"/>
    <p:sldLayoutId id="2147483678" r:id="rId6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9pPr>
    </p:titleStyle>
    <p:bodyStyle>
      <a:lvl1pPr marL="358775" indent="-3587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57225" indent="-392113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22338" indent="-3841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179513" indent="-3762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063" indent="-3127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indent="0">
              <a:buNone/>
            </a:pPr>
            <a:r>
              <a:rPr lang="en-US" b="1" baseline="0" dirty="0" smtClean="0"/>
              <a:t>Objectives of </a:t>
            </a:r>
            <a:r>
              <a:rPr lang="en-US" b="1" baseline="0" dirty="0" err="1" smtClean="0"/>
              <a:t>workpackage</a:t>
            </a:r>
            <a:r>
              <a:rPr lang="en-US" b="1" baseline="0" dirty="0" smtClean="0"/>
              <a:t> 3.3</a:t>
            </a:r>
          </a:p>
          <a:p>
            <a:r>
              <a:rPr lang="en-US" baseline="0" dirty="0" smtClean="0"/>
              <a:t>Build a prototype tool to support risk assessment</a:t>
            </a:r>
            <a:endParaRPr lang="en-US" dirty="0"/>
          </a:p>
          <a:p>
            <a:r>
              <a:rPr lang="en-US" dirty="0" smtClean="0"/>
              <a:t>Tasks according to </a:t>
            </a:r>
            <a:r>
              <a:rPr lang="en-US" dirty="0" err="1" smtClean="0"/>
              <a:t>DoW</a:t>
            </a:r>
            <a:endParaRPr lang="en-US" dirty="0" smtClean="0"/>
          </a:p>
          <a:p>
            <a:pPr lvl="1" indent="-358775"/>
            <a:r>
              <a:rPr lang="en-US" dirty="0" smtClean="0"/>
              <a:t>Software</a:t>
            </a:r>
            <a:r>
              <a:rPr lang="en-US" baseline="0" dirty="0" smtClean="0"/>
              <a:t> requirements definition</a:t>
            </a:r>
          </a:p>
          <a:p>
            <a:pPr lvl="1" indent="-358775"/>
            <a:r>
              <a:rPr lang="en-US" baseline="0" dirty="0" smtClean="0"/>
              <a:t>Software functional design</a:t>
            </a:r>
          </a:p>
          <a:p>
            <a:pPr lvl="1" indent="-358775"/>
            <a:r>
              <a:rPr lang="en-US" baseline="0" dirty="0" smtClean="0"/>
              <a:t>Code development</a:t>
            </a:r>
          </a:p>
          <a:p>
            <a:pPr lvl="1" indent="-358775"/>
            <a:r>
              <a:rPr lang="en-US" baseline="0" dirty="0" smtClean="0"/>
              <a:t>Code verification</a:t>
            </a:r>
          </a:p>
          <a:p>
            <a:pPr lvl="1" indent="-358775"/>
            <a:r>
              <a:rPr lang="en-US" baseline="0" dirty="0" smtClean="0"/>
              <a:t>User manual development</a:t>
            </a:r>
          </a:p>
          <a:p>
            <a:pPr lvl="1" indent="-358775"/>
            <a:r>
              <a:rPr lang="en-US" baseline="0" dirty="0" smtClean="0"/>
              <a:t>Familiarization workshop organization</a:t>
            </a:r>
          </a:p>
        </p:txBody>
      </p:sp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(1/5)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884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(5/5)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44000"/>
          </a:xfrm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None/>
              <a:tabLst/>
              <a:defRPr/>
            </a:pPr>
            <a:r>
              <a:rPr lang="en-US" sz="2400" b="1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Summary of questions:</a:t>
            </a:r>
            <a:endParaRPr lang="en-US" sz="2400" b="1" kern="1200" dirty="0" smtClean="0">
              <a:solidFill>
                <a:schemeClr val="tx2"/>
              </a:solidFill>
              <a:effectLst/>
              <a:latin typeface="+mn-lt"/>
              <a:ea typeface="+mn-ea"/>
              <a:cs typeface="+mn-cs"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Calibri" pitchFamily="34" charset="0"/>
              <a:buChar char="→"/>
              <a:tabLst/>
              <a:defRPr/>
            </a:pPr>
            <a:r>
              <a:rPr lang="en-US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How do you currently perform risk assessment?</a:t>
            </a:r>
            <a:endParaRPr lang="en-US" sz="2400" dirty="0" smtClean="0">
              <a:effectLst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Calibri" pitchFamily="34" charset="0"/>
              <a:buChar char="→"/>
              <a:tabLst/>
              <a:defRPr/>
            </a:pPr>
            <a:r>
              <a:rPr lang="en-US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What tools are </a:t>
            </a:r>
            <a:r>
              <a:rPr lang="en-US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currently used?</a:t>
            </a:r>
            <a:endParaRPr lang="en-US" sz="2400" dirty="0" smtClean="0">
              <a:effectLst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Calibri" pitchFamily="34" charset="0"/>
              <a:buChar char="→"/>
              <a:tabLst/>
              <a:defRPr/>
            </a:pPr>
            <a:r>
              <a:rPr lang="en-US" sz="2400" b="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What do you expect from the ASCOS risk assessment tool?</a:t>
            </a:r>
            <a:endParaRPr lang="en-US" sz="2400" dirty="0" smtClean="0">
              <a:effectLst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Calibri" pitchFamily="34" charset="0"/>
              <a:buChar char="→"/>
              <a:tabLst/>
              <a:defRPr/>
            </a:pPr>
            <a:r>
              <a:rPr lang="en-US" sz="2400" b="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Whom </a:t>
            </a:r>
            <a:r>
              <a:rPr lang="en-US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do you need to share information/data with?</a:t>
            </a:r>
            <a:endParaRPr lang="en-US" sz="2400" dirty="0" smtClean="0">
              <a:effectLst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Calibri" pitchFamily="34" charset="0"/>
              <a:buChar char="→"/>
              <a:tabLst/>
              <a:defRPr/>
            </a:pPr>
            <a:r>
              <a:rPr lang="en-US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Do you have a platform preference/experience?</a:t>
            </a:r>
            <a:endParaRPr lang="en-US" sz="2400" dirty="0" smtClean="0">
              <a:effectLst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Calibri" pitchFamily="34" charset="0"/>
              <a:buChar char="→"/>
              <a:tabLst/>
              <a:defRPr/>
            </a:pPr>
            <a:r>
              <a:rPr lang="en-US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How do you prefer to interact with software?</a:t>
            </a:r>
            <a:endParaRPr lang="en-US" sz="2400" dirty="0" smtClean="0">
              <a:effectLst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Calibri" pitchFamily="34" charset="0"/>
              <a:buChar char="→"/>
              <a:tabLst/>
              <a:defRPr/>
            </a:pPr>
            <a:r>
              <a:rPr lang="en-US" sz="240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Would you be interested/available to give feedback during the software development phase?</a:t>
            </a:r>
            <a:endParaRPr lang="en-US" sz="2400" dirty="0" smtClean="0">
              <a:effectLst/>
            </a:endParaRPr>
          </a:p>
          <a:p>
            <a:endParaRPr lang="en-US" b="1" dirty="0" smtClean="0"/>
          </a:p>
          <a:p>
            <a:r>
              <a:rPr lang="en-US" dirty="0" smtClean="0"/>
              <a:t>Any other feedback?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8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(2/5)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sz="2400" b="1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Main functionalities</a:t>
            </a: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r>
              <a:rPr lang="en-GB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Support risk assessment</a:t>
            </a:r>
            <a:r>
              <a:rPr lang="en-GB" sz="240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for a proposed change</a:t>
            </a:r>
            <a:br>
              <a:rPr lang="en-GB" sz="240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GB" sz="240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within scope of ASCOS)</a:t>
            </a:r>
            <a:endParaRPr lang="en-GB" sz="2400" kern="1200" dirty="0" smtClean="0">
              <a:solidFill>
                <a:schemeClr val="tx2"/>
              </a:solidFill>
              <a:effectLst/>
              <a:latin typeface="+mn-lt"/>
              <a:ea typeface="+mn-ea"/>
              <a:cs typeface="+mn-cs"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r>
              <a:rPr lang="en-GB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Incorporate model </a:t>
            </a:r>
            <a:r>
              <a:rPr lang="en-GB" sz="240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developed in WP3.2</a:t>
            </a:r>
            <a:endParaRPr lang="en-GB" sz="2400" kern="1200" dirty="0" smtClean="0">
              <a:solidFill>
                <a:schemeClr val="tx2"/>
              </a:solidFill>
              <a:effectLst/>
              <a:latin typeface="+mn-lt"/>
              <a:ea typeface="+mn-ea"/>
              <a:cs typeface="+mn-cs"/>
            </a:endParaRPr>
          </a:p>
          <a:p>
            <a:pPr marL="358775" marR="0" indent="-358775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r>
              <a:rPr lang="en-GB" sz="240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Provide</a:t>
            </a:r>
            <a:r>
              <a:rPr lang="en-GB" sz="240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guidance/training for inexperienced users</a:t>
            </a:r>
            <a:endParaRPr lang="en-GB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919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Architecture / data</a:t>
            </a:r>
          </a:p>
          <a:p>
            <a:pPr lvl="0"/>
            <a:r>
              <a:rPr lang="en-US" dirty="0" smtClean="0"/>
              <a:t>Different</a:t>
            </a:r>
            <a:r>
              <a:rPr lang="en-US" baseline="0" dirty="0" smtClean="0"/>
              <a:t> software architectures being evaluated</a:t>
            </a:r>
          </a:p>
          <a:p>
            <a:pPr lvl="1"/>
            <a:r>
              <a:rPr lang="en-US" dirty="0" smtClean="0"/>
              <a:t>Web-based</a:t>
            </a:r>
            <a:r>
              <a:rPr lang="en-US" baseline="0" dirty="0" smtClean="0"/>
              <a:t> solution</a:t>
            </a:r>
          </a:p>
          <a:p>
            <a:pPr lvl="1"/>
            <a:r>
              <a:rPr lang="en-US" baseline="0" dirty="0" smtClean="0"/>
              <a:t>Stand-alone software</a:t>
            </a:r>
          </a:p>
          <a:p>
            <a:pPr lvl="1"/>
            <a:r>
              <a:rPr lang="en-US" baseline="0" dirty="0" smtClean="0"/>
              <a:t>MS Office based tool</a:t>
            </a:r>
          </a:p>
          <a:p>
            <a:r>
              <a:rPr lang="en-US" dirty="0" smtClean="0"/>
              <a:t>User </a:t>
            </a:r>
            <a:r>
              <a:rPr lang="en-US" dirty="0"/>
              <a:t>will </a:t>
            </a:r>
            <a:r>
              <a:rPr lang="en-US" dirty="0" smtClean="0"/>
              <a:t>input data to WP3.2 model</a:t>
            </a:r>
          </a:p>
          <a:p>
            <a:pPr lvl="1"/>
            <a:r>
              <a:rPr lang="en-US" dirty="0" smtClean="0"/>
              <a:t>I.e. update CATS element probabilities</a:t>
            </a:r>
          </a:p>
          <a:p>
            <a:pPr lvl="1"/>
            <a:r>
              <a:rPr lang="en-US" dirty="0" smtClean="0"/>
              <a:t>Allow uncertainty</a:t>
            </a:r>
            <a:endParaRPr lang="en-US" dirty="0"/>
          </a:p>
          <a:p>
            <a:pPr lvl="1"/>
            <a:r>
              <a:rPr lang="en-US" dirty="0" smtClean="0"/>
              <a:t>Model validity needs to be ensured</a:t>
            </a:r>
          </a:p>
        </p:txBody>
      </p:sp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(3/5)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759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High-level functional flow</a:t>
            </a:r>
          </a:p>
        </p:txBody>
      </p:sp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(4/5)</a:t>
            </a:r>
            <a:endParaRPr lang="fr-FR" sz="2000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47672948"/>
              </p:ext>
            </p:extLst>
          </p:nvPr>
        </p:nvGraphicFramePr>
        <p:xfrm>
          <a:off x="1287319" y="2066635"/>
          <a:ext cx="6569363" cy="4294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5049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(5/5)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Supporting documents</a:t>
            </a:r>
            <a:r>
              <a:rPr lang="en-US" b="1" baseline="0" dirty="0" smtClean="0"/>
              <a:t> / workshops</a:t>
            </a:r>
            <a:endParaRPr lang="en-US" b="1" dirty="0" smtClean="0"/>
          </a:p>
          <a:p>
            <a:pPr marL="358775" indent="-358775"/>
            <a:r>
              <a:rPr lang="en-US" dirty="0" smtClean="0"/>
              <a:t>User manual</a:t>
            </a:r>
          </a:p>
          <a:p>
            <a:pPr lvl="1" indent="-358775"/>
            <a:r>
              <a:rPr lang="en-US" dirty="0" smtClean="0"/>
              <a:t>Complete description of software functionality</a:t>
            </a:r>
          </a:p>
          <a:p>
            <a:pPr lvl="1" indent="-358775"/>
            <a:r>
              <a:rPr lang="en-US" dirty="0" smtClean="0"/>
              <a:t>Explanation of underlying methodology</a:t>
            </a:r>
          </a:p>
          <a:p>
            <a:pPr marL="358775" indent="-358775"/>
            <a:r>
              <a:rPr lang="en-US" dirty="0" smtClean="0"/>
              <a:t>Online</a:t>
            </a:r>
            <a:r>
              <a:rPr lang="en-US" baseline="0" dirty="0" smtClean="0"/>
              <a:t> help in software</a:t>
            </a:r>
          </a:p>
          <a:p>
            <a:pPr lvl="1" indent="-358775"/>
            <a:r>
              <a:rPr lang="en-US" dirty="0" smtClean="0"/>
              <a:t>Support user while using software</a:t>
            </a:r>
            <a:endParaRPr lang="en-US" baseline="0" dirty="0" smtClean="0"/>
          </a:p>
          <a:p>
            <a:pPr marL="358775" indent="-358775"/>
            <a:r>
              <a:rPr lang="en-US" baseline="0" dirty="0" smtClean="0"/>
              <a:t>Wizard</a:t>
            </a:r>
          </a:p>
          <a:p>
            <a:pPr lvl="1" indent="-358775"/>
            <a:r>
              <a:rPr lang="en-US" dirty="0" smtClean="0"/>
              <a:t>Step-by-step workflow using the software</a:t>
            </a:r>
            <a:endParaRPr lang="en-US" baseline="0" dirty="0" smtClean="0"/>
          </a:p>
          <a:p>
            <a:pPr marL="358775" indent="-358775"/>
            <a:r>
              <a:rPr lang="en-US" baseline="0" dirty="0" smtClean="0"/>
              <a:t>Course in e-learning environment</a:t>
            </a:r>
          </a:p>
          <a:p>
            <a:pPr marL="358775" indent="-358775"/>
            <a:r>
              <a:rPr lang="en-US" dirty="0" smtClean="0"/>
              <a:t>Familiarization workshop</a:t>
            </a:r>
          </a:p>
          <a:p>
            <a:pPr lvl="1" indent="-358775"/>
            <a:r>
              <a:rPr lang="en-US" dirty="0" smtClean="0"/>
              <a:t>Introduce software to users</a:t>
            </a:r>
          </a:p>
          <a:p>
            <a:pPr lvl="1" indent="-358775"/>
            <a:r>
              <a:rPr lang="en-US" dirty="0" smtClean="0"/>
              <a:t>Possibly utilize example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57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- Questions (1/5)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Current risk assessment practice</a:t>
            </a:r>
          </a:p>
          <a:p>
            <a:r>
              <a:rPr lang="en-US" dirty="0" smtClean="0"/>
              <a:t>How do you currently perform risk assessment?</a:t>
            </a:r>
          </a:p>
          <a:p>
            <a:pPr lvl="1"/>
            <a:r>
              <a:rPr lang="en-US" dirty="0" smtClean="0"/>
              <a:t>Team size?</a:t>
            </a:r>
          </a:p>
          <a:p>
            <a:pPr lvl="1"/>
            <a:r>
              <a:rPr lang="en-US" dirty="0" smtClean="0"/>
              <a:t>Collaboration partners?</a:t>
            </a:r>
          </a:p>
          <a:p>
            <a:pPr lvl="1"/>
            <a:r>
              <a:rPr lang="en-US" dirty="0" smtClean="0"/>
              <a:t>Sharing of information/information management?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tools are used currently?</a:t>
            </a:r>
          </a:p>
          <a:p>
            <a:pPr lvl="1"/>
            <a:r>
              <a:rPr lang="en-US" dirty="0" smtClean="0"/>
              <a:t>Which functions of these tools do you like?</a:t>
            </a:r>
          </a:p>
          <a:p>
            <a:pPr lvl="1"/>
            <a:r>
              <a:rPr lang="en-US" dirty="0" smtClean="0"/>
              <a:t>Which functions do you miss from these tools?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02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(2/5)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indent="0">
              <a:buNone/>
            </a:pPr>
            <a:r>
              <a:rPr lang="en-US" b="1" baseline="0" dirty="0" smtClean="0"/>
              <a:t>ASCOS risk assessment tool requirements</a:t>
            </a:r>
          </a:p>
          <a:p>
            <a:pPr marL="358775" indent="-358775"/>
            <a:r>
              <a:rPr lang="en-US" b="0" baseline="0" dirty="0" smtClean="0"/>
              <a:t>What do you expect from the ASCOS risk assessment tool</a:t>
            </a:r>
          </a:p>
          <a:p>
            <a:pPr lvl="1" indent="-358775"/>
            <a:r>
              <a:rPr lang="en-US" b="0" baseline="0" dirty="0" smtClean="0"/>
              <a:t>Name one functionality a risk assessment tool needs to provide?</a:t>
            </a:r>
          </a:p>
          <a:p>
            <a:pPr lvl="1" indent="-358775"/>
            <a:r>
              <a:rPr lang="en-US" dirty="0" smtClean="0"/>
              <a:t>What information would be useful to support you in doing risk assessment?</a:t>
            </a:r>
          </a:p>
          <a:p>
            <a:pPr lvl="1" indent="-358775"/>
            <a:r>
              <a:rPr lang="en-US" dirty="0" smtClean="0"/>
              <a:t>In w</a:t>
            </a:r>
            <a:r>
              <a:rPr lang="en-US" b="0" baseline="0" dirty="0" smtClean="0"/>
              <a:t>hat format</a:t>
            </a:r>
            <a:r>
              <a:rPr lang="en-US" b="0" dirty="0" smtClean="0"/>
              <a:t> (</a:t>
            </a:r>
            <a:r>
              <a:rPr lang="en-US" b="0" dirty="0" err="1" smtClean="0"/>
              <a:t>i</a:t>
            </a:r>
            <a:r>
              <a:rPr lang="en-US" dirty="0" err="1" smtClean="0"/>
              <a:t>e</a:t>
            </a:r>
            <a:r>
              <a:rPr lang="en-US" dirty="0" smtClean="0"/>
              <a:t>. report/graphic/table) would you prefer output?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Whom </a:t>
            </a:r>
            <a:r>
              <a:rPr lang="en-US" dirty="0" smtClean="0"/>
              <a:t>do you need to share information/data with?</a:t>
            </a:r>
            <a:endParaRPr lang="en-US" dirty="0"/>
          </a:p>
          <a:p>
            <a:pPr lvl="1"/>
            <a:r>
              <a:rPr lang="en-US" dirty="0" smtClean="0"/>
              <a:t>Coworkers?</a:t>
            </a:r>
          </a:p>
          <a:p>
            <a:pPr lvl="1"/>
            <a:r>
              <a:rPr lang="en-US" dirty="0" smtClean="0"/>
              <a:t>Project partners?</a:t>
            </a:r>
          </a:p>
          <a:p>
            <a:pPr lvl="1"/>
            <a:r>
              <a:rPr lang="en-US" dirty="0" smtClean="0"/>
              <a:t>Other stakeholders?</a:t>
            </a:r>
          </a:p>
        </p:txBody>
      </p:sp>
    </p:spTree>
    <p:extLst>
      <p:ext uri="{BB962C8B-B14F-4D97-AF65-F5344CB8AC3E}">
        <p14:creationId xmlns:p14="http://schemas.microsoft.com/office/powerpoint/2010/main" val="30053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(3/5)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Human machine interface</a:t>
            </a:r>
          </a:p>
          <a:p>
            <a:pPr marL="358775" indent="-358775"/>
            <a:r>
              <a:rPr lang="en-US" dirty="0" smtClean="0"/>
              <a:t>Do you have a platform preference/experience?</a:t>
            </a:r>
          </a:p>
          <a:p>
            <a:pPr lvl="1" indent="-358775"/>
            <a:r>
              <a:rPr lang="en-US" dirty="0" smtClean="0"/>
              <a:t>Web-based</a:t>
            </a:r>
          </a:p>
          <a:p>
            <a:pPr lvl="1" indent="-358775"/>
            <a:r>
              <a:rPr lang="en-US" dirty="0" smtClean="0"/>
              <a:t>Stand alone software</a:t>
            </a:r>
          </a:p>
          <a:p>
            <a:pPr lvl="1" indent="-358775"/>
            <a:r>
              <a:rPr lang="en-US" dirty="0" smtClean="0"/>
              <a:t>MS Office based tool</a:t>
            </a:r>
          </a:p>
          <a:p>
            <a:r>
              <a:rPr lang="en-US" dirty="0" smtClean="0"/>
              <a:t>How do you prefer to interact with software</a:t>
            </a:r>
            <a:endParaRPr lang="en-US" dirty="0"/>
          </a:p>
          <a:p>
            <a:pPr lvl="1"/>
            <a:r>
              <a:rPr lang="en-US" dirty="0" smtClean="0"/>
              <a:t>Guided step-by-step wizard </a:t>
            </a:r>
          </a:p>
          <a:p>
            <a:pPr lvl="2"/>
            <a:r>
              <a:rPr lang="en-US" dirty="0" smtClean="0"/>
              <a:t>Rigid structure</a:t>
            </a:r>
          </a:p>
          <a:p>
            <a:pPr lvl="2"/>
            <a:r>
              <a:rPr lang="en-US" dirty="0" smtClean="0"/>
              <a:t>little previous training required</a:t>
            </a:r>
          </a:p>
          <a:p>
            <a:pPr lvl="1"/>
            <a:r>
              <a:rPr lang="en-US" dirty="0" smtClean="0"/>
              <a:t>Direct manual data input/modification in model</a:t>
            </a:r>
          </a:p>
          <a:p>
            <a:pPr lvl="2"/>
            <a:r>
              <a:rPr lang="en-US" dirty="0" smtClean="0"/>
              <a:t>Offers more flexibility and control</a:t>
            </a:r>
          </a:p>
          <a:p>
            <a:pPr lvl="2"/>
            <a:r>
              <a:rPr lang="en-US" dirty="0" smtClean="0"/>
              <a:t>Previous training required</a:t>
            </a:r>
          </a:p>
        </p:txBody>
      </p:sp>
    </p:spTree>
    <p:extLst>
      <p:ext uri="{BB962C8B-B14F-4D97-AF65-F5344CB8AC3E}">
        <p14:creationId xmlns:p14="http://schemas.microsoft.com/office/powerpoint/2010/main" val="2583127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0"/>
          <p:cNvSpPr>
            <a:spLocks noGrp="1"/>
          </p:cNvSpPr>
          <p:nvPr>
            <p:ph type="title" idx="4294967295"/>
          </p:nvPr>
        </p:nvSpPr>
        <p:spPr>
          <a:xfrm>
            <a:off x="1496290" y="285007"/>
            <a:ext cx="6282047" cy="589395"/>
          </a:xfrm>
        </p:spPr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Tool </a:t>
            </a:r>
            <a:r>
              <a:rPr lang="en-GB" sz="2000" dirty="0">
                <a:solidFill>
                  <a:schemeClr val="bg1"/>
                </a:solidFill>
              </a:rPr>
              <a:t>for risk </a:t>
            </a:r>
            <a:r>
              <a:rPr lang="en-GB" sz="2000" dirty="0" smtClean="0">
                <a:solidFill>
                  <a:schemeClr val="bg1"/>
                </a:solidFill>
              </a:rPr>
              <a:t>assessment (4/5)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457200" y="1495424"/>
            <a:ext cx="8229600" cy="4608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Input from user group </a:t>
            </a:r>
            <a:endParaRPr lang="en-US" b="1" baseline="0" dirty="0" smtClean="0"/>
          </a:p>
          <a:p>
            <a:pPr marL="358775" indent="-358775"/>
            <a:r>
              <a:rPr lang="en-US" baseline="0" dirty="0" smtClean="0"/>
              <a:t>Currently Software would be reviewed after completion</a:t>
            </a:r>
          </a:p>
          <a:p>
            <a:pPr marL="358775" indent="-358775"/>
            <a:r>
              <a:rPr lang="en-US" baseline="0" dirty="0" smtClean="0"/>
              <a:t>Would you be interested/available to give feedback during the software development phase?</a:t>
            </a:r>
          </a:p>
          <a:p>
            <a:pPr lvl="1" indent="-358775"/>
            <a:r>
              <a:rPr lang="en-US" dirty="0" smtClean="0"/>
              <a:t>Feedback on planned functionality</a:t>
            </a:r>
          </a:p>
          <a:p>
            <a:pPr lvl="1" indent="-358775"/>
            <a:r>
              <a:rPr lang="en-US" dirty="0" smtClean="0"/>
              <a:t>Test early software version</a:t>
            </a:r>
          </a:p>
          <a:p>
            <a:pPr lvl="1" indent="-358775"/>
            <a:r>
              <a:rPr lang="en-US" dirty="0" smtClean="0"/>
              <a:t>Review user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14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COS_Presentation_Template_V1 for MS 2010">
  <a:themeElements>
    <a:clrScheme name="ASCOS">
      <a:dk1>
        <a:srgbClr val="333333"/>
      </a:dk1>
      <a:lt1>
        <a:sysClr val="window" lastClr="FFFFFF"/>
      </a:lt1>
      <a:dk2>
        <a:srgbClr val="1E4E6B"/>
      </a:dk2>
      <a:lt2>
        <a:srgbClr val="DDDDDD"/>
      </a:lt2>
      <a:accent1>
        <a:srgbClr val="B5CE48"/>
      </a:accent1>
      <a:accent2>
        <a:srgbClr val="5B8AA5"/>
      </a:accent2>
      <a:accent3>
        <a:srgbClr val="9EBFD2"/>
      </a:accent3>
      <a:accent4>
        <a:srgbClr val="728617"/>
      </a:accent4>
      <a:accent5>
        <a:srgbClr val="D7E794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Org_x002e_ xmlns="f0b43a98-f909-48ce-bcf5-5ff6f70f86f0" xsi:nil="true"/>
    <DISL_x0023_ xmlns="f0b43a98-f909-48ce-bcf5-5ff6f70f86f0" xsi:nil="true"/>
    <Status xmlns="f0b43a98-f909-48ce-bcf5-5ff6f70f86f0" xsi:nil="true"/>
    <DocType xmlns="f0b43a98-f909-48ce-bcf5-5ff6f70f86f0" xsi:nil="true"/>
    <DocID xmlns="f0b43a98-f909-48ce-bcf5-5ff6f70f86f0" xsi:nil="true"/>
    <DocTitle xmlns="f0b43a98-f909-48ce-bcf5-5ff6f70f86f0" xsi:nil="true"/>
    <Baseline xmlns="f0b43a98-f909-48ce-bcf5-5ff6f70f86f0" xsi:nil="true"/>
    <WP xmlns="f0b43a98-f909-48ce-bcf5-5ff6f70f86f0" xsi:nil="true"/>
    <Activity xmlns="f0b43a98-f909-48ce-bcf5-5ff6f70f86f0" xsi:nil="true"/>
    <Release xmlns="f0b43a98-f909-48ce-bcf5-5ff6f70f86f0" xsi:nil="true"/>
  </documentManagement>
</p:properties>
</file>

<file path=customXml/itemProps1.xml><?xml version="1.0" encoding="utf-8"?>
<ds:datastoreItem xmlns:ds="http://schemas.openxmlformats.org/officeDocument/2006/customXml" ds:itemID="{6FCBA0A1-2694-4FAF-BDA1-5111F974C27F}"/>
</file>

<file path=customXml/itemProps2.xml><?xml version="1.0" encoding="utf-8"?>
<ds:datastoreItem xmlns:ds="http://schemas.openxmlformats.org/officeDocument/2006/customXml" ds:itemID="{33D1F6F8-87DB-4BDD-8ECC-C7852609DFCE}"/>
</file>

<file path=customXml/itemProps3.xml><?xml version="1.0" encoding="utf-8"?>
<ds:datastoreItem xmlns:ds="http://schemas.openxmlformats.org/officeDocument/2006/customXml" ds:itemID="{E1E6645A-A6F8-4E6E-9D54-2C90E49B8B76}"/>
</file>

<file path=docProps/app.xml><?xml version="1.0" encoding="utf-8"?>
<Properties xmlns="http://schemas.openxmlformats.org/officeDocument/2006/extended-properties" xmlns:vt="http://schemas.openxmlformats.org/officeDocument/2006/docPropsVTypes">
  <Template>ASCOS_Presentation_Template_V1 for MS 2010</Template>
  <TotalTime>0</TotalTime>
  <Words>986</Words>
  <Application>Microsoft Macintosh PowerPoint</Application>
  <PresentationFormat>Bildschirmpräsentation (4:3)</PresentationFormat>
  <Paragraphs>178</Paragraphs>
  <Slides>10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ASCOS_Presentation_Template_V1 for MS 2010</vt:lpstr>
      <vt:lpstr>Tool for risk assessment (1/5)</vt:lpstr>
      <vt:lpstr>Tool for risk assessment (2/5)</vt:lpstr>
      <vt:lpstr>Tool for risk assessment (3/5)</vt:lpstr>
      <vt:lpstr>Tool for risk assessment (4/5)</vt:lpstr>
      <vt:lpstr>Tool for risk assessment (5/5)</vt:lpstr>
      <vt:lpstr>Tool for risk assessment - Questions (1/5)</vt:lpstr>
      <vt:lpstr>Tool for risk assessment (2/5)</vt:lpstr>
      <vt:lpstr>Tool for risk assessment (3/5)</vt:lpstr>
      <vt:lpstr>Tool for risk assessment (4/5)</vt:lpstr>
      <vt:lpstr>Tool for risk assessment (5/5)</vt:lpstr>
    </vt:vector>
  </TitlesOfParts>
  <Company>National Aerospace Laboratory - NLR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Aviation safety and certification of  new operations and systems</dc:title>
  <dc:creator>Speijker, Lennaert</dc:creator>
  <cp:lastModifiedBy>Heiko Udluft</cp:lastModifiedBy>
  <cp:revision>402</cp:revision>
  <cp:lastPrinted>2012-07-12T12:05:38Z</cp:lastPrinted>
  <dcterms:created xsi:type="dcterms:W3CDTF">2012-10-15T10:59:45Z</dcterms:created>
  <dcterms:modified xsi:type="dcterms:W3CDTF">2013-09-20T10:55:47Z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</Properties>
</file>