
<file path=[Content_Types].xml><?xml version="1.0" encoding="utf-8"?>
<Types xmlns="http://schemas.openxmlformats.org/package/2006/content-types">
  <Default Extension="xml" ContentType="application/xml"/>
  <Default Extension="jpeg" ContentType="image/jpeg"/>
  <Default Extension="sldx" ContentType="application/vnd.openxmlformats-officedocument.presentationml.slide"/>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5"/>
  </p:notesMasterIdLst>
  <p:handoutMasterIdLst>
    <p:handoutMasterId r:id="rId76"/>
  </p:handoutMasterIdLst>
  <p:sldIdLst>
    <p:sldId id="256" r:id="rId5"/>
    <p:sldId id="409" r:id="rId6"/>
    <p:sldId id="380" r:id="rId7"/>
    <p:sldId id="413" r:id="rId8"/>
    <p:sldId id="414" r:id="rId9"/>
    <p:sldId id="415" r:id="rId10"/>
    <p:sldId id="416" r:id="rId11"/>
    <p:sldId id="417" r:id="rId12"/>
    <p:sldId id="418" r:id="rId13"/>
    <p:sldId id="419" r:id="rId14"/>
    <p:sldId id="381" r:id="rId15"/>
    <p:sldId id="384" r:id="rId16"/>
    <p:sldId id="308" r:id="rId17"/>
    <p:sldId id="411" r:id="rId18"/>
    <p:sldId id="309" r:id="rId19"/>
    <p:sldId id="310" r:id="rId20"/>
    <p:sldId id="311" r:id="rId21"/>
    <p:sldId id="312" r:id="rId22"/>
    <p:sldId id="313" r:id="rId23"/>
    <p:sldId id="314" r:id="rId24"/>
    <p:sldId id="315" r:id="rId25"/>
    <p:sldId id="316" r:id="rId26"/>
    <p:sldId id="317" r:id="rId27"/>
    <p:sldId id="410" r:id="rId28"/>
    <p:sldId id="360" r:id="rId29"/>
    <p:sldId id="382" r:id="rId30"/>
    <p:sldId id="350" r:id="rId31"/>
    <p:sldId id="351" r:id="rId32"/>
    <p:sldId id="352" r:id="rId33"/>
    <p:sldId id="353" r:id="rId34"/>
    <p:sldId id="354" r:id="rId35"/>
    <p:sldId id="355" r:id="rId36"/>
    <p:sldId id="356" r:id="rId37"/>
    <p:sldId id="357" r:id="rId38"/>
    <p:sldId id="358" r:id="rId39"/>
    <p:sldId id="359" r:id="rId40"/>
    <p:sldId id="383" r:id="rId41"/>
    <p:sldId id="338" r:id="rId42"/>
    <p:sldId id="386" r:id="rId43"/>
    <p:sldId id="339" r:id="rId44"/>
    <p:sldId id="340" r:id="rId45"/>
    <p:sldId id="341" r:id="rId46"/>
    <p:sldId id="342" r:id="rId47"/>
    <p:sldId id="343" r:id="rId48"/>
    <p:sldId id="345" r:id="rId49"/>
    <p:sldId id="346" r:id="rId50"/>
    <p:sldId id="347" r:id="rId51"/>
    <p:sldId id="388" r:id="rId52"/>
    <p:sldId id="389" r:id="rId53"/>
    <p:sldId id="390" r:id="rId54"/>
    <p:sldId id="370" r:id="rId55"/>
    <p:sldId id="371" r:id="rId56"/>
    <p:sldId id="372" r:id="rId57"/>
    <p:sldId id="412" r:id="rId58"/>
    <p:sldId id="374" r:id="rId59"/>
    <p:sldId id="375" r:id="rId60"/>
    <p:sldId id="376" r:id="rId61"/>
    <p:sldId id="377" r:id="rId62"/>
    <p:sldId id="378" r:id="rId63"/>
    <p:sldId id="379" r:id="rId64"/>
    <p:sldId id="292" r:id="rId65"/>
    <p:sldId id="258" r:id="rId66"/>
    <p:sldId id="283" r:id="rId67"/>
    <p:sldId id="286" r:id="rId68"/>
    <p:sldId id="431" r:id="rId69"/>
    <p:sldId id="426" r:id="rId70"/>
    <p:sldId id="427" r:id="rId71"/>
    <p:sldId id="430" r:id="rId72"/>
    <p:sldId id="428" r:id="rId73"/>
    <p:sldId id="429" r:id="rId74"/>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01" autoAdjust="0"/>
    <p:restoredTop sz="86323" autoAdjust="0"/>
  </p:normalViewPr>
  <p:slideViewPr>
    <p:cSldViewPr snapToGrid="0">
      <p:cViewPr varScale="1">
        <p:scale>
          <a:sx n="131" d="100"/>
          <a:sy n="131" d="100"/>
        </p:scale>
        <p:origin x="-40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30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8848F-41B8-D143-BD50-60ADCBF26E35}" type="doc">
      <dgm:prSet loTypeId="urn:microsoft.com/office/officeart/2005/8/layout/process4" loCatId="" qsTypeId="urn:microsoft.com/office/officeart/2005/8/quickstyle/simple1" qsCatId="simple" csTypeId="urn:microsoft.com/office/officeart/2005/8/colors/accent1_2" csCatId="accent1" phldr="1"/>
      <dgm:spPr/>
    </dgm:pt>
    <dgm:pt modelId="{BC9906E6-0BA5-6347-9D47-72B6F2CA606E}">
      <dgm:prSet phldrT="[Text]" custT="1"/>
      <dgm:spPr/>
      <dgm:t>
        <a:bodyPr/>
        <a:lstStyle/>
        <a:p>
          <a:r>
            <a:rPr lang="en-US" sz="2400" dirty="0" smtClean="0">
              <a:solidFill>
                <a:srgbClr val="FFFFFF"/>
              </a:solidFill>
            </a:rPr>
            <a:t>Identify elements affected by proposed change</a:t>
          </a:r>
          <a:endParaRPr lang="en-US" sz="2400" dirty="0">
            <a:solidFill>
              <a:srgbClr val="FFFFFF"/>
            </a:solidFill>
          </a:endParaRPr>
        </a:p>
      </dgm:t>
    </dgm:pt>
    <dgm:pt modelId="{7EA09FE8-A18A-1F42-AFAA-3812BB2BA00A}" type="parTrans" cxnId="{EBE2FF1B-E037-0149-88EA-8A816F9A6EF4}">
      <dgm:prSet/>
      <dgm:spPr/>
      <dgm:t>
        <a:bodyPr/>
        <a:lstStyle/>
        <a:p>
          <a:endParaRPr lang="en-US" sz="2400">
            <a:solidFill>
              <a:srgbClr val="FFFFFF"/>
            </a:solidFill>
          </a:endParaRPr>
        </a:p>
      </dgm:t>
    </dgm:pt>
    <dgm:pt modelId="{75371983-D324-5248-BE03-3E92669E3E11}" type="sibTrans" cxnId="{EBE2FF1B-E037-0149-88EA-8A816F9A6EF4}">
      <dgm:prSet/>
      <dgm:spPr/>
      <dgm:t>
        <a:bodyPr/>
        <a:lstStyle/>
        <a:p>
          <a:endParaRPr lang="en-US" sz="2400">
            <a:solidFill>
              <a:srgbClr val="FFFFFF"/>
            </a:solidFill>
          </a:endParaRPr>
        </a:p>
      </dgm:t>
    </dgm:pt>
    <dgm:pt modelId="{C2C6CF90-F784-074F-9140-66582C1D7F08}">
      <dgm:prSet phldrT="[Text]" custT="1"/>
      <dgm:spPr/>
      <dgm:t>
        <a:bodyPr/>
        <a:lstStyle/>
        <a:p>
          <a:r>
            <a:rPr lang="en-US" sz="2400" dirty="0" smtClean="0">
              <a:solidFill>
                <a:srgbClr val="FFFFFF"/>
              </a:solidFill>
            </a:rPr>
            <a:t>Update elements in model</a:t>
          </a:r>
          <a:endParaRPr lang="en-US" sz="2400" dirty="0">
            <a:solidFill>
              <a:srgbClr val="FFFFFF"/>
            </a:solidFill>
          </a:endParaRPr>
        </a:p>
      </dgm:t>
    </dgm:pt>
    <dgm:pt modelId="{5729E0D7-78F3-BD42-B387-EFF1F15D58E7}" type="parTrans" cxnId="{8DC68A0C-DF8B-C840-9BBE-89EA5DF11058}">
      <dgm:prSet/>
      <dgm:spPr/>
      <dgm:t>
        <a:bodyPr/>
        <a:lstStyle/>
        <a:p>
          <a:endParaRPr lang="en-US" sz="2400">
            <a:solidFill>
              <a:srgbClr val="FFFFFF"/>
            </a:solidFill>
          </a:endParaRPr>
        </a:p>
      </dgm:t>
    </dgm:pt>
    <dgm:pt modelId="{53DE7024-E3EB-4C49-A4EC-6117D50195C4}" type="sibTrans" cxnId="{8DC68A0C-DF8B-C840-9BBE-89EA5DF11058}">
      <dgm:prSet/>
      <dgm:spPr/>
      <dgm:t>
        <a:bodyPr/>
        <a:lstStyle/>
        <a:p>
          <a:endParaRPr lang="en-US" sz="2400">
            <a:solidFill>
              <a:srgbClr val="FFFFFF"/>
            </a:solidFill>
          </a:endParaRPr>
        </a:p>
      </dgm:t>
    </dgm:pt>
    <dgm:pt modelId="{4CA6DA49-ACF1-D945-98C4-B70517703756}">
      <dgm:prSet phldrT="[Text]" custT="1"/>
      <dgm:spPr/>
      <dgm:t>
        <a:bodyPr/>
        <a:lstStyle/>
        <a:p>
          <a:r>
            <a:rPr lang="en-US" sz="2400" dirty="0" smtClean="0">
              <a:solidFill>
                <a:srgbClr val="FFFFFF"/>
              </a:solidFill>
            </a:rPr>
            <a:t>Output results (resulting probabilities)</a:t>
          </a:r>
          <a:endParaRPr lang="en-US" sz="2400" dirty="0">
            <a:solidFill>
              <a:srgbClr val="FFFFFF"/>
            </a:solidFill>
          </a:endParaRPr>
        </a:p>
      </dgm:t>
    </dgm:pt>
    <dgm:pt modelId="{03510F12-248C-9744-ACD7-8045F8F187EA}" type="parTrans" cxnId="{B3534051-A82F-ED4C-9F51-CE26051B990C}">
      <dgm:prSet/>
      <dgm:spPr/>
      <dgm:t>
        <a:bodyPr/>
        <a:lstStyle/>
        <a:p>
          <a:endParaRPr lang="en-US" sz="2400">
            <a:solidFill>
              <a:srgbClr val="FFFFFF"/>
            </a:solidFill>
          </a:endParaRPr>
        </a:p>
      </dgm:t>
    </dgm:pt>
    <dgm:pt modelId="{6C3706DF-0EA4-E043-BD1E-48EB605B24F0}" type="sibTrans" cxnId="{B3534051-A82F-ED4C-9F51-CE26051B990C}">
      <dgm:prSet/>
      <dgm:spPr/>
      <dgm:t>
        <a:bodyPr/>
        <a:lstStyle/>
        <a:p>
          <a:endParaRPr lang="en-US" sz="2400">
            <a:solidFill>
              <a:srgbClr val="FFFFFF"/>
            </a:solidFill>
          </a:endParaRPr>
        </a:p>
      </dgm:t>
    </dgm:pt>
    <dgm:pt modelId="{F0E69A65-E5F9-8148-9E3E-A14D26623EB1}">
      <dgm:prSet phldrT="[Text]" custT="1"/>
      <dgm:spPr/>
      <dgm:t>
        <a:bodyPr/>
        <a:lstStyle/>
        <a:p>
          <a:r>
            <a:rPr lang="en-US" sz="2400" dirty="0" smtClean="0">
              <a:solidFill>
                <a:srgbClr val="FFFFFF"/>
              </a:solidFill>
            </a:rPr>
            <a:t>Validity check</a:t>
          </a:r>
          <a:endParaRPr lang="en-US" sz="2400" dirty="0">
            <a:solidFill>
              <a:srgbClr val="FFFFFF"/>
            </a:solidFill>
          </a:endParaRPr>
        </a:p>
      </dgm:t>
    </dgm:pt>
    <dgm:pt modelId="{19B940AB-A039-EB41-9E7A-8EBD243BB1F7}" type="parTrans" cxnId="{3B2271FA-3EDD-C847-9F36-E6862A1EA606}">
      <dgm:prSet/>
      <dgm:spPr/>
      <dgm:t>
        <a:bodyPr/>
        <a:lstStyle/>
        <a:p>
          <a:endParaRPr lang="en-US" sz="2400">
            <a:solidFill>
              <a:srgbClr val="FFFFFF"/>
            </a:solidFill>
          </a:endParaRPr>
        </a:p>
      </dgm:t>
    </dgm:pt>
    <dgm:pt modelId="{EE0629CF-D310-A444-8DDE-AC0C11813054}" type="sibTrans" cxnId="{3B2271FA-3EDD-C847-9F36-E6862A1EA606}">
      <dgm:prSet/>
      <dgm:spPr/>
      <dgm:t>
        <a:bodyPr/>
        <a:lstStyle/>
        <a:p>
          <a:endParaRPr lang="en-US" sz="2400">
            <a:solidFill>
              <a:srgbClr val="FFFFFF"/>
            </a:solidFill>
          </a:endParaRPr>
        </a:p>
      </dgm:t>
    </dgm:pt>
    <dgm:pt modelId="{1E72A46F-D820-2C47-B2C2-728E7EACDDA8}" type="pres">
      <dgm:prSet presAssocID="{DD48848F-41B8-D143-BD50-60ADCBF26E35}" presName="Name0" presStyleCnt="0">
        <dgm:presLayoutVars>
          <dgm:dir/>
          <dgm:animLvl val="lvl"/>
          <dgm:resizeHandles val="exact"/>
        </dgm:presLayoutVars>
      </dgm:prSet>
      <dgm:spPr/>
    </dgm:pt>
    <dgm:pt modelId="{4CDE9EE1-F770-E94A-9B52-CF208111CA62}" type="pres">
      <dgm:prSet presAssocID="{4CA6DA49-ACF1-D945-98C4-B70517703756}" presName="boxAndChildren" presStyleCnt="0"/>
      <dgm:spPr/>
    </dgm:pt>
    <dgm:pt modelId="{7586718E-5748-3A4A-A9B4-31E340718F89}" type="pres">
      <dgm:prSet presAssocID="{4CA6DA49-ACF1-D945-98C4-B70517703756}" presName="parentTextBox" presStyleLbl="node1" presStyleIdx="0" presStyleCnt="4"/>
      <dgm:spPr/>
      <dgm:t>
        <a:bodyPr/>
        <a:lstStyle/>
        <a:p>
          <a:endParaRPr lang="en-US"/>
        </a:p>
      </dgm:t>
    </dgm:pt>
    <dgm:pt modelId="{3483CC40-F18D-6F46-95F4-F2159645CF9A}" type="pres">
      <dgm:prSet presAssocID="{EE0629CF-D310-A444-8DDE-AC0C11813054}" presName="sp" presStyleCnt="0"/>
      <dgm:spPr/>
    </dgm:pt>
    <dgm:pt modelId="{EB62410D-15AA-0140-B84E-276828EC98FD}" type="pres">
      <dgm:prSet presAssocID="{F0E69A65-E5F9-8148-9E3E-A14D26623EB1}" presName="arrowAndChildren" presStyleCnt="0"/>
      <dgm:spPr/>
    </dgm:pt>
    <dgm:pt modelId="{1D9B65E7-5C5A-F145-A540-4975606DB26A}" type="pres">
      <dgm:prSet presAssocID="{F0E69A65-E5F9-8148-9E3E-A14D26623EB1}" presName="parentTextArrow" presStyleLbl="node1" presStyleIdx="1" presStyleCnt="4"/>
      <dgm:spPr/>
      <dgm:t>
        <a:bodyPr/>
        <a:lstStyle/>
        <a:p>
          <a:endParaRPr lang="en-US"/>
        </a:p>
      </dgm:t>
    </dgm:pt>
    <dgm:pt modelId="{B7F9A178-46BF-3945-90DF-7F5808EF7FC4}" type="pres">
      <dgm:prSet presAssocID="{53DE7024-E3EB-4C49-A4EC-6117D50195C4}" presName="sp" presStyleCnt="0"/>
      <dgm:spPr/>
    </dgm:pt>
    <dgm:pt modelId="{4A79A1BA-35FF-F442-88DD-4FC3CC75E213}" type="pres">
      <dgm:prSet presAssocID="{C2C6CF90-F784-074F-9140-66582C1D7F08}" presName="arrowAndChildren" presStyleCnt="0"/>
      <dgm:spPr/>
    </dgm:pt>
    <dgm:pt modelId="{25CBA768-F64B-114F-B9AE-3D61E861BAF0}" type="pres">
      <dgm:prSet presAssocID="{C2C6CF90-F784-074F-9140-66582C1D7F08}" presName="parentTextArrow" presStyleLbl="node1" presStyleIdx="2" presStyleCnt="4"/>
      <dgm:spPr/>
      <dgm:t>
        <a:bodyPr/>
        <a:lstStyle/>
        <a:p>
          <a:endParaRPr lang="en-US"/>
        </a:p>
      </dgm:t>
    </dgm:pt>
    <dgm:pt modelId="{D30723CF-41EA-BA42-832F-26E8A2A309D3}" type="pres">
      <dgm:prSet presAssocID="{75371983-D324-5248-BE03-3E92669E3E11}" presName="sp" presStyleCnt="0"/>
      <dgm:spPr/>
    </dgm:pt>
    <dgm:pt modelId="{224B7E60-C848-5447-872E-E51D0760203F}" type="pres">
      <dgm:prSet presAssocID="{BC9906E6-0BA5-6347-9D47-72B6F2CA606E}" presName="arrowAndChildren" presStyleCnt="0"/>
      <dgm:spPr/>
    </dgm:pt>
    <dgm:pt modelId="{FE0031C6-C90C-3A44-8EE7-D3011BFC38BD}" type="pres">
      <dgm:prSet presAssocID="{BC9906E6-0BA5-6347-9D47-72B6F2CA606E}" presName="parentTextArrow" presStyleLbl="node1" presStyleIdx="3" presStyleCnt="4"/>
      <dgm:spPr/>
      <dgm:t>
        <a:bodyPr/>
        <a:lstStyle/>
        <a:p>
          <a:endParaRPr lang="en-US"/>
        </a:p>
      </dgm:t>
    </dgm:pt>
  </dgm:ptLst>
  <dgm:cxnLst>
    <dgm:cxn modelId="{8DC68A0C-DF8B-C840-9BBE-89EA5DF11058}" srcId="{DD48848F-41B8-D143-BD50-60ADCBF26E35}" destId="{C2C6CF90-F784-074F-9140-66582C1D7F08}" srcOrd="1" destOrd="0" parTransId="{5729E0D7-78F3-BD42-B387-EFF1F15D58E7}" sibTransId="{53DE7024-E3EB-4C49-A4EC-6117D50195C4}"/>
    <dgm:cxn modelId="{EBE2FF1B-E037-0149-88EA-8A816F9A6EF4}" srcId="{DD48848F-41B8-D143-BD50-60ADCBF26E35}" destId="{BC9906E6-0BA5-6347-9D47-72B6F2CA606E}" srcOrd="0" destOrd="0" parTransId="{7EA09FE8-A18A-1F42-AFAA-3812BB2BA00A}" sibTransId="{75371983-D324-5248-BE03-3E92669E3E11}"/>
    <dgm:cxn modelId="{7D6980A0-529A-B44B-879C-956820ADDABB}" type="presOf" srcId="{DD48848F-41B8-D143-BD50-60ADCBF26E35}" destId="{1E72A46F-D820-2C47-B2C2-728E7EACDDA8}" srcOrd="0" destOrd="0" presId="urn:microsoft.com/office/officeart/2005/8/layout/process4"/>
    <dgm:cxn modelId="{ADF50802-7671-9444-8772-76C976C3A8FE}" type="presOf" srcId="{BC9906E6-0BA5-6347-9D47-72B6F2CA606E}" destId="{FE0031C6-C90C-3A44-8EE7-D3011BFC38BD}" srcOrd="0" destOrd="0" presId="urn:microsoft.com/office/officeart/2005/8/layout/process4"/>
    <dgm:cxn modelId="{B3534051-A82F-ED4C-9F51-CE26051B990C}" srcId="{DD48848F-41B8-D143-BD50-60ADCBF26E35}" destId="{4CA6DA49-ACF1-D945-98C4-B70517703756}" srcOrd="3" destOrd="0" parTransId="{03510F12-248C-9744-ACD7-8045F8F187EA}" sibTransId="{6C3706DF-0EA4-E043-BD1E-48EB605B24F0}"/>
    <dgm:cxn modelId="{11039AC1-4D38-504B-88E5-DDA0F202803D}" type="presOf" srcId="{F0E69A65-E5F9-8148-9E3E-A14D26623EB1}" destId="{1D9B65E7-5C5A-F145-A540-4975606DB26A}" srcOrd="0" destOrd="0" presId="urn:microsoft.com/office/officeart/2005/8/layout/process4"/>
    <dgm:cxn modelId="{961BAB4F-5F02-E84E-BE01-D73EACEEBE20}" type="presOf" srcId="{4CA6DA49-ACF1-D945-98C4-B70517703756}" destId="{7586718E-5748-3A4A-A9B4-31E340718F89}" srcOrd="0" destOrd="0" presId="urn:microsoft.com/office/officeart/2005/8/layout/process4"/>
    <dgm:cxn modelId="{A3173306-60C0-C146-A094-552534B009B7}" type="presOf" srcId="{C2C6CF90-F784-074F-9140-66582C1D7F08}" destId="{25CBA768-F64B-114F-B9AE-3D61E861BAF0}" srcOrd="0" destOrd="0" presId="urn:microsoft.com/office/officeart/2005/8/layout/process4"/>
    <dgm:cxn modelId="{3B2271FA-3EDD-C847-9F36-E6862A1EA606}" srcId="{DD48848F-41B8-D143-BD50-60ADCBF26E35}" destId="{F0E69A65-E5F9-8148-9E3E-A14D26623EB1}" srcOrd="2" destOrd="0" parTransId="{19B940AB-A039-EB41-9E7A-8EBD243BB1F7}" sibTransId="{EE0629CF-D310-A444-8DDE-AC0C11813054}"/>
    <dgm:cxn modelId="{33854F3D-1975-6D41-9160-E491B245A3E9}" type="presParOf" srcId="{1E72A46F-D820-2C47-B2C2-728E7EACDDA8}" destId="{4CDE9EE1-F770-E94A-9B52-CF208111CA62}" srcOrd="0" destOrd="0" presId="urn:microsoft.com/office/officeart/2005/8/layout/process4"/>
    <dgm:cxn modelId="{78539D56-5EA3-1A4F-A8CA-3AD68526F02F}" type="presParOf" srcId="{4CDE9EE1-F770-E94A-9B52-CF208111CA62}" destId="{7586718E-5748-3A4A-A9B4-31E340718F89}" srcOrd="0" destOrd="0" presId="urn:microsoft.com/office/officeart/2005/8/layout/process4"/>
    <dgm:cxn modelId="{285136EA-6481-584C-96B1-2ECCAE08BF6B}" type="presParOf" srcId="{1E72A46F-D820-2C47-B2C2-728E7EACDDA8}" destId="{3483CC40-F18D-6F46-95F4-F2159645CF9A}" srcOrd="1" destOrd="0" presId="urn:microsoft.com/office/officeart/2005/8/layout/process4"/>
    <dgm:cxn modelId="{F38D469E-0D14-224D-8F11-AF497B5FDBF1}" type="presParOf" srcId="{1E72A46F-D820-2C47-B2C2-728E7EACDDA8}" destId="{EB62410D-15AA-0140-B84E-276828EC98FD}" srcOrd="2" destOrd="0" presId="urn:microsoft.com/office/officeart/2005/8/layout/process4"/>
    <dgm:cxn modelId="{99898380-D774-574F-B23C-C54DE2922A49}" type="presParOf" srcId="{EB62410D-15AA-0140-B84E-276828EC98FD}" destId="{1D9B65E7-5C5A-F145-A540-4975606DB26A}" srcOrd="0" destOrd="0" presId="urn:microsoft.com/office/officeart/2005/8/layout/process4"/>
    <dgm:cxn modelId="{6AA67BC4-39DA-5A41-A704-91346A372981}" type="presParOf" srcId="{1E72A46F-D820-2C47-B2C2-728E7EACDDA8}" destId="{B7F9A178-46BF-3945-90DF-7F5808EF7FC4}" srcOrd="3" destOrd="0" presId="urn:microsoft.com/office/officeart/2005/8/layout/process4"/>
    <dgm:cxn modelId="{7CF128D1-F4AB-A242-881A-484D185F8580}" type="presParOf" srcId="{1E72A46F-D820-2C47-B2C2-728E7EACDDA8}" destId="{4A79A1BA-35FF-F442-88DD-4FC3CC75E213}" srcOrd="4" destOrd="0" presId="urn:microsoft.com/office/officeart/2005/8/layout/process4"/>
    <dgm:cxn modelId="{0EE512AB-3BD2-7D4B-8025-A8CA03A34D37}" type="presParOf" srcId="{4A79A1BA-35FF-F442-88DD-4FC3CC75E213}" destId="{25CBA768-F64B-114F-B9AE-3D61E861BAF0}" srcOrd="0" destOrd="0" presId="urn:microsoft.com/office/officeart/2005/8/layout/process4"/>
    <dgm:cxn modelId="{13B915B3-6CE1-5F45-A916-C1B9CE69151A}" type="presParOf" srcId="{1E72A46F-D820-2C47-B2C2-728E7EACDDA8}" destId="{D30723CF-41EA-BA42-832F-26E8A2A309D3}" srcOrd="5" destOrd="0" presId="urn:microsoft.com/office/officeart/2005/8/layout/process4"/>
    <dgm:cxn modelId="{4C1784D1-78EE-A448-92A1-BEE6A8F34B09}" type="presParOf" srcId="{1E72A46F-D820-2C47-B2C2-728E7EACDDA8}" destId="{224B7E60-C848-5447-872E-E51D0760203F}" srcOrd="6" destOrd="0" presId="urn:microsoft.com/office/officeart/2005/8/layout/process4"/>
    <dgm:cxn modelId="{A6E15BF0-F14C-ED4C-9AA1-67772E991D6A}" type="presParOf" srcId="{224B7E60-C848-5447-872E-E51D0760203F}" destId="{FE0031C6-C90C-3A44-8EE7-D3011BFC38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6718E-5748-3A4A-A9B4-31E340718F89}">
      <dsp:nvSpPr>
        <dsp:cNvPr id="0" name=""/>
        <dsp:cNvSpPr/>
      </dsp:nvSpPr>
      <dsp:spPr>
        <a:xfrm>
          <a:off x="0" y="3522756"/>
          <a:ext cx="6569363" cy="770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Output results (resulting probabilities)</a:t>
          </a:r>
          <a:endParaRPr lang="en-US" sz="2400" kern="1200" dirty="0">
            <a:solidFill>
              <a:srgbClr val="FFFFFF"/>
            </a:solidFill>
          </a:endParaRPr>
        </a:p>
      </dsp:txBody>
      <dsp:txXfrm>
        <a:off x="0" y="3522756"/>
        <a:ext cx="6569363" cy="770693"/>
      </dsp:txXfrm>
    </dsp:sp>
    <dsp:sp modelId="{1D9B65E7-5C5A-F145-A540-4975606DB26A}">
      <dsp:nvSpPr>
        <dsp:cNvPr id="0" name=""/>
        <dsp:cNvSpPr/>
      </dsp:nvSpPr>
      <dsp:spPr>
        <a:xfrm rot="10800000">
          <a:off x="0" y="2348991"/>
          <a:ext cx="6569363" cy="1185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Validity check</a:t>
          </a:r>
          <a:endParaRPr lang="en-US" sz="2400" kern="1200" dirty="0">
            <a:solidFill>
              <a:srgbClr val="FFFFFF"/>
            </a:solidFill>
          </a:endParaRPr>
        </a:p>
      </dsp:txBody>
      <dsp:txXfrm rot="10800000">
        <a:off x="0" y="2348991"/>
        <a:ext cx="6569363" cy="770189"/>
      </dsp:txXfrm>
    </dsp:sp>
    <dsp:sp modelId="{25CBA768-F64B-114F-B9AE-3D61E861BAF0}">
      <dsp:nvSpPr>
        <dsp:cNvPr id="0" name=""/>
        <dsp:cNvSpPr/>
      </dsp:nvSpPr>
      <dsp:spPr>
        <a:xfrm rot="10800000">
          <a:off x="0" y="1175225"/>
          <a:ext cx="6569363" cy="1185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Update elements in model</a:t>
          </a:r>
          <a:endParaRPr lang="en-US" sz="2400" kern="1200" dirty="0">
            <a:solidFill>
              <a:srgbClr val="FFFFFF"/>
            </a:solidFill>
          </a:endParaRPr>
        </a:p>
      </dsp:txBody>
      <dsp:txXfrm rot="10800000">
        <a:off x="0" y="1175225"/>
        <a:ext cx="6569363" cy="770189"/>
      </dsp:txXfrm>
    </dsp:sp>
    <dsp:sp modelId="{FE0031C6-C90C-3A44-8EE7-D3011BFC38BD}">
      <dsp:nvSpPr>
        <dsp:cNvPr id="0" name=""/>
        <dsp:cNvSpPr/>
      </dsp:nvSpPr>
      <dsp:spPr>
        <a:xfrm rot="10800000">
          <a:off x="0" y="1460"/>
          <a:ext cx="6569363" cy="1185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Identify elements affected by proposed change</a:t>
          </a:r>
          <a:endParaRPr lang="en-US" sz="2400" kern="1200" dirty="0">
            <a:solidFill>
              <a:srgbClr val="FFFFFF"/>
            </a:solidFill>
          </a:endParaRPr>
        </a:p>
      </dsp:txBody>
      <dsp:txXfrm rot="10800000">
        <a:off x="0" y="1460"/>
        <a:ext cx="6569363" cy="7701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890458" cy="496017"/>
          </a:xfrm>
          <a:prstGeom prst="rect">
            <a:avLst/>
          </a:prstGeom>
        </p:spPr>
        <p:txBody>
          <a:bodyPr vert="horz" lIns="90315" tIns="45158" rIns="90315" bIns="45158" rtlCol="0"/>
          <a:lstStyle>
            <a:lvl1pPr algn="l">
              <a:defRPr sz="1200"/>
            </a:lvl1pPr>
          </a:lstStyle>
          <a:p>
            <a:endParaRPr lang="en-GB"/>
          </a:p>
        </p:txBody>
      </p:sp>
      <p:sp>
        <p:nvSpPr>
          <p:cNvPr id="3" name="Espace réservé de la date 2"/>
          <p:cNvSpPr>
            <a:spLocks noGrp="1"/>
          </p:cNvSpPr>
          <p:nvPr>
            <p:ph type="dt" sz="quarter" idx="1"/>
          </p:nvPr>
        </p:nvSpPr>
        <p:spPr>
          <a:xfrm>
            <a:off x="3777074" y="1"/>
            <a:ext cx="2890458" cy="496017"/>
          </a:xfrm>
          <a:prstGeom prst="rect">
            <a:avLst/>
          </a:prstGeom>
        </p:spPr>
        <p:txBody>
          <a:bodyPr vert="horz" lIns="90315" tIns="45158" rIns="90315" bIns="45158" rtlCol="0"/>
          <a:lstStyle>
            <a:lvl1pPr algn="r">
              <a:defRPr sz="1200"/>
            </a:lvl1pPr>
          </a:lstStyle>
          <a:p>
            <a:fld id="{C7052650-F5DE-42D5-A5BD-66EDA4A8722D}" type="datetimeFigureOut">
              <a:rPr lang="fr-FR" smtClean="0"/>
              <a:pPr/>
              <a:t>9/18/13</a:t>
            </a:fld>
            <a:endParaRPr lang="en-GB"/>
          </a:p>
        </p:txBody>
      </p:sp>
      <p:sp>
        <p:nvSpPr>
          <p:cNvPr id="4" name="Espace réservé du pied de page 3"/>
          <p:cNvSpPr>
            <a:spLocks noGrp="1"/>
          </p:cNvSpPr>
          <p:nvPr>
            <p:ph type="ftr" sz="quarter" idx="2"/>
          </p:nvPr>
        </p:nvSpPr>
        <p:spPr>
          <a:xfrm>
            <a:off x="1" y="9429047"/>
            <a:ext cx="2890458" cy="496017"/>
          </a:xfrm>
          <a:prstGeom prst="rect">
            <a:avLst/>
          </a:prstGeom>
        </p:spPr>
        <p:txBody>
          <a:bodyPr vert="horz" lIns="90315" tIns="45158" rIns="90315" bIns="45158"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777074" y="9429047"/>
            <a:ext cx="2890458" cy="496017"/>
          </a:xfrm>
          <a:prstGeom prst="rect">
            <a:avLst/>
          </a:prstGeom>
        </p:spPr>
        <p:txBody>
          <a:bodyPr vert="horz" lIns="90315" tIns="45158" rIns="90315" bIns="45158" rtlCol="0" anchor="b"/>
          <a:lstStyle>
            <a:lvl1pPr algn="r">
              <a:defRPr sz="1200"/>
            </a:lvl1pPr>
          </a:lstStyle>
          <a:p>
            <a:fld id="{07A55A5C-20D1-4E6A-B562-63EB7C215689}" type="slidenum">
              <a:rPr lang="en-GB" smtClean="0"/>
              <a:pPr/>
              <a:t>‹nr.›</a:t>
            </a:fld>
            <a:endParaRPr lang="en-GB"/>
          </a:p>
        </p:txBody>
      </p:sp>
    </p:spTree>
    <p:extLst>
      <p:ext uri="{BB962C8B-B14F-4D97-AF65-F5344CB8AC3E}">
        <p14:creationId xmlns:p14="http://schemas.microsoft.com/office/powerpoint/2010/main" val="592649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458" cy="496017"/>
          </a:xfrm>
          <a:prstGeom prst="rect">
            <a:avLst/>
          </a:prstGeom>
        </p:spPr>
        <p:txBody>
          <a:bodyPr vert="horz" lIns="90311" tIns="45156" rIns="90311" bIns="45156"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7074" y="1"/>
            <a:ext cx="2890458" cy="496017"/>
          </a:xfrm>
          <a:prstGeom prst="rect">
            <a:avLst/>
          </a:prstGeom>
        </p:spPr>
        <p:txBody>
          <a:bodyPr vert="horz" lIns="90311" tIns="45156" rIns="90311" bIns="45156" rtlCol="0"/>
          <a:lstStyle>
            <a:lvl1pPr algn="r" fontAlgn="auto">
              <a:spcBef>
                <a:spcPts val="0"/>
              </a:spcBef>
              <a:spcAft>
                <a:spcPts val="0"/>
              </a:spcAft>
              <a:defRPr sz="1200" smtClean="0">
                <a:latin typeface="+mn-lt"/>
              </a:defRPr>
            </a:lvl1pPr>
          </a:lstStyle>
          <a:p>
            <a:pPr>
              <a:defRPr/>
            </a:pPr>
            <a:fld id="{97C6AA3D-98AE-4567-B5BD-559504E7B2C0}" type="datetimeFigureOut">
              <a:rPr lang="en-GB"/>
              <a:pPr>
                <a:defRPr/>
              </a:pPr>
              <a:t>9/18/13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311" tIns="45156" rIns="90311" bIns="45156" rtlCol="0" anchor="ctr"/>
          <a:lstStyle/>
          <a:p>
            <a:pPr lvl="0"/>
            <a:endParaRPr lang="en-GB" noProof="0"/>
          </a:p>
        </p:txBody>
      </p:sp>
      <p:sp>
        <p:nvSpPr>
          <p:cNvPr id="5" name="Notes Placeholder 4"/>
          <p:cNvSpPr>
            <a:spLocks noGrp="1"/>
          </p:cNvSpPr>
          <p:nvPr>
            <p:ph type="body" sz="quarter" idx="3"/>
          </p:nvPr>
        </p:nvSpPr>
        <p:spPr>
          <a:xfrm>
            <a:off x="666909" y="4714524"/>
            <a:ext cx="5335270" cy="4467303"/>
          </a:xfrm>
          <a:prstGeom prst="rect">
            <a:avLst/>
          </a:prstGeom>
        </p:spPr>
        <p:txBody>
          <a:bodyPr vert="horz" wrap="square" lIns="90311" tIns="45156" rIns="90311" bIns="4515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 name="Footer Placeholder 5"/>
          <p:cNvSpPr>
            <a:spLocks noGrp="1"/>
          </p:cNvSpPr>
          <p:nvPr>
            <p:ph type="ftr" sz="quarter" idx="4"/>
          </p:nvPr>
        </p:nvSpPr>
        <p:spPr>
          <a:xfrm>
            <a:off x="1" y="9429047"/>
            <a:ext cx="2890458" cy="496017"/>
          </a:xfrm>
          <a:prstGeom prst="rect">
            <a:avLst/>
          </a:prstGeom>
        </p:spPr>
        <p:txBody>
          <a:bodyPr vert="horz" lIns="90311" tIns="45156" rIns="90311" bIns="45156"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7074" y="9429047"/>
            <a:ext cx="2890458" cy="496017"/>
          </a:xfrm>
          <a:prstGeom prst="rect">
            <a:avLst/>
          </a:prstGeom>
        </p:spPr>
        <p:txBody>
          <a:bodyPr vert="horz" lIns="90311" tIns="45156" rIns="90311" bIns="45156" rtlCol="0" anchor="b"/>
          <a:lstStyle>
            <a:lvl1pPr algn="r" fontAlgn="auto">
              <a:spcBef>
                <a:spcPts val="0"/>
              </a:spcBef>
              <a:spcAft>
                <a:spcPts val="0"/>
              </a:spcAft>
              <a:defRPr sz="1200" smtClean="0">
                <a:latin typeface="+mn-lt"/>
              </a:defRPr>
            </a:lvl1pPr>
          </a:lstStyle>
          <a:p>
            <a:pPr>
              <a:defRPr/>
            </a:pPr>
            <a:fld id="{7134A1BA-8C33-4888-B8C1-9ED6592AEEE6}" type="slidenum">
              <a:rPr lang="en-GB"/>
              <a:pPr>
                <a:defRPr/>
              </a:pPr>
              <a:t>‹nr.›</a:t>
            </a:fld>
            <a:endParaRPr lang="en-GB"/>
          </a:p>
        </p:txBody>
      </p:sp>
    </p:spTree>
    <p:extLst>
      <p:ext uri="{BB962C8B-B14F-4D97-AF65-F5344CB8AC3E}">
        <p14:creationId xmlns:p14="http://schemas.microsoft.com/office/powerpoint/2010/main" val="3849625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63294-821C-4874-A891-F01FF72B4CC6}" type="slidenum">
              <a:rPr lang="en-US"/>
              <a:pPr/>
              <a:t>5</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xfrm>
            <a:off x="666909" y="4715153"/>
            <a:ext cx="5335270" cy="4466987"/>
          </a:xfrm>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46</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47</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AE5A28C0-C790-4E2E-9B3B-80911A0DDBB6}" type="slidenum">
              <a:rPr lang="en-US" smtClean="0"/>
              <a:pPr/>
              <a:t>52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08050"/>
            <a:fld id="{4B1EF71F-FF67-405B-B94B-62E9B22CB6C3}" type="slidenum">
              <a:rPr lang="en-GB" smtClean="0"/>
              <a:pPr defTabSz="908050"/>
              <a:t>56</a:t>
            </a:fld>
            <a:endParaRPr lang="en-GB" smtClean="0"/>
          </a:p>
        </p:txBody>
      </p:sp>
      <p:sp>
        <p:nvSpPr>
          <p:cNvPr id="68611" name="Rectangle 2"/>
          <p:cNvSpPr>
            <a:spLocks noGrp="1" noRot="1" noChangeAspect="1" noChangeArrowheads="1" noTextEdit="1"/>
          </p:cNvSpPr>
          <p:nvPr>
            <p:ph type="sldImg"/>
          </p:nvPr>
        </p:nvSpPr>
        <p:spPr>
          <a:xfrm>
            <a:off x="854075" y="454025"/>
            <a:ext cx="4960938" cy="3722688"/>
          </a:xfrm>
          <a:ln/>
        </p:spPr>
      </p:sp>
      <p:sp>
        <p:nvSpPr>
          <p:cNvPr id="68612" name="Rectangle 3"/>
          <p:cNvSpPr>
            <a:spLocks noGrp="1" noChangeArrowheads="1"/>
          </p:cNvSpPr>
          <p:nvPr>
            <p:ph type="body" idx="1"/>
          </p:nvPr>
        </p:nvSpPr>
        <p:spPr>
          <a:xfrm>
            <a:off x="889001" y="4714876"/>
            <a:ext cx="4891088" cy="4467225"/>
          </a:xfrm>
          <a:noFill/>
          <a:ln w="9525"/>
        </p:spPr>
        <p:txBody>
          <a:bodyPr/>
          <a:lstStyle/>
          <a:p>
            <a:pPr eaLnBrk="1" hangingPunct="1"/>
            <a:r>
              <a:rPr lang="en-US" smtClean="0">
                <a:cs typeface="Times New Roman" pitchFamily="18" charset="0"/>
              </a:rPr>
              <a:t>Figure 4‑2 provides a graphical representation of the system development process model with the numerical entries in each activity box representing the section numbers of this document in which the activity is further explained.</a:t>
            </a:r>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7134A1BA-8C33-4888-B8C1-9ED6592AEEE6}" type="slidenum">
              <a:rPr lang="en-GB" smtClean="0"/>
              <a:pPr>
                <a:defRPr/>
              </a:pPr>
              <a:t>63</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78A9DDC4-DF4D-4621-82FE-1A48158C56E6}" type="slidenum">
              <a:rPr lang="fr-FR" smtClean="0"/>
              <a:pPr>
                <a:defRPr/>
              </a:pPr>
              <a:t>64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38</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39</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40</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41</a:t>
            </a:fld>
            <a:endParaRPr lang="en-GB"/>
          </a:p>
        </p:txBody>
      </p:sp>
    </p:spTree>
    <p:extLst>
      <p:ext uri="{BB962C8B-B14F-4D97-AF65-F5344CB8AC3E}">
        <p14:creationId xmlns:p14="http://schemas.microsoft.com/office/powerpoint/2010/main" val="96123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42</a:t>
            </a:fld>
            <a:endParaRPr lang="en-GB"/>
          </a:p>
        </p:txBody>
      </p:sp>
    </p:spTree>
    <p:extLst>
      <p:ext uri="{BB962C8B-B14F-4D97-AF65-F5344CB8AC3E}">
        <p14:creationId xmlns:p14="http://schemas.microsoft.com/office/powerpoint/2010/main" val="363269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43</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44</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45</a:t>
            </a:fld>
            <a:endParaRPr lang="en-GB"/>
          </a:p>
        </p:txBody>
      </p:sp>
    </p:spTree>
    <p:extLst>
      <p:ext uri="{BB962C8B-B14F-4D97-AF65-F5344CB8AC3E}">
        <p14:creationId xmlns:p14="http://schemas.microsoft.com/office/powerpoint/2010/main" val="172330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useBgFill="1">
        <p:nvSpPr>
          <p:cNvPr id="6"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750" y="823913"/>
            <a:ext cx="73025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442088"/>
            <a:ext cx="8458200" cy="1280812"/>
          </a:xfrm>
        </p:spPr>
        <p:txBody>
          <a:bodyPr bIns="0">
            <a:normAutofit/>
          </a:bodyPr>
          <a:lstStyle>
            <a:lvl1pPr>
              <a:defRPr sz="32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7"/>
          <p:cNvSpPr>
            <a:spLocks noGrp="1"/>
          </p:cNvSpPr>
          <p:nvPr>
            <p:ph type="dt" sz="half" idx="10"/>
          </p:nvPr>
        </p:nvSpPr>
        <p:spPr>
          <a:xfrm>
            <a:off x="7440613" y="3414713"/>
            <a:ext cx="1471612" cy="457200"/>
          </a:xfrm>
        </p:spPr>
        <p:txBody>
          <a:bodyPr/>
          <a:lstStyle>
            <a:lvl1pPr>
              <a:defRPr smtClean="0">
                <a:solidFill>
                  <a:schemeClr val="bg1"/>
                </a:solidFill>
              </a:defRPr>
            </a:lvl1pPr>
          </a:lstStyle>
          <a:p>
            <a:pPr>
              <a:defRPr/>
            </a:pPr>
            <a:r>
              <a:rPr lang="fr-FR" dirty="0" smtClean="0"/>
              <a:t>5 JULY, 2013</a:t>
            </a:r>
            <a:endParaRPr lang="en-US" dirty="0"/>
          </a:p>
        </p:txBody>
      </p:sp>
    </p:spTree>
    <p:extLst>
      <p:ext uri="{BB962C8B-B14F-4D97-AF65-F5344CB8AC3E}">
        <p14:creationId xmlns:p14="http://schemas.microsoft.com/office/powerpoint/2010/main" val="234262130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668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4864"/>
            <a:ext cx="8229600" cy="43924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3"/>
          <p:cNvSpPr txBox="1">
            <a:spLocks/>
          </p:cNvSpPr>
          <p:nvPr userDrawn="1"/>
        </p:nvSpPr>
        <p:spPr>
          <a:xfrm>
            <a:off x="7748588" y="3059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all" spc="0" normalizeH="0" baseline="0" noProof="0" dirty="0" smtClean="0">
                <a:ln>
                  <a:noFill/>
                </a:ln>
                <a:solidFill>
                  <a:schemeClr val="accent2"/>
                </a:solidFill>
                <a:effectLst/>
                <a:uLnTx/>
                <a:uFillTx/>
                <a:latin typeface="Calibri" pitchFamily="34" charset="0"/>
                <a:ea typeface="+mn-ea"/>
                <a:cs typeface="+mn-cs"/>
              </a:rPr>
              <a:t>19&amp;20 </a:t>
            </a:r>
            <a:r>
              <a:rPr kumimoji="0" lang="en-GB" sz="900" b="1" i="0" u="none" strike="noStrike" kern="1200" cap="all" spc="0" normalizeH="0" baseline="0" noProof="0" dirty="0" err="1" smtClean="0">
                <a:ln>
                  <a:noFill/>
                </a:ln>
                <a:solidFill>
                  <a:schemeClr val="accent2"/>
                </a:solidFill>
                <a:effectLst/>
                <a:uLnTx/>
                <a:uFillTx/>
                <a:latin typeface="Calibri" pitchFamily="34" charset="0"/>
                <a:ea typeface="+mn-ea"/>
                <a:cs typeface="+mn-cs"/>
              </a:rPr>
              <a:t>sept</a:t>
            </a:r>
            <a:r>
              <a:rPr kumimoji="0" lang="en-GB" sz="900" b="1" i="0" u="none" strike="noStrike" kern="1200" cap="all" spc="0" normalizeH="0" baseline="0" noProof="0" dirty="0" smtClean="0">
                <a:ln>
                  <a:noFill/>
                </a:ln>
                <a:solidFill>
                  <a:schemeClr val="accent2"/>
                </a:solidFill>
                <a:effectLst/>
                <a:uLnTx/>
                <a:uFillTx/>
                <a:latin typeface="Calibri" pitchFamily="34" charset="0"/>
                <a:ea typeface="+mn-ea"/>
                <a:cs typeface="+mn-cs"/>
              </a:rPr>
              <a:t> 2013</a:t>
            </a:r>
            <a:endParaRPr kumimoji="0" lang="en-US" sz="900" b="1" i="0" u="none" strike="noStrike" kern="1200" cap="all" spc="0" normalizeH="0" baseline="0" noProof="0" dirty="0">
              <a:ln>
                <a:noFill/>
              </a:ln>
              <a:solidFill>
                <a:schemeClr val="accent2"/>
              </a:solidFill>
              <a:effectLst/>
              <a:uLnTx/>
              <a:uFillTx/>
              <a:latin typeface="+mn-lt"/>
              <a:ea typeface="+mn-ea"/>
              <a:cs typeface="+mn-cs"/>
            </a:endParaRPr>
          </a:p>
        </p:txBody>
      </p:sp>
      <p:sp>
        <p:nvSpPr>
          <p:cNvPr id="8" name="Footer Placeholder 2"/>
          <p:cNvSpPr txBox="1">
            <a:spLocks/>
          </p:cNvSpPr>
          <p:nvPr userDrawn="1"/>
        </p:nvSpPr>
        <p:spPr>
          <a:xfrm>
            <a:off x="2852738" y="3059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accent2"/>
                </a:solidFill>
                <a:effectLst/>
                <a:uLnTx/>
                <a:uFillTx/>
                <a:latin typeface="Calibri" pitchFamily="34" charset="0"/>
                <a:ea typeface="+mn-ea"/>
                <a:cs typeface="+mn-cs"/>
              </a:rPr>
              <a:t>AVIATION SAFETY AND CERTIFICATION OF NEW OPERATIONS AND SYSTEMS</a:t>
            </a:r>
            <a:endParaRPr kumimoji="0" lang="en-GB" sz="1100" b="0" i="0" u="none" strike="noStrike" kern="1200" cap="none" spc="0" normalizeH="0" baseline="0" noProof="0" dirty="0">
              <a:ln>
                <a:noFill/>
              </a:ln>
              <a:solidFill>
                <a:schemeClr val="accent2"/>
              </a:solidFill>
              <a:effectLst/>
              <a:uLnTx/>
              <a:uFillTx/>
              <a:latin typeface="Calibri" pitchFamily="34" charset="0"/>
              <a:ea typeface="+mn-ea"/>
              <a:cs typeface="+mn-cs"/>
            </a:endParaRPr>
          </a:p>
        </p:txBody>
      </p:sp>
    </p:spTree>
    <p:extLst>
      <p:ext uri="{BB962C8B-B14F-4D97-AF65-F5344CB8AC3E}">
        <p14:creationId xmlns:p14="http://schemas.microsoft.com/office/powerpoint/2010/main" val="39664428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3"/>
          <p:cNvSpPr>
            <a:spLocks noGrp="1"/>
          </p:cNvSpPr>
          <p:nvPr>
            <p:ph type="dt" sz="half" idx="11"/>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 JULY, 2013</a:t>
            </a:r>
            <a:endParaRPr lang="en-US" dirty="0"/>
          </a:p>
        </p:txBody>
      </p:sp>
      <p:sp>
        <p:nvSpPr>
          <p:cNvPr id="9"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7005510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44970"/>
            <a:ext cx="4041648"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244970"/>
            <a:ext cx="4041775"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1052513"/>
            <a:ext cx="8229600" cy="1066800"/>
          </a:xfrm>
        </p:spPr>
        <p:txBody>
          <a:bodyPr/>
          <a:lstStyle/>
          <a:p>
            <a:r>
              <a:rPr lang="en-US" dirty="0" smtClean="0"/>
              <a:t>Click to edit Master title style</a:t>
            </a:r>
            <a:endParaRPr lang="en-US" dirty="0"/>
          </a:p>
        </p:txBody>
      </p:sp>
      <p:sp>
        <p:nvSpPr>
          <p:cNvPr id="11" name="Date Placeholder 13"/>
          <p:cNvSpPr>
            <a:spLocks noGrp="1"/>
          </p:cNvSpPr>
          <p:nvPr>
            <p:ph type="dt" sz="half" idx="11"/>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 JULY, 2013</a:t>
            </a:r>
            <a:endParaRPr lang="en-US" dirty="0"/>
          </a:p>
        </p:txBody>
      </p:sp>
      <p:sp>
        <p:nvSpPr>
          <p:cNvPr id="12" name="Footer Placeholder 2"/>
          <p:cNvSpPr>
            <a:spLocks noGrp="1"/>
          </p:cNvSpPr>
          <p:nvPr>
            <p:ph type="ftr" sz="quarter" idx="12"/>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194081115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457200" y="1143000"/>
            <a:ext cx="8229600" cy="1066800"/>
          </a:xfrm>
          <a:prstGeom prst="rect">
            <a:avLst/>
          </a:prstGeom>
        </p:spPr>
        <p:txBody>
          <a:bodyPr>
            <a:normAutofit/>
          </a:bodyPr>
          <a:lstStyle/>
          <a:p>
            <a:r>
              <a:rPr lang="en-US" smtClean="0"/>
              <a:t>Click to edit Master title style</a:t>
            </a:r>
            <a:endParaRPr lang="en-US" dirty="0"/>
          </a:p>
        </p:txBody>
      </p:sp>
      <p:sp>
        <p:nvSpPr>
          <p:cNvPr id="7" name="Date Placeholder 13"/>
          <p:cNvSpPr>
            <a:spLocks noGrp="1"/>
          </p:cNvSpPr>
          <p:nvPr>
            <p:ph type="dt" sz="half" idx="2"/>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 JULY, 2013</a:t>
            </a:r>
            <a:endParaRPr lang="en-US" dirty="0"/>
          </a:p>
        </p:txBody>
      </p:sp>
      <p:sp>
        <p:nvSpPr>
          <p:cNvPr id="8"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13363803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3"/>
          <p:cNvSpPr>
            <a:spLocks noGrp="1"/>
          </p:cNvSpPr>
          <p:nvPr>
            <p:ph type="dt" sz="half" idx="2"/>
          </p:nvPr>
        </p:nvSpPr>
        <p:spPr>
          <a:xfrm>
            <a:off x="7596188" y="60352"/>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5th JULY, 2013</a:t>
            </a:r>
            <a:endParaRPr lang="en-US" dirty="0"/>
          </a:p>
        </p:txBody>
      </p:sp>
      <p:sp>
        <p:nvSpPr>
          <p:cNvPr id="6"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385636676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8" name="Espace réservé du contenu 2"/>
          <p:cNvSpPr>
            <a:spLocks noGrp="1"/>
          </p:cNvSpPr>
          <p:nvPr>
            <p:ph idx="1"/>
          </p:nvPr>
        </p:nvSpPr>
        <p:spPr>
          <a:xfrm>
            <a:off x="317500" y="1339850"/>
            <a:ext cx="8516938" cy="4681538"/>
          </a:xfrm>
        </p:spPr>
        <p:txBody>
          <a:bodyPr/>
          <a:lstStyle>
            <a:lvl1pPr>
              <a:defRPr sz="2400"/>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
        <p:nvSpPr>
          <p:cNvPr id="5" name="Date Placeholder 13"/>
          <p:cNvSpPr>
            <a:spLocks noGrp="1"/>
          </p:cNvSpPr>
          <p:nvPr>
            <p:ph type="dt" sz="half" idx="2"/>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5th JULY, 2013</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5E2DCF90-A253-4F0C-BD06-D6EFFC792385}" type="datetimeFigureOut">
              <a:rPr lang="fr-FR" smtClean="0"/>
              <a:pPr/>
              <a:t>9/18/13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6C4DB217-2B66-437D-8562-F4876B602C96}" type="slidenum">
              <a:rPr lang="en-US" smtClean="0"/>
              <a:pPr/>
              <a:t>‹nr.›</a:t>
            </a:fld>
            <a:endParaRPr lang="en-US"/>
          </a:p>
        </p:txBody>
      </p:sp>
    </p:spTree>
    <p:extLst>
      <p:ext uri="{BB962C8B-B14F-4D97-AF65-F5344CB8AC3E}">
        <p14:creationId xmlns:p14="http://schemas.microsoft.com/office/powerpoint/2010/main" val="3917836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0525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GB" dirty="0" smtClean="0"/>
          </a:p>
        </p:txBody>
      </p:sp>
      <p:sp>
        <p:nvSpPr>
          <p:cNvPr id="1027" name="Text Placeholder 12"/>
          <p:cNvSpPr>
            <a:spLocks noGrp="1"/>
          </p:cNvSpPr>
          <p:nvPr>
            <p:ph type="body" idx="1"/>
          </p:nvPr>
        </p:nvSpPr>
        <p:spPr bwMode="auto">
          <a:xfrm>
            <a:off x="457200" y="2205038"/>
            <a:ext cx="8229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3" name="Slide Number Placeholder 22"/>
          <p:cNvSpPr>
            <a:spLocks noGrp="1"/>
          </p:cNvSpPr>
          <p:nvPr>
            <p:ph type="sldNum" sz="quarter" idx="4"/>
          </p:nvPr>
        </p:nvSpPr>
        <p:spPr>
          <a:xfrm>
            <a:off x="7924800" y="490538"/>
            <a:ext cx="762000" cy="366712"/>
          </a:xfrm>
          <a:prstGeom prst="rect">
            <a:avLst/>
          </a:prstGeom>
        </p:spPr>
        <p:txBody>
          <a:bodyPr vert="horz" rIns="0"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13EEBC72-4AB9-48CC-8B51-16F475702254}" type="slidenum">
              <a:rPr lang="en-US"/>
              <a:pPr>
                <a:defRPr/>
              </a:pPr>
              <a:t>‹nr.›</a:t>
            </a:fld>
            <a:endParaRPr lang="en-US" dirty="0">
              <a:solidFill>
                <a:schemeClr val="bg1"/>
              </a:solidFill>
            </a:endParaRPr>
          </a:p>
        </p:txBody>
      </p:sp>
      <p:sp>
        <p:nvSpPr>
          <p:cNvPr id="29" name="Rectangle 28"/>
          <p:cNvSpPr/>
          <p:nvPr/>
        </p:nvSpPr>
        <p:spPr>
          <a:xfrm>
            <a:off x="0" y="488950"/>
            <a:ext cx="9144000" cy="309563"/>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932488" y="796925"/>
            <a:ext cx="3211512" cy="1428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796925"/>
            <a:ext cx="5932488" cy="1428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32" name="Group 5"/>
          <p:cNvGrpSpPr>
            <a:grpSpLocks/>
          </p:cNvGrpSpPr>
          <p:nvPr/>
        </p:nvGrpSpPr>
        <p:grpSpPr bwMode="auto">
          <a:xfrm>
            <a:off x="469900" y="77788"/>
            <a:ext cx="2157413" cy="566737"/>
            <a:chOff x="469284" y="77078"/>
            <a:chExt cx="2158500" cy="566832"/>
          </a:xfrm>
        </p:grpSpPr>
        <p:sp>
          <p:nvSpPr>
            <p:cNvPr id="2" name="Oval 1"/>
            <p:cNvSpPr/>
            <p:nvPr/>
          </p:nvSpPr>
          <p:spPr>
            <a:xfrm>
              <a:off x="540758" y="243793"/>
              <a:ext cx="1008570" cy="400117"/>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36" name="Picture 1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9284" y="77078"/>
              <a:ext cx="2158500" cy="5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Date Placeholder 13"/>
          <p:cNvSpPr>
            <a:spLocks noGrp="1"/>
          </p:cNvSpPr>
          <p:nvPr>
            <p:ph type="dt" sz="half" idx="2"/>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19, 20 sept, 2013</a:t>
            </a:r>
            <a:endParaRPr lang="en-US" dirty="0"/>
          </a:p>
        </p:txBody>
      </p:sp>
      <p:sp>
        <p:nvSpPr>
          <p:cNvPr id="25"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
        <p:nvSpPr>
          <p:cNvPr id="13" name="Slide Number Placeholder 5"/>
          <p:cNvSpPr txBox="1">
            <a:spLocks/>
          </p:cNvSpPr>
          <p:nvPr userDrawn="1"/>
        </p:nvSpPr>
        <p:spPr>
          <a:xfrm>
            <a:off x="8077200" y="492812"/>
            <a:ext cx="762000" cy="366712"/>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5680AE9-6677-4808-B7F1-637007D6665D}" type="slidenum">
              <a:rPr kumimoji="0" lang="en-US" sz="180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‹nr.›</a:t>
            </a:fld>
            <a:endParaRPr kumimoji="0" lang="en-US" sz="1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3" r:id="rId5"/>
    <p:sldLayoutId id="2147483678" r:id="rId6"/>
    <p:sldLayoutId id="2147483680" r:id="rId7"/>
    <p:sldLayoutId id="2147483681" r:id="rId8"/>
  </p:sldLayoutIdLst>
  <p:timing>
    <p:tnLst>
      <p:par>
        <p:cTn xmlns:p14="http://schemas.microsoft.com/office/powerpoint/2010/main" id="1" dur="indefinite" restart="never" nodeType="tmRoot"/>
      </p:par>
    </p:tnLst>
  </p:timing>
  <p:hf sldNum="0" hdr="0"/>
  <p:txStyles>
    <p:title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p:titleStyle>
    <p:bodyStyle>
      <a:lvl1pPr marL="358775" indent="-358775" algn="l" rtl="0" eaLnBrk="1" fontAlgn="base" hangingPunct="1">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1" fontAlgn="base" hangingPunct="1">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1" fontAlgn="base" hangingPunct="1">
        <a:spcBef>
          <a:spcPts val="300"/>
        </a:spcBef>
        <a:spcAft>
          <a:spcPct val="0"/>
        </a:spcAft>
        <a:buClr>
          <a:schemeClr val="accent1"/>
        </a:buClr>
        <a:buFont typeface="Calibri" pitchFamily="34" charset="0"/>
        <a:buChar char="→"/>
        <a:defRPr kern="1200">
          <a:solidFill>
            <a:schemeClr val="tx2"/>
          </a:solidFill>
          <a:latin typeface="+mn-lt"/>
          <a:ea typeface="+mn-ea"/>
          <a:cs typeface="+mn-cs"/>
        </a:defRPr>
      </a:lvl3pPr>
      <a:lvl4pPr marL="1179513" indent="-376238" algn="l" rtl="0" eaLnBrk="1" fontAlgn="base" hangingPunct="1">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1" fontAlgn="base" hangingPunct="1">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Diapositive_Microsoft_PowerPoint111.sldx"/><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3.png"/><Relationship Id="rId15" Type="http://schemas.openxmlformats.org/officeDocument/2006/relationships/oleObject" Target="../embeddings/oleObject2.bin"/><Relationship Id="rId16" Type="http://schemas.openxmlformats.org/officeDocument/2006/relationships/image" Target="../media/image10.emf"/><Relationship Id="rId17"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gif"/><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41575"/>
            <a:ext cx="8458200" cy="1281113"/>
          </a:xfrm>
        </p:spPr>
        <p:txBody>
          <a:bodyPr>
            <a:normAutofit/>
          </a:bodyPr>
          <a:lstStyle/>
          <a:p>
            <a:pPr fontAlgn="auto">
              <a:spcAft>
                <a:spcPts val="0"/>
              </a:spcAft>
              <a:defRPr/>
            </a:pPr>
            <a:r>
              <a:rPr lang="en-GB" dirty="0" smtClean="0"/>
              <a:t>Aviation safety &amp; certification </a:t>
            </a:r>
            <a:br>
              <a:rPr lang="en-GB" dirty="0" smtClean="0"/>
            </a:br>
            <a:r>
              <a:rPr lang="en-GB" dirty="0" smtClean="0"/>
              <a:t>of new operations and systems</a:t>
            </a:r>
            <a:endParaRPr lang="en-GB" dirty="0"/>
          </a:p>
        </p:txBody>
      </p:sp>
      <p:sp>
        <p:nvSpPr>
          <p:cNvPr id="7171" name="Subtitle 2"/>
          <p:cNvSpPr>
            <a:spLocks noGrp="1"/>
          </p:cNvSpPr>
          <p:nvPr>
            <p:ph type="subTitle" idx="1"/>
          </p:nvPr>
        </p:nvSpPr>
        <p:spPr>
          <a:xfrm>
            <a:off x="466724" y="3902149"/>
            <a:ext cx="8251973" cy="2519916"/>
          </a:xfrm>
          <a:noFill/>
        </p:spPr>
        <p:txBody>
          <a:bodyPr/>
          <a:lstStyle/>
          <a:p>
            <a:pPr marL="63500"/>
            <a:r>
              <a:rPr lang="fr-FR" sz="2800" dirty="0" smtClean="0">
                <a:solidFill>
                  <a:schemeClr val="tx2">
                    <a:lumMod val="60000"/>
                    <a:lumOff val="40000"/>
                  </a:schemeClr>
                </a:solidFill>
                <a:latin typeface="+mj-lt"/>
              </a:rPr>
              <a:t>WP3 – </a:t>
            </a:r>
            <a:r>
              <a:rPr lang="fr-FR" sz="2800" dirty="0" err="1" smtClean="0">
                <a:solidFill>
                  <a:schemeClr val="tx2">
                    <a:lumMod val="60000"/>
                    <a:lumOff val="40000"/>
                  </a:schemeClr>
                </a:solidFill>
                <a:latin typeface="+mj-lt"/>
              </a:rPr>
              <a:t>Safety</a:t>
            </a:r>
            <a:r>
              <a:rPr lang="fr-FR" sz="2800" dirty="0" smtClean="0">
                <a:solidFill>
                  <a:schemeClr val="tx2">
                    <a:lumMod val="60000"/>
                    <a:lumOff val="40000"/>
                  </a:schemeClr>
                </a:solidFill>
                <a:latin typeface="+mj-lt"/>
              </a:rPr>
              <a:t> </a:t>
            </a:r>
            <a:r>
              <a:rPr lang="fr-FR" sz="2800" dirty="0" err="1" smtClean="0">
                <a:solidFill>
                  <a:schemeClr val="tx2">
                    <a:lumMod val="60000"/>
                    <a:lumOff val="40000"/>
                  </a:schemeClr>
                </a:solidFill>
                <a:latin typeface="+mj-lt"/>
              </a:rPr>
              <a:t>Risk</a:t>
            </a:r>
            <a:r>
              <a:rPr lang="fr-FR" sz="2800" dirty="0" smtClean="0">
                <a:solidFill>
                  <a:schemeClr val="tx2">
                    <a:lumMod val="60000"/>
                    <a:lumOff val="40000"/>
                  </a:schemeClr>
                </a:solidFill>
                <a:latin typeface="+mj-lt"/>
              </a:rPr>
              <a:t> Management</a:t>
            </a:r>
          </a:p>
          <a:p>
            <a:pPr marL="63500"/>
            <a:r>
              <a:rPr lang="fr-FR" sz="2800" dirty="0" smtClean="0">
                <a:solidFill>
                  <a:schemeClr val="tx2">
                    <a:lumMod val="60000"/>
                    <a:lumOff val="40000"/>
                  </a:schemeClr>
                </a:solidFill>
                <a:latin typeface="+mj-lt"/>
              </a:rPr>
              <a:t>User Group Meeting #2</a:t>
            </a:r>
          </a:p>
          <a:p>
            <a:pPr marL="63500"/>
            <a:r>
              <a:rPr lang="fr-FR" sz="2800" dirty="0" smtClean="0">
                <a:solidFill>
                  <a:schemeClr val="tx2">
                    <a:lumMod val="60000"/>
                    <a:lumOff val="40000"/>
                  </a:schemeClr>
                </a:solidFill>
                <a:latin typeface="+mj-lt"/>
              </a:rPr>
              <a:t>19 &amp; 20th </a:t>
            </a:r>
            <a:r>
              <a:rPr lang="fr-FR" sz="2800" dirty="0" err="1" smtClean="0">
                <a:solidFill>
                  <a:schemeClr val="tx2">
                    <a:lumMod val="60000"/>
                    <a:lumOff val="40000"/>
                  </a:schemeClr>
                </a:solidFill>
                <a:latin typeface="+mj-lt"/>
              </a:rPr>
              <a:t>September</a:t>
            </a:r>
            <a:r>
              <a:rPr lang="fr-FR" sz="2800" dirty="0" smtClean="0">
                <a:solidFill>
                  <a:schemeClr val="tx2">
                    <a:lumMod val="60000"/>
                    <a:lumOff val="40000"/>
                  </a:schemeClr>
                </a:solidFill>
                <a:latin typeface="+mj-lt"/>
              </a:rPr>
              <a:t>, 2013 </a:t>
            </a:r>
            <a:r>
              <a:rPr lang="fr-FR" sz="2800" dirty="0" err="1" smtClean="0">
                <a:solidFill>
                  <a:schemeClr val="tx2">
                    <a:lumMod val="60000"/>
                    <a:lumOff val="40000"/>
                  </a:schemeClr>
                </a:solidFill>
                <a:latin typeface="+mj-lt"/>
              </a:rPr>
              <a:t>at</a:t>
            </a:r>
            <a:r>
              <a:rPr lang="fr-FR" sz="2800" dirty="0" smtClean="0">
                <a:solidFill>
                  <a:schemeClr val="tx2">
                    <a:lumMod val="60000"/>
                    <a:lumOff val="40000"/>
                  </a:schemeClr>
                </a:solidFill>
                <a:latin typeface="+mj-lt"/>
              </a:rPr>
              <a:t> JRC</a:t>
            </a:r>
          </a:p>
          <a:p>
            <a:pPr marL="63500"/>
            <a:r>
              <a:rPr lang="fr-FR" sz="2000" i="1" dirty="0" err="1" smtClean="0">
                <a:solidFill>
                  <a:schemeClr val="tx2">
                    <a:lumMod val="60000"/>
                    <a:lumOff val="40000"/>
                  </a:schemeClr>
                </a:solidFill>
                <a:latin typeface="+mj-lt"/>
              </a:rPr>
              <a:t>Prepared</a:t>
            </a:r>
            <a:r>
              <a:rPr lang="fr-FR" sz="2000" i="1" dirty="0" smtClean="0">
                <a:solidFill>
                  <a:schemeClr val="tx2">
                    <a:lumMod val="60000"/>
                    <a:lumOff val="40000"/>
                  </a:schemeClr>
                </a:solidFill>
                <a:latin typeface="+mj-lt"/>
              </a:rPr>
              <a:t> by Jean-Pierre MAGNY, Alfred ROELEN, </a:t>
            </a:r>
            <a:r>
              <a:rPr lang="fr-FR" sz="2000" i="1" dirty="0" err="1" smtClean="0">
                <a:solidFill>
                  <a:schemeClr val="tx2">
                    <a:lumMod val="60000"/>
                    <a:lumOff val="40000"/>
                  </a:schemeClr>
                </a:solidFill>
                <a:latin typeface="+mj-lt"/>
              </a:rPr>
              <a:t>Izaro</a:t>
            </a:r>
            <a:r>
              <a:rPr lang="fr-FR" sz="2000" i="1" dirty="0" smtClean="0">
                <a:solidFill>
                  <a:schemeClr val="tx2">
                    <a:lumMod val="60000"/>
                    <a:lumOff val="40000"/>
                  </a:schemeClr>
                </a:solidFill>
                <a:latin typeface="+mj-lt"/>
              </a:rPr>
              <a:t> </a:t>
            </a:r>
            <a:r>
              <a:rPr lang="fr-FR" sz="2000" i="1" dirty="0" err="1">
                <a:solidFill>
                  <a:schemeClr val="tx2">
                    <a:lumMod val="60000"/>
                    <a:lumOff val="40000"/>
                  </a:schemeClr>
                </a:solidFill>
                <a:latin typeface="+mj-lt"/>
              </a:rPr>
              <a:t>Etxebarria</a:t>
            </a:r>
            <a:r>
              <a:rPr lang="fr-FR" sz="2000" i="1" dirty="0">
                <a:solidFill>
                  <a:schemeClr val="tx2">
                    <a:lumMod val="60000"/>
                    <a:lumOff val="40000"/>
                  </a:schemeClr>
                </a:solidFill>
                <a:latin typeface="+mj-lt"/>
              </a:rPr>
              <a:t> </a:t>
            </a:r>
            <a:r>
              <a:rPr lang="fr-FR" sz="2000" i="1" dirty="0" err="1" smtClean="0">
                <a:solidFill>
                  <a:schemeClr val="tx2">
                    <a:lumMod val="60000"/>
                    <a:lumOff val="40000"/>
                  </a:schemeClr>
                </a:solidFill>
                <a:latin typeface="+mj-lt"/>
              </a:rPr>
              <a:t>Güena</a:t>
            </a:r>
            <a:r>
              <a:rPr lang="fr-FR" sz="2000" i="1" dirty="0">
                <a:solidFill>
                  <a:schemeClr val="tx2">
                    <a:lumMod val="60000"/>
                    <a:lumOff val="40000"/>
                  </a:schemeClr>
                </a:solidFill>
                <a:latin typeface="+mj-lt"/>
              </a:rPr>
              <a:t>, Heiko UDLUFT, Véronique BONVINO</a:t>
            </a:r>
          </a:p>
          <a:p>
            <a:pPr marL="63500"/>
            <a:r>
              <a:rPr lang="en-GB" sz="2000" i="1" dirty="0">
                <a:solidFill>
                  <a:schemeClr val="tx2">
                    <a:lumMod val="60000"/>
                    <a:lumOff val="40000"/>
                  </a:schemeClr>
                </a:solidFill>
                <a:latin typeface="+mj-lt"/>
              </a:rPr>
              <a:t>Presented by Jean-Pierre HECKMANN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smtClean="0">
                <a:solidFill>
                  <a:schemeClr val="bg1"/>
                </a:solidFill>
              </a:rPr>
              <a:t>Methodology Questions</a:t>
            </a:r>
            <a:endParaRPr lang="fr-FR" sz="2000" dirty="0">
              <a:solidFill>
                <a:schemeClr val="bg1"/>
              </a:solidFill>
            </a:endParaRPr>
          </a:p>
        </p:txBody>
      </p:sp>
      <p:sp>
        <p:nvSpPr>
          <p:cNvPr id="5" name="TextBox 4"/>
          <p:cNvSpPr txBox="1"/>
          <p:nvPr/>
        </p:nvSpPr>
        <p:spPr>
          <a:xfrm>
            <a:off x="945928" y="1044949"/>
            <a:ext cx="4848447" cy="461665"/>
          </a:xfrm>
          <a:prstGeom prst="rect">
            <a:avLst/>
          </a:prstGeom>
          <a:noFill/>
        </p:spPr>
        <p:txBody>
          <a:bodyPr wrap="square" rtlCol="0">
            <a:spAutoFit/>
          </a:bodyPr>
          <a:lstStyle/>
          <a:p>
            <a:r>
              <a:rPr lang="en-US" sz="2400" b="1" dirty="0" smtClean="0">
                <a:solidFill>
                  <a:schemeClr val="accent3">
                    <a:lumMod val="75000"/>
                  </a:schemeClr>
                </a:solidFill>
              </a:rPr>
              <a:t>Topics for questions</a:t>
            </a:r>
            <a:endParaRPr lang="en-GB" sz="2400" dirty="0"/>
          </a:p>
        </p:txBody>
      </p:sp>
      <p:sp>
        <p:nvSpPr>
          <p:cNvPr id="8" name="Rectangle 7"/>
          <p:cNvSpPr/>
          <p:nvPr/>
        </p:nvSpPr>
        <p:spPr>
          <a:xfrm>
            <a:off x="510363" y="1918873"/>
            <a:ext cx="8155171" cy="3416320"/>
          </a:xfrm>
          <a:prstGeom prst="rect">
            <a:avLst/>
          </a:prstGeom>
        </p:spPr>
        <p:txBody>
          <a:bodyPr wrap="square">
            <a:spAutoFit/>
          </a:bodyPr>
          <a:lstStyle/>
          <a:p>
            <a:pPr lvl="1"/>
            <a:r>
              <a:rPr lang="en-GB" i="1" dirty="0" smtClean="0">
                <a:solidFill>
                  <a:srgbClr val="FF0000"/>
                </a:solidFill>
                <a:ea typeface="Calibri" pitchFamily="34" charset="0"/>
                <a:cs typeface="Times New Roman" pitchFamily="18" charset="0"/>
              </a:rPr>
              <a:t>Methodologies</a:t>
            </a:r>
            <a:endParaRPr lang="en-GB" i="1" dirty="0">
              <a:solidFill>
                <a:srgbClr val="FF0000"/>
              </a:solidFill>
              <a:ea typeface="Calibri" pitchFamily="34" charset="0"/>
              <a:cs typeface="Times New Roman" pitchFamily="18" charset="0"/>
            </a:endParaRPr>
          </a:p>
          <a:p>
            <a:pPr lvl="1"/>
            <a:endParaRPr lang="en-GB" dirty="0">
              <a:solidFill>
                <a:srgbClr val="FF0000"/>
              </a:solidFill>
              <a:cs typeface="Arial" pitchFamily="34" charset="0"/>
            </a:endParaRPr>
          </a:p>
          <a:p>
            <a:pPr lvl="1"/>
            <a:r>
              <a:rPr lang="en-GB" i="1" dirty="0">
                <a:solidFill>
                  <a:srgbClr val="FF0000"/>
                </a:solidFill>
              </a:rPr>
              <a:t>Fields of application and management</a:t>
            </a:r>
            <a:endParaRPr lang="en-GB" dirty="0">
              <a:solidFill>
                <a:srgbClr val="FF0000"/>
              </a:solidFill>
            </a:endParaRPr>
          </a:p>
          <a:p>
            <a:pPr lvl="1"/>
            <a:endParaRPr lang="en-GB" i="1" dirty="0">
              <a:solidFill>
                <a:srgbClr val="FF0000"/>
              </a:solidFill>
            </a:endParaRPr>
          </a:p>
          <a:p>
            <a:pPr lvl="1"/>
            <a:r>
              <a:rPr lang="en-GB" i="1" dirty="0">
                <a:solidFill>
                  <a:srgbClr val="FF0000"/>
                </a:solidFill>
              </a:rPr>
              <a:t>Certification considerations</a:t>
            </a:r>
          </a:p>
          <a:p>
            <a:pPr lvl="1"/>
            <a:endParaRPr lang="en-GB" i="1" dirty="0">
              <a:solidFill>
                <a:srgbClr val="FF0000"/>
              </a:solidFill>
            </a:endParaRPr>
          </a:p>
          <a:p>
            <a:pPr lvl="1"/>
            <a:r>
              <a:rPr lang="en-GB" i="1" dirty="0">
                <a:solidFill>
                  <a:srgbClr val="FF0000"/>
                </a:solidFill>
              </a:rPr>
              <a:t>Precursors</a:t>
            </a:r>
            <a:endParaRPr lang="en-GB" dirty="0">
              <a:solidFill>
                <a:srgbClr val="FF0000"/>
              </a:solidFill>
            </a:endParaRPr>
          </a:p>
          <a:p>
            <a:pPr lvl="1"/>
            <a:endParaRPr lang="en-GB" i="1" dirty="0">
              <a:solidFill>
                <a:srgbClr val="FF0000"/>
              </a:solidFill>
            </a:endParaRPr>
          </a:p>
          <a:p>
            <a:pPr lvl="1"/>
            <a:r>
              <a:rPr lang="en-GB" i="1" dirty="0">
                <a:solidFill>
                  <a:srgbClr val="FF0000"/>
                </a:solidFill>
              </a:rPr>
              <a:t>Air/ground interfaces </a:t>
            </a:r>
            <a:r>
              <a:rPr lang="en-GB" i="1" dirty="0"/>
              <a:t>(e.g. </a:t>
            </a:r>
            <a:r>
              <a:rPr lang="en-GB" i="1" dirty="0" err="1"/>
              <a:t>NextGen</a:t>
            </a:r>
            <a:r>
              <a:rPr lang="en-GB" i="1" dirty="0"/>
              <a:t> and SESAR</a:t>
            </a:r>
            <a:r>
              <a:rPr lang="en-GB" dirty="0"/>
              <a:t>)</a:t>
            </a:r>
          </a:p>
          <a:p>
            <a:pPr lvl="1"/>
            <a:endParaRPr lang="fr-FR" i="1" dirty="0">
              <a:solidFill>
                <a:srgbClr val="FF0000"/>
              </a:solidFill>
            </a:endParaRPr>
          </a:p>
          <a:p>
            <a:pPr lvl="1"/>
            <a:r>
              <a:rPr lang="fr-FR" i="1" dirty="0">
                <a:solidFill>
                  <a:srgbClr val="FF0000"/>
                </a:solidFill>
              </a:rPr>
              <a:t>Standardisation</a:t>
            </a:r>
            <a:endParaRPr lang="en-GB" i="1" dirty="0">
              <a:solidFill>
                <a:srgbClr val="FF0000"/>
              </a:solidFill>
            </a:endParaRPr>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2228523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38961" y="2446617"/>
            <a:ext cx="7474687" cy="1200329"/>
          </a:xfrm>
          <a:prstGeom prst="rect">
            <a:avLst/>
          </a:prstGeom>
        </p:spPr>
        <p:txBody>
          <a:bodyPr wrap="square">
            <a:spAutoFit/>
          </a:bodyPr>
          <a:lstStyle/>
          <a:p>
            <a:pPr marL="0" lvl="0" indent="0" algn="ctr">
              <a:buNone/>
            </a:pPr>
            <a:r>
              <a:rPr lang="fr-FR" sz="3600" dirty="0" smtClean="0"/>
              <a:t>WP3.2 </a:t>
            </a:r>
            <a:r>
              <a:rPr lang="fr-FR" sz="3600" dirty="0" err="1" smtClean="0"/>
              <a:t>Risk</a:t>
            </a:r>
            <a:r>
              <a:rPr lang="fr-FR" sz="3600" dirty="0" smtClean="0"/>
              <a:t> </a:t>
            </a:r>
            <a:r>
              <a:rPr lang="fr-FR" sz="3600" dirty="0" err="1" smtClean="0"/>
              <a:t>models</a:t>
            </a:r>
            <a:r>
              <a:rPr lang="fr-FR" sz="3600" dirty="0" smtClean="0"/>
              <a:t> </a:t>
            </a:r>
          </a:p>
          <a:p>
            <a:pPr marL="0" lvl="0" indent="0" algn="ctr">
              <a:buNone/>
            </a:pPr>
            <a:r>
              <a:rPr lang="fr-FR" sz="3600" dirty="0" smtClean="0"/>
              <a:t>and Accident Scenarios</a:t>
            </a:r>
            <a:endParaRPr lang="en-GB" sz="3600" dirty="0">
              <a:solidFill>
                <a:srgbClr val="002060"/>
              </a:solidFill>
            </a:endParaRPr>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337909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372140" y="1942190"/>
            <a:ext cx="8569842" cy="3416320"/>
          </a:xfrm>
          <a:prstGeom prst="rect">
            <a:avLst/>
          </a:prstGeom>
        </p:spPr>
        <p:txBody>
          <a:bodyPr wrap="square">
            <a:spAutoFit/>
          </a:bodyPr>
          <a:lstStyle/>
          <a:p>
            <a:r>
              <a:rPr lang="en-US" dirty="0"/>
              <a:t>The aims of the ASCOS WP3.2 are to provide an integrated approach of risk modeling in which human factors and cultural aspects are considered. This work comprises four sub tasks:</a:t>
            </a:r>
          </a:p>
          <a:p>
            <a:endParaRPr lang="en-US" dirty="0"/>
          </a:p>
          <a:p>
            <a:pPr lvl="1">
              <a:buFont typeface="Wingdings" pitchFamily="2" charset="2"/>
              <a:buChar char="ü"/>
            </a:pPr>
            <a:r>
              <a:rPr lang="en-US" dirty="0"/>
              <a:t> Representation of the current aviation system in accident scenarios using  CATS and introducing accident precursor  concept</a:t>
            </a:r>
          </a:p>
          <a:p>
            <a:pPr lvl="1">
              <a:buFont typeface="Wingdings" pitchFamily="2" charset="2"/>
              <a:buChar char="ü"/>
            </a:pPr>
            <a:endParaRPr lang="en-US" dirty="0"/>
          </a:p>
          <a:p>
            <a:pPr lvl="1">
              <a:buFont typeface="Wingdings" pitchFamily="2" charset="2"/>
              <a:buChar char="ü"/>
            </a:pPr>
            <a:r>
              <a:rPr lang="en-US" dirty="0"/>
              <a:t> Representation of emerging and future risks in accident scenarios using experience of the future Aviation Safety team (FAST)</a:t>
            </a:r>
          </a:p>
          <a:p>
            <a:pPr lvl="1">
              <a:buFont typeface="Wingdings" pitchFamily="2" charset="2"/>
              <a:buChar char="ü"/>
            </a:pPr>
            <a:endParaRPr lang="en-US" dirty="0"/>
          </a:p>
          <a:p>
            <a:pPr lvl="1">
              <a:buFont typeface="Wingdings" pitchFamily="2" charset="2"/>
              <a:buChar char="ü"/>
            </a:pPr>
            <a:r>
              <a:rPr lang="en-US" dirty="0"/>
              <a:t> Representation of the safety management and safety management culture in accident scenarios</a:t>
            </a:r>
          </a:p>
        </p:txBody>
      </p:sp>
      <p:sp>
        <p:nvSpPr>
          <p:cNvPr id="5" name="Rectangle 4"/>
          <p:cNvSpPr/>
          <p:nvPr/>
        </p:nvSpPr>
        <p:spPr>
          <a:xfrm>
            <a:off x="95693" y="997527"/>
            <a:ext cx="6826102" cy="369332"/>
          </a:xfrm>
          <a:prstGeom prst="rect">
            <a:avLst/>
          </a:prstGeom>
        </p:spPr>
        <p:txBody>
          <a:bodyPr wrap="square">
            <a:spAutoFit/>
          </a:bodyPr>
          <a:lstStyle/>
          <a:p>
            <a:r>
              <a:rPr lang="en-US" b="1" dirty="0" smtClean="0"/>
              <a:t>Risk </a:t>
            </a:r>
            <a:r>
              <a:rPr lang="en-US" b="1" dirty="0"/>
              <a:t>model and accident </a:t>
            </a:r>
            <a:r>
              <a:rPr lang="en-US" b="1" dirty="0" smtClean="0"/>
              <a:t>scenarios: Results </a:t>
            </a:r>
            <a:r>
              <a:rPr lang="en-US" b="1" dirty="0"/>
              <a:t>presentation</a:t>
            </a:r>
          </a:p>
        </p:txBody>
      </p:sp>
      <p:sp>
        <p:nvSpPr>
          <p:cNvPr id="6" name="Rectangle 5"/>
          <p:cNvSpPr/>
          <p:nvPr/>
        </p:nvSpPr>
        <p:spPr>
          <a:xfrm>
            <a:off x="1583522" y="437338"/>
            <a:ext cx="3999300" cy="369332"/>
          </a:xfrm>
          <a:prstGeom prst="rect">
            <a:avLst/>
          </a:prstGeom>
        </p:spPr>
        <p:txBody>
          <a:bodyPr wrap="none">
            <a:spAutoFit/>
          </a:bodyPr>
          <a:lstStyle/>
          <a:p>
            <a:r>
              <a:rPr lang="en-GB" dirty="0">
                <a:solidFill>
                  <a:schemeClr val="bg1"/>
                </a:solidFill>
              </a:rPr>
              <a:t>Risk models and accident scenarios (</a:t>
            </a:r>
            <a:r>
              <a:rPr lang="en-GB" dirty="0" smtClean="0">
                <a:solidFill>
                  <a:schemeClr val="bg1"/>
                </a:solidFill>
              </a:rPr>
              <a:t>1/7)</a:t>
            </a:r>
            <a:endParaRPr lang="es-ES"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7994172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(2/7)</a:t>
            </a:r>
            <a:endParaRPr lang="fr-FR" sz="2000" dirty="0">
              <a:solidFill>
                <a:schemeClr val="bg1"/>
              </a:solidFill>
            </a:endParaRPr>
          </a:p>
        </p:txBody>
      </p:sp>
      <p:sp>
        <p:nvSpPr>
          <p:cNvPr id="2" name="Rectangle 1"/>
          <p:cNvSpPr/>
          <p:nvPr/>
        </p:nvSpPr>
        <p:spPr>
          <a:xfrm>
            <a:off x="0" y="899076"/>
            <a:ext cx="7496355" cy="1384995"/>
          </a:xfrm>
          <a:prstGeom prst="rect">
            <a:avLst/>
          </a:prstGeom>
        </p:spPr>
        <p:txBody>
          <a:bodyPr wrap="square">
            <a:spAutoFit/>
          </a:bodyPr>
          <a:lstStyle/>
          <a:p>
            <a:r>
              <a:rPr lang="en-US" b="1" dirty="0"/>
              <a:t>Representation of the current aviation system in accident </a:t>
            </a:r>
            <a:r>
              <a:rPr lang="en-US" b="1" dirty="0" smtClean="0"/>
              <a:t>scenarios – Results:</a:t>
            </a:r>
          </a:p>
          <a:p>
            <a:endParaRPr lang="en-US" sz="1200" b="1" dirty="0" smtClean="0"/>
          </a:p>
          <a:p>
            <a:pPr marL="742950" lvl="1" indent="-285750">
              <a:buFont typeface="Arial" panose="020B0604020202020204" pitchFamily="34" charset="0"/>
              <a:buChar char="•"/>
            </a:pPr>
            <a:r>
              <a:rPr lang="en-US" dirty="0" smtClean="0"/>
              <a:t>ASCOS </a:t>
            </a:r>
            <a:r>
              <a:rPr lang="en-US" dirty="0"/>
              <a:t>model based on CATS</a:t>
            </a:r>
          </a:p>
          <a:p>
            <a:pPr marL="742950" lvl="1" indent="-285750">
              <a:buFont typeface="Arial" panose="020B0604020202020204" pitchFamily="34" charset="0"/>
              <a:buChar char="•"/>
            </a:pPr>
            <a:r>
              <a:rPr lang="en-US" dirty="0"/>
              <a:t>29 accident scenarios represented as ESDs</a:t>
            </a:r>
          </a:p>
          <a:p>
            <a:pPr marL="742950" lvl="1" indent="-285750">
              <a:buFont typeface="Arial" panose="020B0604020202020204" pitchFamily="34" charset="0"/>
              <a:buChar char="•"/>
            </a:pPr>
            <a:r>
              <a:rPr lang="en-US" dirty="0"/>
              <a:t>Events are further detailed in </a:t>
            </a:r>
            <a:r>
              <a:rPr lang="en-US" dirty="0" smtClean="0"/>
              <a:t>Fault </a:t>
            </a:r>
            <a:r>
              <a:rPr lang="en-US" dirty="0"/>
              <a:t>Trees</a:t>
            </a:r>
            <a:endParaRPr lang="en-GB"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738290031"/>
              </p:ext>
            </p:extLst>
          </p:nvPr>
        </p:nvGraphicFramePr>
        <p:xfrm>
          <a:off x="196702" y="2284071"/>
          <a:ext cx="8750596" cy="4425589"/>
        </p:xfrm>
        <a:graphic>
          <a:graphicData uri="http://schemas.openxmlformats.org/presentationml/2006/ole">
            <mc:AlternateContent xmlns:mc="http://schemas.openxmlformats.org/markup-compatibility/2006">
              <mc:Choice xmlns:v="urn:schemas-microsoft-com:vml" Requires="v">
                <p:oleObj spid="_x0000_s10330" r:id="rId3" imgW="7519861" imgH="3806151" progId="Visio.Drawing.11">
                  <p:embed/>
                </p:oleObj>
              </mc:Choice>
              <mc:Fallback>
                <p:oleObj r:id="rId3" imgW="7519861" imgH="380615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02" y="2284071"/>
                        <a:ext cx="8750596" cy="4425589"/>
                      </a:xfrm>
                      <a:prstGeom prst="rect">
                        <a:avLst/>
                      </a:prstGeom>
                      <a:noFill/>
                    </p:spPr>
                  </p:pic>
                </p:oleObj>
              </mc:Fallback>
            </mc:AlternateContent>
          </a:graphicData>
        </a:graphic>
      </p:graphicFrame>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88453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(3/7)</a:t>
            </a:r>
            <a:endParaRPr lang="fr-FR" sz="2000"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e 4"/>
          <p:cNvGrpSpPr/>
          <p:nvPr/>
        </p:nvGrpSpPr>
        <p:grpSpPr>
          <a:xfrm>
            <a:off x="21692" y="924661"/>
            <a:ext cx="9144032" cy="5873098"/>
            <a:chOff x="-32" y="142852"/>
            <a:chExt cx="9144032" cy="6429420"/>
          </a:xfrm>
        </p:grpSpPr>
        <p:sp>
          <p:nvSpPr>
            <p:cNvPr id="81" name="ZoneTexte 80"/>
            <p:cNvSpPr txBox="1"/>
            <p:nvPr/>
          </p:nvSpPr>
          <p:spPr>
            <a:xfrm>
              <a:off x="2143108" y="4643446"/>
              <a:ext cx="1428760" cy="646331"/>
            </a:xfrm>
            <a:prstGeom prst="rect">
              <a:avLst/>
            </a:prstGeom>
            <a:solidFill>
              <a:srgbClr val="FF7C80"/>
            </a:solidFill>
            <a:ln>
              <a:solidFill>
                <a:schemeClr val="tx1"/>
              </a:solidFill>
            </a:ln>
          </p:spPr>
          <p:txBody>
            <a:bodyPr wrap="square" rtlCol="0">
              <a:spAutoFit/>
            </a:bodyPr>
            <a:lstStyle/>
            <a:p>
              <a:pPr algn="ctr"/>
              <a:r>
                <a:rPr lang="en-US" sz="1200" dirty="0" smtClean="0"/>
                <a:t>Safety barrier: take off failure detection (conditional)</a:t>
              </a:r>
              <a:endParaRPr lang="en-US" sz="1200" dirty="0"/>
            </a:p>
          </p:txBody>
        </p:sp>
        <p:sp>
          <p:nvSpPr>
            <p:cNvPr id="82" name="Triangle isocèle 81"/>
            <p:cNvSpPr/>
            <p:nvPr/>
          </p:nvSpPr>
          <p:spPr>
            <a:xfrm>
              <a:off x="3428992" y="4997247"/>
              <a:ext cx="482643" cy="507201"/>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Rectangle 82"/>
            <p:cNvSpPr/>
            <p:nvPr/>
          </p:nvSpPr>
          <p:spPr>
            <a:xfrm>
              <a:off x="142844" y="4500570"/>
              <a:ext cx="8858312" cy="2000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Ellipse 83"/>
            <p:cNvSpPr/>
            <p:nvPr/>
          </p:nvSpPr>
          <p:spPr>
            <a:xfrm>
              <a:off x="7500958" y="5214950"/>
              <a:ext cx="1500198" cy="135732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Rectangle 84"/>
            <p:cNvSpPr/>
            <p:nvPr/>
          </p:nvSpPr>
          <p:spPr>
            <a:xfrm>
              <a:off x="-32" y="714356"/>
              <a:ext cx="4214842" cy="3143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orme libre 85"/>
            <p:cNvSpPr/>
            <p:nvPr/>
          </p:nvSpPr>
          <p:spPr>
            <a:xfrm>
              <a:off x="4214810" y="642918"/>
              <a:ext cx="4929190" cy="3714776"/>
            </a:xfrm>
            <a:custGeom>
              <a:avLst/>
              <a:gdLst>
                <a:gd name="connsiteX0" fmla="*/ 132435 w 4194296"/>
                <a:gd name="connsiteY0" fmla="*/ 115503 h 3099335"/>
                <a:gd name="connsiteX1" fmla="*/ 267189 w 4194296"/>
                <a:gd name="connsiteY1" fmla="*/ 96253 h 3099335"/>
                <a:gd name="connsiteX2" fmla="*/ 315315 w 4194296"/>
                <a:gd name="connsiteY2" fmla="*/ 86627 h 3099335"/>
                <a:gd name="connsiteX3" fmla="*/ 700326 w 4194296"/>
                <a:gd name="connsiteY3" fmla="*/ 77002 h 3099335"/>
                <a:gd name="connsiteX4" fmla="*/ 835080 w 4194296"/>
                <a:gd name="connsiteY4" fmla="*/ 67377 h 3099335"/>
                <a:gd name="connsiteX5" fmla="*/ 998709 w 4194296"/>
                <a:gd name="connsiteY5" fmla="*/ 57752 h 3099335"/>
                <a:gd name="connsiteX6" fmla="*/ 1046835 w 4194296"/>
                <a:gd name="connsiteY6" fmla="*/ 38501 h 3099335"/>
                <a:gd name="connsiteX7" fmla="*/ 1143088 w 4194296"/>
                <a:gd name="connsiteY7" fmla="*/ 9625 h 3099335"/>
                <a:gd name="connsiteX8" fmla="*/ 1277842 w 4194296"/>
                <a:gd name="connsiteY8" fmla="*/ 0 h 3099335"/>
                <a:gd name="connsiteX9" fmla="*/ 1816856 w 4194296"/>
                <a:gd name="connsiteY9" fmla="*/ 9625 h 3099335"/>
                <a:gd name="connsiteX10" fmla="*/ 1893859 w 4194296"/>
                <a:gd name="connsiteY10" fmla="*/ 19251 h 3099335"/>
                <a:gd name="connsiteX11" fmla="*/ 2105614 w 4194296"/>
                <a:gd name="connsiteY11" fmla="*/ 0 h 3099335"/>
                <a:gd name="connsiteX12" fmla="*/ 2558002 w 4194296"/>
                <a:gd name="connsiteY12" fmla="*/ 48126 h 3099335"/>
                <a:gd name="connsiteX13" fmla="*/ 2683130 w 4194296"/>
                <a:gd name="connsiteY13" fmla="*/ 86627 h 3099335"/>
                <a:gd name="connsiteX14" fmla="*/ 2721631 w 4194296"/>
                <a:gd name="connsiteY14" fmla="*/ 96253 h 3099335"/>
                <a:gd name="connsiteX15" fmla="*/ 2779383 w 4194296"/>
                <a:gd name="connsiteY15" fmla="*/ 144379 h 3099335"/>
                <a:gd name="connsiteX16" fmla="*/ 2837134 w 4194296"/>
                <a:gd name="connsiteY16" fmla="*/ 115503 h 3099335"/>
                <a:gd name="connsiteX17" fmla="*/ 2962263 w 4194296"/>
                <a:gd name="connsiteY17" fmla="*/ 57752 h 3099335"/>
                <a:gd name="connsiteX18" fmla="*/ 3193269 w 4194296"/>
                <a:gd name="connsiteY18" fmla="*/ 77002 h 3099335"/>
                <a:gd name="connsiteX19" fmla="*/ 3222145 w 4194296"/>
                <a:gd name="connsiteY19" fmla="*/ 96253 h 3099335"/>
                <a:gd name="connsiteX20" fmla="*/ 3491652 w 4194296"/>
                <a:gd name="connsiteY20" fmla="*/ 105878 h 3099335"/>
                <a:gd name="connsiteX21" fmla="*/ 3568654 w 4194296"/>
                <a:gd name="connsiteY21" fmla="*/ 96253 h 3099335"/>
                <a:gd name="connsiteX22" fmla="*/ 3626406 w 4194296"/>
                <a:gd name="connsiteY22" fmla="*/ 86627 h 3099335"/>
                <a:gd name="connsiteX23" fmla="*/ 3828536 w 4194296"/>
                <a:gd name="connsiteY23" fmla="*/ 96253 h 3099335"/>
                <a:gd name="connsiteX24" fmla="*/ 3857412 w 4194296"/>
                <a:gd name="connsiteY24" fmla="*/ 134754 h 3099335"/>
                <a:gd name="connsiteX25" fmla="*/ 3867038 w 4194296"/>
                <a:gd name="connsiteY25" fmla="*/ 173255 h 3099335"/>
                <a:gd name="connsiteX26" fmla="*/ 3886288 w 4194296"/>
                <a:gd name="connsiteY26" fmla="*/ 211756 h 3099335"/>
                <a:gd name="connsiteX27" fmla="*/ 3915164 w 4194296"/>
                <a:gd name="connsiteY27" fmla="*/ 298383 h 3099335"/>
                <a:gd name="connsiteX28" fmla="*/ 3924789 w 4194296"/>
                <a:gd name="connsiteY28" fmla="*/ 327259 h 3099335"/>
                <a:gd name="connsiteX29" fmla="*/ 3972915 w 4194296"/>
                <a:gd name="connsiteY29" fmla="*/ 375385 h 3099335"/>
                <a:gd name="connsiteX30" fmla="*/ 4021042 w 4194296"/>
                <a:gd name="connsiteY30" fmla="*/ 481263 h 3099335"/>
                <a:gd name="connsiteX31" fmla="*/ 4030667 w 4194296"/>
                <a:gd name="connsiteY31" fmla="*/ 529389 h 3099335"/>
                <a:gd name="connsiteX32" fmla="*/ 4049918 w 4194296"/>
                <a:gd name="connsiteY32" fmla="*/ 789272 h 3099335"/>
                <a:gd name="connsiteX33" fmla="*/ 4059543 w 4194296"/>
                <a:gd name="connsiteY33" fmla="*/ 847023 h 3099335"/>
                <a:gd name="connsiteX34" fmla="*/ 4136545 w 4194296"/>
                <a:gd name="connsiteY34" fmla="*/ 962526 h 3099335"/>
                <a:gd name="connsiteX35" fmla="*/ 4175046 w 4194296"/>
                <a:gd name="connsiteY35" fmla="*/ 1049154 h 3099335"/>
                <a:gd name="connsiteX36" fmla="*/ 4194296 w 4194296"/>
                <a:gd name="connsiteY36" fmla="*/ 1116531 h 3099335"/>
                <a:gd name="connsiteX37" fmla="*/ 4184671 w 4194296"/>
                <a:gd name="connsiteY37" fmla="*/ 1414914 h 3099335"/>
                <a:gd name="connsiteX38" fmla="*/ 4175046 w 4194296"/>
                <a:gd name="connsiteY38" fmla="*/ 1453415 h 3099335"/>
                <a:gd name="connsiteX39" fmla="*/ 4165421 w 4194296"/>
                <a:gd name="connsiteY39" fmla="*/ 1511166 h 3099335"/>
                <a:gd name="connsiteX40" fmla="*/ 4155795 w 4194296"/>
                <a:gd name="connsiteY40" fmla="*/ 1761423 h 3099335"/>
                <a:gd name="connsiteX41" fmla="*/ 4146170 w 4194296"/>
                <a:gd name="connsiteY41" fmla="*/ 1790299 h 3099335"/>
                <a:gd name="connsiteX42" fmla="*/ 4155795 w 4194296"/>
                <a:gd name="connsiteY42" fmla="*/ 2338939 h 3099335"/>
                <a:gd name="connsiteX43" fmla="*/ 4146170 w 4194296"/>
                <a:gd name="connsiteY43" fmla="*/ 2858703 h 3099335"/>
                <a:gd name="connsiteX44" fmla="*/ 4107669 w 4194296"/>
                <a:gd name="connsiteY44" fmla="*/ 2906829 h 3099335"/>
                <a:gd name="connsiteX45" fmla="*/ 4049918 w 4194296"/>
                <a:gd name="connsiteY45" fmla="*/ 2954956 h 3099335"/>
                <a:gd name="connsiteX46" fmla="*/ 3992166 w 4194296"/>
                <a:gd name="connsiteY46" fmla="*/ 2983832 h 3099335"/>
                <a:gd name="connsiteX47" fmla="*/ 3924789 w 4194296"/>
                <a:gd name="connsiteY47" fmla="*/ 3031958 h 3099335"/>
                <a:gd name="connsiteX48" fmla="*/ 3799661 w 4194296"/>
                <a:gd name="connsiteY48" fmla="*/ 3089709 h 3099335"/>
                <a:gd name="connsiteX49" fmla="*/ 3761160 w 4194296"/>
                <a:gd name="connsiteY49" fmla="*/ 3099335 h 3099335"/>
                <a:gd name="connsiteX50" fmla="*/ 3530153 w 4194296"/>
                <a:gd name="connsiteY50" fmla="*/ 3080084 h 3099335"/>
                <a:gd name="connsiteX51" fmla="*/ 3491652 w 4194296"/>
                <a:gd name="connsiteY51" fmla="*/ 3070459 h 3099335"/>
                <a:gd name="connsiteX52" fmla="*/ 3414650 w 4194296"/>
                <a:gd name="connsiteY52" fmla="*/ 3031958 h 3099335"/>
                <a:gd name="connsiteX53" fmla="*/ 2731256 w 4194296"/>
                <a:gd name="connsiteY53" fmla="*/ 3022333 h 3099335"/>
                <a:gd name="connsiteX54" fmla="*/ 2606128 w 4194296"/>
                <a:gd name="connsiteY54" fmla="*/ 3003082 h 3099335"/>
                <a:gd name="connsiteX55" fmla="*/ 2355871 w 4194296"/>
                <a:gd name="connsiteY55" fmla="*/ 2993457 h 3099335"/>
                <a:gd name="connsiteX56" fmla="*/ 2201867 w 4194296"/>
                <a:gd name="connsiteY56" fmla="*/ 2974206 h 3099335"/>
                <a:gd name="connsiteX57" fmla="*/ 2009362 w 4194296"/>
                <a:gd name="connsiteY57" fmla="*/ 2945331 h 3099335"/>
                <a:gd name="connsiteX58" fmla="*/ 1970861 w 4194296"/>
                <a:gd name="connsiteY58" fmla="*/ 2935705 h 3099335"/>
                <a:gd name="connsiteX59" fmla="*/ 1864983 w 4194296"/>
                <a:gd name="connsiteY59" fmla="*/ 2926080 h 3099335"/>
                <a:gd name="connsiteX60" fmla="*/ 1807231 w 4194296"/>
                <a:gd name="connsiteY60" fmla="*/ 2916455 h 3099335"/>
                <a:gd name="connsiteX61" fmla="*/ 1364469 w 4194296"/>
                <a:gd name="connsiteY61" fmla="*/ 2906829 h 3099335"/>
                <a:gd name="connsiteX62" fmla="*/ 1277842 w 4194296"/>
                <a:gd name="connsiteY62" fmla="*/ 2887579 h 3099335"/>
                <a:gd name="connsiteX63" fmla="*/ 1008334 w 4194296"/>
                <a:gd name="connsiteY63" fmla="*/ 2877954 h 3099335"/>
                <a:gd name="connsiteX64" fmla="*/ 873581 w 4194296"/>
                <a:gd name="connsiteY64" fmla="*/ 2868328 h 3099335"/>
                <a:gd name="connsiteX65" fmla="*/ 844705 w 4194296"/>
                <a:gd name="connsiteY65" fmla="*/ 2858703 h 3099335"/>
                <a:gd name="connsiteX66" fmla="*/ 690701 w 4194296"/>
                <a:gd name="connsiteY66" fmla="*/ 2800952 h 3099335"/>
                <a:gd name="connsiteX67" fmla="*/ 661825 w 4194296"/>
                <a:gd name="connsiteY67" fmla="*/ 2781701 h 3099335"/>
                <a:gd name="connsiteX68" fmla="*/ 623324 w 4194296"/>
                <a:gd name="connsiteY68" fmla="*/ 2752825 h 3099335"/>
                <a:gd name="connsiteX69" fmla="*/ 584823 w 4194296"/>
                <a:gd name="connsiteY69" fmla="*/ 2743200 h 3099335"/>
                <a:gd name="connsiteX70" fmla="*/ 527071 w 4194296"/>
                <a:gd name="connsiteY70" fmla="*/ 2714324 h 3099335"/>
                <a:gd name="connsiteX71" fmla="*/ 488570 w 4194296"/>
                <a:gd name="connsiteY71" fmla="*/ 2685448 h 3099335"/>
                <a:gd name="connsiteX72" fmla="*/ 459694 w 4194296"/>
                <a:gd name="connsiteY72" fmla="*/ 2666198 h 3099335"/>
                <a:gd name="connsiteX73" fmla="*/ 392318 w 4194296"/>
                <a:gd name="connsiteY73" fmla="*/ 2685448 h 3099335"/>
                <a:gd name="connsiteX74" fmla="*/ 315315 w 4194296"/>
                <a:gd name="connsiteY74" fmla="*/ 2714324 h 3099335"/>
                <a:gd name="connsiteX75" fmla="*/ 286440 w 4194296"/>
                <a:gd name="connsiteY75" fmla="*/ 2704699 h 3099335"/>
                <a:gd name="connsiteX76" fmla="*/ 267189 w 4194296"/>
                <a:gd name="connsiteY76" fmla="*/ 2675823 h 3099335"/>
                <a:gd name="connsiteX77" fmla="*/ 238313 w 4194296"/>
                <a:gd name="connsiteY77" fmla="*/ 2637322 h 3099335"/>
                <a:gd name="connsiteX78" fmla="*/ 228688 w 4194296"/>
                <a:gd name="connsiteY78" fmla="*/ 2589196 h 3099335"/>
                <a:gd name="connsiteX79" fmla="*/ 190187 w 4194296"/>
                <a:gd name="connsiteY79" fmla="*/ 2512194 h 3099335"/>
                <a:gd name="connsiteX80" fmla="*/ 180562 w 4194296"/>
                <a:gd name="connsiteY80" fmla="*/ 2444817 h 3099335"/>
                <a:gd name="connsiteX81" fmla="*/ 161311 w 4194296"/>
                <a:gd name="connsiteY81" fmla="*/ 2377440 h 3099335"/>
                <a:gd name="connsiteX82" fmla="*/ 180562 w 4194296"/>
                <a:gd name="connsiteY82" fmla="*/ 1684421 h 3099335"/>
                <a:gd name="connsiteX83" fmla="*/ 190187 w 4194296"/>
                <a:gd name="connsiteY83" fmla="*/ 1482291 h 3099335"/>
                <a:gd name="connsiteX84" fmla="*/ 180562 w 4194296"/>
                <a:gd name="connsiteY84" fmla="*/ 760396 h 3099335"/>
                <a:gd name="connsiteX85" fmla="*/ 170936 w 4194296"/>
                <a:gd name="connsiteY85" fmla="*/ 606392 h 3099335"/>
                <a:gd name="connsiteX86" fmla="*/ 161311 w 4194296"/>
                <a:gd name="connsiteY86" fmla="*/ 577516 h 3099335"/>
                <a:gd name="connsiteX87" fmla="*/ 132435 w 4194296"/>
                <a:gd name="connsiteY87" fmla="*/ 558265 h 3099335"/>
                <a:gd name="connsiteX88" fmla="*/ 93934 w 4194296"/>
                <a:gd name="connsiteY88" fmla="*/ 452387 h 3099335"/>
                <a:gd name="connsiteX89" fmla="*/ 74684 w 4194296"/>
                <a:gd name="connsiteY89" fmla="*/ 404261 h 3099335"/>
                <a:gd name="connsiteX90" fmla="*/ 65059 w 4194296"/>
                <a:gd name="connsiteY90" fmla="*/ 375385 h 3099335"/>
                <a:gd name="connsiteX91" fmla="*/ 45808 w 4194296"/>
                <a:gd name="connsiteY91" fmla="*/ 346509 h 3099335"/>
                <a:gd name="connsiteX92" fmla="*/ 84309 w 4194296"/>
                <a:gd name="connsiteY92" fmla="*/ 125128 h 3099335"/>
                <a:gd name="connsiteX93" fmla="*/ 132435 w 4194296"/>
                <a:gd name="connsiteY93" fmla="*/ 115503 h 309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194296" h="3099335">
                  <a:moveTo>
                    <a:pt x="132435" y="115503"/>
                  </a:moveTo>
                  <a:cubicBezTo>
                    <a:pt x="162915" y="110691"/>
                    <a:pt x="222370" y="103330"/>
                    <a:pt x="267189" y="96253"/>
                  </a:cubicBezTo>
                  <a:cubicBezTo>
                    <a:pt x="283349" y="93701"/>
                    <a:pt x="298971" y="87353"/>
                    <a:pt x="315315" y="86627"/>
                  </a:cubicBezTo>
                  <a:cubicBezTo>
                    <a:pt x="443565" y="80927"/>
                    <a:pt x="571989" y="80210"/>
                    <a:pt x="700326" y="77002"/>
                  </a:cubicBezTo>
                  <a:lnTo>
                    <a:pt x="835080" y="67377"/>
                  </a:lnTo>
                  <a:cubicBezTo>
                    <a:pt x="889604" y="63859"/>
                    <a:pt x="944573" y="65134"/>
                    <a:pt x="998709" y="57752"/>
                  </a:cubicBezTo>
                  <a:cubicBezTo>
                    <a:pt x="1015828" y="55418"/>
                    <a:pt x="1030444" y="43965"/>
                    <a:pt x="1046835" y="38501"/>
                  </a:cubicBezTo>
                  <a:cubicBezTo>
                    <a:pt x="1078613" y="27908"/>
                    <a:pt x="1110047" y="15132"/>
                    <a:pt x="1143088" y="9625"/>
                  </a:cubicBezTo>
                  <a:cubicBezTo>
                    <a:pt x="1187508" y="2222"/>
                    <a:pt x="1232924" y="3208"/>
                    <a:pt x="1277842" y="0"/>
                  </a:cubicBezTo>
                  <a:lnTo>
                    <a:pt x="1816856" y="9625"/>
                  </a:lnTo>
                  <a:cubicBezTo>
                    <a:pt x="1842711" y="10433"/>
                    <a:pt x="1868006" y="20113"/>
                    <a:pt x="1893859" y="19251"/>
                  </a:cubicBezTo>
                  <a:cubicBezTo>
                    <a:pt x="1964696" y="16890"/>
                    <a:pt x="2035029" y="6417"/>
                    <a:pt x="2105614" y="0"/>
                  </a:cubicBezTo>
                  <a:cubicBezTo>
                    <a:pt x="2311434" y="17898"/>
                    <a:pt x="2350790" y="18524"/>
                    <a:pt x="2558002" y="48126"/>
                  </a:cubicBezTo>
                  <a:cubicBezTo>
                    <a:pt x="2591510" y="52913"/>
                    <a:pt x="2663383" y="81690"/>
                    <a:pt x="2683130" y="86627"/>
                  </a:cubicBezTo>
                  <a:lnTo>
                    <a:pt x="2721631" y="96253"/>
                  </a:lnTo>
                  <a:cubicBezTo>
                    <a:pt x="2725573" y="100195"/>
                    <a:pt x="2767324" y="145719"/>
                    <a:pt x="2779383" y="144379"/>
                  </a:cubicBezTo>
                  <a:cubicBezTo>
                    <a:pt x="2800774" y="142002"/>
                    <a:pt x="2818143" y="125631"/>
                    <a:pt x="2837134" y="115503"/>
                  </a:cubicBezTo>
                  <a:cubicBezTo>
                    <a:pt x="2943025" y="59028"/>
                    <a:pt x="2888632" y="76159"/>
                    <a:pt x="2962263" y="57752"/>
                  </a:cubicBezTo>
                  <a:cubicBezTo>
                    <a:pt x="3039265" y="64169"/>
                    <a:pt x="3116834" y="65678"/>
                    <a:pt x="3193269" y="77002"/>
                  </a:cubicBezTo>
                  <a:cubicBezTo>
                    <a:pt x="3204712" y="78697"/>
                    <a:pt x="3210631" y="95139"/>
                    <a:pt x="3222145" y="96253"/>
                  </a:cubicBezTo>
                  <a:cubicBezTo>
                    <a:pt x="3311620" y="104912"/>
                    <a:pt x="3401816" y="102670"/>
                    <a:pt x="3491652" y="105878"/>
                  </a:cubicBezTo>
                  <a:cubicBezTo>
                    <a:pt x="3544015" y="123332"/>
                    <a:pt x="3499024" y="115243"/>
                    <a:pt x="3568654" y="96253"/>
                  </a:cubicBezTo>
                  <a:cubicBezTo>
                    <a:pt x="3587483" y="91118"/>
                    <a:pt x="3607155" y="89836"/>
                    <a:pt x="3626406" y="86627"/>
                  </a:cubicBezTo>
                  <a:cubicBezTo>
                    <a:pt x="3693783" y="89836"/>
                    <a:pt x="3762501" y="82495"/>
                    <a:pt x="3828536" y="96253"/>
                  </a:cubicBezTo>
                  <a:cubicBezTo>
                    <a:pt x="3844241" y="99525"/>
                    <a:pt x="3850238" y="120406"/>
                    <a:pt x="3857412" y="134754"/>
                  </a:cubicBezTo>
                  <a:cubicBezTo>
                    <a:pt x="3863328" y="146586"/>
                    <a:pt x="3862393" y="160869"/>
                    <a:pt x="3867038" y="173255"/>
                  </a:cubicBezTo>
                  <a:cubicBezTo>
                    <a:pt x="3872076" y="186690"/>
                    <a:pt x="3879871" y="198922"/>
                    <a:pt x="3886288" y="211756"/>
                  </a:cubicBezTo>
                  <a:cubicBezTo>
                    <a:pt x="3902514" y="292886"/>
                    <a:pt x="3885275" y="228643"/>
                    <a:pt x="3915164" y="298383"/>
                  </a:cubicBezTo>
                  <a:cubicBezTo>
                    <a:pt x="3919161" y="307709"/>
                    <a:pt x="3918701" y="319142"/>
                    <a:pt x="3924789" y="327259"/>
                  </a:cubicBezTo>
                  <a:cubicBezTo>
                    <a:pt x="3938401" y="345409"/>
                    <a:pt x="3956873" y="359343"/>
                    <a:pt x="3972915" y="375385"/>
                  </a:cubicBezTo>
                  <a:cubicBezTo>
                    <a:pt x="3998180" y="476436"/>
                    <a:pt x="3957667" y="329161"/>
                    <a:pt x="4021042" y="481263"/>
                  </a:cubicBezTo>
                  <a:cubicBezTo>
                    <a:pt x="4027334" y="496364"/>
                    <a:pt x="4027459" y="513347"/>
                    <a:pt x="4030667" y="529389"/>
                  </a:cubicBezTo>
                  <a:cubicBezTo>
                    <a:pt x="4037084" y="616017"/>
                    <a:pt x="4042054" y="702764"/>
                    <a:pt x="4049918" y="789272"/>
                  </a:cubicBezTo>
                  <a:cubicBezTo>
                    <a:pt x="4051685" y="808708"/>
                    <a:pt x="4052537" y="828808"/>
                    <a:pt x="4059543" y="847023"/>
                  </a:cubicBezTo>
                  <a:cubicBezTo>
                    <a:pt x="4077578" y="893914"/>
                    <a:pt x="4106234" y="924638"/>
                    <a:pt x="4136545" y="962526"/>
                  </a:cubicBezTo>
                  <a:cubicBezTo>
                    <a:pt x="4154912" y="1035996"/>
                    <a:pt x="4133417" y="965897"/>
                    <a:pt x="4175046" y="1049154"/>
                  </a:cubicBezTo>
                  <a:cubicBezTo>
                    <a:pt x="4181951" y="1062964"/>
                    <a:pt x="4191212" y="1104194"/>
                    <a:pt x="4194296" y="1116531"/>
                  </a:cubicBezTo>
                  <a:cubicBezTo>
                    <a:pt x="4191088" y="1215992"/>
                    <a:pt x="4190348" y="1315563"/>
                    <a:pt x="4184671" y="1414914"/>
                  </a:cubicBezTo>
                  <a:cubicBezTo>
                    <a:pt x="4183916" y="1428121"/>
                    <a:pt x="4177640" y="1440443"/>
                    <a:pt x="4175046" y="1453415"/>
                  </a:cubicBezTo>
                  <a:cubicBezTo>
                    <a:pt x="4171219" y="1472552"/>
                    <a:pt x="4168629" y="1491916"/>
                    <a:pt x="4165421" y="1511166"/>
                  </a:cubicBezTo>
                  <a:cubicBezTo>
                    <a:pt x="4162212" y="1594585"/>
                    <a:pt x="4161539" y="1678140"/>
                    <a:pt x="4155795" y="1761423"/>
                  </a:cubicBezTo>
                  <a:cubicBezTo>
                    <a:pt x="4155097" y="1771545"/>
                    <a:pt x="4146170" y="1780153"/>
                    <a:pt x="4146170" y="1790299"/>
                  </a:cubicBezTo>
                  <a:cubicBezTo>
                    <a:pt x="4146170" y="1973207"/>
                    <a:pt x="4152587" y="2156059"/>
                    <a:pt x="4155795" y="2338939"/>
                  </a:cubicBezTo>
                  <a:cubicBezTo>
                    <a:pt x="4152587" y="2512194"/>
                    <a:pt x="4152142" y="2685522"/>
                    <a:pt x="4146170" y="2858703"/>
                  </a:cubicBezTo>
                  <a:cubicBezTo>
                    <a:pt x="4144624" y="2903534"/>
                    <a:pt x="4141011" y="2895715"/>
                    <a:pt x="4107669" y="2906829"/>
                  </a:cubicBezTo>
                  <a:cubicBezTo>
                    <a:pt x="4035968" y="2954630"/>
                    <a:pt x="4124037" y="2893190"/>
                    <a:pt x="4049918" y="2954956"/>
                  </a:cubicBezTo>
                  <a:cubicBezTo>
                    <a:pt x="4008547" y="2989432"/>
                    <a:pt x="4035571" y="2962130"/>
                    <a:pt x="3992166" y="2983832"/>
                  </a:cubicBezTo>
                  <a:cubicBezTo>
                    <a:pt x="3962355" y="2998737"/>
                    <a:pt x="3955330" y="3014506"/>
                    <a:pt x="3924789" y="3031958"/>
                  </a:cubicBezTo>
                  <a:cubicBezTo>
                    <a:pt x="3882858" y="3055919"/>
                    <a:pt x="3844636" y="3076859"/>
                    <a:pt x="3799661" y="3089709"/>
                  </a:cubicBezTo>
                  <a:cubicBezTo>
                    <a:pt x="3786941" y="3093343"/>
                    <a:pt x="3773994" y="3096126"/>
                    <a:pt x="3761160" y="3099335"/>
                  </a:cubicBezTo>
                  <a:cubicBezTo>
                    <a:pt x="3684158" y="3092918"/>
                    <a:pt x="3606983" y="3088316"/>
                    <a:pt x="3530153" y="3080084"/>
                  </a:cubicBezTo>
                  <a:cubicBezTo>
                    <a:pt x="3517000" y="3078675"/>
                    <a:pt x="3503863" y="3075547"/>
                    <a:pt x="3491652" y="3070459"/>
                  </a:cubicBezTo>
                  <a:cubicBezTo>
                    <a:pt x="3465162" y="3059422"/>
                    <a:pt x="3443344" y="3032362"/>
                    <a:pt x="3414650" y="3031958"/>
                  </a:cubicBezTo>
                  <a:lnTo>
                    <a:pt x="2731256" y="3022333"/>
                  </a:lnTo>
                  <a:cubicBezTo>
                    <a:pt x="2677145" y="3004294"/>
                    <a:pt x="2695463" y="3008045"/>
                    <a:pt x="2606128" y="3003082"/>
                  </a:cubicBezTo>
                  <a:cubicBezTo>
                    <a:pt x="2522776" y="2998451"/>
                    <a:pt x="2439290" y="2996665"/>
                    <a:pt x="2355871" y="2993457"/>
                  </a:cubicBezTo>
                  <a:cubicBezTo>
                    <a:pt x="2280461" y="2968321"/>
                    <a:pt x="2365347" y="2994022"/>
                    <a:pt x="2201867" y="2974206"/>
                  </a:cubicBezTo>
                  <a:cubicBezTo>
                    <a:pt x="2137452" y="2966398"/>
                    <a:pt x="2073365" y="2955998"/>
                    <a:pt x="2009362" y="2945331"/>
                  </a:cubicBezTo>
                  <a:cubicBezTo>
                    <a:pt x="1996313" y="2943156"/>
                    <a:pt x="1983974" y="2937453"/>
                    <a:pt x="1970861" y="2935705"/>
                  </a:cubicBezTo>
                  <a:cubicBezTo>
                    <a:pt x="1935734" y="2931021"/>
                    <a:pt x="1900178" y="2930221"/>
                    <a:pt x="1864983" y="2926080"/>
                  </a:cubicBezTo>
                  <a:cubicBezTo>
                    <a:pt x="1845600" y="2923800"/>
                    <a:pt x="1826733" y="2917205"/>
                    <a:pt x="1807231" y="2916455"/>
                  </a:cubicBezTo>
                  <a:cubicBezTo>
                    <a:pt x="1659718" y="2910781"/>
                    <a:pt x="1512056" y="2910038"/>
                    <a:pt x="1364469" y="2906829"/>
                  </a:cubicBezTo>
                  <a:cubicBezTo>
                    <a:pt x="1335593" y="2900412"/>
                    <a:pt x="1307325" y="2889969"/>
                    <a:pt x="1277842" y="2887579"/>
                  </a:cubicBezTo>
                  <a:cubicBezTo>
                    <a:pt x="1188243" y="2880314"/>
                    <a:pt x="1098126" y="2882230"/>
                    <a:pt x="1008334" y="2877954"/>
                  </a:cubicBezTo>
                  <a:cubicBezTo>
                    <a:pt x="963353" y="2875812"/>
                    <a:pt x="918499" y="2871537"/>
                    <a:pt x="873581" y="2868328"/>
                  </a:cubicBezTo>
                  <a:cubicBezTo>
                    <a:pt x="863956" y="2865120"/>
                    <a:pt x="854461" y="2861490"/>
                    <a:pt x="844705" y="2858703"/>
                  </a:cubicBezTo>
                  <a:cubicBezTo>
                    <a:pt x="784920" y="2841622"/>
                    <a:pt x="757941" y="2845780"/>
                    <a:pt x="690701" y="2800952"/>
                  </a:cubicBezTo>
                  <a:cubicBezTo>
                    <a:pt x="681076" y="2794535"/>
                    <a:pt x="671238" y="2788425"/>
                    <a:pt x="661825" y="2781701"/>
                  </a:cubicBezTo>
                  <a:cubicBezTo>
                    <a:pt x="648771" y="2772377"/>
                    <a:pt x="637673" y="2759999"/>
                    <a:pt x="623324" y="2752825"/>
                  </a:cubicBezTo>
                  <a:cubicBezTo>
                    <a:pt x="611492" y="2746909"/>
                    <a:pt x="597657" y="2746408"/>
                    <a:pt x="584823" y="2743200"/>
                  </a:cubicBezTo>
                  <a:cubicBezTo>
                    <a:pt x="565572" y="2733575"/>
                    <a:pt x="545527" y="2725397"/>
                    <a:pt x="527071" y="2714324"/>
                  </a:cubicBezTo>
                  <a:cubicBezTo>
                    <a:pt x="513315" y="2706070"/>
                    <a:pt x="501624" y="2694772"/>
                    <a:pt x="488570" y="2685448"/>
                  </a:cubicBezTo>
                  <a:cubicBezTo>
                    <a:pt x="479157" y="2678724"/>
                    <a:pt x="469319" y="2672615"/>
                    <a:pt x="459694" y="2666198"/>
                  </a:cubicBezTo>
                  <a:cubicBezTo>
                    <a:pt x="437235" y="2672615"/>
                    <a:pt x="414269" y="2677466"/>
                    <a:pt x="392318" y="2685448"/>
                  </a:cubicBezTo>
                  <a:cubicBezTo>
                    <a:pt x="281586" y="2725714"/>
                    <a:pt x="423419" y="2687299"/>
                    <a:pt x="315315" y="2714324"/>
                  </a:cubicBezTo>
                  <a:cubicBezTo>
                    <a:pt x="305690" y="2711116"/>
                    <a:pt x="294362" y="2711037"/>
                    <a:pt x="286440" y="2704699"/>
                  </a:cubicBezTo>
                  <a:cubicBezTo>
                    <a:pt x="277407" y="2697472"/>
                    <a:pt x="273913" y="2685236"/>
                    <a:pt x="267189" y="2675823"/>
                  </a:cubicBezTo>
                  <a:cubicBezTo>
                    <a:pt x="257865" y="2662769"/>
                    <a:pt x="247938" y="2650156"/>
                    <a:pt x="238313" y="2637322"/>
                  </a:cubicBezTo>
                  <a:cubicBezTo>
                    <a:pt x="235105" y="2621280"/>
                    <a:pt x="234561" y="2604465"/>
                    <a:pt x="228688" y="2589196"/>
                  </a:cubicBezTo>
                  <a:cubicBezTo>
                    <a:pt x="218386" y="2562412"/>
                    <a:pt x="190187" y="2512194"/>
                    <a:pt x="190187" y="2512194"/>
                  </a:cubicBezTo>
                  <a:cubicBezTo>
                    <a:pt x="186979" y="2489735"/>
                    <a:pt x="184620" y="2467138"/>
                    <a:pt x="180562" y="2444817"/>
                  </a:cubicBezTo>
                  <a:cubicBezTo>
                    <a:pt x="175729" y="2418235"/>
                    <a:pt x="169556" y="2402175"/>
                    <a:pt x="161311" y="2377440"/>
                  </a:cubicBezTo>
                  <a:cubicBezTo>
                    <a:pt x="129340" y="2089691"/>
                    <a:pt x="150304" y="2319835"/>
                    <a:pt x="180562" y="1684421"/>
                  </a:cubicBezTo>
                  <a:lnTo>
                    <a:pt x="190187" y="1482291"/>
                  </a:lnTo>
                  <a:cubicBezTo>
                    <a:pt x="204234" y="793992"/>
                    <a:pt x="210428" y="1238207"/>
                    <a:pt x="180562" y="760396"/>
                  </a:cubicBezTo>
                  <a:cubicBezTo>
                    <a:pt x="177353" y="709061"/>
                    <a:pt x="176321" y="657544"/>
                    <a:pt x="170936" y="606392"/>
                  </a:cubicBezTo>
                  <a:cubicBezTo>
                    <a:pt x="169874" y="596302"/>
                    <a:pt x="167649" y="585439"/>
                    <a:pt x="161311" y="577516"/>
                  </a:cubicBezTo>
                  <a:cubicBezTo>
                    <a:pt x="154084" y="568483"/>
                    <a:pt x="142060" y="564682"/>
                    <a:pt x="132435" y="558265"/>
                  </a:cubicBezTo>
                  <a:cubicBezTo>
                    <a:pt x="84045" y="485677"/>
                    <a:pt x="149072" y="590236"/>
                    <a:pt x="93934" y="452387"/>
                  </a:cubicBezTo>
                  <a:cubicBezTo>
                    <a:pt x="87517" y="436345"/>
                    <a:pt x="80750" y="420439"/>
                    <a:pt x="74684" y="404261"/>
                  </a:cubicBezTo>
                  <a:cubicBezTo>
                    <a:pt x="71122" y="394761"/>
                    <a:pt x="69596" y="384460"/>
                    <a:pt x="65059" y="375385"/>
                  </a:cubicBezTo>
                  <a:cubicBezTo>
                    <a:pt x="59886" y="365038"/>
                    <a:pt x="52225" y="356134"/>
                    <a:pt x="45808" y="346509"/>
                  </a:cubicBezTo>
                  <a:cubicBezTo>
                    <a:pt x="51954" y="217448"/>
                    <a:pt x="0" y="167282"/>
                    <a:pt x="84309" y="125128"/>
                  </a:cubicBezTo>
                  <a:cubicBezTo>
                    <a:pt x="105588" y="114488"/>
                    <a:pt x="101955" y="120315"/>
                    <a:pt x="132435" y="115503"/>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ZoneTexte 86"/>
            <p:cNvSpPr txBox="1"/>
            <p:nvPr/>
          </p:nvSpPr>
          <p:spPr>
            <a:xfrm>
              <a:off x="0" y="142852"/>
              <a:ext cx="9144000" cy="338554"/>
            </a:xfrm>
            <a:prstGeom prst="rect">
              <a:avLst/>
            </a:prstGeom>
            <a:noFill/>
          </p:spPr>
          <p:txBody>
            <a:bodyPr wrap="square" rtlCol="0">
              <a:spAutoFit/>
            </a:bodyPr>
            <a:lstStyle/>
            <a:p>
              <a:pPr algn="ctr"/>
              <a:r>
                <a:rPr lang="en-US" sz="1600" b="1" dirty="0" smtClean="0"/>
                <a:t>Example: simplified runway excursion/over-run at take off with Initiating event “Aircraft system failure”</a:t>
              </a:r>
              <a:endParaRPr lang="en-US" sz="1600" b="1" dirty="0"/>
            </a:p>
          </p:txBody>
        </p:sp>
        <p:sp>
          <p:nvSpPr>
            <p:cNvPr id="88" name="ZoneTexte 87"/>
            <p:cNvSpPr txBox="1"/>
            <p:nvPr/>
          </p:nvSpPr>
          <p:spPr>
            <a:xfrm>
              <a:off x="71406" y="785794"/>
              <a:ext cx="642942" cy="1200329"/>
            </a:xfrm>
            <a:prstGeom prst="rect">
              <a:avLst/>
            </a:prstGeom>
            <a:solidFill>
              <a:srgbClr val="FFC000"/>
            </a:solidFill>
            <a:ln>
              <a:solidFill>
                <a:schemeClr val="tx1"/>
              </a:solidFill>
            </a:ln>
          </p:spPr>
          <p:txBody>
            <a:bodyPr wrap="square" rtlCol="0">
              <a:spAutoFit/>
            </a:bodyPr>
            <a:lstStyle/>
            <a:p>
              <a:pPr algn="ctr"/>
              <a:r>
                <a:rPr lang="en-US" sz="800" dirty="0" smtClean="0"/>
                <a:t>Aircraft System failure other than directional control system and engine</a:t>
              </a:r>
              <a:endParaRPr lang="en-US" sz="800" dirty="0"/>
            </a:p>
          </p:txBody>
        </p:sp>
        <p:sp>
          <p:nvSpPr>
            <p:cNvPr id="89" name="ZoneTexte 88"/>
            <p:cNvSpPr txBox="1"/>
            <p:nvPr/>
          </p:nvSpPr>
          <p:spPr>
            <a:xfrm>
              <a:off x="785786" y="785794"/>
              <a:ext cx="714380" cy="584775"/>
            </a:xfrm>
            <a:prstGeom prst="rect">
              <a:avLst/>
            </a:prstGeom>
            <a:solidFill>
              <a:srgbClr val="FF7C80"/>
            </a:solidFill>
            <a:ln>
              <a:solidFill>
                <a:schemeClr val="tx1"/>
              </a:solidFill>
            </a:ln>
          </p:spPr>
          <p:txBody>
            <a:bodyPr wrap="square" rtlCol="0">
              <a:spAutoFit/>
            </a:bodyPr>
            <a:lstStyle/>
            <a:p>
              <a:pPr algn="ctr"/>
              <a:r>
                <a:rPr lang="en-US" sz="800" dirty="0" smtClean="0"/>
                <a:t>Take off failure detection (conditional) </a:t>
              </a:r>
              <a:endParaRPr lang="en-US" sz="800" dirty="0"/>
            </a:p>
          </p:txBody>
        </p:sp>
        <p:sp>
          <p:nvSpPr>
            <p:cNvPr id="90" name="ZoneTexte 89"/>
            <p:cNvSpPr txBox="1"/>
            <p:nvPr/>
          </p:nvSpPr>
          <p:spPr>
            <a:xfrm>
              <a:off x="1571603" y="785794"/>
              <a:ext cx="559793" cy="584775"/>
            </a:xfrm>
            <a:prstGeom prst="rect">
              <a:avLst/>
            </a:prstGeom>
            <a:solidFill>
              <a:srgbClr val="FFC000"/>
            </a:solidFill>
            <a:ln>
              <a:solidFill>
                <a:schemeClr val="tx1"/>
              </a:solidFill>
            </a:ln>
          </p:spPr>
          <p:txBody>
            <a:bodyPr wrap="square" rtlCol="0">
              <a:spAutoFit/>
            </a:bodyPr>
            <a:lstStyle/>
            <a:p>
              <a:pPr algn="ctr"/>
              <a:r>
                <a:rPr lang="en-US" sz="800" dirty="0" smtClean="0"/>
                <a:t>Flight crew rejects take off</a:t>
              </a:r>
              <a:endParaRPr lang="en-US" sz="800" dirty="0"/>
            </a:p>
          </p:txBody>
        </p:sp>
        <p:sp>
          <p:nvSpPr>
            <p:cNvPr id="91" name="ZoneTexte 90"/>
            <p:cNvSpPr txBox="1"/>
            <p:nvPr/>
          </p:nvSpPr>
          <p:spPr>
            <a:xfrm>
              <a:off x="2214546" y="785794"/>
              <a:ext cx="428628" cy="338554"/>
            </a:xfrm>
            <a:prstGeom prst="rect">
              <a:avLst/>
            </a:prstGeom>
            <a:solidFill>
              <a:srgbClr val="FFC000"/>
            </a:solidFill>
            <a:ln>
              <a:solidFill>
                <a:schemeClr val="tx1"/>
              </a:solidFill>
            </a:ln>
          </p:spPr>
          <p:txBody>
            <a:bodyPr wrap="square" rtlCol="0">
              <a:spAutoFit/>
            </a:bodyPr>
            <a:lstStyle/>
            <a:p>
              <a:r>
                <a:rPr lang="en-US" sz="800" dirty="0" smtClean="0"/>
                <a:t>V&gt;V1</a:t>
              </a:r>
            </a:p>
            <a:p>
              <a:endParaRPr lang="en-US" sz="800" dirty="0"/>
            </a:p>
          </p:txBody>
        </p:sp>
        <p:sp>
          <p:nvSpPr>
            <p:cNvPr id="92" name="ZoneTexte 91"/>
            <p:cNvSpPr txBox="1"/>
            <p:nvPr/>
          </p:nvSpPr>
          <p:spPr>
            <a:xfrm>
              <a:off x="3503944" y="857232"/>
              <a:ext cx="642942" cy="214314"/>
            </a:xfrm>
            <a:prstGeom prst="rect">
              <a:avLst/>
            </a:prstGeom>
            <a:solidFill>
              <a:srgbClr val="FFC000"/>
            </a:solidFill>
            <a:ln>
              <a:solidFill>
                <a:schemeClr val="tx1"/>
              </a:solidFill>
            </a:ln>
          </p:spPr>
          <p:txBody>
            <a:bodyPr wrap="square" rtlCol="0">
              <a:spAutoFit/>
            </a:bodyPr>
            <a:lstStyle/>
            <a:p>
              <a:r>
                <a:rPr lang="en-US" sz="800" dirty="0" smtClean="0"/>
                <a:t>Over run</a:t>
              </a:r>
              <a:endParaRPr lang="en-US" sz="800" dirty="0"/>
            </a:p>
          </p:txBody>
        </p:sp>
        <p:cxnSp>
          <p:nvCxnSpPr>
            <p:cNvPr id="93" name="Connecteur droit 92"/>
            <p:cNvCxnSpPr/>
            <p:nvPr/>
          </p:nvCxnSpPr>
          <p:spPr>
            <a:xfrm>
              <a:off x="714348" y="928670"/>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1500164" y="928670"/>
              <a:ext cx="7143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rot="10800000">
              <a:off x="2131397" y="928670"/>
              <a:ext cx="8314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cteur droit 95"/>
            <p:cNvCxnSpPr>
              <a:stCxn id="91" idx="3"/>
              <a:endCxn id="92" idx="1"/>
            </p:cNvCxnSpPr>
            <p:nvPr/>
          </p:nvCxnSpPr>
          <p:spPr>
            <a:xfrm>
              <a:off x="2643174" y="955071"/>
              <a:ext cx="860770" cy="9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necteur en angle 96"/>
            <p:cNvCxnSpPr>
              <a:stCxn id="90" idx="3"/>
              <a:endCxn id="154" idx="1"/>
            </p:cNvCxnSpPr>
            <p:nvPr/>
          </p:nvCxnSpPr>
          <p:spPr>
            <a:xfrm>
              <a:off x="2131396" y="1078182"/>
              <a:ext cx="1372547" cy="1591401"/>
            </a:xfrm>
            <a:prstGeom prst="bentConnector3">
              <a:avLst>
                <a:gd name="adj1" fmla="val 210"/>
              </a:avLst>
            </a:prstGeom>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3500430" y="3429000"/>
              <a:ext cx="625961" cy="338554"/>
            </a:xfrm>
            <a:prstGeom prst="rect">
              <a:avLst/>
            </a:prstGeom>
            <a:solidFill>
              <a:srgbClr val="92D050"/>
            </a:solidFill>
            <a:ln>
              <a:solidFill>
                <a:schemeClr val="tx1"/>
              </a:solidFill>
            </a:ln>
          </p:spPr>
          <p:txBody>
            <a:bodyPr wrap="square" rtlCol="0">
              <a:spAutoFit/>
            </a:bodyPr>
            <a:lstStyle/>
            <a:p>
              <a:pPr algn="ctr"/>
              <a:r>
                <a:rPr lang="en-US" sz="800" dirty="0" smtClean="0"/>
                <a:t>Continue take off</a:t>
              </a:r>
              <a:endParaRPr lang="en-US" sz="800" dirty="0"/>
            </a:p>
          </p:txBody>
        </p:sp>
        <p:cxnSp>
          <p:nvCxnSpPr>
            <p:cNvPr id="99" name="Connecteur en angle 98"/>
            <p:cNvCxnSpPr>
              <a:stCxn id="91" idx="3"/>
              <a:endCxn id="146" idx="1"/>
            </p:cNvCxnSpPr>
            <p:nvPr/>
          </p:nvCxnSpPr>
          <p:spPr>
            <a:xfrm>
              <a:off x="2643174" y="955071"/>
              <a:ext cx="71438" cy="408863"/>
            </a:xfrm>
            <a:prstGeom prst="bentConnector3">
              <a:avLst>
                <a:gd name="adj1" fmla="val -3894"/>
              </a:avLst>
            </a:prstGeom>
          </p:spPr>
          <p:style>
            <a:lnRef idx="1">
              <a:schemeClr val="accent1"/>
            </a:lnRef>
            <a:fillRef idx="0">
              <a:schemeClr val="accent1"/>
            </a:fillRef>
            <a:effectRef idx="0">
              <a:schemeClr val="accent1"/>
            </a:effectRef>
            <a:fontRef idx="minor">
              <a:schemeClr val="tx1"/>
            </a:fontRef>
          </p:style>
        </p:cxnSp>
        <p:sp>
          <p:nvSpPr>
            <p:cNvPr id="100" name="Triangle isocèle 99"/>
            <p:cNvSpPr/>
            <p:nvPr/>
          </p:nvSpPr>
          <p:spPr>
            <a:xfrm>
              <a:off x="214282" y="1957967"/>
              <a:ext cx="291022" cy="23601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1" name="Triangle isocèle 100"/>
            <p:cNvSpPr/>
            <p:nvPr/>
          </p:nvSpPr>
          <p:spPr>
            <a:xfrm>
              <a:off x="928662" y="1356168"/>
              <a:ext cx="285752" cy="214314"/>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2" name="Triangle isocèle 101"/>
            <p:cNvSpPr/>
            <p:nvPr/>
          </p:nvSpPr>
          <p:spPr>
            <a:xfrm>
              <a:off x="1702768" y="1357299"/>
              <a:ext cx="285752" cy="21431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03" name="Connecteur droit avec flèche 102"/>
            <p:cNvCxnSpPr/>
            <p:nvPr/>
          </p:nvCxnSpPr>
          <p:spPr>
            <a:xfrm rot="5400000">
              <a:off x="111912" y="2825588"/>
              <a:ext cx="205716" cy="9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ZoneTexte 103"/>
            <p:cNvSpPr txBox="1"/>
            <p:nvPr/>
          </p:nvSpPr>
          <p:spPr>
            <a:xfrm>
              <a:off x="500034" y="2571744"/>
              <a:ext cx="379442" cy="215444"/>
            </a:xfrm>
            <a:prstGeom prst="rect">
              <a:avLst/>
            </a:prstGeom>
            <a:noFill/>
          </p:spPr>
          <p:txBody>
            <a:bodyPr wrap="square" rtlCol="0">
              <a:spAutoFit/>
            </a:bodyPr>
            <a:lstStyle/>
            <a:p>
              <a:r>
                <a:rPr lang="en-US" sz="800" dirty="0" smtClean="0"/>
                <a:t>Yes</a:t>
              </a:r>
            </a:p>
          </p:txBody>
        </p:sp>
        <p:sp>
          <p:nvSpPr>
            <p:cNvPr id="105" name="ZoneTexte 104"/>
            <p:cNvSpPr txBox="1"/>
            <p:nvPr/>
          </p:nvSpPr>
          <p:spPr>
            <a:xfrm>
              <a:off x="71406" y="2928934"/>
              <a:ext cx="304892" cy="215444"/>
            </a:xfrm>
            <a:prstGeom prst="rect">
              <a:avLst/>
            </a:prstGeom>
            <a:noFill/>
          </p:spPr>
          <p:txBody>
            <a:bodyPr wrap="none" rtlCol="0">
              <a:spAutoFit/>
            </a:bodyPr>
            <a:lstStyle/>
            <a:p>
              <a:r>
                <a:rPr lang="en-US" sz="800" dirty="0" smtClean="0"/>
                <a:t>No</a:t>
              </a:r>
            </a:p>
          </p:txBody>
        </p:sp>
        <p:sp>
          <p:nvSpPr>
            <p:cNvPr id="106" name="ZoneTexte 105"/>
            <p:cNvSpPr txBox="1"/>
            <p:nvPr/>
          </p:nvSpPr>
          <p:spPr>
            <a:xfrm>
              <a:off x="281621" y="1999110"/>
              <a:ext cx="131750" cy="215444"/>
            </a:xfrm>
            <a:prstGeom prst="rect">
              <a:avLst/>
            </a:prstGeom>
            <a:noFill/>
          </p:spPr>
          <p:txBody>
            <a:bodyPr wrap="square" rtlCol="0">
              <a:spAutoFit/>
            </a:bodyPr>
            <a:lstStyle/>
            <a:p>
              <a:r>
                <a:rPr lang="en-US" sz="800" b="1" dirty="0" smtClean="0"/>
                <a:t>1</a:t>
              </a:r>
              <a:endParaRPr lang="en-US" sz="800" b="1" dirty="0"/>
            </a:p>
          </p:txBody>
        </p:sp>
        <p:sp>
          <p:nvSpPr>
            <p:cNvPr id="107" name="ZoneTexte 106"/>
            <p:cNvSpPr txBox="1"/>
            <p:nvPr/>
          </p:nvSpPr>
          <p:spPr>
            <a:xfrm>
              <a:off x="1000100" y="1356168"/>
              <a:ext cx="131750" cy="215444"/>
            </a:xfrm>
            <a:prstGeom prst="rect">
              <a:avLst/>
            </a:prstGeom>
            <a:noFill/>
          </p:spPr>
          <p:txBody>
            <a:bodyPr wrap="square" rtlCol="0">
              <a:spAutoFit/>
            </a:bodyPr>
            <a:lstStyle/>
            <a:p>
              <a:r>
                <a:rPr lang="en-US" sz="800" b="1" dirty="0" smtClean="0"/>
                <a:t>2</a:t>
              </a:r>
              <a:endParaRPr lang="en-US" sz="800" b="1" dirty="0"/>
            </a:p>
          </p:txBody>
        </p:sp>
        <p:sp>
          <p:nvSpPr>
            <p:cNvPr id="108" name="ZoneTexte 107"/>
            <p:cNvSpPr txBox="1"/>
            <p:nvPr/>
          </p:nvSpPr>
          <p:spPr>
            <a:xfrm>
              <a:off x="1774206" y="1357298"/>
              <a:ext cx="131750" cy="215444"/>
            </a:xfrm>
            <a:prstGeom prst="rect">
              <a:avLst/>
            </a:prstGeom>
            <a:noFill/>
          </p:spPr>
          <p:txBody>
            <a:bodyPr wrap="square" rtlCol="0">
              <a:spAutoFit/>
            </a:bodyPr>
            <a:lstStyle/>
            <a:p>
              <a:r>
                <a:rPr lang="en-US" sz="800" b="1" dirty="0" smtClean="0"/>
                <a:t>3</a:t>
              </a:r>
              <a:endParaRPr lang="en-US" sz="800" b="1" dirty="0"/>
            </a:p>
          </p:txBody>
        </p:sp>
        <p:cxnSp>
          <p:nvCxnSpPr>
            <p:cNvPr id="109" name="Connecteur en angle 108"/>
            <p:cNvCxnSpPr/>
            <p:nvPr/>
          </p:nvCxnSpPr>
          <p:spPr>
            <a:xfrm>
              <a:off x="214282" y="2713032"/>
              <a:ext cx="285752"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Triangle isocèle 109"/>
            <p:cNvSpPr/>
            <p:nvPr/>
          </p:nvSpPr>
          <p:spPr>
            <a:xfrm>
              <a:off x="1285852" y="4997247"/>
              <a:ext cx="428628" cy="5072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1" name="Triangle isocèle 110"/>
            <p:cNvSpPr/>
            <p:nvPr/>
          </p:nvSpPr>
          <p:spPr>
            <a:xfrm>
              <a:off x="5929322" y="4997247"/>
              <a:ext cx="428628" cy="5072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ZoneTexte 111"/>
            <p:cNvSpPr txBox="1"/>
            <p:nvPr/>
          </p:nvSpPr>
          <p:spPr>
            <a:xfrm>
              <a:off x="1428728" y="5282999"/>
              <a:ext cx="432726" cy="276999"/>
            </a:xfrm>
            <a:prstGeom prst="rect">
              <a:avLst/>
            </a:prstGeom>
            <a:noFill/>
          </p:spPr>
          <p:txBody>
            <a:bodyPr wrap="square" rtlCol="0">
              <a:spAutoFit/>
            </a:bodyPr>
            <a:lstStyle/>
            <a:p>
              <a:r>
                <a:rPr lang="en-US" sz="1200" b="1" dirty="0" smtClean="0"/>
                <a:t>1</a:t>
              </a:r>
              <a:endParaRPr lang="en-US" sz="1200" b="1" dirty="0"/>
            </a:p>
          </p:txBody>
        </p:sp>
        <p:sp>
          <p:nvSpPr>
            <p:cNvPr id="113" name="ZoneTexte 112"/>
            <p:cNvSpPr txBox="1"/>
            <p:nvPr/>
          </p:nvSpPr>
          <p:spPr>
            <a:xfrm>
              <a:off x="3589291" y="5282999"/>
              <a:ext cx="140826" cy="276999"/>
            </a:xfrm>
            <a:prstGeom prst="rect">
              <a:avLst/>
            </a:prstGeom>
            <a:noFill/>
          </p:spPr>
          <p:txBody>
            <a:bodyPr wrap="square" rtlCol="0">
              <a:spAutoFit/>
            </a:bodyPr>
            <a:lstStyle/>
            <a:p>
              <a:r>
                <a:rPr lang="en-US" sz="1200" b="1" dirty="0" smtClean="0"/>
                <a:t>2</a:t>
              </a:r>
              <a:endParaRPr lang="en-US" sz="1200" b="1" dirty="0"/>
            </a:p>
          </p:txBody>
        </p:sp>
        <p:sp>
          <p:nvSpPr>
            <p:cNvPr id="114" name="ZoneTexte 113"/>
            <p:cNvSpPr txBox="1"/>
            <p:nvPr/>
          </p:nvSpPr>
          <p:spPr>
            <a:xfrm>
              <a:off x="6059722" y="5282999"/>
              <a:ext cx="154669" cy="276999"/>
            </a:xfrm>
            <a:prstGeom prst="rect">
              <a:avLst/>
            </a:prstGeom>
            <a:noFill/>
          </p:spPr>
          <p:txBody>
            <a:bodyPr wrap="square" rtlCol="0">
              <a:spAutoFit/>
            </a:bodyPr>
            <a:lstStyle/>
            <a:p>
              <a:r>
                <a:rPr lang="en-US" sz="1200" b="1" dirty="0" smtClean="0"/>
                <a:t>3</a:t>
              </a:r>
              <a:endParaRPr lang="en-US" sz="1200" b="1" dirty="0"/>
            </a:p>
          </p:txBody>
        </p:sp>
        <p:sp>
          <p:nvSpPr>
            <p:cNvPr id="115" name="ZoneTexte 114"/>
            <p:cNvSpPr txBox="1"/>
            <p:nvPr/>
          </p:nvSpPr>
          <p:spPr>
            <a:xfrm>
              <a:off x="285720" y="4643446"/>
              <a:ext cx="1143008" cy="646331"/>
            </a:xfrm>
            <a:prstGeom prst="rect">
              <a:avLst/>
            </a:prstGeom>
            <a:noFill/>
            <a:ln>
              <a:solidFill>
                <a:schemeClr val="tx1"/>
              </a:solidFill>
            </a:ln>
          </p:spPr>
          <p:txBody>
            <a:bodyPr wrap="square" rtlCol="0">
              <a:spAutoFit/>
            </a:bodyPr>
            <a:lstStyle/>
            <a:p>
              <a:pPr algn="ctr"/>
              <a:r>
                <a:rPr lang="en-US" sz="1200" dirty="0" smtClean="0"/>
                <a:t>Safety barrier:</a:t>
              </a:r>
            </a:p>
            <a:p>
              <a:pPr algn="ctr"/>
              <a:r>
                <a:rPr lang="en-US" sz="1200" dirty="0" smtClean="0"/>
                <a:t>aircraft system integrity</a:t>
              </a:r>
              <a:endParaRPr lang="en-US" sz="1200" dirty="0"/>
            </a:p>
          </p:txBody>
        </p:sp>
        <p:sp>
          <p:nvSpPr>
            <p:cNvPr id="116" name="ZoneTexte 115"/>
            <p:cNvSpPr txBox="1"/>
            <p:nvPr/>
          </p:nvSpPr>
          <p:spPr>
            <a:xfrm>
              <a:off x="857224" y="5711627"/>
              <a:ext cx="1285884" cy="646331"/>
            </a:xfrm>
            <a:prstGeom prst="rect">
              <a:avLst/>
            </a:prstGeom>
            <a:noFill/>
            <a:ln>
              <a:solidFill>
                <a:schemeClr val="tx1"/>
              </a:solidFill>
            </a:ln>
          </p:spPr>
          <p:txBody>
            <a:bodyPr wrap="square" rtlCol="0">
              <a:spAutoFit/>
            </a:bodyPr>
            <a:lstStyle/>
            <a:p>
              <a:pPr algn="ctr"/>
              <a:r>
                <a:rPr lang="en-US" sz="1200" dirty="0" smtClean="0"/>
                <a:t>fault tree for “aircraft system failure”</a:t>
              </a:r>
              <a:endParaRPr lang="en-US" sz="1200" dirty="0"/>
            </a:p>
          </p:txBody>
        </p:sp>
        <p:cxnSp>
          <p:nvCxnSpPr>
            <p:cNvPr id="117" name="Connecteur droit 116"/>
            <p:cNvCxnSpPr>
              <a:stCxn id="116" idx="0"/>
              <a:endCxn id="110" idx="3"/>
            </p:cNvCxnSpPr>
            <p:nvPr/>
          </p:nvCxnSpPr>
          <p:spPr>
            <a:xfrm rot="5400000" flipH="1" flipV="1">
              <a:off x="1396577" y="5608038"/>
              <a:ext cx="20717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ZoneTexte 117"/>
            <p:cNvSpPr txBox="1"/>
            <p:nvPr/>
          </p:nvSpPr>
          <p:spPr>
            <a:xfrm>
              <a:off x="2857488" y="5711627"/>
              <a:ext cx="1643074" cy="646331"/>
            </a:xfrm>
            <a:prstGeom prst="rect">
              <a:avLst/>
            </a:prstGeom>
            <a:solidFill>
              <a:srgbClr val="FF7C80"/>
            </a:solidFill>
            <a:ln>
              <a:solidFill>
                <a:schemeClr val="tx1"/>
              </a:solidFill>
            </a:ln>
          </p:spPr>
          <p:txBody>
            <a:bodyPr wrap="square" rtlCol="0">
              <a:spAutoFit/>
            </a:bodyPr>
            <a:lstStyle/>
            <a:p>
              <a:pPr algn="ctr"/>
              <a:r>
                <a:rPr lang="en-US" sz="1200" dirty="0" smtClean="0"/>
                <a:t>Fault tree for failure of “warning  inhibition” at take off</a:t>
              </a:r>
              <a:endParaRPr lang="en-US" sz="1200" dirty="0"/>
            </a:p>
          </p:txBody>
        </p:sp>
        <p:cxnSp>
          <p:nvCxnSpPr>
            <p:cNvPr id="119" name="Connecteur droit 118"/>
            <p:cNvCxnSpPr>
              <a:stCxn id="118" idx="0"/>
              <a:endCxn id="82" idx="3"/>
            </p:cNvCxnSpPr>
            <p:nvPr/>
          </p:nvCxnSpPr>
          <p:spPr>
            <a:xfrm rot="16200000" flipV="1">
              <a:off x="3571081" y="5603682"/>
              <a:ext cx="207179" cy="8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ZoneTexte 119"/>
            <p:cNvSpPr txBox="1"/>
            <p:nvPr/>
          </p:nvSpPr>
          <p:spPr>
            <a:xfrm>
              <a:off x="4286248" y="4572008"/>
              <a:ext cx="1714512" cy="830997"/>
            </a:xfrm>
            <a:prstGeom prst="rect">
              <a:avLst/>
            </a:prstGeom>
            <a:noFill/>
            <a:ln>
              <a:solidFill>
                <a:schemeClr val="tx1"/>
              </a:solidFill>
            </a:ln>
          </p:spPr>
          <p:txBody>
            <a:bodyPr wrap="square" rtlCol="0">
              <a:spAutoFit/>
            </a:bodyPr>
            <a:lstStyle/>
            <a:p>
              <a:pPr algn="ctr"/>
              <a:r>
                <a:rPr lang="en-US" sz="1200" dirty="0" smtClean="0"/>
                <a:t>Safety barrier:</a:t>
              </a:r>
            </a:p>
            <a:p>
              <a:r>
                <a:rPr lang="en-US" sz="1200" dirty="0" smtClean="0"/>
                <a:t>- Stop and go procedure</a:t>
              </a:r>
            </a:p>
            <a:p>
              <a:r>
                <a:rPr lang="en-US" sz="1200" dirty="0" smtClean="0"/>
                <a:t>- Rejected take off procedure</a:t>
              </a:r>
              <a:endParaRPr lang="en-US" sz="1200" dirty="0"/>
            </a:p>
          </p:txBody>
        </p:sp>
        <p:sp>
          <p:nvSpPr>
            <p:cNvPr id="121" name="ZoneTexte 120"/>
            <p:cNvSpPr txBox="1"/>
            <p:nvPr/>
          </p:nvSpPr>
          <p:spPr>
            <a:xfrm>
              <a:off x="5286380" y="5711627"/>
              <a:ext cx="1714512" cy="646331"/>
            </a:xfrm>
            <a:prstGeom prst="rect">
              <a:avLst/>
            </a:prstGeom>
            <a:noFill/>
            <a:ln>
              <a:solidFill>
                <a:schemeClr val="tx1"/>
              </a:solidFill>
            </a:ln>
          </p:spPr>
          <p:txBody>
            <a:bodyPr wrap="square" rtlCol="0">
              <a:spAutoFit/>
            </a:bodyPr>
            <a:lstStyle/>
            <a:p>
              <a:pPr algn="ctr"/>
              <a:r>
                <a:rPr lang="en-US" sz="1200" dirty="0" smtClean="0"/>
                <a:t>fault Tree for “take off rejection decision and procedure “ failure </a:t>
              </a:r>
              <a:endParaRPr lang="en-US" sz="1200" dirty="0"/>
            </a:p>
          </p:txBody>
        </p:sp>
        <p:cxnSp>
          <p:nvCxnSpPr>
            <p:cNvPr id="122" name="Connecteur droit 121"/>
            <p:cNvCxnSpPr>
              <a:stCxn id="121" idx="0"/>
              <a:endCxn id="111" idx="3"/>
            </p:cNvCxnSpPr>
            <p:nvPr/>
          </p:nvCxnSpPr>
          <p:spPr>
            <a:xfrm rot="5400000" flipH="1" flipV="1">
              <a:off x="6040047" y="5608038"/>
              <a:ext cx="20717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riangle isocèle 122"/>
            <p:cNvSpPr/>
            <p:nvPr/>
          </p:nvSpPr>
          <p:spPr>
            <a:xfrm>
              <a:off x="6429388" y="899510"/>
              <a:ext cx="500066" cy="5072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4" name="ZoneTexte 123"/>
            <p:cNvSpPr txBox="1"/>
            <p:nvPr/>
          </p:nvSpPr>
          <p:spPr>
            <a:xfrm>
              <a:off x="6584740" y="1071546"/>
              <a:ext cx="130400" cy="307777"/>
            </a:xfrm>
            <a:prstGeom prst="rect">
              <a:avLst/>
            </a:prstGeom>
            <a:solidFill>
              <a:schemeClr val="bg1"/>
            </a:solidFill>
            <a:ln>
              <a:noFill/>
            </a:ln>
          </p:spPr>
          <p:txBody>
            <a:bodyPr wrap="square" rtlCol="0">
              <a:spAutoFit/>
            </a:bodyPr>
            <a:lstStyle/>
            <a:p>
              <a:r>
                <a:rPr lang="en-US" sz="1400" b="1" dirty="0" smtClean="0"/>
                <a:t>6</a:t>
              </a:r>
              <a:endParaRPr lang="en-US" sz="1400" b="1" dirty="0"/>
            </a:p>
          </p:txBody>
        </p:sp>
        <p:sp>
          <p:nvSpPr>
            <p:cNvPr id="125" name="ZoneTexte 124"/>
            <p:cNvSpPr txBox="1"/>
            <p:nvPr/>
          </p:nvSpPr>
          <p:spPr>
            <a:xfrm>
              <a:off x="5357818" y="1478149"/>
              <a:ext cx="2643206" cy="307777"/>
            </a:xfrm>
            <a:prstGeom prst="rect">
              <a:avLst/>
            </a:prstGeom>
            <a:solidFill>
              <a:schemeClr val="bg1"/>
            </a:solidFill>
            <a:ln>
              <a:solidFill>
                <a:schemeClr val="tx1"/>
              </a:solidFill>
            </a:ln>
          </p:spPr>
          <p:txBody>
            <a:bodyPr wrap="square" rtlCol="0">
              <a:spAutoFit/>
            </a:bodyPr>
            <a:lstStyle/>
            <a:p>
              <a:pPr algn="ctr"/>
              <a:r>
                <a:rPr lang="en-US" sz="1400" dirty="0" smtClean="0"/>
                <a:t>Fail to achieve maximum braking</a:t>
              </a:r>
              <a:endParaRPr lang="en-US" sz="1400" dirty="0"/>
            </a:p>
          </p:txBody>
        </p:sp>
        <p:cxnSp>
          <p:nvCxnSpPr>
            <p:cNvPr id="126" name="Connecteur droit 125"/>
            <p:cNvCxnSpPr>
              <a:stCxn id="125" idx="0"/>
              <a:endCxn id="123" idx="3"/>
            </p:cNvCxnSpPr>
            <p:nvPr/>
          </p:nvCxnSpPr>
          <p:spPr>
            <a:xfrm rot="5400000" flipH="1" flipV="1">
              <a:off x="6643702" y="1442430"/>
              <a:ext cx="71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rganigramme : Données stockées 126"/>
            <p:cNvSpPr/>
            <p:nvPr/>
          </p:nvSpPr>
          <p:spPr>
            <a:xfrm rot="5400000">
              <a:off x="6536545" y="1757342"/>
              <a:ext cx="285752" cy="357190"/>
            </a:xfrm>
            <a:prstGeom prst="flowChartOnline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ZoneTexte 127"/>
            <p:cNvSpPr txBox="1"/>
            <p:nvPr/>
          </p:nvSpPr>
          <p:spPr>
            <a:xfrm>
              <a:off x="5286380" y="2221689"/>
              <a:ext cx="714380" cy="523220"/>
            </a:xfrm>
            <a:prstGeom prst="rect">
              <a:avLst/>
            </a:prstGeom>
            <a:solidFill>
              <a:schemeClr val="bg1"/>
            </a:solidFill>
            <a:ln>
              <a:solidFill>
                <a:schemeClr val="tx1"/>
              </a:solidFill>
            </a:ln>
          </p:spPr>
          <p:txBody>
            <a:bodyPr wrap="square" rtlCol="0">
              <a:spAutoFit/>
            </a:bodyPr>
            <a:lstStyle/>
            <a:p>
              <a:pPr algn="ctr"/>
              <a:r>
                <a:rPr lang="en-US" sz="1400" dirty="0" smtClean="0"/>
                <a:t>Brakes failure</a:t>
              </a:r>
              <a:endParaRPr lang="en-US" sz="1400" dirty="0"/>
            </a:p>
          </p:txBody>
        </p:sp>
        <p:sp>
          <p:nvSpPr>
            <p:cNvPr id="129" name="ZoneTexte 128"/>
            <p:cNvSpPr txBox="1"/>
            <p:nvPr/>
          </p:nvSpPr>
          <p:spPr>
            <a:xfrm>
              <a:off x="4429124" y="2834342"/>
              <a:ext cx="1428760" cy="523220"/>
            </a:xfrm>
            <a:prstGeom prst="rect">
              <a:avLst/>
            </a:prstGeom>
            <a:solidFill>
              <a:schemeClr val="bg1"/>
            </a:solidFill>
            <a:ln>
              <a:solidFill>
                <a:schemeClr val="tx1"/>
              </a:solidFill>
            </a:ln>
          </p:spPr>
          <p:txBody>
            <a:bodyPr wrap="square" rtlCol="0">
              <a:spAutoFit/>
            </a:bodyPr>
            <a:lstStyle/>
            <a:p>
              <a:pPr algn="ctr"/>
              <a:r>
                <a:rPr lang="en-US" sz="1400" dirty="0" smtClean="0"/>
                <a:t>Brakes  not applied correctly</a:t>
              </a:r>
              <a:endParaRPr lang="en-US" sz="1400" dirty="0"/>
            </a:p>
          </p:txBody>
        </p:sp>
        <p:sp>
          <p:nvSpPr>
            <p:cNvPr id="130" name="ZoneTexte 129"/>
            <p:cNvSpPr txBox="1"/>
            <p:nvPr/>
          </p:nvSpPr>
          <p:spPr>
            <a:xfrm>
              <a:off x="7072330" y="2221689"/>
              <a:ext cx="785818" cy="523220"/>
            </a:xfrm>
            <a:prstGeom prst="rect">
              <a:avLst/>
            </a:prstGeom>
            <a:solidFill>
              <a:srgbClr val="FF7C80"/>
            </a:solidFill>
            <a:ln>
              <a:solidFill>
                <a:schemeClr val="tx1"/>
              </a:solidFill>
            </a:ln>
          </p:spPr>
          <p:txBody>
            <a:bodyPr wrap="square" rtlCol="0">
              <a:spAutoFit/>
            </a:bodyPr>
            <a:lstStyle/>
            <a:p>
              <a:pPr algn="ctr"/>
              <a:r>
                <a:rPr lang="en-US" sz="1400" dirty="0" smtClean="0"/>
                <a:t>Brakes  too hot </a:t>
              </a:r>
              <a:endParaRPr lang="en-US" sz="1400" dirty="0"/>
            </a:p>
          </p:txBody>
        </p:sp>
        <p:sp>
          <p:nvSpPr>
            <p:cNvPr id="131" name="ZoneTexte 130"/>
            <p:cNvSpPr txBox="1"/>
            <p:nvPr/>
          </p:nvSpPr>
          <p:spPr>
            <a:xfrm>
              <a:off x="7929586" y="2221689"/>
              <a:ext cx="1143008" cy="1169551"/>
            </a:xfrm>
            <a:prstGeom prst="rect">
              <a:avLst/>
            </a:prstGeom>
            <a:solidFill>
              <a:srgbClr val="FF7C80"/>
            </a:solidFill>
            <a:ln>
              <a:solidFill>
                <a:schemeClr val="tx1"/>
              </a:solidFill>
            </a:ln>
          </p:spPr>
          <p:txBody>
            <a:bodyPr wrap="square" rtlCol="0">
              <a:spAutoFit/>
            </a:bodyPr>
            <a:lstStyle/>
            <a:p>
              <a:pPr algn="ctr"/>
              <a:r>
                <a:rPr lang="en-US" sz="1400" dirty="0" smtClean="0"/>
                <a:t>Poor Runway maintenance for rubber deposit removal</a:t>
              </a:r>
              <a:endParaRPr lang="en-US" sz="1400" dirty="0"/>
            </a:p>
          </p:txBody>
        </p:sp>
        <p:cxnSp>
          <p:nvCxnSpPr>
            <p:cNvPr id="132" name="Connecteur en angle 131"/>
            <p:cNvCxnSpPr>
              <a:stCxn id="127" idx="3"/>
              <a:endCxn id="129" idx="0"/>
            </p:cNvCxnSpPr>
            <p:nvPr/>
          </p:nvCxnSpPr>
          <p:spPr>
            <a:xfrm rot="5400000">
              <a:off x="5509886" y="1664807"/>
              <a:ext cx="803154" cy="1535917"/>
            </a:xfrm>
            <a:prstGeom prst="bentConnector3">
              <a:avLst>
                <a:gd name="adj1" fmla="val 1165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riangle isocèle 132"/>
            <p:cNvSpPr/>
            <p:nvPr/>
          </p:nvSpPr>
          <p:spPr>
            <a:xfrm>
              <a:off x="8001024" y="4857760"/>
              <a:ext cx="512542" cy="507201"/>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ZoneTexte 133"/>
            <p:cNvSpPr txBox="1"/>
            <p:nvPr/>
          </p:nvSpPr>
          <p:spPr>
            <a:xfrm>
              <a:off x="8072462" y="5143512"/>
              <a:ext cx="416152" cy="276999"/>
            </a:xfrm>
            <a:prstGeom prst="rect">
              <a:avLst/>
            </a:prstGeom>
            <a:noFill/>
          </p:spPr>
          <p:txBody>
            <a:bodyPr wrap="square" rtlCol="0">
              <a:spAutoFit/>
            </a:bodyPr>
            <a:lstStyle/>
            <a:p>
              <a:r>
                <a:rPr lang="en-US" sz="1200" b="1" dirty="0" smtClean="0"/>
                <a:t>  6</a:t>
              </a:r>
              <a:endParaRPr lang="en-US" sz="1200" b="1" dirty="0"/>
            </a:p>
          </p:txBody>
        </p:sp>
        <p:sp>
          <p:nvSpPr>
            <p:cNvPr id="135" name="ZoneTexte 134"/>
            <p:cNvSpPr txBox="1"/>
            <p:nvPr/>
          </p:nvSpPr>
          <p:spPr>
            <a:xfrm>
              <a:off x="6929454" y="4643446"/>
              <a:ext cx="1143008" cy="646331"/>
            </a:xfrm>
            <a:prstGeom prst="rect">
              <a:avLst/>
            </a:prstGeom>
            <a:solidFill>
              <a:schemeClr val="bg1"/>
            </a:solidFill>
            <a:ln>
              <a:solidFill>
                <a:schemeClr val="tx1"/>
              </a:solidFill>
            </a:ln>
          </p:spPr>
          <p:txBody>
            <a:bodyPr wrap="square" rtlCol="0">
              <a:spAutoFit/>
            </a:bodyPr>
            <a:lstStyle/>
            <a:p>
              <a:pPr algn="ctr"/>
              <a:r>
                <a:rPr lang="en-US" sz="1200" dirty="0" smtClean="0"/>
                <a:t>Safety barrier:</a:t>
              </a:r>
            </a:p>
            <a:p>
              <a:pPr algn="ctr"/>
              <a:r>
                <a:rPr lang="en-US" sz="1200" dirty="0" smtClean="0"/>
                <a:t>Achieve max. braking</a:t>
              </a:r>
              <a:endParaRPr lang="en-US" sz="1200" dirty="0"/>
            </a:p>
          </p:txBody>
        </p:sp>
        <p:sp>
          <p:nvSpPr>
            <p:cNvPr id="136" name="ZoneTexte 135"/>
            <p:cNvSpPr txBox="1"/>
            <p:nvPr/>
          </p:nvSpPr>
          <p:spPr>
            <a:xfrm>
              <a:off x="7572396" y="5572140"/>
              <a:ext cx="1357322" cy="646331"/>
            </a:xfrm>
            <a:prstGeom prst="rect">
              <a:avLst/>
            </a:prstGeom>
            <a:solidFill>
              <a:srgbClr val="FF7C80"/>
            </a:solidFill>
            <a:ln>
              <a:solidFill>
                <a:schemeClr val="tx1"/>
              </a:solidFill>
            </a:ln>
          </p:spPr>
          <p:txBody>
            <a:bodyPr wrap="square" rtlCol="0">
              <a:spAutoFit/>
            </a:bodyPr>
            <a:lstStyle/>
            <a:p>
              <a:pPr algn="ctr"/>
              <a:r>
                <a:rPr lang="en-US" sz="1200" dirty="0" smtClean="0"/>
                <a:t>Fault Tree for “Fail to achieve max. braking”</a:t>
              </a:r>
              <a:endParaRPr lang="en-US" sz="1200" dirty="0"/>
            </a:p>
          </p:txBody>
        </p:sp>
        <p:cxnSp>
          <p:nvCxnSpPr>
            <p:cNvPr id="137" name="Connecteur droit 136"/>
            <p:cNvCxnSpPr>
              <a:stCxn id="136" idx="0"/>
              <a:endCxn id="133" idx="3"/>
            </p:cNvCxnSpPr>
            <p:nvPr/>
          </p:nvCxnSpPr>
          <p:spPr>
            <a:xfrm rot="5400000" flipH="1" flipV="1">
              <a:off x="8150587" y="5465432"/>
              <a:ext cx="207179" cy="6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Connecteur en angle 137"/>
            <p:cNvCxnSpPr>
              <a:stCxn id="127" idx="3"/>
              <a:endCxn id="128" idx="0"/>
            </p:cNvCxnSpPr>
            <p:nvPr/>
          </p:nvCxnSpPr>
          <p:spPr>
            <a:xfrm rot="5400000">
              <a:off x="6066246" y="1608513"/>
              <a:ext cx="190501" cy="1035851"/>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Connecteur en angle 138"/>
            <p:cNvCxnSpPr>
              <a:stCxn id="127" idx="3"/>
              <a:endCxn id="130" idx="0"/>
            </p:cNvCxnSpPr>
            <p:nvPr/>
          </p:nvCxnSpPr>
          <p:spPr>
            <a:xfrm rot="16200000" flipH="1">
              <a:off x="6977080" y="1733529"/>
              <a:ext cx="190501" cy="78581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Connecteur en angle 139"/>
            <p:cNvCxnSpPr>
              <a:stCxn id="127" idx="3"/>
              <a:endCxn id="131" idx="0"/>
            </p:cNvCxnSpPr>
            <p:nvPr/>
          </p:nvCxnSpPr>
          <p:spPr>
            <a:xfrm rot="16200000" flipH="1">
              <a:off x="7495005" y="1215603"/>
              <a:ext cx="190501" cy="1821669"/>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ZoneTexte 140"/>
            <p:cNvSpPr txBox="1"/>
            <p:nvPr/>
          </p:nvSpPr>
          <p:spPr>
            <a:xfrm>
              <a:off x="6000760" y="2834342"/>
              <a:ext cx="1357322" cy="523220"/>
            </a:xfrm>
            <a:prstGeom prst="rect">
              <a:avLst/>
            </a:prstGeom>
            <a:solidFill>
              <a:schemeClr val="bg1"/>
            </a:solidFill>
            <a:ln>
              <a:solidFill>
                <a:schemeClr val="tx1"/>
              </a:solidFill>
            </a:ln>
          </p:spPr>
          <p:txBody>
            <a:bodyPr wrap="square" rtlCol="0">
              <a:spAutoFit/>
            </a:bodyPr>
            <a:lstStyle/>
            <a:p>
              <a:pPr algn="ctr"/>
              <a:r>
                <a:rPr lang="en-US" sz="1400" dirty="0" smtClean="0"/>
                <a:t>Insufficient runway length</a:t>
              </a:r>
              <a:endParaRPr lang="en-US" sz="1400" dirty="0"/>
            </a:p>
          </p:txBody>
        </p:sp>
        <p:cxnSp>
          <p:nvCxnSpPr>
            <p:cNvPr id="142" name="Connecteur droit avec flèche 141"/>
            <p:cNvCxnSpPr/>
            <p:nvPr/>
          </p:nvCxnSpPr>
          <p:spPr>
            <a:xfrm rot="5400000" flipH="1" flipV="1">
              <a:off x="8072464" y="4857760"/>
              <a:ext cx="1000130" cy="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 name="ZoneTexte 142"/>
            <p:cNvSpPr txBox="1"/>
            <p:nvPr/>
          </p:nvSpPr>
          <p:spPr>
            <a:xfrm>
              <a:off x="5572132" y="3500438"/>
              <a:ext cx="3000396" cy="523220"/>
            </a:xfrm>
            <a:prstGeom prst="rect">
              <a:avLst/>
            </a:prstGeom>
            <a:solidFill>
              <a:srgbClr val="FFFF00"/>
            </a:solidFill>
            <a:ln>
              <a:solidFill>
                <a:schemeClr val="bg1"/>
              </a:solidFill>
            </a:ln>
          </p:spPr>
          <p:txBody>
            <a:bodyPr wrap="square" rtlCol="0">
              <a:spAutoFit/>
            </a:bodyPr>
            <a:lstStyle/>
            <a:p>
              <a:pPr algn="ctr"/>
              <a:r>
                <a:rPr lang="en-US" sz="1400" dirty="0" smtClean="0"/>
                <a:t>Fault tree associated to failure of safety barrier “Achieve  max braking”</a:t>
              </a:r>
              <a:endParaRPr lang="en-US" sz="1400" dirty="0"/>
            </a:p>
          </p:txBody>
        </p:sp>
        <p:cxnSp>
          <p:nvCxnSpPr>
            <p:cNvPr id="144" name="Connecteur droit avec flèche 143"/>
            <p:cNvCxnSpPr/>
            <p:nvPr/>
          </p:nvCxnSpPr>
          <p:spPr>
            <a:xfrm rot="5400000">
              <a:off x="2321703" y="4179099"/>
              <a:ext cx="64294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Connecteur en angle 144"/>
            <p:cNvCxnSpPr>
              <a:stCxn id="127" idx="3"/>
              <a:endCxn id="141" idx="0"/>
            </p:cNvCxnSpPr>
            <p:nvPr/>
          </p:nvCxnSpPr>
          <p:spPr>
            <a:xfrm rot="5400000">
              <a:off x="6277844" y="2432765"/>
              <a:ext cx="803154" cy="158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ZoneTexte 145"/>
            <p:cNvSpPr txBox="1"/>
            <p:nvPr/>
          </p:nvSpPr>
          <p:spPr>
            <a:xfrm>
              <a:off x="2714612" y="1071546"/>
              <a:ext cx="642941" cy="584775"/>
            </a:xfrm>
            <a:prstGeom prst="rect">
              <a:avLst/>
            </a:prstGeom>
            <a:solidFill>
              <a:srgbClr val="FFC000"/>
            </a:solidFill>
            <a:ln>
              <a:solidFill>
                <a:schemeClr val="tx1"/>
              </a:solidFill>
            </a:ln>
          </p:spPr>
          <p:txBody>
            <a:bodyPr wrap="square" rtlCol="0">
              <a:spAutoFit/>
            </a:bodyPr>
            <a:lstStyle/>
            <a:p>
              <a:pPr algn="ctr"/>
              <a:r>
                <a:rPr lang="en-US" sz="800" dirty="0" smtClean="0"/>
                <a:t>Failure to achieve max braking</a:t>
              </a:r>
              <a:endParaRPr lang="en-US" sz="800" dirty="0"/>
            </a:p>
          </p:txBody>
        </p:sp>
        <p:sp>
          <p:nvSpPr>
            <p:cNvPr id="147" name="ZoneTexte 146"/>
            <p:cNvSpPr txBox="1"/>
            <p:nvPr/>
          </p:nvSpPr>
          <p:spPr>
            <a:xfrm>
              <a:off x="3503943" y="1214422"/>
              <a:ext cx="625961" cy="215444"/>
            </a:xfrm>
            <a:prstGeom prst="rect">
              <a:avLst/>
            </a:prstGeom>
            <a:solidFill>
              <a:srgbClr val="FFC000"/>
            </a:solidFill>
            <a:ln>
              <a:solidFill>
                <a:schemeClr val="tx1"/>
              </a:solidFill>
            </a:ln>
          </p:spPr>
          <p:txBody>
            <a:bodyPr wrap="square" rtlCol="0">
              <a:spAutoFit/>
            </a:bodyPr>
            <a:lstStyle/>
            <a:p>
              <a:pPr algn="ctr"/>
              <a:r>
                <a:rPr lang="en-US" sz="800" dirty="0" smtClean="0"/>
                <a:t>Over run</a:t>
              </a:r>
            </a:p>
          </p:txBody>
        </p:sp>
        <p:sp>
          <p:nvSpPr>
            <p:cNvPr id="148" name="ZoneTexte 147"/>
            <p:cNvSpPr txBox="1"/>
            <p:nvPr/>
          </p:nvSpPr>
          <p:spPr>
            <a:xfrm>
              <a:off x="3503943" y="1584883"/>
              <a:ext cx="625961" cy="338554"/>
            </a:xfrm>
            <a:prstGeom prst="rect">
              <a:avLst/>
            </a:prstGeom>
            <a:solidFill>
              <a:srgbClr val="92D050"/>
            </a:solidFill>
            <a:ln>
              <a:solidFill>
                <a:schemeClr val="tx1"/>
              </a:solidFill>
            </a:ln>
          </p:spPr>
          <p:txBody>
            <a:bodyPr wrap="square" rtlCol="0">
              <a:spAutoFit/>
            </a:bodyPr>
            <a:lstStyle/>
            <a:p>
              <a:pPr algn="ctr"/>
              <a:r>
                <a:rPr lang="en-US" sz="800" dirty="0" smtClean="0"/>
                <a:t>Stop on runway</a:t>
              </a:r>
              <a:endParaRPr lang="en-US" sz="800" dirty="0"/>
            </a:p>
          </p:txBody>
        </p:sp>
        <p:cxnSp>
          <p:nvCxnSpPr>
            <p:cNvPr id="149" name="Connecteur droit 148"/>
            <p:cNvCxnSpPr/>
            <p:nvPr/>
          </p:nvCxnSpPr>
          <p:spPr>
            <a:xfrm>
              <a:off x="3357553" y="1357298"/>
              <a:ext cx="1428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Connecteur en angle 149"/>
            <p:cNvCxnSpPr>
              <a:stCxn id="146" idx="3"/>
              <a:endCxn id="148" idx="1"/>
            </p:cNvCxnSpPr>
            <p:nvPr/>
          </p:nvCxnSpPr>
          <p:spPr>
            <a:xfrm>
              <a:off x="3357553" y="1363934"/>
              <a:ext cx="146390" cy="390226"/>
            </a:xfrm>
            <a:prstGeom prst="bentConnector3">
              <a:avLst>
                <a:gd name="adj1" fmla="val 3975"/>
              </a:avLst>
            </a:prstGeom>
          </p:spPr>
          <p:style>
            <a:lnRef idx="1">
              <a:schemeClr val="accent1"/>
            </a:lnRef>
            <a:fillRef idx="0">
              <a:schemeClr val="accent1"/>
            </a:fillRef>
            <a:effectRef idx="0">
              <a:schemeClr val="accent1"/>
            </a:effectRef>
            <a:fontRef idx="minor">
              <a:schemeClr val="tx1"/>
            </a:fontRef>
          </p:style>
        </p:cxnSp>
        <p:sp>
          <p:nvSpPr>
            <p:cNvPr id="151" name="Triangle isocèle 150"/>
            <p:cNvSpPr/>
            <p:nvPr/>
          </p:nvSpPr>
          <p:spPr>
            <a:xfrm>
              <a:off x="2857487" y="1656321"/>
              <a:ext cx="285752" cy="214314"/>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2" name="ZoneTexte 151"/>
            <p:cNvSpPr txBox="1"/>
            <p:nvPr/>
          </p:nvSpPr>
          <p:spPr>
            <a:xfrm>
              <a:off x="2928925" y="1656321"/>
              <a:ext cx="131750" cy="215444"/>
            </a:xfrm>
            <a:prstGeom prst="rect">
              <a:avLst/>
            </a:prstGeom>
            <a:noFill/>
          </p:spPr>
          <p:txBody>
            <a:bodyPr wrap="square" rtlCol="0">
              <a:spAutoFit/>
            </a:bodyPr>
            <a:lstStyle/>
            <a:p>
              <a:r>
                <a:rPr lang="en-US" sz="800" b="1" dirty="0" smtClean="0"/>
                <a:t>6</a:t>
              </a:r>
              <a:endParaRPr lang="en-US" sz="800" b="1" dirty="0"/>
            </a:p>
          </p:txBody>
        </p:sp>
        <p:cxnSp>
          <p:nvCxnSpPr>
            <p:cNvPr id="153" name="Connecteur en angle 152"/>
            <p:cNvCxnSpPr>
              <a:stCxn id="89" idx="3"/>
              <a:endCxn id="98" idx="1"/>
            </p:cNvCxnSpPr>
            <p:nvPr/>
          </p:nvCxnSpPr>
          <p:spPr>
            <a:xfrm>
              <a:off x="1500166" y="1078182"/>
              <a:ext cx="2000264" cy="2520095"/>
            </a:xfrm>
            <a:prstGeom prst="bentConnector3">
              <a:avLst>
                <a:gd name="adj1" fmla="val -45"/>
              </a:avLst>
            </a:prstGeom>
          </p:spPr>
          <p:style>
            <a:lnRef idx="1">
              <a:schemeClr val="accent1"/>
            </a:lnRef>
            <a:fillRef idx="0">
              <a:schemeClr val="accent1"/>
            </a:fillRef>
            <a:effectRef idx="0">
              <a:schemeClr val="accent1"/>
            </a:effectRef>
            <a:fontRef idx="minor">
              <a:schemeClr val="tx1"/>
            </a:fontRef>
          </p:style>
        </p:cxnSp>
        <p:sp>
          <p:nvSpPr>
            <p:cNvPr id="154" name="ZoneTexte 153"/>
            <p:cNvSpPr txBox="1"/>
            <p:nvPr/>
          </p:nvSpPr>
          <p:spPr>
            <a:xfrm>
              <a:off x="3503943" y="2500306"/>
              <a:ext cx="625961" cy="338554"/>
            </a:xfrm>
            <a:prstGeom prst="rect">
              <a:avLst/>
            </a:prstGeom>
            <a:solidFill>
              <a:srgbClr val="92D050"/>
            </a:solidFill>
            <a:ln>
              <a:solidFill>
                <a:schemeClr val="tx1"/>
              </a:solidFill>
            </a:ln>
          </p:spPr>
          <p:txBody>
            <a:bodyPr wrap="square" rtlCol="0">
              <a:spAutoFit/>
            </a:bodyPr>
            <a:lstStyle/>
            <a:p>
              <a:pPr algn="ctr"/>
              <a:r>
                <a:rPr lang="en-US" sz="800" dirty="0" smtClean="0"/>
                <a:t>Continue take off</a:t>
              </a:r>
              <a:endParaRPr lang="en-US" sz="800" dirty="0"/>
            </a:p>
          </p:txBody>
        </p:sp>
        <p:sp>
          <p:nvSpPr>
            <p:cNvPr id="155" name="ZoneTexte 154"/>
            <p:cNvSpPr txBox="1"/>
            <p:nvPr/>
          </p:nvSpPr>
          <p:spPr>
            <a:xfrm>
              <a:off x="5072066" y="785794"/>
              <a:ext cx="1500198" cy="461665"/>
            </a:xfrm>
            <a:prstGeom prst="rect">
              <a:avLst/>
            </a:prstGeom>
            <a:solidFill>
              <a:schemeClr val="bg1"/>
            </a:solidFill>
            <a:ln>
              <a:solidFill>
                <a:schemeClr val="tx1"/>
              </a:solidFill>
            </a:ln>
          </p:spPr>
          <p:txBody>
            <a:bodyPr wrap="square" rtlCol="0">
              <a:spAutoFit/>
            </a:bodyPr>
            <a:lstStyle/>
            <a:p>
              <a:pPr algn="ctr"/>
              <a:r>
                <a:rPr lang="en-US" sz="1200" dirty="0" smtClean="0"/>
                <a:t>Safety barrier:</a:t>
              </a:r>
            </a:p>
            <a:p>
              <a:pPr algn="ctr"/>
              <a:r>
                <a:rPr lang="en-US" sz="1200" dirty="0" smtClean="0"/>
                <a:t>Achieve max. braking</a:t>
              </a:r>
              <a:endParaRPr lang="en-US" sz="1200" dirty="0"/>
            </a:p>
          </p:txBody>
        </p:sp>
      </p:grpSp>
      <p:sp>
        <p:nvSpPr>
          <p:cNvPr id="80"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8115285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(4/7)</a:t>
            </a:r>
            <a:endParaRPr lang="fr-FR" sz="2000" dirty="0">
              <a:solidFill>
                <a:schemeClr val="bg1"/>
              </a:solidFill>
            </a:endParaRPr>
          </a:p>
        </p:txBody>
      </p:sp>
      <p:sp>
        <p:nvSpPr>
          <p:cNvPr id="2" name="Rectangle 1"/>
          <p:cNvSpPr/>
          <p:nvPr/>
        </p:nvSpPr>
        <p:spPr>
          <a:xfrm>
            <a:off x="0" y="977191"/>
            <a:ext cx="9040483" cy="1477328"/>
          </a:xfrm>
          <a:prstGeom prst="rect">
            <a:avLst/>
          </a:prstGeom>
        </p:spPr>
        <p:txBody>
          <a:bodyPr wrap="square">
            <a:spAutoFit/>
          </a:bodyPr>
          <a:lstStyle/>
          <a:p>
            <a:r>
              <a:rPr lang="en-US" b="1" dirty="0"/>
              <a:t>Representation of future risks in risks </a:t>
            </a:r>
            <a:r>
              <a:rPr lang="en-US" b="1" dirty="0" smtClean="0"/>
              <a:t>models – Results:</a:t>
            </a:r>
          </a:p>
          <a:p>
            <a:pPr marL="285750" indent="-285750">
              <a:buFont typeface="Arial" panose="020B0604020202020204" pitchFamily="34" charset="0"/>
              <a:buChar char="•"/>
            </a:pPr>
            <a:r>
              <a:rPr lang="en-GB" dirty="0"/>
              <a:t>Precursor linked to base events of fault trees</a:t>
            </a:r>
          </a:p>
          <a:p>
            <a:pPr marL="285750" indent="-285750">
              <a:buFont typeface="Arial" panose="020B0604020202020204" pitchFamily="34" charset="0"/>
              <a:buChar char="•"/>
            </a:pPr>
            <a:r>
              <a:rPr lang="en-GB" dirty="0"/>
              <a:t>Application of precursor capture process and calculating precursor occurrence rates.</a:t>
            </a:r>
          </a:p>
          <a:p>
            <a:pPr marL="285750" indent="-285750">
              <a:buFont typeface="Arial" panose="020B0604020202020204" pitchFamily="34" charset="0"/>
              <a:buChar char="•"/>
            </a:pPr>
            <a:r>
              <a:rPr lang="en-GB" dirty="0"/>
              <a:t>Precursor = identifiable event that may be used as early warning for known or potential hazards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442204"/>
              </p:ext>
            </p:extLst>
          </p:nvPr>
        </p:nvGraphicFramePr>
        <p:xfrm>
          <a:off x="3030279" y="2280092"/>
          <a:ext cx="6113722" cy="4577908"/>
        </p:xfrm>
        <a:graphic>
          <a:graphicData uri="http://schemas.openxmlformats.org/presentationml/2006/ole">
            <mc:AlternateContent xmlns:mc="http://schemas.openxmlformats.org/markup-compatibility/2006">
              <mc:Choice xmlns:v="urn:schemas-microsoft-com:vml" Requires="v">
                <p:oleObj spid="_x0000_s11354" name="Slide" r:id="rId3" imgW="4552146" imgH="3413916" progId="PowerPoint.Slide.12">
                  <p:embed/>
                </p:oleObj>
              </mc:Choice>
              <mc:Fallback>
                <p:oleObj name="Slide" r:id="rId3" imgW="4552146" imgH="3413916"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279" y="2280092"/>
                        <a:ext cx="6113722" cy="4577908"/>
                      </a:xfrm>
                      <a:prstGeom prst="rect">
                        <a:avLst/>
                      </a:prstGeom>
                      <a:noFill/>
                    </p:spPr>
                  </p:pic>
                </p:oleObj>
              </mc:Fallback>
            </mc:AlternateContent>
          </a:graphicData>
        </a:graphic>
      </p:graphicFrame>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9312039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(5/7)</a:t>
            </a:r>
            <a:endParaRPr lang="fr-FR" sz="2000" dirty="0">
              <a:solidFill>
                <a:schemeClr val="bg1"/>
              </a:solidFill>
            </a:endParaRPr>
          </a:p>
        </p:txBody>
      </p:sp>
      <p:sp>
        <p:nvSpPr>
          <p:cNvPr id="2" name="Rectangle 1"/>
          <p:cNvSpPr/>
          <p:nvPr/>
        </p:nvSpPr>
        <p:spPr>
          <a:xfrm>
            <a:off x="0" y="931979"/>
            <a:ext cx="9069572" cy="2585323"/>
          </a:xfrm>
          <a:prstGeom prst="rect">
            <a:avLst/>
          </a:prstGeom>
        </p:spPr>
        <p:txBody>
          <a:bodyPr wrap="square">
            <a:spAutoFit/>
          </a:bodyPr>
          <a:lstStyle/>
          <a:p>
            <a:r>
              <a:rPr lang="en-US" b="1" dirty="0"/>
              <a:t>Representation of safety culture and safety </a:t>
            </a:r>
            <a:r>
              <a:rPr lang="en-US" b="1" dirty="0" smtClean="0"/>
              <a:t>management – Results:</a:t>
            </a:r>
          </a:p>
          <a:p>
            <a:endParaRPr lang="en-US" dirty="0" smtClean="0"/>
          </a:p>
          <a:p>
            <a:r>
              <a:rPr lang="en-US" dirty="0"/>
              <a:t>Safety culture and safety management cannot be explicitly represented in the risk model</a:t>
            </a:r>
            <a:r>
              <a:rPr lang="en-US" dirty="0" smtClean="0"/>
              <a:t>:</a:t>
            </a:r>
          </a:p>
          <a:p>
            <a:endParaRPr lang="en-US" dirty="0"/>
          </a:p>
          <a:p>
            <a:pPr marL="342900" indent="-342900">
              <a:buFont typeface="Arial" panose="020B0604020202020204" pitchFamily="34" charset="0"/>
              <a:buChar char="•"/>
            </a:pPr>
            <a:r>
              <a:rPr lang="en-US" dirty="0"/>
              <a:t>Active failures </a:t>
            </a:r>
            <a:r>
              <a:rPr lang="en-US" dirty="0" err="1"/>
              <a:t>vs</a:t>
            </a:r>
            <a:r>
              <a:rPr lang="en-US" dirty="0"/>
              <a:t> latent failures</a:t>
            </a:r>
          </a:p>
          <a:p>
            <a:pPr marL="342900" indent="-342900">
              <a:buFont typeface="Arial" panose="020B0604020202020204" pitchFamily="34" charset="0"/>
              <a:buChar char="•"/>
            </a:pPr>
            <a:r>
              <a:rPr lang="en-US" dirty="0"/>
              <a:t>Common cause influences</a:t>
            </a:r>
          </a:p>
          <a:p>
            <a:pPr marL="342900" indent="-342900">
              <a:buFont typeface="Arial" panose="020B0604020202020204" pitchFamily="34" charset="0"/>
              <a:buChar char="•"/>
            </a:pPr>
            <a:r>
              <a:rPr lang="en-US" dirty="0"/>
              <a:t>Difficult to measure  </a:t>
            </a:r>
          </a:p>
          <a:p>
            <a:endParaRPr lang="en-US" dirty="0" smtClean="0"/>
          </a:p>
          <a:p>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687552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(6/7)</a:t>
            </a:r>
            <a:endParaRPr lang="fr-FR" sz="2000" dirty="0">
              <a:solidFill>
                <a:schemeClr val="bg1"/>
              </a:solidFill>
            </a:endParaRPr>
          </a:p>
        </p:txBody>
      </p:sp>
      <p:sp>
        <p:nvSpPr>
          <p:cNvPr id="2" name="Rectangle 1"/>
          <p:cNvSpPr/>
          <p:nvPr/>
        </p:nvSpPr>
        <p:spPr>
          <a:xfrm>
            <a:off x="0" y="910737"/>
            <a:ext cx="9144000" cy="1200329"/>
          </a:xfrm>
          <a:prstGeom prst="rect">
            <a:avLst/>
          </a:prstGeom>
        </p:spPr>
        <p:txBody>
          <a:bodyPr wrap="square">
            <a:spAutoFit/>
          </a:bodyPr>
          <a:lstStyle/>
          <a:p>
            <a:r>
              <a:rPr lang="en-US" b="1" dirty="0"/>
              <a:t>Use of the risk model to support </a:t>
            </a:r>
            <a:r>
              <a:rPr lang="en-US" b="1" dirty="0" smtClean="0"/>
              <a:t>safety</a:t>
            </a:r>
            <a:r>
              <a:rPr lang="fr-FR" b="1" dirty="0"/>
              <a:t> </a:t>
            </a:r>
            <a:r>
              <a:rPr lang="fr-FR" b="1" dirty="0" smtClean="0"/>
              <a:t>and </a:t>
            </a:r>
            <a:r>
              <a:rPr lang="en-US" b="1" dirty="0" smtClean="0"/>
              <a:t>quantification </a:t>
            </a:r>
            <a:r>
              <a:rPr lang="en-US" b="1" dirty="0"/>
              <a:t>of accident </a:t>
            </a:r>
            <a:r>
              <a:rPr lang="en-US" b="1" dirty="0" smtClean="0"/>
              <a:t>scenarios – Results:</a:t>
            </a:r>
          </a:p>
          <a:p>
            <a:endParaRPr lang="en-US" b="1" dirty="0"/>
          </a:p>
          <a:p>
            <a:pPr marL="342900" indent="-342900">
              <a:buFont typeface="Arial" panose="020B0604020202020204" pitchFamily="34" charset="0"/>
              <a:buChar char="•"/>
            </a:pPr>
            <a:r>
              <a:rPr lang="en-US" dirty="0"/>
              <a:t>Process for quantification described</a:t>
            </a:r>
          </a:p>
          <a:p>
            <a:pPr marL="342900" indent="-342900">
              <a:buFont typeface="Arial" panose="020B0604020202020204" pitchFamily="34" charset="0"/>
              <a:buChar char="•"/>
            </a:pPr>
            <a:r>
              <a:rPr lang="en-US" dirty="0"/>
              <a:t>Updated probabilities for the model provided in WP 2.2 </a:t>
            </a:r>
            <a:endParaRPr lang="fr-FR" dirty="0"/>
          </a:p>
        </p:txBody>
      </p:sp>
      <p:sp>
        <p:nvSpPr>
          <p:cNvPr id="4" name="Espace réservé de la date 3"/>
          <p:cNvSpPr>
            <a:spLocks noGrp="1"/>
          </p:cNvSpPr>
          <p:nvPr>
            <p:ph type="dt" sz="half" idx="2"/>
          </p:nvPr>
        </p:nvSpPr>
        <p:spPr>
          <a:xfrm>
            <a:off x="7596188" y="68741"/>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759375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(7/7)</a:t>
            </a:r>
            <a:endParaRPr lang="fr-FR" sz="2000" dirty="0">
              <a:solidFill>
                <a:schemeClr val="bg1"/>
              </a:solidFill>
            </a:endParaRPr>
          </a:p>
        </p:txBody>
      </p:sp>
      <p:sp>
        <p:nvSpPr>
          <p:cNvPr id="3" name="Rectangle 2"/>
          <p:cNvSpPr/>
          <p:nvPr/>
        </p:nvSpPr>
        <p:spPr>
          <a:xfrm>
            <a:off x="0" y="951312"/>
            <a:ext cx="5195718" cy="1200329"/>
          </a:xfrm>
          <a:prstGeom prst="rect">
            <a:avLst/>
          </a:prstGeom>
        </p:spPr>
        <p:txBody>
          <a:bodyPr wrap="none">
            <a:spAutoFit/>
          </a:bodyPr>
          <a:lstStyle/>
          <a:p>
            <a:r>
              <a:rPr lang="en-US" b="1" dirty="0" smtClean="0"/>
              <a:t>Overall conclusions </a:t>
            </a:r>
            <a:r>
              <a:rPr lang="en-US" b="1" dirty="0"/>
              <a:t>and </a:t>
            </a:r>
            <a:r>
              <a:rPr lang="en-US" b="1" dirty="0" smtClean="0"/>
              <a:t>recommendations : Results: </a:t>
            </a:r>
          </a:p>
          <a:p>
            <a:endParaRPr lang="en-US" dirty="0"/>
          </a:p>
          <a:p>
            <a:pPr marL="342900" indent="-342900">
              <a:buFont typeface="Arial" panose="020B0604020202020204" pitchFamily="34" charset="0"/>
              <a:buChar char="•"/>
            </a:pPr>
            <a:r>
              <a:rPr lang="en-US" dirty="0"/>
              <a:t>Updated risk model</a:t>
            </a:r>
          </a:p>
          <a:p>
            <a:pPr marL="342900" indent="-342900">
              <a:buFont typeface="Arial" panose="020B0604020202020204" pitchFamily="34" charset="0"/>
              <a:buChar char="•"/>
            </a:pPr>
            <a:r>
              <a:rPr lang="en-US" dirty="0"/>
              <a:t>Process for representation of future risks</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31634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(1/5)</a:t>
            </a:r>
            <a:endParaRPr lang="fr-FR" sz="2000" dirty="0">
              <a:solidFill>
                <a:schemeClr val="bg1"/>
              </a:solidFill>
            </a:endParaRPr>
          </a:p>
        </p:txBody>
      </p:sp>
      <p:sp>
        <p:nvSpPr>
          <p:cNvPr id="3" name="Rectangle 2"/>
          <p:cNvSpPr/>
          <p:nvPr/>
        </p:nvSpPr>
        <p:spPr>
          <a:xfrm>
            <a:off x="0" y="899076"/>
            <a:ext cx="9144000" cy="1292662"/>
          </a:xfrm>
          <a:prstGeom prst="rect">
            <a:avLst/>
          </a:prstGeom>
        </p:spPr>
        <p:txBody>
          <a:bodyPr wrap="square">
            <a:spAutoFit/>
          </a:bodyPr>
          <a:lstStyle/>
          <a:p>
            <a:r>
              <a:rPr lang="en-US" b="1" dirty="0"/>
              <a:t>Representation of the current aviation system in accident </a:t>
            </a:r>
            <a:r>
              <a:rPr lang="en-US" b="1" dirty="0" smtClean="0"/>
              <a:t>scenarios – Questions:</a:t>
            </a:r>
          </a:p>
          <a:p>
            <a:endParaRPr lang="en-US" sz="2400" b="1" dirty="0"/>
          </a:p>
          <a:p>
            <a:r>
              <a:rPr lang="en-US" dirty="0"/>
              <a:t>Is the level of detail of the risk model appropriate for application of the model in the context of certification?</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389105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322263" y="1025525"/>
            <a:ext cx="8516937" cy="4681538"/>
          </a:xfrm>
        </p:spPr>
        <p:txBody>
          <a:bodyPr/>
          <a:lstStyle/>
          <a:p>
            <a:pPr marL="0" indent="0">
              <a:buNone/>
            </a:pPr>
            <a:r>
              <a:rPr lang="en-GB" sz="2000" dirty="0"/>
              <a:t> </a:t>
            </a:r>
            <a:endParaRPr lang="fr-FR" sz="2000" dirty="0"/>
          </a:p>
          <a:p>
            <a:pPr marL="0" indent="0">
              <a:buNone/>
            </a:pPr>
            <a:r>
              <a:rPr lang="fr-FR" sz="2000" b="1" dirty="0" smtClean="0"/>
              <a:t>Thursday 19th </a:t>
            </a:r>
            <a:r>
              <a:rPr lang="fr-FR" sz="2000" b="1" dirty="0" err="1" smtClean="0"/>
              <a:t>September</a:t>
            </a:r>
            <a:r>
              <a:rPr lang="fr-FR" sz="2000" b="1" dirty="0"/>
              <a:t> </a:t>
            </a:r>
            <a:r>
              <a:rPr lang="fr-FR" sz="2000" b="1" dirty="0" smtClean="0"/>
              <a:t>- </a:t>
            </a:r>
            <a:r>
              <a:rPr lang="fr-FR" sz="2000" b="1" dirty="0" err="1" smtClean="0"/>
              <a:t>Results</a:t>
            </a:r>
            <a:r>
              <a:rPr lang="fr-FR" sz="2000" b="1" dirty="0" smtClean="0"/>
              <a:t> of </a:t>
            </a:r>
            <a:r>
              <a:rPr lang="fr-FR" sz="2000" b="1" dirty="0" err="1" smtClean="0"/>
              <a:t>Work</a:t>
            </a:r>
            <a:r>
              <a:rPr lang="fr-FR" sz="2000" b="1" dirty="0" smtClean="0"/>
              <a:t> </a:t>
            </a:r>
            <a:r>
              <a:rPr lang="fr-FR" sz="2000" b="1" dirty="0"/>
              <a:t>Package 3 </a:t>
            </a:r>
            <a:endParaRPr lang="fr-FR" sz="2000" b="1" dirty="0" smtClean="0"/>
          </a:p>
          <a:p>
            <a:pPr marL="0" indent="0">
              <a:buNone/>
            </a:pPr>
            <a:endParaRPr lang="fr-FR" sz="2000" dirty="0"/>
          </a:p>
          <a:p>
            <a:pPr marL="0" indent="0">
              <a:buNone/>
            </a:pPr>
            <a:r>
              <a:rPr lang="fr-FR" sz="1600" dirty="0"/>
              <a:t> </a:t>
            </a:r>
            <a:r>
              <a:rPr lang="fr-FR" sz="1600" dirty="0" smtClean="0"/>
              <a:t>   </a:t>
            </a:r>
            <a:r>
              <a:rPr lang="fr-FR" sz="1600" b="1" dirty="0" smtClean="0"/>
              <a:t>13:30-13:45</a:t>
            </a:r>
            <a:r>
              <a:rPr lang="fr-FR" sz="1600" dirty="0" smtClean="0"/>
              <a:t> WP3.1 </a:t>
            </a:r>
            <a:r>
              <a:rPr lang="fr-FR" sz="1600" dirty="0" err="1" smtClean="0"/>
              <a:t>Results</a:t>
            </a:r>
            <a:r>
              <a:rPr lang="fr-FR" sz="1600" dirty="0" smtClean="0"/>
              <a:t> of </a:t>
            </a:r>
            <a:r>
              <a:rPr lang="en-GB" sz="1600" dirty="0" smtClean="0"/>
              <a:t>D3.1 - Total </a:t>
            </a:r>
            <a:r>
              <a:rPr lang="en-GB" sz="1600" dirty="0"/>
              <a:t>Aviation Safety Assessment Methodology  </a:t>
            </a:r>
            <a:endParaRPr lang="en-GB" sz="1600" dirty="0" smtClean="0"/>
          </a:p>
          <a:p>
            <a:pPr marL="0" indent="0">
              <a:buNone/>
            </a:pPr>
            <a:endParaRPr lang="fr-FR" sz="1600" dirty="0"/>
          </a:p>
          <a:p>
            <a:pPr marL="0" lvl="0" indent="0">
              <a:buNone/>
            </a:pPr>
            <a:r>
              <a:rPr lang="en-GB" sz="1600" dirty="0" smtClean="0"/>
              <a:t>    </a:t>
            </a:r>
            <a:r>
              <a:rPr lang="en-GB" sz="1600" b="1" dirty="0" smtClean="0"/>
              <a:t>13:45-14:00</a:t>
            </a:r>
            <a:r>
              <a:rPr lang="en-GB" sz="1600" dirty="0" smtClean="0"/>
              <a:t> WP3.1 Questions/discussion/feedback on D3.1 with User Group members</a:t>
            </a:r>
          </a:p>
          <a:p>
            <a:pPr marL="0" lvl="0" indent="0">
              <a:buNone/>
            </a:pPr>
            <a:endParaRPr lang="en-GB" sz="1600" dirty="0" smtClean="0"/>
          </a:p>
          <a:p>
            <a:pPr marL="0" lvl="0" indent="0">
              <a:buNone/>
            </a:pPr>
            <a:r>
              <a:rPr lang="en-GB" sz="1600" dirty="0" smtClean="0"/>
              <a:t>    </a:t>
            </a:r>
            <a:r>
              <a:rPr lang="en-GB" sz="1600" b="1" dirty="0" smtClean="0"/>
              <a:t>14:00-14:15 </a:t>
            </a:r>
            <a:r>
              <a:rPr lang="en-GB" sz="1600" dirty="0" smtClean="0"/>
              <a:t>WP3.2 Results of D3.2 - Risk </a:t>
            </a:r>
            <a:r>
              <a:rPr lang="en-GB" sz="1600" dirty="0"/>
              <a:t>models and accident scenarios </a:t>
            </a:r>
            <a:endParaRPr lang="en-GB" sz="1600" dirty="0" smtClean="0"/>
          </a:p>
          <a:p>
            <a:pPr marL="0" lvl="0" indent="0">
              <a:buNone/>
            </a:pPr>
            <a:endParaRPr lang="en-GB" sz="1600" dirty="0" smtClean="0"/>
          </a:p>
          <a:p>
            <a:pPr marL="0" indent="0">
              <a:buNone/>
            </a:pPr>
            <a:r>
              <a:rPr lang="en-GB" sz="1600" b="1" dirty="0" smtClean="0"/>
              <a:t>    14:15-14:30</a:t>
            </a:r>
            <a:r>
              <a:rPr lang="en-GB" sz="1600" dirty="0" smtClean="0"/>
              <a:t> WP3.2 Questions/discussion/feedback </a:t>
            </a:r>
            <a:r>
              <a:rPr lang="en-GB" sz="1600" dirty="0"/>
              <a:t>on </a:t>
            </a:r>
            <a:r>
              <a:rPr lang="en-GB" sz="1600" dirty="0" smtClean="0"/>
              <a:t>D3.2 </a:t>
            </a:r>
            <a:r>
              <a:rPr lang="en-GB" sz="1600" dirty="0"/>
              <a:t>with User Group members</a:t>
            </a:r>
          </a:p>
          <a:p>
            <a:pPr marL="0" lvl="0" indent="0">
              <a:buNone/>
            </a:pPr>
            <a:endParaRPr lang="fr-FR" sz="1600" dirty="0"/>
          </a:p>
          <a:p>
            <a:pPr marL="0" indent="0">
              <a:buNone/>
            </a:pPr>
            <a:endParaRPr lang="fr-FR" sz="1600" dirty="0"/>
          </a:p>
        </p:txBody>
      </p:sp>
      <p:sp>
        <p:nvSpPr>
          <p:cNvPr id="8195" name="Titre 10"/>
          <p:cNvSpPr>
            <a:spLocks noGrp="1"/>
          </p:cNvSpPr>
          <p:nvPr>
            <p:ph type="title" idx="4294967295"/>
          </p:nvPr>
        </p:nvSpPr>
        <p:spPr>
          <a:xfrm>
            <a:off x="1496290" y="285007"/>
            <a:ext cx="6282047" cy="589395"/>
          </a:xfrm>
        </p:spPr>
        <p:txBody>
          <a:bodyPr/>
          <a:lstStyle/>
          <a:p>
            <a:r>
              <a:rPr lang="en-GB" sz="2400" dirty="0">
                <a:solidFill>
                  <a:schemeClr val="bg1"/>
                </a:solidFill>
              </a:rPr>
              <a:t>A</a:t>
            </a:r>
            <a:r>
              <a:rPr lang="en-GB" sz="2400" dirty="0" smtClean="0">
                <a:solidFill>
                  <a:schemeClr val="bg1"/>
                </a:solidFill>
              </a:rPr>
              <a:t>genda</a:t>
            </a:r>
            <a:endParaRPr lang="fr-FR" sz="2400" dirty="0">
              <a:solidFill>
                <a:schemeClr val="bg1"/>
              </a:solidFill>
            </a:endParaRPr>
          </a:p>
        </p:txBody>
      </p:sp>
      <p:sp>
        <p:nvSpPr>
          <p:cNvPr id="4" name="Espace réservé de la date 3"/>
          <p:cNvSpPr>
            <a:spLocks noGrp="1"/>
          </p:cNvSpPr>
          <p:nvPr>
            <p:ph type="dt" sz="half" idx="2"/>
          </p:nvPr>
        </p:nvSpPr>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39664621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(2/5)</a:t>
            </a:r>
            <a:endParaRPr lang="fr-FR" sz="2000" dirty="0">
              <a:solidFill>
                <a:schemeClr val="bg1"/>
              </a:solidFill>
            </a:endParaRPr>
          </a:p>
        </p:txBody>
      </p:sp>
      <p:sp>
        <p:nvSpPr>
          <p:cNvPr id="3" name="Rectangle 2"/>
          <p:cNvSpPr/>
          <p:nvPr/>
        </p:nvSpPr>
        <p:spPr>
          <a:xfrm>
            <a:off x="0" y="977191"/>
            <a:ext cx="9037674" cy="1200329"/>
          </a:xfrm>
          <a:prstGeom prst="rect">
            <a:avLst/>
          </a:prstGeom>
        </p:spPr>
        <p:txBody>
          <a:bodyPr wrap="square">
            <a:spAutoFit/>
          </a:bodyPr>
          <a:lstStyle/>
          <a:p>
            <a:r>
              <a:rPr lang="en-US" b="1" dirty="0"/>
              <a:t>Representation of future risks in risks </a:t>
            </a:r>
            <a:r>
              <a:rPr lang="en-US" b="1" dirty="0" smtClean="0"/>
              <a:t>models – Questions:</a:t>
            </a:r>
          </a:p>
          <a:p>
            <a:endParaRPr lang="en-US" dirty="0"/>
          </a:p>
          <a:p>
            <a:r>
              <a:rPr lang="en-US" dirty="0"/>
              <a:t>Do we need to develop this part of the model for each new certification question, or is there need for a ‘universally applicable’ list of </a:t>
            </a:r>
            <a:r>
              <a:rPr lang="en-US" dirty="0" smtClean="0"/>
              <a:t>precursors </a:t>
            </a:r>
            <a:r>
              <a:rPr lang="en-US" dirty="0"/>
              <a:t>and links with the model?</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1258609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(3/5)</a:t>
            </a:r>
            <a:endParaRPr lang="fr-FR" sz="2000" dirty="0">
              <a:solidFill>
                <a:schemeClr val="bg1"/>
              </a:solidFill>
            </a:endParaRPr>
          </a:p>
        </p:txBody>
      </p:sp>
      <p:sp>
        <p:nvSpPr>
          <p:cNvPr id="3" name="Rectangle 2"/>
          <p:cNvSpPr/>
          <p:nvPr/>
        </p:nvSpPr>
        <p:spPr>
          <a:xfrm>
            <a:off x="0" y="931979"/>
            <a:ext cx="9144000" cy="1200329"/>
          </a:xfrm>
          <a:prstGeom prst="rect">
            <a:avLst/>
          </a:prstGeom>
        </p:spPr>
        <p:txBody>
          <a:bodyPr wrap="square">
            <a:spAutoFit/>
          </a:bodyPr>
          <a:lstStyle/>
          <a:p>
            <a:r>
              <a:rPr lang="en-US" b="1" dirty="0"/>
              <a:t>Representation of safety culture and safety </a:t>
            </a:r>
            <a:r>
              <a:rPr lang="en-US" b="1" dirty="0" smtClean="0"/>
              <a:t>management – Questions:</a:t>
            </a:r>
          </a:p>
          <a:p>
            <a:endParaRPr lang="en-US" dirty="0"/>
          </a:p>
          <a:p>
            <a:r>
              <a:rPr lang="en-US" dirty="0"/>
              <a:t>Is the proposed </a:t>
            </a:r>
            <a:r>
              <a:rPr lang="en-US" dirty="0" smtClean="0"/>
              <a:t>“modification factor” </a:t>
            </a:r>
            <a:r>
              <a:rPr lang="en-US" dirty="0"/>
              <a:t>for representation of safety culture and safety management sufficient and acceptable?</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6686060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(4/5)</a:t>
            </a:r>
            <a:endParaRPr lang="fr-FR" sz="2000" dirty="0">
              <a:solidFill>
                <a:schemeClr val="bg1"/>
              </a:solidFill>
            </a:endParaRPr>
          </a:p>
        </p:txBody>
      </p:sp>
      <p:sp>
        <p:nvSpPr>
          <p:cNvPr id="3" name="Rectangle 2"/>
          <p:cNvSpPr/>
          <p:nvPr/>
        </p:nvSpPr>
        <p:spPr>
          <a:xfrm>
            <a:off x="0" y="910737"/>
            <a:ext cx="8453887" cy="923330"/>
          </a:xfrm>
          <a:prstGeom prst="rect">
            <a:avLst/>
          </a:prstGeom>
        </p:spPr>
        <p:txBody>
          <a:bodyPr wrap="square">
            <a:spAutoFit/>
          </a:bodyPr>
          <a:lstStyle/>
          <a:p>
            <a:r>
              <a:rPr lang="en-US" b="1" dirty="0" smtClean="0"/>
              <a:t>Quantification </a:t>
            </a:r>
            <a:r>
              <a:rPr lang="en-US" b="1" dirty="0"/>
              <a:t>of accident </a:t>
            </a:r>
            <a:r>
              <a:rPr lang="en-US" b="1" dirty="0" smtClean="0"/>
              <a:t>scenarios – Questions:</a:t>
            </a:r>
          </a:p>
          <a:p>
            <a:endParaRPr lang="en-US" dirty="0"/>
          </a:p>
          <a:p>
            <a:r>
              <a:rPr lang="fr-FR" dirty="0"/>
              <a:t>How do </a:t>
            </a:r>
            <a:r>
              <a:rPr lang="fr-FR" dirty="0" err="1"/>
              <a:t>we</a:t>
            </a:r>
            <a:r>
              <a:rPr lang="fr-FR" dirty="0"/>
              <a:t>  </a:t>
            </a:r>
            <a:r>
              <a:rPr lang="fr-FR" dirty="0" err="1"/>
              <a:t>determine</a:t>
            </a:r>
            <a:r>
              <a:rPr lang="fr-FR" dirty="0"/>
              <a:t> </a:t>
            </a:r>
            <a:r>
              <a:rPr lang="fr-FR" dirty="0" err="1" smtClean="0"/>
              <a:t>that</a:t>
            </a:r>
            <a:r>
              <a:rPr lang="fr-FR" dirty="0" smtClean="0"/>
              <a:t> the </a:t>
            </a:r>
            <a:r>
              <a:rPr lang="fr-FR" dirty="0"/>
              <a:t>quantification </a:t>
            </a:r>
            <a:r>
              <a:rPr lang="fr-FR" dirty="0" err="1"/>
              <a:t>is</a:t>
            </a:r>
            <a:r>
              <a:rPr lang="fr-FR" dirty="0"/>
              <a:t> correct?</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513903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(5/5)</a:t>
            </a:r>
            <a:endParaRPr lang="fr-FR" sz="2000" dirty="0">
              <a:solidFill>
                <a:schemeClr val="bg1"/>
              </a:solidFill>
            </a:endParaRPr>
          </a:p>
        </p:txBody>
      </p:sp>
      <p:sp>
        <p:nvSpPr>
          <p:cNvPr id="3" name="Rectangle 2"/>
          <p:cNvSpPr/>
          <p:nvPr/>
        </p:nvSpPr>
        <p:spPr>
          <a:xfrm>
            <a:off x="0" y="951312"/>
            <a:ext cx="5419369" cy="923330"/>
          </a:xfrm>
          <a:prstGeom prst="rect">
            <a:avLst/>
          </a:prstGeom>
        </p:spPr>
        <p:txBody>
          <a:bodyPr wrap="none">
            <a:spAutoFit/>
          </a:bodyPr>
          <a:lstStyle/>
          <a:p>
            <a:r>
              <a:rPr lang="en-US" b="1" dirty="0" smtClean="0"/>
              <a:t>Overall conclusions </a:t>
            </a:r>
            <a:r>
              <a:rPr lang="en-US" b="1" dirty="0"/>
              <a:t>and </a:t>
            </a:r>
            <a:r>
              <a:rPr lang="en-US" b="1" dirty="0" smtClean="0"/>
              <a:t>recommendations : Questions:</a:t>
            </a:r>
          </a:p>
          <a:p>
            <a:endParaRPr lang="en-US" dirty="0"/>
          </a:p>
          <a:p>
            <a:r>
              <a:rPr lang="en-US" dirty="0"/>
              <a:t>How can a risk model be applied in certification?</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6957343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5720" y="5286388"/>
            <a:ext cx="8501122" cy="1041400"/>
          </a:xfrm>
          <a:prstGeom prst="rect">
            <a:avLst/>
          </a:prstGeom>
          <a:noFill/>
          <a:ln w="9525">
            <a:noFill/>
            <a:miter lim="800000"/>
            <a:headEnd/>
            <a:tailEnd/>
          </a:ln>
        </p:spPr>
        <p:txBody>
          <a:bodyPr lIns="0" tIns="0" rIns="0" bIns="0"/>
          <a:lstStyle/>
          <a:p>
            <a:pPr algn="ctr" eaLnBrk="0" hangingPunct="0">
              <a:spcBef>
                <a:spcPct val="20000"/>
              </a:spcBef>
              <a:tabLst>
                <a:tab pos="0" algn="l"/>
              </a:tabLst>
            </a:pPr>
            <a:endParaRPr lang="en-GB" sz="1200" dirty="0">
              <a:solidFill>
                <a:srgbClr val="000000"/>
              </a:solidFill>
            </a:endParaRPr>
          </a:p>
          <a:p>
            <a:pPr eaLnBrk="0" hangingPunct="0">
              <a:spcBef>
                <a:spcPct val="20000"/>
              </a:spcBef>
              <a:tabLst>
                <a:tab pos="0" algn="l"/>
              </a:tabLst>
            </a:pPr>
            <a:r>
              <a:rPr lang="en-GB" sz="1000" dirty="0">
                <a:solidFill>
                  <a:srgbClr val="000000"/>
                </a:solidFill>
              </a:rPr>
              <a:t>The reproduction, distribution and utilization of this document as well </a:t>
            </a:r>
            <a:r>
              <a:rPr lang="en-GB" sz="1000" dirty="0" smtClean="0">
                <a:solidFill>
                  <a:srgbClr val="000000"/>
                </a:solidFill>
              </a:rPr>
              <a:t>as the </a:t>
            </a:r>
            <a:r>
              <a:rPr lang="en-GB" sz="1000" dirty="0">
                <a:solidFill>
                  <a:srgbClr val="000000"/>
                </a:solidFill>
              </a:rPr>
              <a:t>communication of its contents to others without express authorization </a:t>
            </a:r>
            <a:r>
              <a:rPr lang="en-GB" sz="1000" dirty="0" smtClean="0">
                <a:solidFill>
                  <a:srgbClr val="000000"/>
                </a:solidFill>
              </a:rPr>
              <a:t>is </a:t>
            </a:r>
            <a:r>
              <a:rPr lang="en-GB" sz="1000" dirty="0">
                <a:solidFill>
                  <a:srgbClr val="000000"/>
                </a:solidFill>
              </a:rPr>
              <a:t>prohibited. Offenders will be held liable for the payment of damages. </a:t>
            </a:r>
            <a:r>
              <a:rPr lang="en-GB" sz="1000" dirty="0" smtClean="0">
                <a:solidFill>
                  <a:srgbClr val="000000"/>
                </a:solidFill>
              </a:rPr>
              <a:t>All </a:t>
            </a:r>
            <a:r>
              <a:rPr lang="en-GB" sz="1000" dirty="0">
                <a:solidFill>
                  <a:srgbClr val="000000"/>
                </a:solidFill>
              </a:rPr>
              <a:t>rights reserved in the event of the grant of a patent, utility model or design.</a:t>
            </a:r>
            <a:endParaRPr lang="de-DE" sz="1000" dirty="0">
              <a:solidFill>
                <a:srgbClr val="000000"/>
              </a:solidFill>
            </a:endParaRPr>
          </a:p>
        </p:txBody>
      </p:sp>
      <p:sp>
        <p:nvSpPr>
          <p:cNvPr id="9219" name="Rectangle 5"/>
          <p:cNvSpPr>
            <a:spLocks noChangeArrowheads="1"/>
          </p:cNvSpPr>
          <p:nvPr/>
        </p:nvSpPr>
        <p:spPr bwMode="auto">
          <a:xfrm>
            <a:off x="1059544" y="2979728"/>
            <a:ext cx="6638612" cy="836612"/>
          </a:xfrm>
          <a:prstGeom prst="rect">
            <a:avLst/>
          </a:prstGeom>
          <a:noFill/>
          <a:ln w="9525">
            <a:noFill/>
            <a:miter lim="800000"/>
            <a:headEnd/>
            <a:tailEnd/>
          </a:ln>
        </p:spPr>
        <p:txBody>
          <a:bodyPr lIns="0" tIns="0" rIns="0" bIns="0"/>
          <a:lstStyle/>
          <a:p>
            <a:pPr algn="ctr"/>
            <a:r>
              <a:rPr lang="en-US" sz="4000" dirty="0" smtClean="0"/>
              <a:t>Thank </a:t>
            </a:r>
            <a:r>
              <a:rPr lang="en-US" sz="4000" dirty="0"/>
              <a:t>you for your attention!</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155294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322263" y="1025525"/>
            <a:ext cx="8516937" cy="4681538"/>
          </a:xfrm>
        </p:spPr>
        <p:txBody>
          <a:bodyPr/>
          <a:lstStyle/>
          <a:p>
            <a:pPr marL="0" indent="0">
              <a:buNone/>
            </a:pPr>
            <a:r>
              <a:rPr lang="en-GB" sz="2000" dirty="0"/>
              <a:t> </a:t>
            </a:r>
            <a:endParaRPr lang="fr-FR" sz="2000" dirty="0"/>
          </a:p>
          <a:p>
            <a:pPr marL="0" indent="0">
              <a:buNone/>
            </a:pPr>
            <a:r>
              <a:rPr lang="fr-FR" sz="2000" b="1" dirty="0" smtClean="0"/>
              <a:t>Friday 20th </a:t>
            </a:r>
            <a:r>
              <a:rPr lang="fr-FR" sz="2000" b="1" dirty="0" err="1" smtClean="0"/>
              <a:t>September</a:t>
            </a:r>
            <a:r>
              <a:rPr lang="fr-FR" sz="2000" b="1" dirty="0" smtClean="0"/>
              <a:t> -Future </a:t>
            </a:r>
            <a:r>
              <a:rPr lang="fr-FR" sz="2000" b="1" dirty="0" err="1"/>
              <a:t>Work</a:t>
            </a:r>
            <a:r>
              <a:rPr lang="fr-FR" sz="2000" b="1" dirty="0"/>
              <a:t> in </a:t>
            </a:r>
            <a:r>
              <a:rPr lang="fr-FR" sz="2000" b="1" dirty="0" err="1"/>
              <a:t>Work</a:t>
            </a:r>
            <a:r>
              <a:rPr lang="fr-FR" sz="2000" b="1" dirty="0"/>
              <a:t> Package 3 </a:t>
            </a:r>
            <a:endParaRPr lang="fr-FR" sz="2000" dirty="0"/>
          </a:p>
          <a:p>
            <a:pPr marL="0" indent="0">
              <a:buNone/>
            </a:pPr>
            <a:r>
              <a:rPr lang="fr-FR" sz="1600" i="1" dirty="0" smtClean="0"/>
              <a:t>Goals: </a:t>
            </a:r>
            <a:r>
              <a:rPr lang="fr-FR" sz="1600" i="1" dirty="0"/>
              <a:t>To </a:t>
            </a:r>
            <a:r>
              <a:rPr lang="fr-FR" sz="1600" i="1" dirty="0" err="1"/>
              <a:t>present</a:t>
            </a:r>
            <a:r>
              <a:rPr lang="fr-FR" sz="1600" i="1" dirty="0"/>
              <a:t> </a:t>
            </a:r>
            <a:r>
              <a:rPr lang="fr-FR" sz="1600" i="1" dirty="0" err="1"/>
              <a:t>very</a:t>
            </a:r>
            <a:r>
              <a:rPr lang="fr-FR" sz="1600" i="1" dirty="0"/>
              <a:t> </a:t>
            </a:r>
            <a:r>
              <a:rPr lang="fr-FR" sz="1600" i="1" dirty="0" err="1"/>
              <a:t>briefly</a:t>
            </a:r>
            <a:r>
              <a:rPr lang="fr-FR" sz="1600" i="1" dirty="0"/>
              <a:t> the scope of the future </a:t>
            </a:r>
            <a:r>
              <a:rPr lang="fr-FR" sz="1600" i="1" dirty="0" err="1"/>
              <a:t>work</a:t>
            </a:r>
            <a:r>
              <a:rPr lang="fr-FR" sz="1600" i="1" dirty="0"/>
              <a:t> in WP3 </a:t>
            </a:r>
            <a:r>
              <a:rPr lang="fr-FR" sz="1600" i="1" dirty="0" err="1"/>
              <a:t>with</a:t>
            </a:r>
            <a:r>
              <a:rPr lang="fr-FR" sz="1600" i="1" dirty="0"/>
              <a:t> a focus on the </a:t>
            </a:r>
            <a:r>
              <a:rPr lang="fr-FR" sz="1600" i="1" dirty="0" err="1"/>
              <a:t>following</a:t>
            </a:r>
            <a:r>
              <a:rPr lang="fr-FR" sz="1600" i="1" dirty="0"/>
              <a:t> on-</a:t>
            </a:r>
            <a:r>
              <a:rPr lang="fr-FR" sz="1600" i="1" dirty="0" err="1"/>
              <a:t>going</a:t>
            </a:r>
            <a:r>
              <a:rPr lang="fr-FR" sz="1600" i="1" dirty="0"/>
              <a:t> </a:t>
            </a:r>
            <a:r>
              <a:rPr lang="fr-FR" sz="1600" i="1" dirty="0" err="1" smtClean="0"/>
              <a:t>deliverables</a:t>
            </a:r>
            <a:r>
              <a:rPr lang="fr-FR" sz="1600" i="1" dirty="0"/>
              <a:t> </a:t>
            </a:r>
            <a:r>
              <a:rPr lang="fr-FR" sz="1600" i="1" dirty="0" smtClean="0"/>
              <a:t>and to </a:t>
            </a:r>
            <a:r>
              <a:rPr lang="fr-FR" sz="1600" i="1" dirty="0" err="1"/>
              <a:t>obtain</a:t>
            </a:r>
            <a:r>
              <a:rPr lang="fr-FR" sz="1600" i="1" dirty="0"/>
              <a:t> input </a:t>
            </a:r>
            <a:r>
              <a:rPr lang="fr-FR" sz="1600" i="1" dirty="0" err="1"/>
              <a:t>from</a:t>
            </a:r>
            <a:r>
              <a:rPr lang="fr-FR" sz="1600" i="1" dirty="0"/>
              <a:t> the User Group relevant for the future </a:t>
            </a:r>
            <a:r>
              <a:rPr lang="fr-FR" sz="1600" i="1" dirty="0" err="1"/>
              <a:t>work</a:t>
            </a:r>
            <a:r>
              <a:rPr lang="fr-FR" sz="1600" i="1" dirty="0" smtClean="0"/>
              <a:t>.</a:t>
            </a:r>
          </a:p>
          <a:p>
            <a:pPr marL="0" indent="0">
              <a:buNone/>
            </a:pPr>
            <a:endParaRPr lang="en-GB" sz="1600" dirty="0"/>
          </a:p>
          <a:p>
            <a:pPr marL="0" indent="0">
              <a:buNone/>
            </a:pPr>
            <a:r>
              <a:rPr lang="fr-FR" sz="1600" b="1" dirty="0" smtClean="0"/>
              <a:t>    13:00-13:15 </a:t>
            </a:r>
            <a:r>
              <a:rPr lang="fr-FR" sz="1600" dirty="0" smtClean="0"/>
              <a:t>WP3.3 - </a:t>
            </a:r>
            <a:r>
              <a:rPr lang="en-GB" sz="1600" dirty="0" smtClean="0"/>
              <a:t>Tools </a:t>
            </a:r>
            <a:r>
              <a:rPr lang="en-GB" sz="1600" dirty="0"/>
              <a:t>for risk assessment and user manual </a:t>
            </a:r>
            <a:r>
              <a:rPr lang="en-GB" sz="1600" dirty="0" smtClean="0"/>
              <a:t>brief presentation</a:t>
            </a:r>
          </a:p>
          <a:p>
            <a:pPr marL="0" indent="0">
              <a:buNone/>
            </a:pPr>
            <a:endParaRPr lang="en-GB" sz="1600" dirty="0" smtClean="0"/>
          </a:p>
          <a:p>
            <a:pPr marL="0" indent="0">
              <a:buNone/>
            </a:pPr>
            <a:r>
              <a:rPr lang="fr-FR" sz="1600" b="1" dirty="0" smtClean="0"/>
              <a:t>    13:15-13:30 </a:t>
            </a:r>
            <a:r>
              <a:rPr lang="en-GB" sz="1600" dirty="0"/>
              <a:t>Questions/discussion/feedback </a:t>
            </a:r>
            <a:r>
              <a:rPr lang="en-GB" sz="1600" dirty="0" smtClean="0"/>
              <a:t>on W3.3 content with </a:t>
            </a:r>
            <a:r>
              <a:rPr lang="en-GB" sz="1600" dirty="0"/>
              <a:t>User Group </a:t>
            </a:r>
            <a:r>
              <a:rPr lang="en-GB" sz="1600" dirty="0" smtClean="0"/>
              <a:t>members</a:t>
            </a:r>
          </a:p>
          <a:p>
            <a:pPr marL="0" indent="0">
              <a:buNone/>
            </a:pPr>
            <a:endParaRPr lang="en-GB" sz="1600" dirty="0" smtClean="0"/>
          </a:p>
          <a:p>
            <a:pPr marL="0" indent="0">
              <a:buNone/>
            </a:pPr>
            <a:r>
              <a:rPr lang="fr-FR" sz="1600" b="1" dirty="0" smtClean="0"/>
              <a:t>    13:30-13:45 </a:t>
            </a:r>
            <a:r>
              <a:rPr lang="en-GB" sz="1600" dirty="0" smtClean="0"/>
              <a:t>WP3.4 </a:t>
            </a:r>
            <a:r>
              <a:rPr lang="en-GB" sz="1600" dirty="0"/>
              <a:t>Overall safety impact results and user manual </a:t>
            </a:r>
            <a:r>
              <a:rPr lang="en-GB" sz="1600" dirty="0" smtClean="0"/>
              <a:t>presentation</a:t>
            </a:r>
          </a:p>
          <a:p>
            <a:pPr marL="0" indent="0">
              <a:buNone/>
            </a:pPr>
            <a:endParaRPr lang="fr-FR" sz="1600" dirty="0"/>
          </a:p>
          <a:p>
            <a:pPr marL="0" indent="0">
              <a:buNone/>
            </a:pPr>
            <a:r>
              <a:rPr lang="fr-FR" sz="1600" b="1" dirty="0" smtClean="0"/>
              <a:t>    13:45-14:00 </a:t>
            </a:r>
            <a:r>
              <a:rPr lang="en-GB" sz="1600" dirty="0"/>
              <a:t>Questions/discussion/feedback on </a:t>
            </a:r>
            <a:r>
              <a:rPr lang="en-GB" sz="1600" dirty="0" smtClean="0"/>
              <a:t>W3.4 content with </a:t>
            </a:r>
            <a:r>
              <a:rPr lang="en-GB" sz="1600" dirty="0"/>
              <a:t>User Group </a:t>
            </a:r>
            <a:r>
              <a:rPr lang="en-GB" sz="1600" dirty="0" smtClean="0"/>
              <a:t>members</a:t>
            </a:r>
          </a:p>
          <a:p>
            <a:pPr marL="0" indent="0">
              <a:buNone/>
            </a:pPr>
            <a:endParaRPr lang="en-GB" sz="1600" dirty="0"/>
          </a:p>
          <a:p>
            <a:pPr marL="0" indent="0">
              <a:buNone/>
            </a:pPr>
            <a:r>
              <a:rPr lang="fr-FR" sz="1600" b="1" dirty="0" smtClean="0"/>
              <a:t>    13:30-13:45 </a:t>
            </a:r>
            <a:r>
              <a:rPr lang="en-GB" sz="1600" dirty="0" smtClean="0"/>
              <a:t>WP3.5 </a:t>
            </a:r>
            <a:r>
              <a:rPr lang="en-US" sz="1600" dirty="0"/>
              <a:t>Total aviation system safety standards</a:t>
            </a:r>
          </a:p>
          <a:p>
            <a:pPr marL="0" indent="0">
              <a:buNone/>
            </a:pPr>
            <a:endParaRPr lang="en-US" sz="1600" dirty="0">
              <a:solidFill>
                <a:schemeClr val="tx2">
                  <a:lumMod val="60000"/>
                  <a:lumOff val="40000"/>
                </a:schemeClr>
              </a:solidFill>
            </a:endParaRPr>
          </a:p>
          <a:p>
            <a:pPr marL="0" indent="0">
              <a:buNone/>
            </a:pPr>
            <a:r>
              <a:rPr lang="fr-FR" sz="1600" b="1" dirty="0" smtClean="0"/>
              <a:t>    13:45-14:00 </a:t>
            </a:r>
            <a:r>
              <a:rPr lang="en-GB" sz="1600" dirty="0"/>
              <a:t>Questions/discussion/feedback on </a:t>
            </a:r>
            <a:r>
              <a:rPr lang="en-GB" sz="1600" dirty="0" smtClean="0"/>
              <a:t>W3.5 </a:t>
            </a:r>
            <a:r>
              <a:rPr lang="en-GB" sz="1600" dirty="0"/>
              <a:t>content with User Group members</a:t>
            </a:r>
          </a:p>
          <a:p>
            <a:pPr marL="0" indent="0">
              <a:buNone/>
            </a:pPr>
            <a:endParaRPr lang="en-GB" sz="1600" dirty="0"/>
          </a:p>
          <a:p>
            <a:pPr marL="0" indent="0">
              <a:buNone/>
            </a:pPr>
            <a:endParaRPr lang="en-US" sz="1600" dirty="0">
              <a:solidFill>
                <a:schemeClr val="tx2">
                  <a:lumMod val="60000"/>
                  <a:lumOff val="40000"/>
                </a:schemeClr>
              </a:solidFill>
            </a:endParaRPr>
          </a:p>
          <a:p>
            <a:pPr marL="0" indent="0">
              <a:buNone/>
            </a:pPr>
            <a:endParaRPr lang="en-GB" sz="1600" dirty="0" smtClean="0"/>
          </a:p>
          <a:p>
            <a:pPr marL="0" indent="0">
              <a:buNone/>
            </a:pPr>
            <a:endParaRPr lang="fr-FR" sz="1600" dirty="0"/>
          </a:p>
          <a:p>
            <a:pPr marL="0" indent="0">
              <a:buNone/>
            </a:pPr>
            <a:endParaRPr lang="fr-FR" sz="1600" dirty="0"/>
          </a:p>
        </p:txBody>
      </p:sp>
      <p:sp>
        <p:nvSpPr>
          <p:cNvPr id="8195" name="Titre 10"/>
          <p:cNvSpPr>
            <a:spLocks noGrp="1"/>
          </p:cNvSpPr>
          <p:nvPr>
            <p:ph type="title" idx="4294967295"/>
          </p:nvPr>
        </p:nvSpPr>
        <p:spPr>
          <a:xfrm>
            <a:off x="1496290" y="285007"/>
            <a:ext cx="6282047" cy="589395"/>
          </a:xfrm>
        </p:spPr>
        <p:txBody>
          <a:bodyPr/>
          <a:lstStyle/>
          <a:p>
            <a:r>
              <a:rPr lang="en-GB" sz="2400" dirty="0">
                <a:solidFill>
                  <a:schemeClr val="bg1"/>
                </a:solidFill>
              </a:rPr>
              <a:t>A</a:t>
            </a:r>
            <a:r>
              <a:rPr lang="en-GB" sz="2400" dirty="0" smtClean="0">
                <a:solidFill>
                  <a:schemeClr val="bg1"/>
                </a:solidFill>
              </a:rPr>
              <a:t>genda</a:t>
            </a:r>
            <a:endParaRPr lang="fr-FR" sz="2400" dirty="0">
              <a:solidFill>
                <a:schemeClr val="bg1"/>
              </a:solidFill>
            </a:endParaRPr>
          </a:p>
        </p:txBody>
      </p:sp>
      <p:sp>
        <p:nvSpPr>
          <p:cNvPr id="4" name="Espace réservé de la date 3"/>
          <p:cNvSpPr>
            <a:spLocks noGrp="1"/>
          </p:cNvSpPr>
          <p:nvPr>
            <p:ph type="dt" sz="half" idx="2"/>
          </p:nvPr>
        </p:nvSpPr>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9777963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646331"/>
          </a:xfrm>
          <a:prstGeom prst="rect">
            <a:avLst/>
          </a:prstGeom>
        </p:spPr>
        <p:txBody>
          <a:bodyPr wrap="square">
            <a:spAutoFit/>
          </a:bodyPr>
          <a:lstStyle/>
          <a:p>
            <a:pPr algn="ctr"/>
            <a:r>
              <a:rPr lang="fr-FR" sz="3600" dirty="0" smtClean="0"/>
              <a:t>WP3.3 </a:t>
            </a:r>
            <a:r>
              <a:rPr lang="fr-FR" sz="3600" dirty="0" err="1" smtClean="0"/>
              <a:t>Tool</a:t>
            </a:r>
            <a:r>
              <a:rPr lang="fr-FR" sz="3600" dirty="0" smtClean="0"/>
              <a:t> for </a:t>
            </a:r>
            <a:r>
              <a:rPr lang="fr-FR" sz="3600" dirty="0" err="1" smtClean="0"/>
              <a:t>Risk</a:t>
            </a:r>
            <a:r>
              <a:rPr lang="fr-FR" sz="3600" dirty="0" smtClean="0"/>
              <a:t> </a:t>
            </a:r>
            <a:r>
              <a:rPr lang="fr-FR" sz="3600" dirty="0" err="1"/>
              <a:t>A</a:t>
            </a:r>
            <a:r>
              <a:rPr lang="fr-FR" sz="3600" dirty="0" err="1" smtClean="0"/>
              <a:t>ssessment</a:t>
            </a:r>
            <a:endParaRPr lang="es-ES" sz="36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1502745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1495424"/>
            <a:ext cx="8229600" cy="4608000"/>
          </a:xfrm>
        </p:spPr>
        <p:txBody>
          <a:bodyPr/>
          <a:lstStyle/>
          <a:p>
            <a:pPr marL="0" indent="0">
              <a:buNone/>
            </a:pPr>
            <a:r>
              <a:rPr lang="en-US" b="1" baseline="0" dirty="0" smtClean="0"/>
              <a:t>Objectives of work package 3.3</a:t>
            </a:r>
          </a:p>
          <a:p>
            <a:r>
              <a:rPr lang="en-US" baseline="0" dirty="0" smtClean="0"/>
              <a:t>Build a prototype tool to support risk assessment</a:t>
            </a:r>
            <a:endParaRPr lang="en-US" dirty="0"/>
          </a:p>
          <a:p>
            <a:r>
              <a:rPr lang="en-US" dirty="0" smtClean="0"/>
              <a:t>Tasks according to </a:t>
            </a:r>
            <a:r>
              <a:rPr lang="en-US" dirty="0" err="1" smtClean="0"/>
              <a:t>DoW</a:t>
            </a:r>
            <a:endParaRPr lang="en-US" dirty="0" smtClean="0"/>
          </a:p>
          <a:p>
            <a:pPr lvl="1" indent="-358775"/>
            <a:r>
              <a:rPr lang="en-US" dirty="0" smtClean="0"/>
              <a:t>Software</a:t>
            </a:r>
            <a:r>
              <a:rPr lang="en-US" baseline="0" dirty="0" smtClean="0"/>
              <a:t> requirements definition</a:t>
            </a:r>
          </a:p>
          <a:p>
            <a:pPr lvl="1" indent="-358775"/>
            <a:r>
              <a:rPr lang="en-US" baseline="0" dirty="0" smtClean="0"/>
              <a:t>Software functional design</a:t>
            </a:r>
          </a:p>
          <a:p>
            <a:pPr lvl="1" indent="-358775"/>
            <a:r>
              <a:rPr lang="en-US" baseline="0" dirty="0" smtClean="0"/>
              <a:t>Code development</a:t>
            </a:r>
          </a:p>
          <a:p>
            <a:pPr lvl="1" indent="-358775"/>
            <a:r>
              <a:rPr lang="en-US" baseline="0" dirty="0" smtClean="0"/>
              <a:t>Code verification</a:t>
            </a:r>
          </a:p>
          <a:p>
            <a:pPr lvl="1" indent="-358775"/>
            <a:r>
              <a:rPr lang="en-US" baseline="0" dirty="0" smtClean="0"/>
              <a:t>User manual development</a:t>
            </a:r>
          </a:p>
          <a:p>
            <a:pPr lvl="1" indent="-358775"/>
            <a:r>
              <a:rPr lang="en-US" baseline="0" dirty="0" smtClean="0"/>
              <a:t>Familiarization workshop organization</a:t>
            </a:r>
          </a:p>
        </p:txBody>
      </p:sp>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(1/5)</a:t>
            </a:r>
            <a:endParaRPr lang="fr-FR" sz="2000" dirty="0">
              <a:solidFill>
                <a:schemeClr val="bg1"/>
              </a:solidFill>
            </a:endParaRP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094231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(2/5)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marR="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lang="en-GB" sz="2400" b="1" kern="1200" dirty="0" smtClean="0">
                <a:solidFill>
                  <a:schemeClr val="tx2"/>
                </a:solidFill>
                <a:effectLst/>
                <a:latin typeface="+mn-lt"/>
                <a:ea typeface="+mn-ea"/>
                <a:cs typeface="+mn-cs"/>
              </a:rPr>
              <a:t>Main functionalities</a:t>
            </a:r>
          </a:p>
          <a:p>
            <a:pPr marL="358775" marR="0" indent="-358775" algn="l" defTabSz="914400" rtl="0" eaLnBrk="1" fontAlgn="base" latinLnBrk="0" hangingPunct="1">
              <a:lnSpc>
                <a:spcPct val="100000"/>
              </a:lnSpc>
              <a:spcBef>
                <a:spcPts val="300"/>
              </a:spcBef>
              <a:spcAft>
                <a:spcPct val="0"/>
              </a:spcAft>
              <a:buClr>
                <a:schemeClr val="accent1"/>
              </a:buClr>
              <a:buSzTx/>
              <a:tabLst/>
              <a:defRPr/>
            </a:pPr>
            <a:r>
              <a:rPr lang="en-GB" sz="2400" kern="1200" dirty="0" smtClean="0">
                <a:solidFill>
                  <a:schemeClr val="tx2"/>
                </a:solidFill>
                <a:effectLst/>
                <a:latin typeface="+mn-lt"/>
                <a:ea typeface="+mn-ea"/>
                <a:cs typeface="+mn-cs"/>
              </a:rPr>
              <a:t>Support risk assessment</a:t>
            </a:r>
            <a:r>
              <a:rPr lang="en-GB" sz="2400" kern="1200" baseline="0" dirty="0" smtClean="0">
                <a:solidFill>
                  <a:schemeClr val="tx2"/>
                </a:solidFill>
                <a:effectLst/>
                <a:latin typeface="+mn-lt"/>
                <a:ea typeface="+mn-ea"/>
                <a:cs typeface="+mn-cs"/>
              </a:rPr>
              <a:t> for a proposed change</a:t>
            </a:r>
            <a:br>
              <a:rPr lang="en-GB" sz="2400" kern="1200" baseline="0" dirty="0" smtClean="0">
                <a:solidFill>
                  <a:schemeClr val="tx2"/>
                </a:solidFill>
                <a:effectLst/>
                <a:latin typeface="+mn-lt"/>
                <a:ea typeface="+mn-ea"/>
                <a:cs typeface="+mn-cs"/>
              </a:rPr>
            </a:br>
            <a:r>
              <a:rPr lang="en-GB" sz="2400" kern="1200" dirty="0" smtClean="0">
                <a:solidFill>
                  <a:schemeClr val="tx2"/>
                </a:solidFill>
                <a:effectLst/>
                <a:latin typeface="+mn-lt"/>
                <a:ea typeface="+mn-ea"/>
                <a:cs typeface="+mn-cs"/>
              </a:rPr>
              <a:t>(</a:t>
            </a:r>
            <a:r>
              <a:rPr lang="en-GB" sz="2400" kern="1200" baseline="0" dirty="0" smtClean="0">
                <a:solidFill>
                  <a:schemeClr val="tx2"/>
                </a:solidFill>
                <a:effectLst/>
                <a:latin typeface="+mn-lt"/>
                <a:ea typeface="+mn-ea"/>
                <a:cs typeface="+mn-cs"/>
              </a:rPr>
              <a:t>within scope of ASCOS)</a:t>
            </a:r>
            <a:endParaRPr lang="en-GB" sz="2400" kern="1200" dirty="0" smtClean="0">
              <a:solidFill>
                <a:schemeClr val="tx2"/>
              </a:solidFill>
              <a:effectLst/>
              <a:latin typeface="+mn-lt"/>
              <a:ea typeface="+mn-ea"/>
              <a:cs typeface="+mn-cs"/>
            </a:endParaRPr>
          </a:p>
          <a:p>
            <a:pPr marL="358775" marR="0" indent="-358775" algn="l" defTabSz="914400" rtl="0" eaLnBrk="1" fontAlgn="base" latinLnBrk="0" hangingPunct="1">
              <a:lnSpc>
                <a:spcPct val="100000"/>
              </a:lnSpc>
              <a:spcBef>
                <a:spcPts val="300"/>
              </a:spcBef>
              <a:spcAft>
                <a:spcPct val="0"/>
              </a:spcAft>
              <a:buClr>
                <a:schemeClr val="accent1"/>
              </a:buClr>
              <a:buSzTx/>
              <a:tabLst/>
              <a:defRPr/>
            </a:pPr>
            <a:r>
              <a:rPr lang="en-GB" sz="2400" kern="1200" dirty="0" smtClean="0">
                <a:solidFill>
                  <a:schemeClr val="tx2"/>
                </a:solidFill>
                <a:effectLst/>
                <a:latin typeface="+mn-lt"/>
                <a:ea typeface="+mn-ea"/>
                <a:cs typeface="+mn-cs"/>
              </a:rPr>
              <a:t>Incorporate model </a:t>
            </a:r>
            <a:r>
              <a:rPr lang="en-GB" sz="2400" kern="1200" baseline="0" dirty="0" smtClean="0">
                <a:solidFill>
                  <a:schemeClr val="tx2"/>
                </a:solidFill>
                <a:effectLst/>
                <a:latin typeface="+mn-lt"/>
                <a:ea typeface="+mn-ea"/>
                <a:cs typeface="+mn-cs"/>
              </a:rPr>
              <a:t>developed in WP3.2</a:t>
            </a:r>
            <a:endParaRPr lang="en-GB" sz="2400" kern="1200" dirty="0" smtClean="0">
              <a:solidFill>
                <a:schemeClr val="tx2"/>
              </a:solidFill>
              <a:effectLst/>
              <a:latin typeface="+mn-lt"/>
              <a:ea typeface="+mn-ea"/>
              <a:cs typeface="+mn-cs"/>
            </a:endParaRPr>
          </a:p>
          <a:p>
            <a:pPr marL="358775" marR="0" indent="-358775" algn="l" defTabSz="914400" rtl="0" eaLnBrk="1" fontAlgn="base" latinLnBrk="0" hangingPunct="1">
              <a:lnSpc>
                <a:spcPct val="100000"/>
              </a:lnSpc>
              <a:spcBef>
                <a:spcPts val="300"/>
              </a:spcBef>
              <a:spcAft>
                <a:spcPct val="0"/>
              </a:spcAft>
              <a:buClr>
                <a:schemeClr val="accent1"/>
              </a:buClr>
              <a:buSzTx/>
              <a:tabLst/>
              <a:defRPr/>
            </a:pPr>
            <a:r>
              <a:rPr lang="en-GB" sz="2400" kern="1200" dirty="0" smtClean="0">
                <a:solidFill>
                  <a:schemeClr val="tx2"/>
                </a:solidFill>
                <a:effectLst/>
                <a:latin typeface="+mn-lt"/>
                <a:ea typeface="+mn-ea"/>
                <a:cs typeface="+mn-cs"/>
              </a:rPr>
              <a:t>Provide</a:t>
            </a:r>
            <a:r>
              <a:rPr lang="en-GB" sz="2400" kern="1200" baseline="0" dirty="0" smtClean="0">
                <a:solidFill>
                  <a:schemeClr val="tx2"/>
                </a:solidFill>
                <a:effectLst/>
                <a:latin typeface="+mn-lt"/>
                <a:ea typeface="+mn-ea"/>
                <a:cs typeface="+mn-cs"/>
              </a:rPr>
              <a:t> guidance/training for inexperienced users</a:t>
            </a:r>
            <a:endParaRPr lang="en-GB" dirty="0" smtClean="0">
              <a:effectLst/>
            </a:endParaRP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9881193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457200" y="1495424"/>
            <a:ext cx="8229600" cy="4608000"/>
          </a:xfrm>
        </p:spPr>
        <p:txBody>
          <a:bodyPr/>
          <a:lstStyle/>
          <a:p>
            <a:pPr marL="0" lvl="0" indent="0">
              <a:buNone/>
            </a:pPr>
            <a:r>
              <a:rPr lang="en-US" b="1" dirty="0" smtClean="0"/>
              <a:t>Architecture / data</a:t>
            </a:r>
          </a:p>
          <a:p>
            <a:pPr lvl="0"/>
            <a:r>
              <a:rPr lang="en-US" dirty="0" smtClean="0"/>
              <a:t>Different</a:t>
            </a:r>
            <a:r>
              <a:rPr lang="en-US" baseline="0" dirty="0" smtClean="0"/>
              <a:t> software architectures being evaluated</a:t>
            </a:r>
          </a:p>
          <a:p>
            <a:pPr lvl="1"/>
            <a:r>
              <a:rPr lang="en-US" dirty="0" smtClean="0"/>
              <a:t>Web-based</a:t>
            </a:r>
            <a:r>
              <a:rPr lang="en-US" baseline="0" dirty="0" smtClean="0"/>
              <a:t> solution</a:t>
            </a:r>
          </a:p>
          <a:p>
            <a:pPr lvl="1"/>
            <a:r>
              <a:rPr lang="en-US" baseline="0" dirty="0" smtClean="0"/>
              <a:t>Stand-alone software</a:t>
            </a:r>
          </a:p>
          <a:p>
            <a:pPr lvl="1"/>
            <a:r>
              <a:rPr lang="en-US" baseline="0" dirty="0" smtClean="0"/>
              <a:t>MS Office based tool</a:t>
            </a:r>
          </a:p>
          <a:p>
            <a:r>
              <a:rPr lang="en-US" dirty="0" smtClean="0"/>
              <a:t>User </a:t>
            </a:r>
            <a:r>
              <a:rPr lang="en-US" dirty="0"/>
              <a:t>will </a:t>
            </a:r>
            <a:r>
              <a:rPr lang="en-US" dirty="0" smtClean="0"/>
              <a:t>input data to WP3.2 model</a:t>
            </a:r>
          </a:p>
          <a:p>
            <a:pPr lvl="1"/>
            <a:r>
              <a:rPr lang="en-US" dirty="0" smtClean="0"/>
              <a:t>I.e. update CATS element probabilities</a:t>
            </a:r>
          </a:p>
          <a:p>
            <a:pPr lvl="1"/>
            <a:r>
              <a:rPr lang="en-US" dirty="0" smtClean="0"/>
              <a:t>Allow uncertainty</a:t>
            </a:r>
            <a:endParaRPr lang="en-US" dirty="0"/>
          </a:p>
          <a:p>
            <a:pPr lvl="1"/>
            <a:r>
              <a:rPr lang="en-US" dirty="0" smtClean="0"/>
              <a:t>Model validity needs to be ensured</a:t>
            </a:r>
          </a:p>
        </p:txBody>
      </p:sp>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(3/5)</a:t>
            </a:r>
            <a:endParaRPr lang="fr-FR" sz="2000" dirty="0">
              <a:solidFill>
                <a:schemeClr val="bg1"/>
              </a:solidFill>
            </a:endParaRP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1136884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1200329"/>
          </a:xfrm>
          <a:prstGeom prst="rect">
            <a:avLst/>
          </a:prstGeom>
        </p:spPr>
        <p:txBody>
          <a:bodyPr wrap="square">
            <a:spAutoFit/>
          </a:bodyPr>
          <a:lstStyle/>
          <a:p>
            <a:pPr algn="ctr"/>
            <a:r>
              <a:rPr lang="fr-FR" sz="3600" dirty="0"/>
              <a:t>WP3.1 </a:t>
            </a:r>
            <a:r>
              <a:rPr lang="en-GB" sz="3600" dirty="0" smtClean="0"/>
              <a:t>Total </a:t>
            </a:r>
            <a:r>
              <a:rPr lang="en-GB" sz="3600" dirty="0"/>
              <a:t>Aviation Safety Assessment Methodology </a:t>
            </a:r>
            <a:endParaRPr lang="es-ES" sz="36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7248642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1495424"/>
            <a:ext cx="8229600" cy="4608000"/>
          </a:xfrm>
        </p:spPr>
        <p:txBody>
          <a:bodyPr/>
          <a:lstStyle/>
          <a:p>
            <a:pPr marL="0" indent="0">
              <a:buNone/>
            </a:pPr>
            <a:r>
              <a:rPr lang="en-US" b="1" dirty="0" smtClean="0"/>
              <a:t>High-level functional flow</a:t>
            </a:r>
          </a:p>
        </p:txBody>
      </p:sp>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(4/5)</a:t>
            </a:r>
            <a:endParaRPr lang="fr-FR" sz="2000" dirty="0">
              <a:solidFill>
                <a:schemeClr val="bg1"/>
              </a:solidFill>
            </a:endParaRPr>
          </a:p>
        </p:txBody>
      </p:sp>
      <p:graphicFrame>
        <p:nvGraphicFramePr>
          <p:cNvPr id="5" name="Diagram 4"/>
          <p:cNvGraphicFramePr/>
          <p:nvPr>
            <p:extLst>
              <p:ext uri="{D42A27DB-BD31-4B8C-83A1-F6EECF244321}">
                <p14:modId xmlns:p14="http://schemas.microsoft.com/office/powerpoint/2010/main" val="203583160"/>
              </p:ext>
            </p:extLst>
          </p:nvPr>
        </p:nvGraphicFramePr>
        <p:xfrm>
          <a:off x="1287319" y="2066635"/>
          <a:ext cx="6569363" cy="429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2589979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(5/5)</a:t>
            </a:r>
            <a:endParaRPr lang="fr-FR" sz="2000" dirty="0">
              <a:solidFill>
                <a:schemeClr val="bg1"/>
              </a:solidFill>
            </a:endParaRPr>
          </a:p>
        </p:txBody>
      </p:sp>
      <p:sp>
        <p:nvSpPr>
          <p:cNvPr id="3" name="Text Placeholder 2"/>
          <p:cNvSpPr>
            <a:spLocks noGrp="1"/>
          </p:cNvSpPr>
          <p:nvPr>
            <p:ph type="body" idx="4294967295"/>
          </p:nvPr>
        </p:nvSpPr>
        <p:spPr>
          <a:xfrm>
            <a:off x="457200" y="1495424"/>
            <a:ext cx="8229600" cy="4608000"/>
          </a:xfrm>
        </p:spPr>
        <p:txBody>
          <a:bodyPr/>
          <a:lstStyle/>
          <a:p>
            <a:pPr marL="0" indent="0">
              <a:buNone/>
            </a:pPr>
            <a:r>
              <a:rPr lang="en-US" b="1" dirty="0" smtClean="0"/>
              <a:t>Supporting documents</a:t>
            </a:r>
            <a:r>
              <a:rPr lang="en-US" b="1" baseline="0" dirty="0" smtClean="0"/>
              <a:t> / workshops</a:t>
            </a:r>
            <a:endParaRPr lang="en-US" b="1" dirty="0" smtClean="0"/>
          </a:p>
          <a:p>
            <a:pPr marL="358775" indent="-358775"/>
            <a:r>
              <a:rPr lang="en-US" dirty="0" smtClean="0"/>
              <a:t>User manual</a:t>
            </a:r>
          </a:p>
          <a:p>
            <a:pPr lvl="1" indent="-358775"/>
            <a:r>
              <a:rPr lang="en-US" dirty="0" smtClean="0"/>
              <a:t>Complete description of software functionality</a:t>
            </a:r>
          </a:p>
          <a:p>
            <a:pPr lvl="1" indent="-358775"/>
            <a:r>
              <a:rPr lang="en-US" dirty="0" smtClean="0"/>
              <a:t>Explanation of underlying methodology</a:t>
            </a:r>
          </a:p>
          <a:p>
            <a:pPr marL="358775" indent="-358775"/>
            <a:r>
              <a:rPr lang="en-US" dirty="0" smtClean="0"/>
              <a:t>Online</a:t>
            </a:r>
            <a:r>
              <a:rPr lang="en-US" baseline="0" dirty="0" smtClean="0"/>
              <a:t> help in software</a:t>
            </a:r>
          </a:p>
          <a:p>
            <a:pPr lvl="1" indent="-358775"/>
            <a:r>
              <a:rPr lang="en-US" dirty="0" smtClean="0"/>
              <a:t>Support user while using software</a:t>
            </a:r>
            <a:endParaRPr lang="en-US" baseline="0" dirty="0" smtClean="0"/>
          </a:p>
          <a:p>
            <a:pPr marL="358775" indent="-358775"/>
            <a:r>
              <a:rPr lang="en-US" baseline="0" dirty="0" smtClean="0"/>
              <a:t>Wizard</a:t>
            </a:r>
          </a:p>
          <a:p>
            <a:pPr lvl="1" indent="-358775"/>
            <a:r>
              <a:rPr lang="en-US" dirty="0" smtClean="0"/>
              <a:t>Step-by-step workflow using the software</a:t>
            </a:r>
            <a:endParaRPr lang="en-US" baseline="0" dirty="0" smtClean="0"/>
          </a:p>
          <a:p>
            <a:pPr marL="358775" indent="-358775"/>
            <a:r>
              <a:rPr lang="en-US" baseline="0" dirty="0" smtClean="0"/>
              <a:t>Course in e-learning environment</a:t>
            </a:r>
          </a:p>
          <a:p>
            <a:pPr marL="358775" indent="-358775"/>
            <a:r>
              <a:rPr lang="en-US" dirty="0" smtClean="0"/>
              <a:t>Familiarization workshop</a:t>
            </a:r>
          </a:p>
          <a:p>
            <a:pPr lvl="1" indent="-358775"/>
            <a:r>
              <a:rPr lang="en-US" dirty="0" smtClean="0"/>
              <a:t>Introduce software to users</a:t>
            </a:r>
          </a:p>
          <a:p>
            <a:pPr lvl="1" indent="-358775"/>
            <a:r>
              <a:rPr lang="en-US" dirty="0" smtClean="0"/>
              <a:t>Possibly utilize example cases</a:t>
            </a:r>
            <a:endParaRPr lang="en-US"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2611329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 Questions (1/5)</a:t>
            </a:r>
            <a:endParaRPr lang="fr-FR" sz="2000" dirty="0">
              <a:solidFill>
                <a:schemeClr val="bg1"/>
              </a:solidFill>
            </a:endParaRPr>
          </a:p>
        </p:txBody>
      </p:sp>
      <p:sp>
        <p:nvSpPr>
          <p:cNvPr id="4" name="Text Placeholder 3"/>
          <p:cNvSpPr>
            <a:spLocks noGrp="1"/>
          </p:cNvSpPr>
          <p:nvPr>
            <p:ph type="body" idx="4294967295"/>
          </p:nvPr>
        </p:nvSpPr>
        <p:spPr>
          <a:xfrm>
            <a:off x="457200" y="1495424"/>
            <a:ext cx="8229600" cy="4608000"/>
          </a:xfrm>
        </p:spPr>
        <p:txBody>
          <a:bodyPr/>
          <a:lstStyle/>
          <a:p>
            <a:pPr marL="0" indent="0">
              <a:buNone/>
            </a:pPr>
            <a:r>
              <a:rPr lang="en-US" b="1" dirty="0" smtClean="0"/>
              <a:t>Current risk assessment practice?</a:t>
            </a:r>
          </a:p>
          <a:p>
            <a:r>
              <a:rPr lang="en-US" dirty="0" smtClean="0"/>
              <a:t>How do you currently perform risk assessment?</a:t>
            </a:r>
          </a:p>
          <a:p>
            <a:pPr lvl="1"/>
            <a:r>
              <a:rPr lang="en-US" dirty="0" smtClean="0"/>
              <a:t>Team size?</a:t>
            </a:r>
          </a:p>
          <a:p>
            <a:pPr lvl="1"/>
            <a:r>
              <a:rPr lang="en-US" dirty="0" smtClean="0"/>
              <a:t>Collaboration partners?</a:t>
            </a:r>
          </a:p>
          <a:p>
            <a:pPr lvl="1"/>
            <a:r>
              <a:rPr lang="en-US" dirty="0" smtClean="0"/>
              <a:t>Sharing of information/information management?</a:t>
            </a:r>
          </a:p>
          <a:p>
            <a:pPr lvl="1"/>
            <a:endParaRPr lang="en-US" dirty="0" smtClean="0"/>
          </a:p>
          <a:p>
            <a:r>
              <a:rPr lang="en-US" dirty="0" smtClean="0"/>
              <a:t>What tools are used currently?</a:t>
            </a:r>
          </a:p>
          <a:p>
            <a:pPr lvl="1"/>
            <a:r>
              <a:rPr lang="en-US" dirty="0" smtClean="0"/>
              <a:t>Which functions of these tools do you like?</a:t>
            </a:r>
          </a:p>
          <a:p>
            <a:pPr lvl="1"/>
            <a:r>
              <a:rPr lang="en-US" dirty="0" smtClean="0"/>
              <a:t>Which functions do you miss from these tools?</a:t>
            </a:r>
          </a:p>
          <a:p>
            <a:endParaRPr lang="en-US"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1191737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assessment- - Questions </a:t>
            </a:r>
            <a:r>
              <a:rPr lang="en-GB" sz="2000" dirty="0" smtClean="0">
                <a:solidFill>
                  <a:schemeClr val="bg1"/>
                </a:solidFill>
              </a:rPr>
              <a:t>(2/5)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indent="0">
              <a:buNone/>
            </a:pPr>
            <a:r>
              <a:rPr lang="en-US" b="1" baseline="0" dirty="0" smtClean="0"/>
              <a:t>ASCOS risk assessment tool requirements?</a:t>
            </a:r>
          </a:p>
          <a:p>
            <a:pPr marL="358775" indent="-358775"/>
            <a:r>
              <a:rPr lang="en-US" b="0" baseline="0" dirty="0" smtClean="0"/>
              <a:t>What do you expect from the ASCOS risk assessment tool</a:t>
            </a:r>
          </a:p>
          <a:p>
            <a:pPr lvl="1" indent="-358775"/>
            <a:r>
              <a:rPr lang="en-US" b="0" baseline="0" dirty="0" smtClean="0"/>
              <a:t>Name one functionality a risk assessment tool needs to provide?</a:t>
            </a:r>
          </a:p>
          <a:p>
            <a:pPr lvl="1" indent="-358775"/>
            <a:r>
              <a:rPr lang="en-US" dirty="0" smtClean="0"/>
              <a:t>What information would be useful to support you in doing risk assessment?</a:t>
            </a:r>
          </a:p>
          <a:p>
            <a:pPr lvl="1" indent="-358775"/>
            <a:r>
              <a:rPr lang="en-US" dirty="0" smtClean="0"/>
              <a:t>In w</a:t>
            </a:r>
            <a:r>
              <a:rPr lang="en-US" b="0" baseline="0" dirty="0" smtClean="0"/>
              <a:t>hat format</a:t>
            </a:r>
            <a:r>
              <a:rPr lang="en-US" b="0" dirty="0" smtClean="0"/>
              <a:t> (</a:t>
            </a:r>
            <a:r>
              <a:rPr lang="en-US" b="0" dirty="0" err="1" smtClean="0"/>
              <a:t>i</a:t>
            </a:r>
            <a:r>
              <a:rPr lang="en-US" dirty="0" err="1" smtClean="0"/>
              <a:t>e</a:t>
            </a:r>
            <a:r>
              <a:rPr lang="en-US" dirty="0" smtClean="0"/>
              <a:t>. report/graphic/table) would you prefer output?</a:t>
            </a:r>
          </a:p>
          <a:p>
            <a:endParaRPr lang="en-US" b="0" baseline="0" dirty="0" smtClean="0"/>
          </a:p>
          <a:p>
            <a:r>
              <a:rPr lang="en-US" b="0" baseline="0" dirty="0" smtClean="0"/>
              <a:t>Whom </a:t>
            </a:r>
            <a:r>
              <a:rPr lang="en-US" dirty="0" smtClean="0"/>
              <a:t>do you need to share information/data with?</a:t>
            </a:r>
            <a:endParaRPr lang="en-US" dirty="0"/>
          </a:p>
          <a:p>
            <a:pPr lvl="1"/>
            <a:r>
              <a:rPr lang="en-US" dirty="0" smtClean="0"/>
              <a:t>Coworkers?</a:t>
            </a:r>
          </a:p>
          <a:p>
            <a:pPr lvl="1"/>
            <a:r>
              <a:rPr lang="en-US" dirty="0" smtClean="0"/>
              <a:t>Project partners?</a:t>
            </a:r>
          </a:p>
          <a:p>
            <a:pPr lvl="1"/>
            <a:r>
              <a:rPr lang="en-US" dirty="0" smtClean="0"/>
              <a:t>Other stakeholders?</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2914370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 </a:t>
            </a:r>
            <a:r>
              <a:rPr lang="en-GB" sz="2000" dirty="0">
                <a:solidFill>
                  <a:schemeClr val="bg1"/>
                </a:solidFill>
              </a:rPr>
              <a:t>Questions (</a:t>
            </a:r>
            <a:r>
              <a:rPr lang="en-GB" sz="2000" dirty="0" smtClean="0">
                <a:solidFill>
                  <a:schemeClr val="bg1"/>
                </a:solidFill>
              </a:rPr>
              <a:t>3/5)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indent="0">
              <a:buNone/>
            </a:pPr>
            <a:r>
              <a:rPr lang="en-US" b="1" dirty="0" smtClean="0"/>
              <a:t>Human machine interface?</a:t>
            </a:r>
          </a:p>
          <a:p>
            <a:pPr marL="358775" indent="-358775"/>
            <a:r>
              <a:rPr lang="en-US" dirty="0" smtClean="0"/>
              <a:t>Do you have a platform preference/experience?</a:t>
            </a:r>
          </a:p>
          <a:p>
            <a:pPr lvl="1" indent="-358775"/>
            <a:r>
              <a:rPr lang="en-US" dirty="0" smtClean="0"/>
              <a:t>Web-based</a:t>
            </a:r>
          </a:p>
          <a:p>
            <a:pPr lvl="1" indent="-358775"/>
            <a:r>
              <a:rPr lang="en-US" dirty="0" smtClean="0"/>
              <a:t>Stand alone software</a:t>
            </a:r>
          </a:p>
          <a:p>
            <a:pPr lvl="1" indent="-358775"/>
            <a:r>
              <a:rPr lang="en-US" dirty="0" smtClean="0"/>
              <a:t>MS Office based tool</a:t>
            </a:r>
          </a:p>
          <a:p>
            <a:r>
              <a:rPr lang="en-US" dirty="0" smtClean="0"/>
              <a:t>How do you prefer to interact with software</a:t>
            </a:r>
            <a:endParaRPr lang="en-US" dirty="0"/>
          </a:p>
          <a:p>
            <a:pPr lvl="1"/>
            <a:r>
              <a:rPr lang="en-US" dirty="0" smtClean="0"/>
              <a:t>Guided step-by-step wizard </a:t>
            </a:r>
          </a:p>
          <a:p>
            <a:pPr lvl="2"/>
            <a:r>
              <a:rPr lang="en-US" dirty="0" smtClean="0"/>
              <a:t>Rigid structure</a:t>
            </a:r>
          </a:p>
          <a:p>
            <a:pPr lvl="2"/>
            <a:r>
              <a:rPr lang="en-US" dirty="0" smtClean="0"/>
              <a:t>little previous training required</a:t>
            </a:r>
          </a:p>
          <a:p>
            <a:pPr lvl="1"/>
            <a:r>
              <a:rPr lang="en-US" dirty="0" smtClean="0"/>
              <a:t>Direct manual data input/modification in model</a:t>
            </a:r>
          </a:p>
          <a:p>
            <a:pPr lvl="2"/>
            <a:r>
              <a:rPr lang="en-US" dirty="0" smtClean="0"/>
              <a:t>Offers more flexibility and control</a:t>
            </a:r>
          </a:p>
          <a:p>
            <a:pPr lvl="2"/>
            <a:r>
              <a:rPr lang="en-US" dirty="0" smtClean="0"/>
              <a:t>Previous training required</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4698312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a:t>
            </a:r>
            <a:r>
              <a:rPr lang="en-GB" sz="2000" dirty="0">
                <a:solidFill>
                  <a:schemeClr val="bg1"/>
                </a:solidFill>
              </a:rPr>
              <a:t>Questions </a:t>
            </a:r>
            <a:r>
              <a:rPr lang="en-GB" sz="2000" dirty="0" smtClean="0">
                <a:solidFill>
                  <a:schemeClr val="bg1"/>
                </a:solidFill>
              </a:rPr>
              <a:t>(4/5)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indent="0">
              <a:buNone/>
            </a:pPr>
            <a:r>
              <a:rPr lang="en-US" b="1" dirty="0" smtClean="0"/>
              <a:t>Input from user group ?</a:t>
            </a:r>
            <a:endParaRPr lang="en-US" b="1" baseline="0" dirty="0" smtClean="0"/>
          </a:p>
          <a:p>
            <a:pPr marL="358775" indent="-358775"/>
            <a:r>
              <a:rPr lang="en-US" baseline="0" dirty="0" smtClean="0"/>
              <a:t>Currently Software would be reviewed after completion</a:t>
            </a:r>
          </a:p>
          <a:p>
            <a:pPr marL="358775" indent="-358775"/>
            <a:r>
              <a:rPr lang="en-US" baseline="0" dirty="0" smtClean="0"/>
              <a:t>Would you be interested/available to give feedback during the software development phase?</a:t>
            </a:r>
          </a:p>
          <a:p>
            <a:pPr lvl="1" indent="-358775"/>
            <a:r>
              <a:rPr lang="en-US" dirty="0" smtClean="0"/>
              <a:t>Feedback on planned functionality</a:t>
            </a:r>
          </a:p>
          <a:p>
            <a:pPr lvl="1" indent="-358775"/>
            <a:r>
              <a:rPr lang="en-US" dirty="0" smtClean="0"/>
              <a:t>Test early software version</a:t>
            </a:r>
          </a:p>
          <a:p>
            <a:pPr lvl="1" indent="-358775"/>
            <a:r>
              <a:rPr lang="en-US" dirty="0" smtClean="0"/>
              <a:t>Review user manual</a:t>
            </a:r>
            <a:endParaRPr lang="en-US"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2780393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a:t>
            </a:r>
            <a:r>
              <a:rPr lang="en-GB" sz="2000" dirty="0">
                <a:solidFill>
                  <a:schemeClr val="bg1"/>
                </a:solidFill>
              </a:rPr>
              <a:t>- Questions (5/5) </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44000"/>
          </a:xfrm>
        </p:spPr>
        <p:txBody>
          <a:bodyPr/>
          <a:lstStyle/>
          <a:p>
            <a:pPr marL="0" indent="0">
              <a:buNone/>
            </a:pPr>
            <a:r>
              <a:rPr lang="en-US" b="1" dirty="0" smtClean="0"/>
              <a:t>Any other feedback?</a:t>
            </a:r>
            <a:endParaRPr lang="en-US" b="1"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5530676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646331"/>
          </a:xfrm>
          <a:prstGeom prst="rect">
            <a:avLst/>
          </a:prstGeom>
        </p:spPr>
        <p:txBody>
          <a:bodyPr wrap="square">
            <a:spAutoFit/>
          </a:bodyPr>
          <a:lstStyle/>
          <a:p>
            <a:pPr algn="ctr"/>
            <a:r>
              <a:rPr lang="fr-FR" sz="3600" dirty="0" smtClean="0"/>
              <a:t>WP3.4 </a:t>
            </a:r>
            <a:r>
              <a:rPr lang="fr-FR" sz="3600" dirty="0" err="1" smtClean="0"/>
              <a:t>Tool</a:t>
            </a:r>
            <a:r>
              <a:rPr lang="fr-FR" sz="3600" dirty="0" smtClean="0"/>
              <a:t> for </a:t>
            </a:r>
            <a:r>
              <a:rPr lang="fr-FR" sz="3600" dirty="0" err="1" smtClean="0"/>
              <a:t>Overall</a:t>
            </a:r>
            <a:r>
              <a:rPr lang="fr-FR" sz="3600" dirty="0" smtClean="0"/>
              <a:t> </a:t>
            </a:r>
            <a:r>
              <a:rPr lang="fr-FR" sz="3600" dirty="0" err="1" smtClean="0"/>
              <a:t>Safety</a:t>
            </a:r>
            <a:r>
              <a:rPr lang="fr-FR" sz="3600" dirty="0" smtClean="0"/>
              <a:t> Impact</a:t>
            </a:r>
            <a:endParaRPr lang="es-ES" sz="3600" dirty="0"/>
          </a:p>
        </p:txBody>
      </p:sp>
      <p:sp>
        <p:nvSpPr>
          <p:cNvPr id="5" name="Espace réservé de la date 3"/>
          <p:cNvSpPr txBox="1">
            <a:spLocks/>
          </p:cNvSpPr>
          <p:nvPr/>
        </p:nvSpPr>
        <p:spPr>
          <a:xfrm>
            <a:off x="7748588" y="36583"/>
            <a:ext cx="1090612" cy="457200"/>
          </a:xfrm>
          <a:prstGeom prst="rect">
            <a:avLst/>
          </a:prstGeom>
        </p:spPr>
        <p:txBody>
          <a:bodyPr vert="horz" rIns="0" anchor="b"/>
          <a:lstStyle>
            <a:defPPr>
              <a:defRPr lang="en-GB"/>
            </a:defPPr>
            <a:lvl1pPr algn="l" rtl="0" eaLnBrk="1" fontAlgn="auto" latinLnBrk="0" hangingPunct="1">
              <a:spcBef>
                <a:spcPts val="0"/>
              </a:spcBef>
              <a:spcAft>
                <a:spcPts val="0"/>
              </a:spcAft>
              <a:defRPr kumimoji="0" sz="900" b="1" kern="1200" cap="all" baseline="0" smtClean="0">
                <a:solidFill>
                  <a:schemeClr val="accent2"/>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fr-FR" dirty="0" smtClean="0">
                <a:latin typeface="Calibri" pitchFamily="34" charset="0"/>
              </a:rPr>
              <a:t>19-20 th SEPT, 2013</a:t>
            </a:r>
            <a:endParaRPr lang="en-US" dirty="0"/>
          </a:p>
        </p:txBody>
      </p:sp>
    </p:spTree>
    <p:extLst>
      <p:ext uri="{BB962C8B-B14F-4D97-AF65-F5344CB8AC3E}">
        <p14:creationId xmlns:p14="http://schemas.microsoft.com/office/powerpoint/2010/main" val="37280917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b="1" dirty="0" smtClean="0"/>
              <a:t>PLAN</a:t>
            </a:r>
            <a:r>
              <a:rPr lang="es-ES" dirty="0" smtClean="0"/>
              <a:t/>
            </a:r>
            <a:br>
              <a:rPr lang="es-ES" dirty="0" smtClean="0"/>
            </a:br>
            <a:endParaRPr lang="es-ES" b="1" dirty="0"/>
          </a:p>
        </p:txBody>
      </p:sp>
      <p:sp>
        <p:nvSpPr>
          <p:cNvPr id="7" name="2 Marcador de contenido"/>
          <p:cNvSpPr>
            <a:spLocks noGrp="1"/>
          </p:cNvSpPr>
          <p:nvPr>
            <p:ph idx="1"/>
          </p:nvPr>
        </p:nvSpPr>
        <p:spPr>
          <a:xfrm>
            <a:off x="457200" y="1495425"/>
            <a:ext cx="8229600" cy="4601407"/>
          </a:xfrm>
        </p:spPr>
        <p:txBody>
          <a:bodyPr/>
          <a:lstStyle/>
          <a:p>
            <a:r>
              <a:rPr lang="en-GB" dirty="0"/>
              <a:t>Introduction;</a:t>
            </a:r>
          </a:p>
          <a:p>
            <a:r>
              <a:rPr lang="en-GB" dirty="0"/>
              <a:t>Task objectives;</a:t>
            </a:r>
          </a:p>
          <a:p>
            <a:r>
              <a:rPr lang="en-GB" dirty="0"/>
              <a:t>The approach;</a:t>
            </a:r>
          </a:p>
          <a:p>
            <a:r>
              <a:rPr lang="en-GB" dirty="0"/>
              <a:t>Activities to be performed (sub-tasks);</a:t>
            </a:r>
          </a:p>
          <a:p>
            <a:pPr lvl="1"/>
            <a:r>
              <a:rPr lang="en-GB" dirty="0"/>
              <a:t>On going activities;</a:t>
            </a:r>
          </a:p>
          <a:p>
            <a:r>
              <a:rPr lang="en-GB" dirty="0"/>
              <a:t>Reference to the 1</a:t>
            </a:r>
            <a:r>
              <a:rPr lang="en-GB" baseline="30000" dirty="0"/>
              <a:t>st</a:t>
            </a:r>
            <a:r>
              <a:rPr lang="en-GB" dirty="0"/>
              <a:t> UG meeting.</a:t>
            </a:r>
          </a:p>
          <a:p>
            <a:pPr marL="0" indent="0">
              <a:buNone/>
            </a:pPr>
            <a:endParaRPr lang="en-GB" dirty="0" smtClean="0"/>
          </a:p>
          <a:p>
            <a:endParaRPr lang="en-GB" dirty="0"/>
          </a:p>
          <a:p>
            <a:pPr marL="265112" lvl="1" indent="0">
              <a:buNone/>
            </a:pPr>
            <a:endParaRPr lang="en-GB" dirty="0"/>
          </a:p>
          <a:p>
            <a:endParaRPr lang="es-ES" dirty="0"/>
          </a:p>
        </p:txBody>
      </p:sp>
      <p:sp>
        <p:nvSpPr>
          <p:cNvPr id="3" name="Rectangle 2"/>
          <p:cNvSpPr/>
          <p:nvPr/>
        </p:nvSpPr>
        <p:spPr>
          <a:xfrm>
            <a:off x="1646456" y="501134"/>
            <a:ext cx="3567964" cy="369332"/>
          </a:xfrm>
          <a:prstGeom prst="rect">
            <a:avLst/>
          </a:prstGeom>
        </p:spPr>
        <p:txBody>
          <a:bodyPr wrap="none">
            <a:spAutoFit/>
          </a:bodyPr>
          <a:lstStyle/>
          <a:p>
            <a:r>
              <a:rPr lang="en-GB" dirty="0">
                <a:solidFill>
                  <a:schemeClr val="bg1"/>
                </a:solidFill>
              </a:rPr>
              <a:t>Tool for O</a:t>
            </a:r>
            <a:r>
              <a:rPr lang="en-GB" dirty="0" smtClean="0">
                <a:solidFill>
                  <a:schemeClr val="bg1"/>
                </a:solidFill>
              </a:rPr>
              <a:t>verall </a:t>
            </a:r>
            <a:r>
              <a:rPr lang="en-GB" dirty="0">
                <a:solidFill>
                  <a:schemeClr val="bg1"/>
                </a:solidFill>
              </a:rPr>
              <a:t>S</a:t>
            </a:r>
            <a:r>
              <a:rPr lang="en-GB" dirty="0" smtClean="0">
                <a:solidFill>
                  <a:schemeClr val="bg1"/>
                </a:solidFill>
              </a:rPr>
              <a:t>afety </a:t>
            </a:r>
            <a:r>
              <a:rPr lang="en-GB" dirty="0">
                <a:solidFill>
                  <a:schemeClr val="bg1"/>
                </a:solidFill>
              </a:rPr>
              <a:t>I</a:t>
            </a:r>
            <a:r>
              <a:rPr lang="en-GB" dirty="0" smtClean="0">
                <a:solidFill>
                  <a:schemeClr val="bg1"/>
                </a:solidFill>
              </a:rPr>
              <a:t>mpact (1/10)</a:t>
            </a:r>
            <a:endParaRPr lang="en-GB" dirty="0"/>
          </a:p>
        </p:txBody>
      </p:sp>
    </p:spTree>
    <p:extLst>
      <p:ext uri="{BB962C8B-B14F-4D97-AF65-F5344CB8AC3E}">
        <p14:creationId xmlns:p14="http://schemas.microsoft.com/office/powerpoint/2010/main" val="32178724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WP3.4 TOOL FOR OVERALL SAFETY IMPACT</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Introduction</a:t>
            </a:r>
          </a:p>
          <a:p>
            <a:r>
              <a:rPr lang="en-GB" dirty="0" smtClean="0"/>
              <a:t>One </a:t>
            </a:r>
            <a:r>
              <a:rPr lang="en-GB" dirty="0"/>
              <a:t>of the challenges for safety of future ATM is to cope with traffic density and </a:t>
            </a:r>
            <a:r>
              <a:rPr lang="en-GB" dirty="0" smtClean="0"/>
              <a:t>complexity;</a:t>
            </a:r>
          </a:p>
          <a:p>
            <a:r>
              <a:rPr lang="en-GB" dirty="0"/>
              <a:t>Air Traffic Controllers will be facing more complex traffic and will be hence subjected to greater </a:t>
            </a:r>
            <a:r>
              <a:rPr lang="en-GB" dirty="0" smtClean="0"/>
              <a:t>workload;</a:t>
            </a:r>
          </a:p>
          <a:p>
            <a:r>
              <a:rPr lang="en-GB" dirty="0" smtClean="0"/>
              <a:t>Safety </a:t>
            </a:r>
            <a:r>
              <a:rPr lang="en-GB" dirty="0"/>
              <a:t>evaluation is linked to the level of air transport network complexity and stability: increases of complexity will lead to lower safety </a:t>
            </a:r>
            <a:r>
              <a:rPr lang="en-GB" dirty="0" smtClean="0"/>
              <a:t>levels.</a:t>
            </a:r>
            <a:endParaRPr lang="en-US" b="1" dirty="0"/>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8" name="Rectangle 7"/>
          <p:cNvSpPr/>
          <p:nvPr/>
        </p:nvSpPr>
        <p:spPr>
          <a:xfrm>
            <a:off x="1584134" y="50113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(2/10</a:t>
            </a:r>
            <a:r>
              <a:rPr lang="en-GB" dirty="0">
                <a:solidFill>
                  <a:schemeClr val="bg1"/>
                </a:solidFill>
              </a:rPr>
              <a:t>)</a:t>
            </a:r>
            <a:endParaRPr lang="en-GB" dirty="0"/>
          </a:p>
        </p:txBody>
      </p:sp>
    </p:spTree>
    <p:extLst>
      <p:ext uri="{BB962C8B-B14F-4D97-AF65-F5344CB8AC3E}">
        <p14:creationId xmlns:p14="http://schemas.microsoft.com/office/powerpoint/2010/main" val="1202466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(1/6)</a:t>
            </a:r>
            <a:endParaRPr lang="fr-FR" sz="2000" dirty="0">
              <a:solidFill>
                <a:schemeClr val="bg1"/>
              </a:solidFill>
            </a:endParaRPr>
          </a:p>
        </p:txBody>
      </p:sp>
      <p:sp>
        <p:nvSpPr>
          <p:cNvPr id="2" name="ZoneTexte 1"/>
          <p:cNvSpPr txBox="1"/>
          <p:nvPr/>
        </p:nvSpPr>
        <p:spPr>
          <a:xfrm>
            <a:off x="393405" y="957532"/>
            <a:ext cx="8506046" cy="461665"/>
          </a:xfrm>
          <a:prstGeom prst="rect">
            <a:avLst/>
          </a:prstGeom>
          <a:noFill/>
        </p:spPr>
        <p:txBody>
          <a:bodyPr wrap="square" rtlCol="0">
            <a:spAutoFit/>
          </a:bodyPr>
          <a:lstStyle/>
          <a:p>
            <a:r>
              <a:rPr lang="en-US" sz="2400" b="1" dirty="0" smtClean="0">
                <a:solidFill>
                  <a:schemeClr val="accent3">
                    <a:lumMod val="75000"/>
                  </a:schemeClr>
                </a:solidFill>
              </a:rPr>
              <a:t>Needs and criteria for a total aviation system safety method</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2670964"/>
              </p:ext>
            </p:extLst>
          </p:nvPr>
        </p:nvGraphicFramePr>
        <p:xfrm>
          <a:off x="548640" y="1725433"/>
          <a:ext cx="7927450" cy="4263970"/>
        </p:xfrm>
        <a:graphic>
          <a:graphicData uri="http://schemas.openxmlformats.org/drawingml/2006/table">
            <a:tbl>
              <a:tblPr firstRow="1" firstCol="1" bandRow="1">
                <a:tableStyleId>{5C22544A-7EE6-4342-B048-85BDC9FD1C3A}</a:tableStyleId>
              </a:tblPr>
              <a:tblGrid>
                <a:gridCol w="394693"/>
                <a:gridCol w="7532757"/>
              </a:tblGrid>
              <a:tr h="508883">
                <a:tc gridSpan="2">
                  <a:txBody>
                    <a:bodyPr/>
                    <a:lstStyle/>
                    <a:p>
                      <a:pPr>
                        <a:lnSpc>
                          <a:spcPts val="1600"/>
                        </a:lnSpc>
                        <a:spcAft>
                          <a:spcPts val="0"/>
                        </a:spcAft>
                      </a:pPr>
                      <a:r>
                        <a:rPr lang="en-GB" sz="1600" dirty="0">
                          <a:effectLst/>
                        </a:rPr>
                        <a:t>Overview of </a:t>
                      </a:r>
                      <a:r>
                        <a:rPr lang="en-GB" sz="1600" dirty="0" smtClean="0">
                          <a:effectLst/>
                        </a:rPr>
                        <a:t>needs</a:t>
                      </a:r>
                      <a:endParaRPr lang="en-US" sz="1600" dirty="0">
                        <a:effectLst/>
                      </a:endParaRPr>
                    </a:p>
                  </a:txBody>
                  <a:tcPr marL="68580" marR="68580" marT="0" marB="0" anchor="ctr"/>
                </a:tc>
                <a:tc hMerge="1">
                  <a:txBody>
                    <a:bodyPr/>
                    <a:lstStyle/>
                    <a:p>
                      <a:endParaRPr lang="en-US"/>
                    </a:p>
                  </a:txBody>
                  <a:tcPr/>
                </a:tc>
              </a:tr>
              <a:tr h="699715">
                <a:tc>
                  <a:txBody>
                    <a:bodyPr/>
                    <a:lstStyle/>
                    <a:p>
                      <a:pPr>
                        <a:lnSpc>
                          <a:spcPts val="1600"/>
                        </a:lnSpc>
                        <a:spcAft>
                          <a:spcPts val="0"/>
                        </a:spcAft>
                      </a:pPr>
                      <a:r>
                        <a:rPr lang="en-GB" sz="1600" dirty="0">
                          <a:effectLst/>
                        </a:rPr>
                        <a:t>A.</a:t>
                      </a:r>
                      <a:endParaRPr lang="en-US" sz="1600" dirty="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address </a:t>
                      </a:r>
                      <a:r>
                        <a:rPr lang="en-GB" sz="1600" dirty="0" smtClean="0">
                          <a:effectLst/>
                        </a:rPr>
                        <a:t>Total </a:t>
                      </a:r>
                      <a:r>
                        <a:rPr lang="en-GB" sz="1600" dirty="0">
                          <a:effectLst/>
                        </a:rPr>
                        <a:t>Aviation System </a:t>
                      </a:r>
                      <a:r>
                        <a:rPr lang="en-GB" sz="1600" dirty="0" smtClean="0">
                          <a:effectLst/>
                        </a:rPr>
                        <a:t>and to </a:t>
                      </a:r>
                      <a:r>
                        <a:rPr lang="en-GB" sz="1600" dirty="0">
                          <a:effectLst/>
                        </a:rPr>
                        <a:t>provide the means to </a:t>
                      </a:r>
                      <a:endParaRPr lang="en-GB" sz="1600" dirty="0" smtClean="0">
                        <a:effectLst/>
                      </a:endParaRPr>
                    </a:p>
                    <a:p>
                      <a:pPr>
                        <a:lnSpc>
                          <a:spcPts val="1600"/>
                        </a:lnSpc>
                        <a:spcAft>
                          <a:spcPts val="0"/>
                        </a:spcAft>
                      </a:pPr>
                      <a:r>
                        <a:rPr lang="en-GB" sz="1600" dirty="0" smtClean="0">
                          <a:effectLst/>
                        </a:rPr>
                        <a:t>address </a:t>
                      </a:r>
                      <a:r>
                        <a:rPr lang="en-GB" sz="1600" dirty="0">
                          <a:effectLst/>
                        </a:rPr>
                        <a:t>all </a:t>
                      </a:r>
                      <a:r>
                        <a:rPr lang="en-GB" sz="1600" dirty="0" smtClean="0">
                          <a:effectLst/>
                        </a:rPr>
                        <a:t>interfaces  and interactions </a:t>
                      </a:r>
                      <a:r>
                        <a:rPr lang="en-GB" sz="1600" dirty="0">
                          <a:effectLst/>
                        </a:rPr>
                        <a:t>between </a:t>
                      </a:r>
                      <a:r>
                        <a:rPr lang="en-GB" sz="1600" dirty="0" smtClean="0">
                          <a:effectLst/>
                        </a:rPr>
                        <a:t>different </a:t>
                      </a:r>
                      <a:r>
                        <a:rPr lang="en-GB" sz="1600" dirty="0">
                          <a:effectLst/>
                        </a:rPr>
                        <a:t>aviation system domains</a:t>
                      </a:r>
                      <a:endParaRPr lang="en-US" sz="1600" dirty="0">
                        <a:effectLst/>
                        <a:latin typeface="Calibri"/>
                        <a:ea typeface="Calibri"/>
                        <a:cs typeface="Times New Roman"/>
                      </a:endParaRPr>
                    </a:p>
                  </a:txBody>
                  <a:tcPr marL="68580" marR="68580" marT="0" marB="0" anchor="ctr"/>
                </a:tc>
              </a:tr>
              <a:tr h="508884">
                <a:tc>
                  <a:txBody>
                    <a:bodyPr/>
                    <a:lstStyle/>
                    <a:p>
                      <a:pPr>
                        <a:lnSpc>
                          <a:spcPts val="1600"/>
                        </a:lnSpc>
                        <a:spcAft>
                          <a:spcPts val="0"/>
                        </a:spcAft>
                      </a:pPr>
                      <a:r>
                        <a:rPr lang="en-GB" sz="1600" dirty="0">
                          <a:effectLst/>
                        </a:rPr>
                        <a:t>B.</a:t>
                      </a:r>
                      <a:endParaRPr lang="en-US" sz="1600" dirty="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should make use of more integrated supporting tools for safety assessment</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C.</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address current and future risks</a:t>
                      </a:r>
                      <a:endParaRPr lang="en-US" sz="1600" dirty="0">
                        <a:effectLst/>
                        <a:latin typeface="Calibri"/>
                        <a:ea typeface="Calibri"/>
                        <a:cs typeface="Times New Roman"/>
                      </a:endParaRPr>
                    </a:p>
                  </a:txBody>
                  <a:tcPr marL="68580" marR="68580" marT="0" marB="0" anchor="ctr"/>
                </a:tc>
              </a:tr>
              <a:tr h="506378">
                <a:tc>
                  <a:txBody>
                    <a:bodyPr/>
                    <a:lstStyle/>
                    <a:p>
                      <a:pPr>
                        <a:lnSpc>
                          <a:spcPts val="1600"/>
                        </a:lnSpc>
                        <a:spcAft>
                          <a:spcPts val="0"/>
                        </a:spcAft>
                      </a:pPr>
                      <a:r>
                        <a:rPr lang="en-GB" sz="1600">
                          <a:effectLst/>
                        </a:rPr>
                        <a:t>D.</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be appropriate for supporting the certification process </a:t>
                      </a:r>
                      <a:r>
                        <a:rPr lang="en-GB" sz="1600" dirty="0" smtClean="0">
                          <a:effectLst/>
                        </a:rPr>
                        <a:t>from WP1</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E.</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address all lifecycle phases</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F.</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be appropriate for developing safety assessments of good quality</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G.</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make use of inputs from experts with appropriate qualifications</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H.</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should adopt stakeholders’ wishes</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113630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69900" y="1937660"/>
            <a:ext cx="8229600" cy="3286125"/>
          </a:xfrm>
        </p:spPr>
        <p:txBody>
          <a:bodyPr/>
          <a:lstStyle/>
          <a:p>
            <a:pPr marL="0" indent="0">
              <a:buNone/>
            </a:pPr>
            <a:r>
              <a:rPr lang="en-GB" b="1" dirty="0" smtClean="0"/>
              <a:t>Task Objective:</a:t>
            </a:r>
          </a:p>
          <a:p>
            <a:pPr marL="0" indent="0">
              <a:buNone/>
            </a:pPr>
            <a:r>
              <a:rPr lang="en-US" i="1" dirty="0" smtClean="0"/>
              <a:t>(</a:t>
            </a:r>
            <a:r>
              <a:rPr lang="en-US" sz="2000" i="1" dirty="0" smtClean="0"/>
              <a:t>source: Description of Work (</a:t>
            </a:r>
            <a:r>
              <a:rPr lang="en-US" sz="2000" i="1" dirty="0" err="1" smtClean="0"/>
              <a:t>DoW</a:t>
            </a:r>
            <a:r>
              <a:rPr lang="en-US" sz="2000" i="1" dirty="0" smtClean="0"/>
              <a:t>))</a:t>
            </a:r>
            <a:endParaRPr lang="en-US" sz="2000" i="1" u="sng" dirty="0" smtClean="0"/>
          </a:p>
          <a:p>
            <a:r>
              <a:rPr lang="en-US" dirty="0"/>
              <a:t>To model a </a:t>
            </a:r>
            <a:r>
              <a:rPr lang="en-US" b="1" dirty="0"/>
              <a:t>macroscopic scenario </a:t>
            </a:r>
            <a:r>
              <a:rPr lang="en-US" dirty="0"/>
              <a:t>for </a:t>
            </a:r>
            <a:r>
              <a:rPr lang="en-US" b="1" dirty="0"/>
              <a:t>network-wide safety </a:t>
            </a:r>
            <a:r>
              <a:rPr lang="en-US" b="1" dirty="0" smtClean="0"/>
              <a:t>analysis;</a:t>
            </a:r>
          </a:p>
          <a:p>
            <a:r>
              <a:rPr lang="en-US" dirty="0" smtClean="0"/>
              <a:t>The network wide safety analysis is based on identifying safety critical points and safety benefits that can arise out of foreseen changes in the Total Aviation System; </a:t>
            </a:r>
          </a:p>
          <a:p>
            <a:pPr marL="0" indent="0">
              <a:buNone/>
            </a:pPr>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84134" y="50113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(3/10</a:t>
            </a:r>
            <a:r>
              <a:rPr lang="en-GB" dirty="0">
                <a:solidFill>
                  <a:schemeClr val="bg1"/>
                </a:solidFill>
              </a:rPr>
              <a:t>)</a:t>
            </a:r>
            <a:endParaRPr lang="en-GB" dirty="0"/>
          </a:p>
        </p:txBody>
      </p:sp>
      <p:sp>
        <p:nvSpPr>
          <p:cNvPr id="5" name="1 Título"/>
          <p:cNvSpPr txBox="1">
            <a:spLocks/>
          </p:cNvSpPr>
          <p:nvPr/>
        </p:nvSpPr>
        <p:spPr bwMode="auto">
          <a:xfrm>
            <a:off x="609600" y="1164772"/>
            <a:ext cx="8229600" cy="77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a:lstStyle>
          <a:p>
            <a:r>
              <a:rPr lang="es-ES" smtClean="0"/>
              <a:t>WP3.4 TOOL FOR OVERALL SAFETY IMPACT</a:t>
            </a:r>
            <a:br>
              <a:rPr lang="es-ES" smtClean="0"/>
            </a:br>
            <a:endParaRPr lang="es-ES" b="1" dirty="0"/>
          </a:p>
        </p:txBody>
      </p:sp>
    </p:spTree>
    <p:extLst>
      <p:ext uri="{BB962C8B-B14F-4D97-AF65-F5344CB8AC3E}">
        <p14:creationId xmlns:p14="http://schemas.microsoft.com/office/powerpoint/2010/main" val="20449663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24141"/>
            <a:ext cx="8229600" cy="1066800"/>
          </a:xfrm>
        </p:spPr>
        <p:txBody>
          <a:bodyPr/>
          <a:lstStyle/>
          <a:p>
            <a:r>
              <a:rPr lang="es-ES" b="1" dirty="0" err="1" smtClean="0"/>
              <a:t>Approach</a:t>
            </a:r>
            <a:r>
              <a:rPr lang="es-ES" b="1" dirty="0" smtClean="0"/>
              <a:t>- The tool</a:t>
            </a:r>
            <a:endParaRPr lang="es-ES" b="1" dirty="0"/>
          </a:p>
        </p:txBody>
      </p:sp>
      <p:sp>
        <p:nvSpPr>
          <p:cNvPr id="7" name="2 Marcador de contenido"/>
          <p:cNvSpPr>
            <a:spLocks noGrp="1"/>
          </p:cNvSpPr>
          <p:nvPr>
            <p:ph idx="1"/>
          </p:nvPr>
        </p:nvSpPr>
        <p:spPr>
          <a:xfrm>
            <a:off x="457199" y="1959431"/>
            <a:ext cx="5541517" cy="4366008"/>
          </a:xfrm>
        </p:spPr>
        <p:txBody>
          <a:bodyPr/>
          <a:lstStyle/>
          <a:p>
            <a:pPr algn="just"/>
            <a:r>
              <a:rPr lang="en-GB" dirty="0" smtClean="0"/>
              <a:t>ATM-NEMMO tool models the European Air Transportation network;</a:t>
            </a:r>
          </a:p>
          <a:p>
            <a:pPr algn="just"/>
            <a:r>
              <a:rPr lang="en-GB" dirty="0" smtClean="0"/>
              <a:t>From a traffic sample the tool creates a dynamic graph composed of nodes and edges (Complexity Theory) where the nodes are representing the airports and edges are aircrafts flying from one airport to another.</a:t>
            </a:r>
          </a:p>
          <a:p>
            <a:pPr algn="just"/>
            <a:endParaRPr lang="en-GB" dirty="0"/>
          </a:p>
          <a:p>
            <a:pPr algn="just"/>
            <a:endParaRPr lang="en-GB" dirty="0" smtClean="0"/>
          </a:p>
          <a:p>
            <a:pPr algn="just"/>
            <a:endParaRPr lang="en-GB" dirty="0" smtClean="0"/>
          </a:p>
          <a:p>
            <a:pPr algn="just"/>
            <a:endParaRPr lang="en-GB" dirty="0"/>
          </a:p>
          <a:p>
            <a:pPr algn="just"/>
            <a:endParaRPr lang="en-GB" dirty="0" smtClean="0"/>
          </a:p>
          <a:p>
            <a:pPr algn="just"/>
            <a:endParaRPr lang="en-GB" sz="1400" dirty="0" smtClean="0"/>
          </a:p>
          <a:p>
            <a:pPr algn="just"/>
            <a:endParaRPr lang="en-GB" dirty="0"/>
          </a:p>
          <a:p>
            <a:endParaRPr lang="en-GB" dirty="0" smtClean="0"/>
          </a:p>
          <a:p>
            <a:endParaRPr lang="en-GB" dirty="0"/>
          </a:p>
          <a:p>
            <a:endParaRPr lang="en-GB" dirty="0" smtClean="0"/>
          </a:p>
          <a:p>
            <a:endParaRPr lang="en-GB" dirty="0"/>
          </a:p>
          <a:p>
            <a:endParaRPr lang="en-GB" dirty="0"/>
          </a:p>
          <a:p>
            <a:pPr marL="265112" lvl="1" indent="0">
              <a:buNone/>
            </a:pPr>
            <a:endParaRPr lang="en-GB" dirty="0"/>
          </a:p>
          <a:p>
            <a:endParaRPr lang="es-ES"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029" y="4968616"/>
            <a:ext cx="1930517" cy="1889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070" y="1908769"/>
            <a:ext cx="2239634" cy="2787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pic>
      <p:sp>
        <p:nvSpPr>
          <p:cNvPr id="10" name="9 CuadroTexto"/>
          <p:cNvSpPr txBox="1"/>
          <p:nvPr/>
        </p:nvSpPr>
        <p:spPr>
          <a:xfrm>
            <a:off x="8172520" y="5132067"/>
            <a:ext cx="880369" cy="338554"/>
          </a:xfrm>
          <a:prstGeom prst="rect">
            <a:avLst/>
          </a:prstGeom>
          <a:noFill/>
        </p:spPr>
        <p:txBody>
          <a:bodyPr wrap="none" rtlCol="0">
            <a:spAutoFit/>
          </a:bodyPr>
          <a:lstStyle/>
          <a:p>
            <a:r>
              <a:rPr lang="en-GB" sz="1600" b="1" dirty="0">
                <a:solidFill>
                  <a:schemeClr val="tx2"/>
                </a:solidFill>
                <a:latin typeface="+mn-lt"/>
              </a:rPr>
              <a:t>Air</a:t>
            </a:r>
            <a:r>
              <a:rPr lang="en-GB" sz="1600" b="1" dirty="0" smtClean="0">
                <a:solidFill>
                  <a:schemeClr val="tx2"/>
                </a:solidFill>
              </a:rPr>
              <a:t>ports</a:t>
            </a:r>
            <a:endParaRPr lang="en-GB" sz="1600" b="1" dirty="0">
              <a:solidFill>
                <a:schemeClr val="tx2"/>
              </a:solidFill>
            </a:endParaRPr>
          </a:p>
        </p:txBody>
      </p:sp>
      <p:sp>
        <p:nvSpPr>
          <p:cNvPr id="11" name="10 CuadroTexto"/>
          <p:cNvSpPr txBox="1"/>
          <p:nvPr/>
        </p:nvSpPr>
        <p:spPr>
          <a:xfrm>
            <a:off x="1106449" y="5728642"/>
            <a:ext cx="3938579" cy="369332"/>
          </a:xfrm>
          <a:prstGeom prst="rect">
            <a:avLst/>
          </a:prstGeom>
          <a:noFill/>
        </p:spPr>
        <p:txBody>
          <a:bodyPr wrap="none" rtlCol="0">
            <a:spAutoFit/>
          </a:bodyPr>
          <a:lstStyle/>
          <a:p>
            <a:r>
              <a:rPr lang="en-GB" b="1" dirty="0" smtClean="0">
                <a:solidFill>
                  <a:schemeClr val="tx2"/>
                </a:solidFill>
              </a:rPr>
              <a:t>Aircraft- Flight connecting two airports</a:t>
            </a:r>
            <a:endParaRPr lang="en-GB" b="1" dirty="0">
              <a:solidFill>
                <a:schemeClr val="tx2"/>
              </a:solidFill>
            </a:endParaRPr>
          </a:p>
        </p:txBody>
      </p:sp>
      <p:cxnSp>
        <p:nvCxnSpPr>
          <p:cNvPr id="18" name="17 Conector recto de flecha"/>
          <p:cNvCxnSpPr/>
          <p:nvPr/>
        </p:nvCxnSpPr>
        <p:spPr>
          <a:xfrm flipH="1" flipV="1">
            <a:off x="6895132" y="5057941"/>
            <a:ext cx="1363113" cy="21034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endCxn id="8" idx="3"/>
          </p:cNvCxnSpPr>
          <p:nvPr/>
        </p:nvCxnSpPr>
        <p:spPr>
          <a:xfrm flipH="1">
            <a:off x="6975546" y="5482461"/>
            <a:ext cx="1491951" cy="43084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905375" y="5913308"/>
            <a:ext cx="276225" cy="18466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08827" y="479869"/>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(4/10</a:t>
            </a:r>
            <a:r>
              <a:rPr lang="en-GB" dirty="0">
                <a:solidFill>
                  <a:schemeClr val="bg1"/>
                </a:solidFill>
              </a:rPr>
              <a:t>)</a:t>
            </a:r>
            <a:endParaRPr lang="en-GB" dirty="0"/>
          </a:p>
        </p:txBody>
      </p:sp>
    </p:spTree>
    <p:extLst>
      <p:ext uri="{BB962C8B-B14F-4D97-AF65-F5344CB8AC3E}">
        <p14:creationId xmlns:p14="http://schemas.microsoft.com/office/powerpoint/2010/main" val="28873872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r>
            <a:br>
              <a:rPr lang="es-ES" dirty="0" smtClean="0"/>
            </a:br>
            <a:r>
              <a:rPr lang="es-ES" b="1" dirty="0" err="1" smtClean="0"/>
              <a:t>Approach</a:t>
            </a:r>
            <a:r>
              <a:rPr lang="es-ES" b="1" dirty="0" smtClean="0"/>
              <a:t>- </a:t>
            </a:r>
            <a:r>
              <a:rPr lang="es-ES" b="1" dirty="0" err="1" smtClean="0"/>
              <a:t>The</a:t>
            </a:r>
            <a:r>
              <a:rPr lang="es-ES" b="1" dirty="0" smtClean="0"/>
              <a:t> tool</a:t>
            </a:r>
            <a:endParaRPr lang="es-ES" b="1" dirty="0"/>
          </a:p>
        </p:txBody>
      </p:sp>
      <p:sp>
        <p:nvSpPr>
          <p:cNvPr id="34" name="2 Marcador de contenido"/>
          <p:cNvSpPr>
            <a:spLocks noGrp="1"/>
          </p:cNvSpPr>
          <p:nvPr>
            <p:ph idx="1"/>
          </p:nvPr>
        </p:nvSpPr>
        <p:spPr>
          <a:xfrm>
            <a:off x="446313" y="2155369"/>
            <a:ext cx="8109858" cy="444956"/>
          </a:xfrm>
        </p:spPr>
        <p:txBody>
          <a:bodyPr/>
          <a:lstStyle/>
          <a:p>
            <a:pPr algn="just"/>
            <a:r>
              <a:rPr lang="en-GB" dirty="0" smtClean="0"/>
              <a:t>Monitoring Performance Indicators</a:t>
            </a:r>
            <a:endParaRPr lang="en-GB" dirty="0"/>
          </a:p>
          <a:p>
            <a:endParaRPr lang="en-GB" dirty="0" smtClean="0"/>
          </a:p>
          <a:p>
            <a:endParaRPr lang="en-GB" dirty="0"/>
          </a:p>
          <a:p>
            <a:endParaRPr lang="en-GB" dirty="0"/>
          </a:p>
          <a:p>
            <a:pPr marL="265112" lvl="1" indent="0">
              <a:buNone/>
            </a:pPr>
            <a:endParaRPr lang="en-GB" dirty="0"/>
          </a:p>
          <a:p>
            <a:endParaRPr lang="es-E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633" y="3153363"/>
            <a:ext cx="6988126" cy="315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44393" y="1497047"/>
            <a:ext cx="2156732"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b="1" dirty="0" smtClean="0">
                <a:solidFill>
                  <a:schemeClr val="tx2"/>
                </a:solidFill>
              </a:rPr>
              <a:t>These indicators will be used to assess the safety implications that could arise when implementing new changes in the total aviation system</a:t>
            </a:r>
            <a:endParaRPr lang="en-GB" b="1" dirty="0">
              <a:solidFill>
                <a:schemeClr val="tx2"/>
              </a:solidFill>
            </a:endParaRPr>
          </a:p>
        </p:txBody>
      </p:sp>
      <p:sp>
        <p:nvSpPr>
          <p:cNvPr id="11" name="10 Elipse"/>
          <p:cNvSpPr/>
          <p:nvPr/>
        </p:nvSpPr>
        <p:spPr>
          <a:xfrm>
            <a:off x="5457824" y="5779515"/>
            <a:ext cx="2390775" cy="6212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CuadroTexto"/>
          <p:cNvSpPr txBox="1"/>
          <p:nvPr/>
        </p:nvSpPr>
        <p:spPr>
          <a:xfrm>
            <a:off x="7848599" y="5306939"/>
            <a:ext cx="1136914" cy="400110"/>
          </a:xfrm>
          <a:prstGeom prst="rect">
            <a:avLst/>
          </a:prstGeom>
          <a:noFill/>
        </p:spPr>
        <p:txBody>
          <a:bodyPr wrap="square" rtlCol="0">
            <a:spAutoFit/>
          </a:bodyPr>
          <a:lstStyle>
            <a:defPPr>
              <a:defRPr lang="en-GB"/>
            </a:defPPr>
            <a:lvl1pPr>
              <a:defRPr sz="2000" b="1">
                <a:solidFill>
                  <a:schemeClr val="accent5">
                    <a:lumMod val="50000"/>
                  </a:schemeClr>
                </a:solidFill>
              </a:defRPr>
            </a:lvl1pPr>
          </a:lstStyle>
          <a:p>
            <a:r>
              <a:rPr lang="en-GB" dirty="0"/>
              <a:t>Indicator</a:t>
            </a:r>
          </a:p>
        </p:txBody>
      </p:sp>
      <p:sp>
        <p:nvSpPr>
          <p:cNvPr id="15" name="14 Elipse"/>
          <p:cNvSpPr/>
          <p:nvPr/>
        </p:nvSpPr>
        <p:spPr>
          <a:xfrm>
            <a:off x="994493" y="3494731"/>
            <a:ext cx="2390775" cy="6212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15 CuadroTexto"/>
          <p:cNvSpPr txBox="1"/>
          <p:nvPr/>
        </p:nvSpPr>
        <p:spPr>
          <a:xfrm>
            <a:off x="542919" y="2561451"/>
            <a:ext cx="4048129" cy="400110"/>
          </a:xfrm>
          <a:prstGeom prst="rect">
            <a:avLst/>
          </a:prstGeom>
          <a:noFill/>
        </p:spPr>
        <p:txBody>
          <a:bodyPr wrap="square" rtlCol="0">
            <a:spAutoFit/>
          </a:bodyPr>
          <a:lstStyle/>
          <a:p>
            <a:r>
              <a:rPr lang="en-GB" sz="2000" b="1" dirty="0" smtClean="0">
                <a:solidFill>
                  <a:schemeClr val="accent5">
                    <a:lumMod val="50000"/>
                  </a:schemeClr>
                </a:solidFill>
              </a:rPr>
              <a:t>Average values of the PI per hour</a:t>
            </a:r>
            <a:endParaRPr lang="en-GB" sz="2000" b="1" dirty="0">
              <a:solidFill>
                <a:schemeClr val="accent5">
                  <a:lumMod val="50000"/>
                </a:schemeClr>
              </a:solidFill>
            </a:endParaRPr>
          </a:p>
        </p:txBody>
      </p:sp>
      <p:sp>
        <p:nvSpPr>
          <p:cNvPr id="14" name="13 Flecha abajo"/>
          <p:cNvSpPr/>
          <p:nvPr/>
        </p:nvSpPr>
        <p:spPr>
          <a:xfrm>
            <a:off x="2213121" y="2961561"/>
            <a:ext cx="242316" cy="734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8 Flecha abajo"/>
          <p:cNvSpPr/>
          <p:nvPr/>
        </p:nvSpPr>
        <p:spPr>
          <a:xfrm rot="2772456">
            <a:off x="7947080" y="5558837"/>
            <a:ext cx="242316" cy="734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98881" y="511767"/>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(5/10</a:t>
            </a:r>
            <a:r>
              <a:rPr lang="en-GB" dirty="0">
                <a:solidFill>
                  <a:schemeClr val="bg1"/>
                </a:solidFill>
              </a:rPr>
              <a:t>)</a:t>
            </a:r>
            <a:endParaRPr lang="en-GB" dirty="0"/>
          </a:p>
        </p:txBody>
      </p:sp>
    </p:spTree>
    <p:extLst>
      <p:ext uri="{BB962C8B-B14F-4D97-AF65-F5344CB8AC3E}">
        <p14:creationId xmlns:p14="http://schemas.microsoft.com/office/powerpoint/2010/main" val="8292306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Activities to be performed (sub-Tasks)</a:t>
            </a:r>
          </a:p>
          <a:p>
            <a:r>
              <a:rPr lang="en-US" dirty="0" smtClean="0"/>
              <a:t>Define the modeling Scenario, considering foreseen changes in the Total Aviation System;</a:t>
            </a:r>
          </a:p>
          <a:p>
            <a:r>
              <a:rPr lang="en-US" dirty="0" smtClean="0"/>
              <a:t>Define the Performance Indicators (PI)/ metrics that will be calculated to support the analysis: they will be a priori, related to Predictability-Efficiency Key Performance Areas (KPA).</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62869" y="479869"/>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(6/10</a:t>
            </a:r>
            <a:r>
              <a:rPr lang="en-GB" dirty="0">
                <a:solidFill>
                  <a:schemeClr val="bg1"/>
                </a:solidFill>
              </a:rPr>
              <a:t>)</a:t>
            </a:r>
            <a:endParaRPr lang="en-GB" dirty="0"/>
          </a:p>
        </p:txBody>
      </p:sp>
    </p:spTree>
    <p:extLst>
      <p:ext uri="{BB962C8B-B14F-4D97-AF65-F5344CB8AC3E}">
        <p14:creationId xmlns:p14="http://schemas.microsoft.com/office/powerpoint/2010/main" val="2322687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Activities to be performed (sub-Tasks)</a:t>
            </a:r>
          </a:p>
          <a:p>
            <a:r>
              <a:rPr lang="en-US" dirty="0" smtClean="0"/>
              <a:t>Define Simulation Exercise Plan: a set of exercises will be conducted (Monte Carlo simulation).</a:t>
            </a:r>
          </a:p>
          <a:p>
            <a:r>
              <a:rPr lang="en-US" dirty="0" smtClean="0"/>
              <a:t>Analysis of the simulation results and overall safety impact assessment.</a:t>
            </a:r>
          </a:p>
          <a:p>
            <a:r>
              <a:rPr lang="en-US" dirty="0" smtClean="0"/>
              <a:t>Develop a guidance material on how to interpret simulation results to support safety assessment.</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62868" y="50113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(7/10</a:t>
            </a:r>
            <a:r>
              <a:rPr lang="en-GB" dirty="0">
                <a:solidFill>
                  <a:schemeClr val="bg1"/>
                </a:solidFill>
              </a:rPr>
              <a:t>)</a:t>
            </a:r>
            <a:endParaRPr lang="en-GB" dirty="0"/>
          </a:p>
        </p:txBody>
      </p:sp>
    </p:spTree>
    <p:extLst>
      <p:ext uri="{BB962C8B-B14F-4D97-AF65-F5344CB8AC3E}">
        <p14:creationId xmlns:p14="http://schemas.microsoft.com/office/powerpoint/2010/main" val="36750556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1052736"/>
            <a:ext cx="8588829" cy="1066800"/>
          </a:xfrm>
        </p:spPr>
        <p:txBody>
          <a:bodyPr/>
          <a:lstStyle/>
          <a:p>
            <a:r>
              <a:rPr lang="es-ES" dirty="0" smtClean="0"/>
              <a:t>D3.4 ‘</a:t>
            </a:r>
            <a:r>
              <a:rPr lang="es-ES" dirty="0" err="1" smtClean="0"/>
              <a:t>Overall</a:t>
            </a:r>
            <a:r>
              <a:rPr lang="es-ES" dirty="0" smtClean="0"/>
              <a:t> safety </a:t>
            </a:r>
            <a:r>
              <a:rPr lang="es-ES" dirty="0" err="1" smtClean="0"/>
              <a:t>impact</a:t>
            </a:r>
            <a:r>
              <a:rPr lang="es-ES" dirty="0" smtClean="0"/>
              <a:t> </a:t>
            </a:r>
            <a:r>
              <a:rPr lang="es-ES" dirty="0" err="1" smtClean="0"/>
              <a:t>results</a:t>
            </a:r>
            <a:r>
              <a:rPr lang="es-ES" dirty="0" smtClean="0"/>
              <a:t> and </a:t>
            </a:r>
            <a:r>
              <a:rPr lang="es-ES" dirty="0" err="1" smtClean="0"/>
              <a:t>guidance</a:t>
            </a:r>
            <a:r>
              <a:rPr lang="es-ES" dirty="0" smtClean="0"/>
              <a:t> material’</a:t>
            </a:r>
            <a:endParaRPr lang="es-ES" dirty="0"/>
          </a:p>
        </p:txBody>
      </p:sp>
      <p:sp>
        <p:nvSpPr>
          <p:cNvPr id="3" name="2 Marcador de contenido"/>
          <p:cNvSpPr>
            <a:spLocks noGrp="1"/>
          </p:cNvSpPr>
          <p:nvPr>
            <p:ph idx="1"/>
          </p:nvPr>
        </p:nvSpPr>
        <p:spPr>
          <a:xfrm>
            <a:off x="457200" y="2204863"/>
            <a:ext cx="8229600" cy="4055259"/>
          </a:xfrm>
        </p:spPr>
        <p:txBody>
          <a:bodyPr/>
          <a:lstStyle/>
          <a:p>
            <a:r>
              <a:rPr lang="en-GB" dirty="0" smtClean="0"/>
              <a:t>General structure</a:t>
            </a:r>
            <a:endParaRPr lang="en-GB" dirty="0"/>
          </a:p>
          <a:p>
            <a:pPr lvl="1"/>
            <a:r>
              <a:rPr lang="en-GB" dirty="0" smtClean="0"/>
              <a:t>Introduction;</a:t>
            </a:r>
          </a:p>
          <a:p>
            <a:pPr lvl="1"/>
            <a:r>
              <a:rPr lang="en-GB" dirty="0" smtClean="0"/>
              <a:t>Operational context;</a:t>
            </a:r>
          </a:p>
          <a:p>
            <a:pPr lvl="1"/>
            <a:r>
              <a:rPr lang="en-GB" dirty="0" smtClean="0"/>
              <a:t>Simulation Scenarios</a:t>
            </a:r>
          </a:p>
          <a:p>
            <a:pPr lvl="1"/>
            <a:r>
              <a:rPr lang="en-GB" dirty="0" smtClean="0"/>
              <a:t>Assumptions and Simplifications;</a:t>
            </a:r>
            <a:endParaRPr lang="en-GB" dirty="0"/>
          </a:p>
          <a:p>
            <a:pPr lvl="1"/>
            <a:r>
              <a:rPr lang="en-GB" dirty="0" smtClean="0"/>
              <a:t>List of Indicators and/or metrics;</a:t>
            </a:r>
            <a:endParaRPr lang="en-GB" dirty="0"/>
          </a:p>
          <a:p>
            <a:pPr lvl="1"/>
            <a:r>
              <a:rPr lang="en-GB" dirty="0" smtClean="0"/>
              <a:t>Exercise Plan;</a:t>
            </a:r>
            <a:endParaRPr lang="en-GB" dirty="0"/>
          </a:p>
          <a:p>
            <a:pPr lvl="1"/>
            <a:r>
              <a:rPr lang="en-GB" dirty="0" smtClean="0"/>
              <a:t>Results Analysis;</a:t>
            </a:r>
          </a:p>
          <a:p>
            <a:pPr lvl="1"/>
            <a:r>
              <a:rPr lang="en-GB" dirty="0" smtClean="0"/>
              <a:t>Conclusions on Overall Safety Impact;</a:t>
            </a:r>
          </a:p>
          <a:p>
            <a:pPr marL="265112" lvl="1" indent="0">
              <a:buNone/>
            </a:pPr>
            <a:r>
              <a:rPr lang="en-GB" b="1" dirty="0" smtClean="0"/>
              <a:t>Annex. </a:t>
            </a:r>
            <a:r>
              <a:rPr lang="en-GB" dirty="0" smtClean="0"/>
              <a:t>Guidance material on how to use the results provided but the tool to support safety assessment (Input for WP4.5 Evaluation of Results)</a:t>
            </a:r>
          </a:p>
          <a:p>
            <a:pPr lvl="1"/>
            <a:endParaRPr lang="en-GB" dirty="0"/>
          </a:p>
          <a:p>
            <a:endParaRPr lang="es-ES" dirty="0"/>
          </a:p>
        </p:txBody>
      </p:sp>
      <p:sp>
        <p:nvSpPr>
          <p:cNvPr id="7" name="1 Título"/>
          <p:cNvSpPr txBox="1">
            <a:spLocks/>
          </p:cNvSpPr>
          <p:nvPr/>
        </p:nvSpPr>
        <p:spPr bwMode="auto">
          <a:xfrm>
            <a:off x="391884" y="911218"/>
            <a:ext cx="8229600" cy="59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a:lstStyle>
          <a:p>
            <a:endParaRPr lang="es-ES" dirty="0"/>
          </a:p>
        </p:txBody>
      </p:sp>
      <p:sp>
        <p:nvSpPr>
          <p:cNvPr id="4" name="Rectangle 3"/>
          <p:cNvSpPr/>
          <p:nvPr/>
        </p:nvSpPr>
        <p:spPr>
          <a:xfrm>
            <a:off x="1530971" y="45860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(8/10</a:t>
            </a:r>
            <a:r>
              <a:rPr lang="en-GB" dirty="0">
                <a:solidFill>
                  <a:schemeClr val="bg1"/>
                </a:solidFill>
              </a:rPr>
              <a:t>)</a:t>
            </a:r>
            <a:endParaRPr lang="en-GB" dirty="0"/>
          </a:p>
        </p:txBody>
      </p:sp>
    </p:spTree>
    <p:extLst>
      <p:ext uri="{BB962C8B-B14F-4D97-AF65-F5344CB8AC3E}">
        <p14:creationId xmlns:p14="http://schemas.microsoft.com/office/powerpoint/2010/main" val="39251053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Progress made so far/ on going activities</a:t>
            </a:r>
          </a:p>
          <a:p>
            <a:r>
              <a:rPr lang="en-US" dirty="0" smtClean="0"/>
              <a:t>ATM NEMMO tool adaptation works to model the ‘current scenario’:</a:t>
            </a:r>
          </a:p>
          <a:p>
            <a:pPr lvl="1"/>
            <a:r>
              <a:rPr lang="en-US" dirty="0" smtClean="0"/>
              <a:t>Main characteristics are extracted from SESAR documentation.</a:t>
            </a:r>
          </a:p>
          <a:p>
            <a:r>
              <a:rPr lang="en-US" dirty="0" smtClean="0"/>
              <a:t>Draft list of an initial set of Performance Indicators to be calculated by the tool</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09706" y="490502"/>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(9/10</a:t>
            </a:r>
            <a:r>
              <a:rPr lang="en-GB" dirty="0">
                <a:solidFill>
                  <a:schemeClr val="bg1"/>
                </a:solidFill>
              </a:rPr>
              <a:t>)</a:t>
            </a:r>
            <a:endParaRPr lang="en-GB" dirty="0"/>
          </a:p>
        </p:txBody>
      </p:sp>
    </p:spTree>
    <p:extLst>
      <p:ext uri="{BB962C8B-B14F-4D97-AF65-F5344CB8AC3E}">
        <p14:creationId xmlns:p14="http://schemas.microsoft.com/office/powerpoint/2010/main" val="14261501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127000" y="1108075"/>
            <a:ext cx="8229600" cy="415925"/>
          </a:xfrm>
        </p:spPr>
        <p:txBody>
          <a:bodyPr/>
          <a:lstStyle/>
          <a:p>
            <a:pPr marL="0" indent="0">
              <a:buNone/>
            </a:pPr>
            <a:r>
              <a:rPr lang="en-GB" b="1" dirty="0" smtClean="0"/>
              <a:t>From previous UG meeting:</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8" name="2 Marcador de contenido"/>
          <p:cNvSpPr txBox="1">
            <a:spLocks/>
          </p:cNvSpPr>
          <p:nvPr/>
        </p:nvSpPr>
        <p:spPr bwMode="auto">
          <a:xfrm>
            <a:off x="419100" y="1546225"/>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1" fontAlgn="base" hangingPunct="1">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1" fontAlgn="base" hangingPunct="1">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1" fontAlgn="base" hangingPunct="1">
              <a:spcBef>
                <a:spcPts val="300"/>
              </a:spcBef>
              <a:spcAft>
                <a:spcPct val="0"/>
              </a:spcAft>
              <a:buClr>
                <a:schemeClr val="accent1"/>
              </a:buClr>
              <a:buFont typeface="Calibri" pitchFamily="34" charset="0"/>
              <a:buChar char="→"/>
              <a:defRPr sz="1800" kern="1200">
                <a:solidFill>
                  <a:schemeClr val="tx2"/>
                </a:solidFill>
                <a:latin typeface="+mn-lt"/>
                <a:ea typeface="+mn-ea"/>
                <a:cs typeface="+mn-cs"/>
              </a:defRPr>
            </a:lvl3pPr>
            <a:lvl4pPr marL="1179513" indent="-376238" algn="l" rtl="0" eaLnBrk="1" fontAlgn="base" hangingPunct="1">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1" fontAlgn="base" hangingPunct="1">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endParaRPr lang="en-GB" sz="1800" dirty="0"/>
          </a:p>
          <a:p>
            <a:r>
              <a:rPr lang="en-GB" sz="1800" dirty="0"/>
              <a:t>(Source: User Group 1 Minutes of meeting)</a:t>
            </a:r>
          </a:p>
          <a:p>
            <a:pPr marL="0" indent="0">
              <a:buNone/>
            </a:pPr>
            <a:endParaRPr lang="en-GB" sz="1800" i="1" dirty="0"/>
          </a:p>
          <a:p>
            <a:pPr marL="0" indent="0" algn="just">
              <a:buNone/>
            </a:pPr>
            <a:r>
              <a:rPr lang="en-GB" sz="1800" i="1" dirty="0"/>
              <a:t>WP3 expectations : Safety Risk Management - Jean Pierre </a:t>
            </a:r>
            <a:r>
              <a:rPr lang="en-GB" sz="1800" i="1" dirty="0" err="1"/>
              <a:t>Heckmann</a:t>
            </a:r>
            <a:r>
              <a:rPr lang="en-GB" sz="1800" i="1" dirty="0"/>
              <a:t>, Matthieu Feuvrier (APSYS)</a:t>
            </a:r>
            <a:endParaRPr lang="es-ES" sz="1800" i="1" dirty="0"/>
          </a:p>
          <a:p>
            <a:pPr marL="0" indent="0">
              <a:buNone/>
            </a:pPr>
            <a:r>
              <a:rPr lang="en-GB" sz="1800" i="1" dirty="0"/>
              <a:t>‘…This work package is supposed to include future risks not present in current aviation systems. How far into the future do you want to look? </a:t>
            </a:r>
            <a:r>
              <a:rPr lang="en-GB" sz="1800" b="1" i="1" dirty="0"/>
              <a:t>Are you accounting for changes that projects such as SESAR/</a:t>
            </a:r>
            <a:r>
              <a:rPr lang="en-GB" sz="1800" i="1" dirty="0" err="1"/>
              <a:t>NextGen</a:t>
            </a:r>
            <a:r>
              <a:rPr lang="en-GB" sz="1800" i="1" dirty="0"/>
              <a:t> will bring?...</a:t>
            </a:r>
          </a:p>
          <a:p>
            <a:pPr marL="0" indent="0">
              <a:buNone/>
            </a:pPr>
            <a:r>
              <a:rPr lang="en-GB" sz="1800" i="1" dirty="0"/>
              <a:t> Further remarks:</a:t>
            </a:r>
            <a:endParaRPr lang="es-ES" sz="1800" i="1" dirty="0"/>
          </a:p>
          <a:p>
            <a:pPr marL="0" indent="0" algn="just">
              <a:buNone/>
            </a:pPr>
            <a:r>
              <a:rPr lang="en-GB" sz="1800" i="1" dirty="0"/>
              <a:t> It is important to consider throughout the entire project what the effect of new technologies or </a:t>
            </a:r>
            <a:r>
              <a:rPr lang="en-GB" sz="1800" b="1" i="1" dirty="0"/>
              <a:t>new operational procedures </a:t>
            </a:r>
            <a:r>
              <a:rPr lang="en-GB" sz="1800" i="1" dirty="0"/>
              <a:t>may have and how to take this into account. ..’</a:t>
            </a:r>
          </a:p>
          <a:p>
            <a:pPr marL="0" indent="0" algn="just">
              <a:buNone/>
            </a:pPr>
            <a:endParaRPr lang="en-GB" sz="2000" b="1" u="sng" dirty="0"/>
          </a:p>
          <a:p>
            <a:pPr marL="0" indent="0" algn="just">
              <a:buNone/>
            </a:pPr>
            <a:r>
              <a:rPr lang="en-GB" sz="2000" b="1" u="sng" dirty="0"/>
              <a:t>WP3.4 is considering  the operational changes proposed by SESAR for characterizing the reference modelling scenario;</a:t>
            </a:r>
            <a:endParaRPr lang="es-ES" sz="1800" dirty="0"/>
          </a:p>
          <a:p>
            <a:pPr marL="265112" lvl="1" indent="0">
              <a:buFont typeface="Calibri" pitchFamily="34" charset="0"/>
              <a:buNone/>
            </a:pPr>
            <a:endParaRPr lang="en-GB" sz="1800" dirty="0" smtClean="0"/>
          </a:p>
          <a:p>
            <a:endParaRPr lang="es-ES" sz="1800" dirty="0"/>
          </a:p>
        </p:txBody>
      </p:sp>
      <p:sp>
        <p:nvSpPr>
          <p:cNvPr id="3" name="Rectangle 2"/>
          <p:cNvSpPr/>
          <p:nvPr/>
        </p:nvSpPr>
        <p:spPr>
          <a:xfrm>
            <a:off x="1541604" y="511767"/>
            <a:ext cx="368979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(10/10</a:t>
            </a:r>
            <a:r>
              <a:rPr lang="en-GB" dirty="0">
                <a:solidFill>
                  <a:schemeClr val="bg1"/>
                </a:solidFill>
              </a:rPr>
              <a:t>)</a:t>
            </a:r>
            <a:endParaRPr lang="en-GB" dirty="0"/>
          </a:p>
        </p:txBody>
      </p:sp>
    </p:spTree>
    <p:extLst>
      <p:ext uri="{BB962C8B-B14F-4D97-AF65-F5344CB8AC3E}">
        <p14:creationId xmlns:p14="http://schemas.microsoft.com/office/powerpoint/2010/main" val="21681451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401378" y="3025430"/>
            <a:ext cx="8615621" cy="646331"/>
          </a:xfrm>
          <a:prstGeom prst="rect">
            <a:avLst/>
          </a:prstGeom>
        </p:spPr>
        <p:txBody>
          <a:bodyPr wrap="square">
            <a:spAutoFit/>
          </a:bodyPr>
          <a:lstStyle/>
          <a:p>
            <a:pPr marL="63500"/>
            <a:r>
              <a:rPr lang="fr-FR" sz="3600" dirty="0" smtClean="0"/>
              <a:t>WP3.5 </a:t>
            </a:r>
            <a:r>
              <a:rPr lang="en-US" sz="3600" dirty="0"/>
              <a:t>Total aviation system safety standards</a:t>
            </a:r>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15623148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543050"/>
            <a:ext cx="8877300" cy="4868863"/>
          </a:xfrm>
        </p:spPr>
        <p:txBody>
          <a:bodyPr/>
          <a:lstStyle/>
          <a:p>
            <a:pPr>
              <a:buClr>
                <a:schemeClr val="tx1"/>
              </a:buClr>
            </a:pPr>
            <a:r>
              <a:rPr lang="en-US" sz="1800" dirty="0" smtClean="0"/>
              <a:t>The aim of </a:t>
            </a:r>
            <a:r>
              <a:rPr lang="en-US" sz="1800" b="1" dirty="0" smtClean="0"/>
              <a:t>ASCOS WP 3.5 </a:t>
            </a:r>
            <a:r>
              <a:rPr lang="en-US" sz="1800" dirty="0" smtClean="0"/>
              <a:t>is to develop a process to improve the total aviation system safety standards using lessons learned from experience</a:t>
            </a:r>
          </a:p>
          <a:p>
            <a:pPr>
              <a:buClr>
                <a:schemeClr val="tx1"/>
              </a:buClr>
            </a:pPr>
            <a:endParaRPr lang="en-US" sz="800" dirty="0" smtClean="0"/>
          </a:p>
          <a:p>
            <a:pPr>
              <a:buClr>
                <a:schemeClr val="tx1"/>
              </a:buClr>
            </a:pPr>
            <a:r>
              <a:rPr lang="en-US" sz="1800" b="1" dirty="0" smtClean="0"/>
              <a:t>ASCOS WP 3.5 </a:t>
            </a:r>
            <a:r>
              <a:rPr lang="en-US" sz="1800" dirty="0" smtClean="0"/>
              <a:t> uses the results of  WP3.1 and 3.2  as well as the outputs of WP1 and WP2 to propose a safety process based on:</a:t>
            </a:r>
            <a:endParaRPr lang="fr-FR" sz="1800" dirty="0" smtClean="0"/>
          </a:p>
          <a:p>
            <a:pPr>
              <a:buClr>
                <a:schemeClr val="tx1"/>
              </a:buClr>
              <a:buNone/>
            </a:pPr>
            <a:endParaRPr lang="fr-FR" sz="800" dirty="0" smtClean="0"/>
          </a:p>
          <a:p>
            <a:pPr lvl="1">
              <a:buClr>
                <a:schemeClr val="tx1"/>
              </a:buClr>
            </a:pPr>
            <a:r>
              <a:rPr lang="en-US" sz="1800" dirty="0" smtClean="0"/>
              <a:t>Proposing a safety standards model (document tree) for total aviation system</a:t>
            </a:r>
            <a:endParaRPr lang="fr-FR" sz="1800" dirty="0" smtClean="0"/>
          </a:p>
          <a:p>
            <a:pPr lvl="1">
              <a:buClr>
                <a:schemeClr val="tx1"/>
              </a:buClr>
            </a:pPr>
            <a:r>
              <a:rPr lang="en-US" sz="1800" dirty="0" smtClean="0"/>
              <a:t>Developing principles </a:t>
            </a:r>
            <a:r>
              <a:rPr lang="en-US" sz="1800" smtClean="0"/>
              <a:t>for development  </a:t>
            </a:r>
            <a:r>
              <a:rPr lang="en-US" sz="1800" dirty="0" smtClean="0"/>
              <a:t>and  service event collection for lessons learned (identification of a precursors list to look at and development of precursor collection process)</a:t>
            </a:r>
            <a:endParaRPr lang="fr-FR" sz="1800" dirty="0" smtClean="0"/>
          </a:p>
          <a:p>
            <a:pPr lvl="1">
              <a:buClr>
                <a:schemeClr val="tx1"/>
              </a:buClr>
            </a:pPr>
            <a:r>
              <a:rPr lang="en-US" sz="1800" dirty="0" smtClean="0"/>
              <a:t>Application of precursors  collection processes  during development and in service phases </a:t>
            </a:r>
            <a:endParaRPr lang="fr-FR" sz="1800" dirty="0" smtClean="0"/>
          </a:p>
          <a:p>
            <a:pPr lvl="1">
              <a:buClr>
                <a:schemeClr val="tx1"/>
              </a:buClr>
            </a:pPr>
            <a:r>
              <a:rPr lang="en-US" sz="1800" dirty="0" smtClean="0"/>
              <a:t>Identifying root causes and deriving lessons learned recommendations	</a:t>
            </a:r>
            <a:endParaRPr lang="fr-FR" sz="1800" dirty="0" smtClean="0"/>
          </a:p>
          <a:p>
            <a:pPr lvl="1">
              <a:buClr>
                <a:schemeClr val="tx1"/>
              </a:buClr>
            </a:pPr>
            <a:r>
              <a:rPr lang="en-US" sz="1800" dirty="0" smtClean="0"/>
              <a:t>Formalizing lessons learned recommendations into requirements for design, training, operations, etc. (LLR: Lessons Learned Requirements)</a:t>
            </a:r>
            <a:endParaRPr lang="fr-FR" sz="1800" dirty="0" smtClean="0"/>
          </a:p>
          <a:p>
            <a:pPr lvl="1">
              <a:buClr>
                <a:schemeClr val="tx1"/>
              </a:buClr>
            </a:pPr>
            <a:r>
              <a:rPr lang="en-US" sz="1800" dirty="0" smtClean="0"/>
              <a:t>Identifying and proposing improvement of impacted safety standards and certification documents for LLR application and LLR verification of  application.</a:t>
            </a:r>
            <a:endParaRPr lang="fr-FR" sz="1800" dirty="0" smtClean="0"/>
          </a:p>
          <a:p>
            <a:pPr>
              <a:buNone/>
            </a:pPr>
            <a:endParaRPr lang="en-GB" sz="1800" dirty="0" smtClean="0"/>
          </a:p>
        </p:txBody>
      </p:sp>
      <p:sp>
        <p:nvSpPr>
          <p:cNvPr id="8195" name="Titre 10"/>
          <p:cNvSpPr>
            <a:spLocks noGrp="1"/>
          </p:cNvSpPr>
          <p:nvPr>
            <p:ph type="title" idx="4294967295"/>
          </p:nvPr>
        </p:nvSpPr>
        <p:spPr>
          <a:xfrm>
            <a:off x="666750" y="523875"/>
            <a:ext cx="7467600" cy="328612"/>
          </a:xfrm>
        </p:spPr>
        <p:txBody>
          <a:bodyPr/>
          <a:lstStyle/>
          <a:p>
            <a:pPr marL="63500" algn="ctr"/>
            <a:r>
              <a:rPr lang="en-US" sz="1400" dirty="0" smtClean="0">
                <a:solidFill>
                  <a:schemeClr val="bg1"/>
                </a:solidFill>
              </a:rPr>
              <a:t>WP3.5 Total Aviation System Safety Standards -</a:t>
            </a:r>
            <a:endParaRPr lang="fr-FR" sz="1400" dirty="0" smtClean="0">
              <a:solidFill>
                <a:schemeClr val="bg1"/>
              </a:solidFill>
            </a:endParaRPr>
          </a:p>
        </p:txBody>
      </p:sp>
      <p:sp>
        <p:nvSpPr>
          <p:cNvPr id="5" name="Espace réservé du pied de page 4"/>
          <p:cNvSpPr>
            <a:spLocks noGrp="1"/>
          </p:cNvSpPr>
          <p:nvPr>
            <p:ph type="ftr" sz="quarter" idx="3"/>
          </p:nvPr>
        </p:nvSpPr>
        <p:spPr/>
        <p:txBody>
          <a:bodyPr/>
          <a:lstStyle/>
          <a:p>
            <a:r>
              <a:rPr lang="en-US" smtClean="0"/>
              <a:t>AVIATION SAFETY AND CERTIFICATION OF NEW OPERATIONS AND SYSTEMS</a:t>
            </a:r>
            <a:endParaRPr lang="en-GB" dirty="0"/>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85398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577281" y="913074"/>
            <a:ext cx="8120063" cy="530225"/>
          </a:xfrm>
        </p:spPr>
        <p:txBody>
          <a:bodyPr>
            <a:noAutofit/>
          </a:bodyPr>
          <a:lstStyle/>
          <a:p>
            <a:r>
              <a:rPr lang="en-US" sz="2400" b="1" dirty="0" smtClean="0">
                <a:solidFill>
                  <a:schemeClr val="accent3">
                    <a:lumMod val="75000"/>
                  </a:schemeClr>
                </a:solidFill>
                <a:latin typeface="+mn-lt"/>
              </a:rPr>
              <a:t>Introduction to FAST and the concept of Area of Change</a:t>
            </a:r>
          </a:p>
        </p:txBody>
      </p:sp>
      <p:sp>
        <p:nvSpPr>
          <p:cNvPr id="359427" name="Rectangle 3"/>
          <p:cNvSpPr>
            <a:spLocks noGrp="1" noChangeArrowheads="1"/>
          </p:cNvSpPr>
          <p:nvPr>
            <p:ph type="body" idx="1"/>
          </p:nvPr>
        </p:nvSpPr>
        <p:spPr>
          <a:xfrm>
            <a:off x="478465" y="1542553"/>
            <a:ext cx="8562167" cy="4975204"/>
          </a:xfrm>
        </p:spPr>
        <p:txBody>
          <a:bodyPr/>
          <a:lstStyle/>
          <a:p>
            <a:pPr marL="0" lvl="1">
              <a:buNone/>
            </a:pPr>
            <a:r>
              <a:rPr lang="en-GB" sz="1800" dirty="0" smtClean="0"/>
              <a:t>Future Aviation Safety Team (FAST): multi-disciplinary, international safety experts that identifies and publishes emerging and future risks across aviation and space sectors</a:t>
            </a:r>
          </a:p>
          <a:p>
            <a:pPr marL="0" lvl="1"/>
            <a:r>
              <a:rPr lang="en-GB" sz="1800" dirty="0" smtClean="0"/>
              <a:t>FAST repository of Areas of Change (</a:t>
            </a:r>
            <a:r>
              <a:rPr lang="en-GB" sz="1800" dirty="0" err="1" smtClean="0"/>
              <a:t>AoC</a:t>
            </a:r>
            <a:r>
              <a:rPr lang="en-GB" sz="1800" dirty="0" smtClean="0"/>
              <a:t>) is regularly re-audited by the FAST Team</a:t>
            </a:r>
          </a:p>
          <a:p>
            <a:pPr marL="731838" lvl="4"/>
            <a:r>
              <a:rPr lang="en-GB" sz="1200" dirty="0" err="1" smtClean="0"/>
              <a:t>AoC</a:t>
            </a:r>
            <a:r>
              <a:rPr lang="en-GB" sz="1200" dirty="0" smtClean="0"/>
              <a:t> : any phenomenon that will affect aviation safety either from within aviation system or from external domains</a:t>
            </a:r>
          </a:p>
          <a:p>
            <a:pPr marL="0" lvl="1"/>
            <a:r>
              <a:rPr lang="en-US" sz="1800" dirty="0" smtClean="0"/>
              <a:t>FAST provides a Risk Picture of the future to </a:t>
            </a:r>
            <a:r>
              <a:rPr lang="en-US" sz="1800" b="1" dirty="0" smtClean="0"/>
              <a:t>all actors </a:t>
            </a:r>
            <a:r>
              <a:rPr lang="en-US" sz="1800" dirty="0" smtClean="0"/>
              <a:t>during the entire life cycle</a:t>
            </a:r>
          </a:p>
          <a:p>
            <a:pPr marL="0" lvl="1"/>
            <a:r>
              <a:rPr lang="en-US" sz="1800" dirty="0" smtClean="0"/>
              <a:t>FAST provides indications where to searching for precursors</a:t>
            </a:r>
          </a:p>
          <a:p>
            <a:pPr marL="0" lvl="1"/>
            <a:r>
              <a:rPr lang="en-US" sz="1800" dirty="0" smtClean="0"/>
              <a:t>FAST recommends using </a:t>
            </a:r>
            <a:r>
              <a:rPr lang="en-US" sz="1800" dirty="0" err="1" smtClean="0"/>
              <a:t>AoCs</a:t>
            </a:r>
            <a:r>
              <a:rPr lang="en-US" sz="1800" dirty="0" smtClean="0"/>
              <a:t> also to enrich analysis/efficacy of risk control measures</a:t>
            </a:r>
          </a:p>
          <a:p>
            <a:pPr marL="731838" lvl="4"/>
            <a:r>
              <a:rPr lang="en-US" sz="1200" dirty="0" smtClean="0"/>
              <a:t>Already done with Joint </a:t>
            </a:r>
            <a:r>
              <a:rPr lang="en-US" sz="1200" dirty="0"/>
              <a:t>Implementation Measurement Data Analysis Team </a:t>
            </a:r>
            <a:r>
              <a:rPr lang="en-US" sz="1200" dirty="0" smtClean="0"/>
              <a:t>(JIMDAT) for 14 safety enhancements</a:t>
            </a:r>
          </a:p>
          <a:p>
            <a:pPr marL="0" lvl="1"/>
            <a:r>
              <a:rPr lang="en-US" sz="1800" dirty="0" smtClean="0"/>
              <a:t>ASCOS has updated and improved an existing list of emerging risks from FAST</a:t>
            </a:r>
          </a:p>
          <a:p>
            <a:pPr marL="0" lvl="1">
              <a:buNone/>
            </a:pPr>
            <a:endParaRPr lang="en-US" sz="1800" b="1" dirty="0" smtClean="0"/>
          </a:p>
          <a:p>
            <a:pPr marL="0" lvl="1">
              <a:buNone/>
            </a:pPr>
            <a:r>
              <a:rPr lang="en-US" sz="1800" b="1" dirty="0" smtClean="0"/>
              <a:t>The FAST process </a:t>
            </a:r>
            <a:r>
              <a:rPr lang="en-US" sz="1800" b="1" u="sng" dirty="0" smtClean="0"/>
              <a:t>is not </a:t>
            </a:r>
            <a:r>
              <a:rPr lang="en-US" sz="1800" b="1" dirty="0" smtClean="0"/>
              <a:t>a risk assessment method</a:t>
            </a:r>
            <a:r>
              <a:rPr lang="en-US" sz="1800" dirty="0" smtClean="0"/>
              <a:t>, it doesn’t estimate relative frequency of hazards. </a:t>
            </a:r>
            <a:r>
              <a:rPr lang="en-US" sz="1800" b="1" dirty="0" smtClean="0"/>
              <a:t>It’s augmenting, not replacing  existing activities. </a:t>
            </a:r>
            <a:r>
              <a:rPr lang="en-US" sz="1800" dirty="0" smtClean="0"/>
              <a:t>FAST </a:t>
            </a:r>
            <a:r>
              <a:rPr lang="en-US" sz="1800" i="1" dirty="0" smtClean="0"/>
              <a:t>generally </a:t>
            </a:r>
            <a:r>
              <a:rPr lang="en-US" sz="1800" dirty="0" smtClean="0"/>
              <a:t>does not recommend or develop safety interventions left to Risk Assessment &amp; Risk Management</a:t>
            </a:r>
          </a:p>
          <a:p>
            <a:pPr lvl="0">
              <a:buNone/>
            </a:pPr>
            <a:endParaRPr lang="en-US" sz="1800" dirty="0" smtClean="0">
              <a:solidFill>
                <a:srgbClr val="FF0000"/>
              </a:solidFill>
            </a:endParaRPr>
          </a:p>
          <a:p>
            <a:pPr lvl="0">
              <a:buNone/>
            </a:pPr>
            <a:r>
              <a:rPr lang="en-US" sz="1800" dirty="0" smtClean="0">
                <a:solidFill>
                  <a:srgbClr val="FF0000"/>
                </a:solidFill>
              </a:rPr>
              <a:t>10 years ago FAST had identified emerging risks associated to major changes and events scenarios leading to recent accidents. </a:t>
            </a:r>
            <a:r>
              <a:rPr lang="en-US" sz="1800" dirty="0" smtClean="0">
                <a:solidFill>
                  <a:srgbClr val="FF0000"/>
                </a:solidFill>
                <a:sym typeface="Wingdings" pitchFamily="2" charset="2"/>
              </a:rPr>
              <a:t> </a:t>
            </a:r>
            <a:r>
              <a:rPr lang="en-US" sz="1600" b="1" dirty="0" smtClean="0">
                <a:solidFill>
                  <a:srgbClr val="FF0000"/>
                </a:solidFill>
              </a:rPr>
              <a:t>AF 447, JK 5022, TK 1509, ASIANA 214</a:t>
            </a:r>
            <a:endParaRPr lang="en-US" sz="1800" b="1" dirty="0" smtClean="0">
              <a:solidFill>
                <a:srgbClr val="FF0000"/>
              </a:solidFill>
            </a:endParaRPr>
          </a:p>
          <a:p>
            <a:pPr>
              <a:buFontTx/>
              <a:buNone/>
            </a:pPr>
            <a:endParaRPr lang="en-US" sz="1600" dirty="0" smtClean="0"/>
          </a:p>
          <a:p>
            <a:pPr marL="0" lvl="1"/>
            <a:endParaRPr lang="en-US" sz="1600" dirty="0" smtClean="0"/>
          </a:p>
          <a:p>
            <a:pPr marL="0" lvl="1"/>
            <a:endParaRPr lang="en-US" sz="1600" dirty="0" smtClean="0"/>
          </a:p>
        </p:txBody>
      </p:sp>
      <p:sp>
        <p:nvSpPr>
          <p:cNvPr id="4" name="Titre 10"/>
          <p:cNvSpPr txBox="1">
            <a:spLocks/>
          </p:cNvSpPr>
          <p:nvPr/>
        </p:nvSpPr>
        <p:spPr bwMode="auto">
          <a:xfrm>
            <a:off x="1496290" y="285007"/>
            <a:ext cx="6282047" cy="52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mj-lt"/>
                <a:ea typeface="+mj-ea"/>
                <a:cs typeface="+mj-cs"/>
              </a:rPr>
              <a:t>Total Aviation Safety Assessment Methodology (2/6)</a:t>
            </a:r>
            <a:endParaRPr kumimoji="0" lang="fr-FR" sz="20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69535301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additive="base">
                                        <p:cTn id="7" dur="500" fill="hold"/>
                                        <p:tgtEl>
                                          <p:spTgt spid="359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9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9427">
                                            <p:txEl>
                                              <p:pRg st="1" end="1"/>
                                            </p:txEl>
                                          </p:spTgt>
                                        </p:tgtEl>
                                        <p:attrNameLst>
                                          <p:attrName>style.visibility</p:attrName>
                                        </p:attrNameLst>
                                      </p:cBhvr>
                                      <p:to>
                                        <p:strVal val="visible"/>
                                      </p:to>
                                    </p:set>
                                    <p:anim calcmode="lin" valueType="num">
                                      <p:cBhvr additive="base">
                                        <p:cTn id="13" dur="500" fill="hold"/>
                                        <p:tgtEl>
                                          <p:spTgt spid="359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94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59427">
                                            <p:txEl>
                                              <p:pRg st="2" end="2"/>
                                            </p:txEl>
                                          </p:spTgt>
                                        </p:tgtEl>
                                        <p:attrNameLst>
                                          <p:attrName>style.visibility</p:attrName>
                                        </p:attrNameLst>
                                      </p:cBhvr>
                                      <p:to>
                                        <p:strVal val="visible"/>
                                      </p:to>
                                    </p:set>
                                    <p:anim calcmode="lin" valueType="num">
                                      <p:cBhvr additive="base">
                                        <p:cTn id="17" dur="500" fill="hold"/>
                                        <p:tgtEl>
                                          <p:spTgt spid="3594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9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59427">
                                            <p:txEl>
                                              <p:pRg st="3" end="3"/>
                                            </p:txEl>
                                          </p:spTgt>
                                        </p:tgtEl>
                                        <p:attrNameLst>
                                          <p:attrName>style.visibility</p:attrName>
                                        </p:attrNameLst>
                                      </p:cBhvr>
                                      <p:to>
                                        <p:strVal val="visible"/>
                                      </p:to>
                                    </p:set>
                                    <p:anim calcmode="lin" valueType="num">
                                      <p:cBhvr additive="base">
                                        <p:cTn id="23" dur="500" fill="hold"/>
                                        <p:tgtEl>
                                          <p:spTgt spid="35942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594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59427">
                                            <p:txEl>
                                              <p:pRg st="4" end="4"/>
                                            </p:txEl>
                                          </p:spTgt>
                                        </p:tgtEl>
                                        <p:attrNameLst>
                                          <p:attrName>style.visibility</p:attrName>
                                        </p:attrNameLst>
                                      </p:cBhvr>
                                      <p:to>
                                        <p:strVal val="visible"/>
                                      </p:to>
                                    </p:set>
                                    <p:anim calcmode="lin" valueType="num">
                                      <p:cBhvr additive="base">
                                        <p:cTn id="29" dur="500" fill="hold"/>
                                        <p:tgtEl>
                                          <p:spTgt spid="35942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94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59427">
                                            <p:txEl>
                                              <p:pRg st="5" end="5"/>
                                            </p:txEl>
                                          </p:spTgt>
                                        </p:tgtEl>
                                        <p:attrNameLst>
                                          <p:attrName>style.visibility</p:attrName>
                                        </p:attrNameLst>
                                      </p:cBhvr>
                                      <p:to>
                                        <p:strVal val="visible"/>
                                      </p:to>
                                    </p:set>
                                    <p:anim calcmode="lin" valueType="num">
                                      <p:cBhvr additive="base">
                                        <p:cTn id="35" dur="500" fill="hold"/>
                                        <p:tgtEl>
                                          <p:spTgt spid="35942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9427">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59427">
                                            <p:txEl>
                                              <p:pRg st="6" end="6"/>
                                            </p:txEl>
                                          </p:spTgt>
                                        </p:tgtEl>
                                        <p:attrNameLst>
                                          <p:attrName>style.visibility</p:attrName>
                                        </p:attrNameLst>
                                      </p:cBhvr>
                                      <p:to>
                                        <p:strVal val="visible"/>
                                      </p:to>
                                    </p:set>
                                    <p:anim calcmode="lin" valueType="num">
                                      <p:cBhvr additive="base">
                                        <p:cTn id="39" dur="500" fill="hold"/>
                                        <p:tgtEl>
                                          <p:spTgt spid="359427">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94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59427">
                                            <p:txEl>
                                              <p:pRg st="7" end="7"/>
                                            </p:txEl>
                                          </p:spTgt>
                                        </p:tgtEl>
                                        <p:attrNameLst>
                                          <p:attrName>style.visibility</p:attrName>
                                        </p:attrNameLst>
                                      </p:cBhvr>
                                      <p:to>
                                        <p:strVal val="visible"/>
                                      </p:to>
                                    </p:set>
                                    <p:anim calcmode="lin" valueType="num">
                                      <p:cBhvr additive="base">
                                        <p:cTn id="45" dur="500" fill="hold"/>
                                        <p:tgtEl>
                                          <p:spTgt spid="359427">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594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59427">
                                            <p:txEl>
                                              <p:pRg st="9" end="9"/>
                                            </p:txEl>
                                          </p:spTgt>
                                        </p:tgtEl>
                                        <p:attrNameLst>
                                          <p:attrName>style.visibility</p:attrName>
                                        </p:attrNameLst>
                                      </p:cBhvr>
                                      <p:to>
                                        <p:strVal val="visible"/>
                                      </p:to>
                                    </p:set>
                                    <p:anim calcmode="lin" valueType="num">
                                      <p:cBhvr additive="base">
                                        <p:cTn id="51" dur="500" fill="hold"/>
                                        <p:tgtEl>
                                          <p:spTgt spid="359427">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5942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59427">
                                            <p:txEl>
                                              <p:pRg st="11" end="11"/>
                                            </p:txEl>
                                          </p:spTgt>
                                        </p:tgtEl>
                                        <p:attrNameLst>
                                          <p:attrName>style.visibility</p:attrName>
                                        </p:attrNameLst>
                                      </p:cBhvr>
                                      <p:to>
                                        <p:strVal val="visible"/>
                                      </p:to>
                                    </p:set>
                                    <p:anim calcmode="lin" valueType="num">
                                      <p:cBhvr additive="base">
                                        <p:cTn id="57" dur="500" fill="hold"/>
                                        <p:tgtEl>
                                          <p:spTgt spid="359427">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5942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chemin horizontal 18"/>
          <p:cNvSpPr/>
          <p:nvPr/>
        </p:nvSpPr>
        <p:spPr>
          <a:xfrm>
            <a:off x="828675" y="1500174"/>
            <a:ext cx="2386004" cy="135732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78" name="Espace réservé du numéro de diapositive 3"/>
          <p:cNvSpPr>
            <a:spLocks noGrp="1"/>
          </p:cNvSpPr>
          <p:nvPr>
            <p:ph type="sldNum" sz="quarter" idx="11"/>
          </p:nvPr>
        </p:nvSpPr>
        <p:spPr>
          <a:xfrm>
            <a:off x="3143240" y="6492875"/>
            <a:ext cx="2895600" cy="365125"/>
          </a:xfrm>
          <a:noFill/>
        </p:spPr>
        <p:txBody>
          <a:bodyPr/>
          <a:lstStyle/>
          <a:p>
            <a:r>
              <a:rPr lang="en-GB" dirty="0" smtClean="0"/>
              <a:t>Page</a:t>
            </a:r>
            <a:r>
              <a:rPr lang="en-GB" sz="1400" dirty="0" smtClean="0"/>
              <a:t> </a:t>
            </a:r>
            <a:fld id="{92CB5C1D-914A-4870-A9C9-A888E69BF225}" type="slidenum">
              <a:rPr lang="en-GB" smtClean="0"/>
              <a:pPr/>
              <a:t>50</a:t>
            </a:fld>
            <a:endParaRPr lang="en-GB" dirty="0" smtClean="0"/>
          </a:p>
        </p:txBody>
      </p:sp>
      <p:sp>
        <p:nvSpPr>
          <p:cNvPr id="152579" name="Rectangle 2"/>
          <p:cNvSpPr>
            <a:spLocks noGrp="1" noChangeArrowheads="1"/>
          </p:cNvSpPr>
          <p:nvPr>
            <p:ph type="title"/>
          </p:nvPr>
        </p:nvSpPr>
        <p:spPr bwMode="auto">
          <a:xfrm>
            <a:off x="394068" y="923912"/>
            <a:ext cx="8072494" cy="57626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2800" u="none" dirty="0" smtClean="0"/>
              <a:t>Certification related documentation improvement process</a:t>
            </a:r>
          </a:p>
        </p:txBody>
      </p:sp>
      <p:sp>
        <p:nvSpPr>
          <p:cNvPr id="16" name="ZoneTexte 15"/>
          <p:cNvSpPr txBox="1"/>
          <p:nvPr/>
        </p:nvSpPr>
        <p:spPr>
          <a:xfrm>
            <a:off x="895350" y="1785926"/>
            <a:ext cx="2319328" cy="738664"/>
          </a:xfrm>
          <a:prstGeom prst="rect">
            <a:avLst/>
          </a:prstGeom>
          <a:noFill/>
        </p:spPr>
        <p:txBody>
          <a:bodyPr wrap="square" rtlCol="0">
            <a:spAutoFit/>
          </a:bodyPr>
          <a:lstStyle/>
          <a:p>
            <a:pPr algn="ctr"/>
            <a:r>
              <a:rPr lang="en-US" sz="1400" dirty="0" smtClean="0"/>
              <a:t>Certification related applicable documentation for development of systems</a:t>
            </a:r>
            <a:endParaRPr lang="en-US" sz="1400" dirty="0"/>
          </a:p>
        </p:txBody>
      </p:sp>
      <p:sp>
        <p:nvSpPr>
          <p:cNvPr id="20" name="ZoneTexte 19"/>
          <p:cNvSpPr txBox="1"/>
          <p:nvPr/>
        </p:nvSpPr>
        <p:spPr>
          <a:xfrm>
            <a:off x="4314822" y="1781165"/>
            <a:ext cx="2286016" cy="738664"/>
          </a:xfrm>
          <a:prstGeom prst="rect">
            <a:avLst/>
          </a:prstGeom>
          <a:solidFill>
            <a:srgbClr val="FFFF00"/>
          </a:solidFill>
          <a:ln>
            <a:solidFill>
              <a:schemeClr val="tx1"/>
            </a:solidFill>
          </a:ln>
        </p:spPr>
        <p:txBody>
          <a:bodyPr wrap="square" rtlCol="0">
            <a:spAutoFit/>
          </a:bodyPr>
          <a:lstStyle/>
          <a:p>
            <a:pPr algn="ctr"/>
            <a:r>
              <a:rPr lang="en-US" sz="1400" dirty="0" smtClean="0"/>
              <a:t>System developments process  and certification phases</a:t>
            </a:r>
            <a:endParaRPr lang="en-US" sz="1400" dirty="0"/>
          </a:p>
        </p:txBody>
      </p:sp>
      <p:sp>
        <p:nvSpPr>
          <p:cNvPr id="21" name="ZoneTexte 20"/>
          <p:cNvSpPr txBox="1"/>
          <p:nvPr/>
        </p:nvSpPr>
        <p:spPr>
          <a:xfrm>
            <a:off x="4529136" y="2871788"/>
            <a:ext cx="1857388" cy="523220"/>
          </a:xfrm>
          <a:prstGeom prst="rect">
            <a:avLst/>
          </a:prstGeom>
          <a:solidFill>
            <a:srgbClr val="FFFF00"/>
          </a:solidFill>
          <a:ln>
            <a:solidFill>
              <a:schemeClr val="tx1"/>
            </a:solidFill>
          </a:ln>
        </p:spPr>
        <p:txBody>
          <a:bodyPr wrap="square" rtlCol="0">
            <a:spAutoFit/>
          </a:bodyPr>
          <a:lstStyle/>
          <a:p>
            <a:pPr algn="ctr"/>
            <a:r>
              <a:rPr lang="en-US" sz="1400" dirty="0" smtClean="0"/>
              <a:t>Development and In service phases</a:t>
            </a:r>
            <a:endParaRPr lang="en-US" sz="1400" dirty="0"/>
          </a:p>
        </p:txBody>
      </p:sp>
      <p:sp>
        <p:nvSpPr>
          <p:cNvPr id="23" name="Parchemin horizontal 22"/>
          <p:cNvSpPr/>
          <p:nvPr/>
        </p:nvSpPr>
        <p:spPr>
          <a:xfrm>
            <a:off x="828652" y="2733675"/>
            <a:ext cx="2390798" cy="138113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ZoneTexte 23"/>
          <p:cNvSpPr txBox="1"/>
          <p:nvPr/>
        </p:nvSpPr>
        <p:spPr>
          <a:xfrm>
            <a:off x="895350" y="3052761"/>
            <a:ext cx="2166928" cy="738664"/>
          </a:xfrm>
          <a:prstGeom prst="rect">
            <a:avLst/>
          </a:prstGeom>
          <a:noFill/>
        </p:spPr>
        <p:txBody>
          <a:bodyPr wrap="square" rtlCol="0">
            <a:spAutoFit/>
          </a:bodyPr>
          <a:lstStyle/>
          <a:p>
            <a:pPr algn="ctr"/>
            <a:r>
              <a:rPr lang="en-US" sz="1400" dirty="0" smtClean="0"/>
              <a:t>During development and In service safety monitoring applicable documentation</a:t>
            </a:r>
            <a:endParaRPr lang="en-US" sz="1400" dirty="0"/>
          </a:p>
        </p:txBody>
      </p:sp>
      <p:sp>
        <p:nvSpPr>
          <p:cNvPr id="25" name="ZoneTexte 24"/>
          <p:cNvSpPr txBox="1"/>
          <p:nvPr/>
        </p:nvSpPr>
        <p:spPr>
          <a:xfrm>
            <a:off x="709588" y="5587087"/>
            <a:ext cx="2690837" cy="954107"/>
          </a:xfrm>
          <a:prstGeom prst="rect">
            <a:avLst/>
          </a:prstGeom>
          <a:solidFill>
            <a:srgbClr val="66FF99"/>
          </a:solidFill>
          <a:ln>
            <a:solidFill>
              <a:schemeClr val="tx1"/>
            </a:solidFill>
          </a:ln>
        </p:spPr>
        <p:txBody>
          <a:bodyPr wrap="square" rtlCol="0">
            <a:spAutoFit/>
          </a:bodyPr>
          <a:lstStyle/>
          <a:p>
            <a:pPr algn="ctr"/>
            <a:r>
              <a:rPr lang="en-US" sz="1400" dirty="0" smtClean="0"/>
              <a:t>Root cause analysis, Lessons learned and recommendations to include in certification related documents for future programs</a:t>
            </a:r>
            <a:endParaRPr lang="en-US" sz="1400" dirty="0"/>
          </a:p>
        </p:txBody>
      </p:sp>
      <p:sp>
        <p:nvSpPr>
          <p:cNvPr id="26" name="ZoneTexte 25"/>
          <p:cNvSpPr txBox="1"/>
          <p:nvPr/>
        </p:nvSpPr>
        <p:spPr>
          <a:xfrm>
            <a:off x="4214810" y="3619505"/>
            <a:ext cx="2490789" cy="523220"/>
          </a:xfrm>
          <a:prstGeom prst="rect">
            <a:avLst/>
          </a:prstGeom>
          <a:solidFill>
            <a:srgbClr val="FFFF00"/>
          </a:solidFill>
          <a:ln>
            <a:solidFill>
              <a:schemeClr val="tx1"/>
            </a:solidFill>
          </a:ln>
        </p:spPr>
        <p:txBody>
          <a:bodyPr wrap="square" rtlCol="0">
            <a:spAutoFit/>
          </a:bodyPr>
          <a:lstStyle/>
          <a:p>
            <a:pPr algn="ctr"/>
            <a:r>
              <a:rPr lang="en-US" sz="1400" dirty="0" smtClean="0"/>
              <a:t>events collection and analysis for airworthiness monitoring</a:t>
            </a:r>
            <a:endParaRPr lang="en-US" sz="1400" dirty="0"/>
          </a:p>
        </p:txBody>
      </p:sp>
      <p:cxnSp>
        <p:nvCxnSpPr>
          <p:cNvPr id="28" name="Connecteur en angle 27"/>
          <p:cNvCxnSpPr>
            <a:stCxn id="25" idx="1"/>
            <a:endCxn id="19" idx="1"/>
          </p:cNvCxnSpPr>
          <p:nvPr/>
        </p:nvCxnSpPr>
        <p:spPr>
          <a:xfrm rot="10800000" flipH="1">
            <a:off x="709587" y="2178835"/>
            <a:ext cx="119087" cy="3885306"/>
          </a:xfrm>
          <a:prstGeom prst="bentConnector3">
            <a:avLst>
              <a:gd name="adj1" fmla="val -19196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stCxn id="25" idx="1"/>
            <a:endCxn id="23" idx="1"/>
          </p:cNvCxnSpPr>
          <p:nvPr/>
        </p:nvCxnSpPr>
        <p:spPr>
          <a:xfrm rot="10800000" flipH="1">
            <a:off x="709588" y="3424241"/>
            <a:ext cx="119064" cy="2639901"/>
          </a:xfrm>
          <a:prstGeom prst="bentConnector3">
            <a:avLst>
              <a:gd name="adj1" fmla="val -19199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en angle 31"/>
          <p:cNvCxnSpPr>
            <a:stCxn id="20" idx="2"/>
            <a:endCxn id="21" idx="0"/>
          </p:cNvCxnSpPr>
          <p:nvPr/>
        </p:nvCxnSpPr>
        <p:spPr>
          <a:xfrm rot="5400000">
            <a:off x="5281851" y="2695808"/>
            <a:ext cx="351959"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ngle 33"/>
          <p:cNvCxnSpPr>
            <a:stCxn id="21" idx="2"/>
            <a:endCxn id="26" idx="0"/>
          </p:cNvCxnSpPr>
          <p:nvPr/>
        </p:nvCxnSpPr>
        <p:spPr>
          <a:xfrm rot="16200000" flipH="1">
            <a:off x="5346769" y="3506068"/>
            <a:ext cx="224497" cy="237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6" idx="3"/>
            <a:endCxn id="20" idx="1"/>
          </p:cNvCxnSpPr>
          <p:nvPr/>
        </p:nvCxnSpPr>
        <p:spPr>
          <a:xfrm flipV="1">
            <a:off x="3214678" y="2150497"/>
            <a:ext cx="1100144" cy="4761"/>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23" idx="3"/>
            <a:endCxn id="21" idx="1"/>
          </p:cNvCxnSpPr>
          <p:nvPr/>
        </p:nvCxnSpPr>
        <p:spPr>
          <a:xfrm flipV="1">
            <a:off x="3219450" y="3133398"/>
            <a:ext cx="1309686" cy="290842"/>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stCxn id="23" idx="3"/>
            <a:endCxn id="26" idx="1"/>
          </p:cNvCxnSpPr>
          <p:nvPr/>
        </p:nvCxnSpPr>
        <p:spPr>
          <a:xfrm>
            <a:off x="3219450" y="3424240"/>
            <a:ext cx="995360" cy="456875"/>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88" name="Parchemin horizontal 87"/>
          <p:cNvSpPr/>
          <p:nvPr/>
        </p:nvSpPr>
        <p:spPr>
          <a:xfrm>
            <a:off x="828652" y="4143380"/>
            <a:ext cx="2447948" cy="114300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ZoneTexte 88"/>
          <p:cNvSpPr txBox="1"/>
          <p:nvPr/>
        </p:nvSpPr>
        <p:spPr>
          <a:xfrm>
            <a:off x="914400" y="4357694"/>
            <a:ext cx="2228841" cy="523220"/>
          </a:xfrm>
          <a:prstGeom prst="rect">
            <a:avLst/>
          </a:prstGeom>
          <a:noFill/>
        </p:spPr>
        <p:txBody>
          <a:bodyPr wrap="square" rtlCol="0">
            <a:spAutoFit/>
          </a:bodyPr>
          <a:lstStyle/>
          <a:p>
            <a:pPr algn="ctr"/>
            <a:r>
              <a:rPr lang="en-US" sz="1400" dirty="0" smtClean="0"/>
              <a:t>lessons learned  process applicable documentation</a:t>
            </a:r>
            <a:endParaRPr lang="en-US" sz="1400" dirty="0"/>
          </a:p>
        </p:txBody>
      </p:sp>
      <p:cxnSp>
        <p:nvCxnSpPr>
          <p:cNvPr id="99" name="Forme 98"/>
          <p:cNvCxnSpPr>
            <a:stCxn id="26" idx="2"/>
            <a:endCxn id="25" idx="3"/>
          </p:cNvCxnSpPr>
          <p:nvPr/>
        </p:nvCxnSpPr>
        <p:spPr>
          <a:xfrm rot="5400000">
            <a:off x="3469607" y="4073543"/>
            <a:ext cx="1921416" cy="205978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stCxn id="88" idx="2"/>
            <a:endCxn id="25" idx="0"/>
          </p:cNvCxnSpPr>
          <p:nvPr/>
        </p:nvCxnSpPr>
        <p:spPr>
          <a:xfrm rot="16200000" flipH="1">
            <a:off x="1832028" y="5364109"/>
            <a:ext cx="443575" cy="2381"/>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7" name="Connecteur en angle 106"/>
          <p:cNvCxnSpPr>
            <a:stCxn id="25" idx="1"/>
            <a:endCxn id="88" idx="1"/>
          </p:cNvCxnSpPr>
          <p:nvPr/>
        </p:nvCxnSpPr>
        <p:spPr>
          <a:xfrm rot="10800000" flipH="1">
            <a:off x="709588" y="4714885"/>
            <a:ext cx="119064" cy="1349257"/>
          </a:xfrm>
          <a:prstGeom prst="bentConnector3">
            <a:avLst>
              <a:gd name="adj1" fmla="val -19199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000759" y="5585957"/>
            <a:ext cx="2714615" cy="954107"/>
          </a:xfrm>
          <a:prstGeom prst="rect">
            <a:avLst/>
          </a:prstGeom>
          <a:solidFill>
            <a:srgbClr val="FFFF00"/>
          </a:solidFill>
          <a:ln>
            <a:solidFill>
              <a:schemeClr val="tx1"/>
            </a:solidFill>
          </a:ln>
        </p:spPr>
        <p:txBody>
          <a:bodyPr wrap="square" rtlCol="0">
            <a:spAutoFit/>
          </a:bodyPr>
          <a:lstStyle/>
          <a:p>
            <a:pPr algn="ctr"/>
            <a:r>
              <a:rPr lang="en-US" sz="1400" dirty="0" smtClean="0"/>
              <a:t>Development of mitigation strategies and implementation on product during development and service phases</a:t>
            </a:r>
            <a:endParaRPr lang="en-US" sz="1400" dirty="0"/>
          </a:p>
        </p:txBody>
      </p:sp>
      <p:cxnSp>
        <p:nvCxnSpPr>
          <p:cNvPr id="44" name="Connecteur en angle 43"/>
          <p:cNvCxnSpPr>
            <a:stCxn id="26" idx="2"/>
            <a:endCxn id="27" idx="1"/>
          </p:cNvCxnSpPr>
          <p:nvPr/>
        </p:nvCxnSpPr>
        <p:spPr>
          <a:xfrm rot="16200000" flipH="1">
            <a:off x="4770339" y="4832591"/>
            <a:ext cx="1920286" cy="54055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Forme 46"/>
          <p:cNvCxnSpPr>
            <a:stCxn id="27" idx="0"/>
            <a:endCxn id="21" idx="3"/>
          </p:cNvCxnSpPr>
          <p:nvPr/>
        </p:nvCxnSpPr>
        <p:spPr>
          <a:xfrm rot="16200000" flipV="1">
            <a:off x="5646017" y="3873906"/>
            <a:ext cx="2452559" cy="97154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3" idx="3"/>
          </p:cNvCxnSpPr>
          <p:nvPr/>
        </p:nvCxnSpPr>
        <p:spPr>
          <a:xfrm>
            <a:off x="3219450" y="3424240"/>
            <a:ext cx="2781300" cy="238601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9"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a:lstStyle>
          <a:p>
            <a:pPr marL="63500" algn="ctr"/>
            <a:r>
              <a:rPr lang="en-US" sz="1400" smtClean="0">
                <a:solidFill>
                  <a:schemeClr val="bg1"/>
                </a:solidFill>
              </a:rPr>
              <a:t>WP3.5 Total Aviation System Safety Standards -</a:t>
            </a:r>
            <a:endParaRPr lang="fr-FR" sz="1400" dirty="0" smtClean="0">
              <a:solidFill>
                <a:schemeClr val="bg1"/>
              </a:solidFill>
            </a:endParaRPr>
          </a:p>
        </p:txBody>
      </p:sp>
      <p:sp>
        <p:nvSpPr>
          <p:cNvPr id="33" name="Espace réservé de la date 3"/>
          <p:cNvSpPr>
            <a:spLocks noGrp="1"/>
          </p:cNvSpPr>
          <p:nvPr>
            <p:ph type="dt" sz="half" idx="4294967295"/>
          </p:nvPr>
        </p:nvSpPr>
        <p:spPr>
          <a:xfrm>
            <a:off x="7738799" y="230981"/>
            <a:ext cx="1195475" cy="457200"/>
          </a:xfrm>
          <a:prstGeom prst="rect">
            <a:avLst/>
          </a:prstGeom>
        </p:spPr>
        <p:txBody>
          <a:bodyPr/>
          <a:lstStyle/>
          <a:p>
            <a:pPr>
              <a:defRPr/>
            </a:pPr>
            <a:r>
              <a:rPr lang="fr-FR" sz="900" b="1" cap="all" dirty="0">
                <a:solidFill>
                  <a:schemeClr val="accent2"/>
                </a:solidFill>
              </a:rPr>
              <a:t>19-20 th SEPT, 2013</a:t>
            </a:r>
            <a:endParaRPr lang="en-US" sz="900" b="1" cap="all" dirty="0">
              <a:solidFill>
                <a:schemeClr val="accent2"/>
              </a:solidFill>
            </a:endParaRPr>
          </a:p>
        </p:txBody>
      </p:sp>
    </p:spTree>
    <p:extLst>
      <p:ext uri="{BB962C8B-B14F-4D97-AF65-F5344CB8AC3E}">
        <p14:creationId xmlns:p14="http://schemas.microsoft.com/office/powerpoint/2010/main" val="19017001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543050"/>
            <a:ext cx="8877300" cy="4868863"/>
          </a:xfrm>
        </p:spPr>
        <p:txBody>
          <a:bodyPr/>
          <a:lstStyle/>
          <a:p>
            <a:pPr algn="ctr">
              <a:buNone/>
            </a:pPr>
            <a:r>
              <a:rPr lang="en-US" sz="2800" b="1" dirty="0" smtClean="0"/>
              <a:t>Relations between ASCOS and in service safety monitoring  standards</a:t>
            </a:r>
          </a:p>
          <a:p>
            <a:endParaRPr lang="en-US" sz="2000" b="1" dirty="0" smtClean="0"/>
          </a:p>
          <a:p>
            <a:pPr>
              <a:buNone/>
            </a:pPr>
            <a:r>
              <a:rPr lang="en-US" sz="2000" dirty="0" smtClean="0"/>
              <a:t>For Aircraft system, recommended practices for in service monitoring are standardized in ARP 5150 document.</a:t>
            </a:r>
          </a:p>
          <a:p>
            <a:pPr>
              <a:buNone/>
            </a:pPr>
            <a:endParaRPr lang="en-US" sz="2000" dirty="0" smtClean="0"/>
          </a:p>
          <a:p>
            <a:pPr>
              <a:buNone/>
            </a:pPr>
            <a:r>
              <a:rPr lang="en-US" sz="2000" dirty="0" smtClean="0"/>
              <a:t>The preliminary results of ASCOS and particularly the results of WP3.2 on  relation between accident precursors and safety barrier failures can be easily plugged into the ARP 5150 generic in service monitoring process and can be used to improve the practices described in this document </a:t>
            </a:r>
            <a:endParaRPr lang="en-US" dirty="0" smtClean="0"/>
          </a:p>
          <a:p>
            <a:pPr>
              <a:buNone/>
            </a:pPr>
            <a:endParaRPr lang="en-US" sz="2000" dirty="0" smtClean="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7" name="Titre 10"/>
          <p:cNvSpPr txBox="1">
            <a:spLocks/>
          </p:cNvSpPr>
          <p:nvPr/>
        </p:nvSpPr>
        <p:spPr bwMode="auto">
          <a:xfrm>
            <a:off x="666750" y="523875"/>
            <a:ext cx="74961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32617211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8632" y="1728772"/>
            <a:ext cx="4643470" cy="261610"/>
          </a:xfrm>
          <a:prstGeom prst="rect">
            <a:avLst/>
          </a:prstGeom>
          <a:noFill/>
        </p:spPr>
        <p:txBody>
          <a:bodyPr wrap="square" rtlCol="0">
            <a:spAutoFit/>
          </a:bodyPr>
          <a:lstStyle/>
          <a:p>
            <a:r>
              <a:rPr lang="en-US" sz="1100" b="1" dirty="0" smtClean="0"/>
              <a:t>ARP 5150  FIGURE 1 - Overview of the Ongoing Safety Assessment Process</a:t>
            </a:r>
            <a:endParaRPr lang="en-US" sz="1100" b="1" dirty="0"/>
          </a:p>
        </p:txBody>
      </p:sp>
      <p:sp>
        <p:nvSpPr>
          <p:cNvPr id="48" name="ZoneTexte 47"/>
          <p:cNvSpPr txBox="1"/>
          <p:nvPr/>
        </p:nvSpPr>
        <p:spPr>
          <a:xfrm>
            <a:off x="1142976" y="3907657"/>
            <a:ext cx="1019199" cy="1615827"/>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Representation of safety barriers in CATS Event Sequence Diagram (ESD)</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sp>
        <p:nvSpPr>
          <p:cNvPr id="53" name="ZoneTexte 52"/>
          <p:cNvSpPr txBox="1"/>
          <p:nvPr/>
        </p:nvSpPr>
        <p:spPr>
          <a:xfrm>
            <a:off x="2236212" y="3860032"/>
            <a:ext cx="735588"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D</a:t>
            </a:r>
            <a:r>
              <a:rPr lang="en-US" sz="900" b="1" smtClean="0">
                <a:latin typeface="Arial" pitchFamily="34" charset="0"/>
                <a:cs typeface="Arial" pitchFamily="34" charset="0"/>
              </a:rPr>
              <a:t>efine </a:t>
            </a:r>
            <a:r>
              <a:rPr lang="en-US" sz="900" b="1" dirty="0" smtClean="0">
                <a:latin typeface="Arial" pitchFamily="34" charset="0"/>
                <a:cs typeface="Arial" pitchFamily="34" charset="0"/>
              </a:rPr>
              <a:t>precursor events  to look at from CATS Fault tree “base events”.</a:t>
            </a:r>
          </a:p>
          <a:p>
            <a:pPr algn="ctr"/>
            <a:endParaRPr lang="en-US" sz="900" b="1" dirty="0" smtClean="0">
              <a:latin typeface="Arial" pitchFamily="34" charset="0"/>
              <a:cs typeface="Arial" pitchFamily="34" charset="0"/>
            </a:endParaRPr>
          </a:p>
        </p:txBody>
      </p:sp>
      <p:sp>
        <p:nvSpPr>
          <p:cNvPr id="55" name="ZoneTexte 54"/>
          <p:cNvSpPr txBox="1"/>
          <p:nvPr/>
        </p:nvSpPr>
        <p:spPr>
          <a:xfrm>
            <a:off x="214282" y="3839664"/>
            <a:ext cx="799286"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List of design and operational safety barriers for a Risk Domain (e.g. runway excursion)</a:t>
            </a:r>
            <a:endParaRPr lang="en-US" sz="900" b="1" dirty="0">
              <a:latin typeface="Arial" pitchFamily="34" charset="0"/>
              <a:cs typeface="Arial" pitchFamily="34" charset="0"/>
            </a:endParaRPr>
          </a:p>
        </p:txBody>
      </p:sp>
      <p:cxnSp>
        <p:nvCxnSpPr>
          <p:cNvPr id="58" name="Connecteur droit avec flèche 57"/>
          <p:cNvCxnSpPr/>
          <p:nvPr/>
        </p:nvCxnSpPr>
        <p:spPr>
          <a:xfrm>
            <a:off x="1040472" y="4125903"/>
            <a:ext cx="159857" cy="11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4999423" y="3892608"/>
            <a:ext cx="782251"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captured precursors events</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sp>
        <p:nvSpPr>
          <p:cNvPr id="60" name="ZoneTexte 59"/>
          <p:cNvSpPr txBox="1"/>
          <p:nvPr/>
        </p:nvSpPr>
        <p:spPr>
          <a:xfrm>
            <a:off x="4070731" y="3879578"/>
            <a:ext cx="844169"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Deployment of precursor capture processes</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cxnSp>
        <p:nvCxnSpPr>
          <p:cNvPr id="61" name="Connecteur droit avec flèche 60"/>
          <p:cNvCxnSpPr/>
          <p:nvPr/>
        </p:nvCxnSpPr>
        <p:spPr>
          <a:xfrm>
            <a:off x="2111839" y="4125903"/>
            <a:ext cx="159857" cy="11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3871088" y="4072729"/>
            <a:ext cx="213143" cy="11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4839568" y="4072729"/>
            <a:ext cx="159857"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Ellipse 63"/>
          <p:cNvSpPr/>
          <p:nvPr/>
        </p:nvSpPr>
        <p:spPr>
          <a:xfrm>
            <a:off x="1147043" y="4785448"/>
            <a:ext cx="924627" cy="7343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65" name="ZoneTexte 64"/>
          <p:cNvSpPr txBox="1"/>
          <p:nvPr/>
        </p:nvSpPr>
        <p:spPr>
          <a:xfrm>
            <a:off x="1214414" y="4805369"/>
            <a:ext cx="785818" cy="646331"/>
          </a:xfrm>
          <a:prstGeom prst="rect">
            <a:avLst/>
          </a:prstGeom>
          <a:noFill/>
        </p:spPr>
        <p:txBody>
          <a:bodyPr wrap="square" rtlCol="0">
            <a:spAutoFit/>
          </a:bodyPr>
          <a:lstStyle/>
          <a:p>
            <a:pPr algn="ctr"/>
            <a:r>
              <a:rPr lang="en-US" sz="900" b="1" dirty="0" smtClean="0">
                <a:latin typeface="Arial" pitchFamily="34" charset="0"/>
                <a:cs typeface="Arial" pitchFamily="34" charset="0"/>
              </a:rPr>
              <a:t>CATS ESD Fault Trees and base event</a:t>
            </a:r>
            <a:endParaRPr lang="en-US" sz="900" b="1" dirty="0">
              <a:latin typeface="Arial" pitchFamily="34" charset="0"/>
              <a:cs typeface="Arial" pitchFamily="34" charset="0"/>
            </a:endParaRPr>
          </a:p>
        </p:txBody>
      </p:sp>
      <p:sp>
        <p:nvSpPr>
          <p:cNvPr id="66" name="ZoneTexte 65"/>
          <p:cNvSpPr txBox="1"/>
          <p:nvPr/>
        </p:nvSpPr>
        <p:spPr>
          <a:xfrm>
            <a:off x="3071802" y="3860032"/>
            <a:ext cx="890598"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Define  capture processes for precursors (during development and in service phases)</a:t>
            </a:r>
          </a:p>
        </p:txBody>
      </p:sp>
      <p:cxnSp>
        <p:nvCxnSpPr>
          <p:cNvPr id="67" name="Connecteur droit avec flèche 66"/>
          <p:cNvCxnSpPr/>
          <p:nvPr/>
        </p:nvCxnSpPr>
        <p:spPr>
          <a:xfrm>
            <a:off x="2857488" y="4124327"/>
            <a:ext cx="28575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6786578" y="3735275"/>
            <a:ext cx="2143140" cy="2031325"/>
          </a:xfrm>
          <a:prstGeom prst="rect">
            <a:avLst/>
          </a:prstGeom>
          <a:solidFill>
            <a:srgbClr val="CCFF66"/>
          </a:solidFill>
          <a:ln>
            <a:solidFill>
              <a:schemeClr val="tx1"/>
            </a:solidFill>
          </a:ln>
        </p:spPr>
        <p:txBody>
          <a:bodyPr wrap="square" rtlCol="0">
            <a:spAutoFit/>
          </a:bodyPr>
          <a:lstStyle/>
          <a:p>
            <a:r>
              <a:rPr lang="en-US" sz="900" b="1" dirty="0" smtClean="0">
                <a:latin typeface="Arial" pitchFamily="34" charset="0"/>
                <a:cs typeface="Arial" pitchFamily="34" charset="0"/>
              </a:rPr>
              <a:t>- Feed back process on in service aircraft</a:t>
            </a:r>
          </a:p>
          <a:p>
            <a:r>
              <a:rPr lang="en-US" sz="900" b="1" dirty="0" smtClean="0">
                <a:latin typeface="Arial" pitchFamily="34" charset="0"/>
                <a:cs typeface="Arial" pitchFamily="34" charset="0"/>
              </a:rPr>
              <a:t>- Feed back process on  documentation used for certification (lessons learned Requirements: LLR) </a:t>
            </a:r>
          </a:p>
          <a:p>
            <a:r>
              <a:rPr lang="en-US" sz="900" dirty="0" smtClean="0">
                <a:latin typeface="Arial" pitchFamily="34" charset="0"/>
                <a:cs typeface="Arial" pitchFamily="34" charset="0"/>
              </a:rPr>
              <a:t>When a safety risk is recognized as not acceptable, root causes associated to precursor events need to be identified,  as well as the recommended mitigation means to apply during certification process of new product(implemented in the documentation used for certification)</a:t>
            </a:r>
            <a:endParaRPr lang="en-US" sz="900" dirty="0">
              <a:latin typeface="Arial" pitchFamily="34" charset="0"/>
              <a:cs typeface="Arial" pitchFamily="34" charset="0"/>
            </a:endParaRPr>
          </a:p>
        </p:txBody>
      </p:sp>
      <p:cxnSp>
        <p:nvCxnSpPr>
          <p:cNvPr id="69" name="Connecteur en angle 68"/>
          <p:cNvCxnSpPr/>
          <p:nvPr/>
        </p:nvCxnSpPr>
        <p:spPr>
          <a:xfrm flipV="1">
            <a:off x="6643702" y="4106922"/>
            <a:ext cx="231849" cy="1024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5867400" y="3892608"/>
            <a:ext cx="838200" cy="1615827"/>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assessment of  safety risk using CATS ESD</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cxnSp>
        <p:nvCxnSpPr>
          <p:cNvPr id="71" name="Connecteur droit avec flèche 70"/>
          <p:cNvCxnSpPr/>
          <p:nvPr/>
        </p:nvCxnSpPr>
        <p:spPr>
          <a:xfrm>
            <a:off x="5638807" y="4052889"/>
            <a:ext cx="28575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1004863" y="2309717"/>
            <a:ext cx="1071570" cy="600164"/>
          </a:xfrm>
          <a:prstGeom prst="rect">
            <a:avLst/>
          </a:prstGeom>
          <a:noFill/>
          <a:ln>
            <a:solidFill>
              <a:schemeClr val="tx1"/>
            </a:solidFill>
          </a:ln>
        </p:spPr>
        <p:txBody>
          <a:bodyPr wrap="square" rtlCol="0">
            <a:spAutoFit/>
          </a:bodyPr>
          <a:lstStyle/>
          <a:p>
            <a:pPr algn="ctr"/>
            <a:r>
              <a:rPr lang="en-US" sz="1100" dirty="0" smtClean="0"/>
              <a:t>Establish Monitor  Parameters</a:t>
            </a:r>
            <a:endParaRPr lang="en-US" sz="1100" dirty="0"/>
          </a:p>
        </p:txBody>
      </p:sp>
      <p:sp>
        <p:nvSpPr>
          <p:cNvPr id="89" name="Ellipse 88"/>
          <p:cNvSpPr/>
          <p:nvPr/>
        </p:nvSpPr>
        <p:spPr>
          <a:xfrm>
            <a:off x="1004863"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a:t>
            </a:r>
            <a:endParaRPr lang="en-US" sz="1100" dirty="0">
              <a:solidFill>
                <a:schemeClr val="tx1"/>
              </a:solidFill>
            </a:endParaRPr>
          </a:p>
        </p:txBody>
      </p:sp>
      <p:sp>
        <p:nvSpPr>
          <p:cNvPr id="90" name="ZoneTexte 89"/>
          <p:cNvSpPr txBox="1"/>
          <p:nvPr/>
        </p:nvSpPr>
        <p:spPr>
          <a:xfrm>
            <a:off x="3719507" y="2309717"/>
            <a:ext cx="1071570" cy="600164"/>
          </a:xfrm>
          <a:prstGeom prst="rect">
            <a:avLst/>
          </a:prstGeom>
          <a:noFill/>
          <a:ln>
            <a:solidFill>
              <a:schemeClr val="tx1"/>
            </a:solidFill>
          </a:ln>
        </p:spPr>
        <p:txBody>
          <a:bodyPr wrap="square" rtlCol="0">
            <a:spAutoFit/>
          </a:bodyPr>
          <a:lstStyle/>
          <a:p>
            <a:pPr algn="ctr"/>
            <a:r>
              <a:rPr lang="en-US" sz="1100" dirty="0" smtClean="0"/>
              <a:t>Monitor  For Events</a:t>
            </a:r>
          </a:p>
          <a:p>
            <a:pPr algn="ctr"/>
            <a:endParaRPr lang="en-US" sz="1100" dirty="0"/>
          </a:p>
        </p:txBody>
      </p:sp>
      <p:sp>
        <p:nvSpPr>
          <p:cNvPr id="91" name="Ellipse 90"/>
          <p:cNvSpPr/>
          <p:nvPr/>
        </p:nvSpPr>
        <p:spPr>
          <a:xfrm>
            <a:off x="3790945" y="276700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a:t>
            </a:r>
            <a:endParaRPr lang="en-US" sz="1100" dirty="0">
              <a:solidFill>
                <a:schemeClr val="tx1"/>
              </a:solidFill>
            </a:endParaRPr>
          </a:p>
        </p:txBody>
      </p:sp>
      <p:sp>
        <p:nvSpPr>
          <p:cNvPr id="92" name="ZoneTexte 91"/>
          <p:cNvSpPr txBox="1"/>
          <p:nvPr/>
        </p:nvSpPr>
        <p:spPr>
          <a:xfrm>
            <a:off x="5291143" y="2309717"/>
            <a:ext cx="1071570" cy="600164"/>
          </a:xfrm>
          <a:prstGeom prst="rect">
            <a:avLst/>
          </a:prstGeom>
          <a:noFill/>
          <a:ln>
            <a:solidFill>
              <a:schemeClr val="tx1"/>
            </a:solidFill>
          </a:ln>
        </p:spPr>
        <p:txBody>
          <a:bodyPr wrap="square" rtlCol="0">
            <a:spAutoFit/>
          </a:bodyPr>
          <a:lstStyle/>
          <a:p>
            <a:pPr algn="ctr"/>
            <a:r>
              <a:rPr lang="en-US" sz="1100" dirty="0" smtClean="0"/>
              <a:t>Assess Event and Risks</a:t>
            </a:r>
          </a:p>
          <a:p>
            <a:pPr algn="ctr"/>
            <a:endParaRPr lang="en-US" sz="1100" dirty="0"/>
          </a:p>
        </p:txBody>
      </p:sp>
      <p:sp>
        <p:nvSpPr>
          <p:cNvPr id="93" name="Ellipse 92"/>
          <p:cNvSpPr/>
          <p:nvPr/>
        </p:nvSpPr>
        <p:spPr>
          <a:xfrm>
            <a:off x="5291143"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3</a:t>
            </a:r>
            <a:endParaRPr lang="en-US" sz="1100" dirty="0">
              <a:solidFill>
                <a:schemeClr val="tx1"/>
              </a:solidFill>
            </a:endParaRPr>
          </a:p>
        </p:txBody>
      </p:sp>
      <p:sp>
        <p:nvSpPr>
          <p:cNvPr id="94" name="ZoneTexte 93"/>
          <p:cNvSpPr txBox="1"/>
          <p:nvPr/>
        </p:nvSpPr>
        <p:spPr>
          <a:xfrm>
            <a:off x="6505589" y="2309717"/>
            <a:ext cx="1071570" cy="600164"/>
          </a:xfrm>
          <a:prstGeom prst="rect">
            <a:avLst/>
          </a:prstGeom>
          <a:noFill/>
          <a:ln>
            <a:solidFill>
              <a:schemeClr val="tx1"/>
            </a:solidFill>
          </a:ln>
        </p:spPr>
        <p:txBody>
          <a:bodyPr wrap="square" rtlCol="0">
            <a:spAutoFit/>
          </a:bodyPr>
          <a:lstStyle/>
          <a:p>
            <a:pPr algn="ctr"/>
            <a:r>
              <a:rPr lang="en-US" sz="1100" dirty="0" smtClean="0"/>
              <a:t>Develop Action Plan</a:t>
            </a:r>
          </a:p>
          <a:p>
            <a:pPr algn="ctr"/>
            <a:endParaRPr lang="en-US" sz="1100" dirty="0"/>
          </a:p>
        </p:txBody>
      </p:sp>
      <p:sp>
        <p:nvSpPr>
          <p:cNvPr id="95" name="Ellipse 94"/>
          <p:cNvSpPr/>
          <p:nvPr/>
        </p:nvSpPr>
        <p:spPr>
          <a:xfrm>
            <a:off x="6505589"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4</a:t>
            </a:r>
            <a:endParaRPr lang="en-US" sz="1100" dirty="0">
              <a:solidFill>
                <a:schemeClr val="tx1"/>
              </a:solidFill>
            </a:endParaRPr>
          </a:p>
        </p:txBody>
      </p:sp>
      <p:sp>
        <p:nvSpPr>
          <p:cNvPr id="96" name="ZoneTexte 95"/>
          <p:cNvSpPr txBox="1"/>
          <p:nvPr/>
        </p:nvSpPr>
        <p:spPr>
          <a:xfrm>
            <a:off x="7720035" y="2309717"/>
            <a:ext cx="1071570" cy="600164"/>
          </a:xfrm>
          <a:prstGeom prst="rect">
            <a:avLst/>
          </a:prstGeom>
          <a:noFill/>
          <a:ln>
            <a:solidFill>
              <a:schemeClr val="tx1"/>
            </a:solidFill>
          </a:ln>
        </p:spPr>
        <p:txBody>
          <a:bodyPr wrap="square" rtlCol="0">
            <a:spAutoFit/>
          </a:bodyPr>
          <a:lstStyle/>
          <a:p>
            <a:pPr algn="ctr"/>
            <a:r>
              <a:rPr lang="en-US" sz="1100" dirty="0" smtClean="0"/>
              <a:t>Disposition Action Plan</a:t>
            </a:r>
          </a:p>
          <a:p>
            <a:pPr algn="ctr"/>
            <a:endParaRPr lang="en-US" sz="1100" dirty="0"/>
          </a:p>
        </p:txBody>
      </p:sp>
      <p:sp>
        <p:nvSpPr>
          <p:cNvPr id="97" name="Ellipse 96"/>
          <p:cNvSpPr/>
          <p:nvPr/>
        </p:nvSpPr>
        <p:spPr>
          <a:xfrm>
            <a:off x="7720035"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5</a:t>
            </a:r>
            <a:endParaRPr lang="en-US" sz="1100" dirty="0">
              <a:solidFill>
                <a:schemeClr val="tx1"/>
              </a:solidFill>
            </a:endParaRPr>
          </a:p>
        </p:txBody>
      </p:sp>
      <p:cxnSp>
        <p:nvCxnSpPr>
          <p:cNvPr id="99" name="Connecteur droit avec flèche 98"/>
          <p:cNvCxnSpPr>
            <a:stCxn id="88" idx="3"/>
            <a:endCxn id="90" idx="1"/>
          </p:cNvCxnSpPr>
          <p:nvPr/>
        </p:nvCxnSpPr>
        <p:spPr>
          <a:xfrm>
            <a:off x="2076433" y="2609799"/>
            <a:ext cx="164307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stCxn id="90" idx="3"/>
            <a:endCxn id="92" idx="1"/>
          </p:cNvCxnSpPr>
          <p:nvPr/>
        </p:nvCxnSpPr>
        <p:spPr>
          <a:xfrm>
            <a:off x="4791077" y="2609799"/>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a:stCxn id="92" idx="3"/>
            <a:endCxn id="94" idx="1"/>
          </p:cNvCxnSpPr>
          <p:nvPr/>
        </p:nvCxnSpPr>
        <p:spPr>
          <a:xfrm>
            <a:off x="6362713" y="2609799"/>
            <a:ext cx="14287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94" idx="3"/>
            <a:endCxn id="96" idx="1"/>
          </p:cNvCxnSpPr>
          <p:nvPr/>
        </p:nvCxnSpPr>
        <p:spPr>
          <a:xfrm>
            <a:off x="7577159" y="2609799"/>
            <a:ext cx="14287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Forme 107"/>
          <p:cNvCxnSpPr>
            <a:stCxn id="96" idx="3"/>
            <a:endCxn id="88" idx="0"/>
          </p:cNvCxnSpPr>
          <p:nvPr/>
        </p:nvCxnSpPr>
        <p:spPr>
          <a:xfrm flipH="1" flipV="1">
            <a:off x="1540648" y="2309717"/>
            <a:ext cx="7250957" cy="300082"/>
          </a:xfrm>
          <a:prstGeom prst="bentConnector4">
            <a:avLst>
              <a:gd name="adj1" fmla="val -1183"/>
              <a:gd name="adj2" fmla="val 17617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Forme 109"/>
          <p:cNvCxnSpPr>
            <a:stCxn id="96" idx="3"/>
            <a:endCxn id="90" idx="0"/>
          </p:cNvCxnSpPr>
          <p:nvPr/>
        </p:nvCxnSpPr>
        <p:spPr>
          <a:xfrm flipH="1" flipV="1">
            <a:off x="4255292" y="2309717"/>
            <a:ext cx="4536313" cy="300082"/>
          </a:xfrm>
          <a:prstGeom prst="bentConnector4">
            <a:avLst>
              <a:gd name="adj1" fmla="val -1889"/>
              <a:gd name="adj2" fmla="val 17617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552449" y="5567704"/>
            <a:ext cx="2247901" cy="230832"/>
          </a:xfrm>
          <a:prstGeom prst="rect">
            <a:avLst/>
          </a:prstGeom>
          <a:noFill/>
        </p:spPr>
        <p:txBody>
          <a:bodyPr wrap="square" rtlCol="0">
            <a:spAutoFit/>
          </a:bodyPr>
          <a:lstStyle/>
          <a:p>
            <a:r>
              <a:rPr lang="en-US" sz="900" b="1" dirty="0" smtClean="0">
                <a:latin typeface="Arial" pitchFamily="34" charset="0"/>
                <a:cs typeface="Arial" pitchFamily="34" charset="0"/>
              </a:rPr>
              <a:t>ASCOS results from WP 3.1 and 3.2</a:t>
            </a:r>
            <a:endParaRPr lang="en-US" sz="900" b="1" dirty="0">
              <a:latin typeface="Arial" pitchFamily="34" charset="0"/>
              <a:cs typeface="Arial" pitchFamily="34" charset="0"/>
            </a:endParaRPr>
          </a:p>
        </p:txBody>
      </p:sp>
      <p:sp>
        <p:nvSpPr>
          <p:cNvPr id="113" name="Accolade ouvrante 112"/>
          <p:cNvSpPr/>
          <p:nvPr/>
        </p:nvSpPr>
        <p:spPr>
          <a:xfrm rot="5400000">
            <a:off x="1151662" y="2043909"/>
            <a:ext cx="839852" cy="2714676"/>
          </a:xfrm>
          <a:prstGeom prst="leftBrace">
            <a:avLst>
              <a:gd name="adj1" fmla="val 8333"/>
              <a:gd name="adj2" fmla="val 5032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15" name="Accolade ouvrante 114"/>
          <p:cNvSpPr/>
          <p:nvPr/>
        </p:nvSpPr>
        <p:spPr>
          <a:xfrm rot="5400000">
            <a:off x="4004436" y="2115362"/>
            <a:ext cx="839850" cy="2571768"/>
          </a:xfrm>
          <a:prstGeom prst="leftBrace">
            <a:avLst>
              <a:gd name="adj1" fmla="val 8333"/>
              <a:gd name="adj2" fmla="val 5032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Connecteur droit avec flèche 118"/>
          <p:cNvCxnSpPr/>
          <p:nvPr/>
        </p:nvCxnSpPr>
        <p:spPr>
          <a:xfrm rot="5400000" flipH="1" flipV="1">
            <a:off x="5672543" y="3409550"/>
            <a:ext cx="99933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p:cNvCxnSpPr>
            <a:stCxn id="68" idx="0"/>
            <a:endCxn id="94" idx="2"/>
          </p:cNvCxnSpPr>
          <p:nvPr/>
        </p:nvCxnSpPr>
        <p:spPr>
          <a:xfrm rot="16200000" flipV="1">
            <a:off x="7037064" y="2914191"/>
            <a:ext cx="825394" cy="8167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stCxn id="68" idx="0"/>
            <a:endCxn id="96" idx="2"/>
          </p:cNvCxnSpPr>
          <p:nvPr/>
        </p:nvCxnSpPr>
        <p:spPr>
          <a:xfrm rot="5400000" flipH="1" flipV="1">
            <a:off x="7644287" y="3123742"/>
            <a:ext cx="825394" cy="3976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ZoneTexte 134"/>
          <p:cNvSpPr txBox="1"/>
          <p:nvPr/>
        </p:nvSpPr>
        <p:spPr>
          <a:xfrm>
            <a:off x="428596" y="942952"/>
            <a:ext cx="8358246" cy="584775"/>
          </a:xfrm>
          <a:prstGeom prst="rect">
            <a:avLst/>
          </a:prstGeom>
          <a:noFill/>
        </p:spPr>
        <p:txBody>
          <a:bodyPr wrap="square" rtlCol="0">
            <a:spAutoFit/>
          </a:bodyPr>
          <a:lstStyle/>
          <a:p>
            <a:pPr algn="ctr"/>
            <a:r>
              <a:rPr lang="en-US" sz="1600" b="1" dirty="0" smtClean="0"/>
              <a:t>Correspondence between ARP 5150 process (“Safety Assessment of Transport Airplanes in Commercial Service”) and ASCOS process</a:t>
            </a:r>
            <a:endParaRPr lang="en-US" sz="1600" b="1" dirty="0"/>
          </a:p>
        </p:txBody>
      </p:sp>
      <p:sp>
        <p:nvSpPr>
          <p:cNvPr id="146" name="Rectangle 145"/>
          <p:cNvSpPr/>
          <p:nvPr/>
        </p:nvSpPr>
        <p:spPr>
          <a:xfrm>
            <a:off x="142844" y="1724025"/>
            <a:ext cx="8858280" cy="1328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42844" y="3552823"/>
            <a:ext cx="8858312" cy="228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Ellipse 158"/>
          <p:cNvSpPr/>
          <p:nvPr/>
        </p:nvSpPr>
        <p:spPr>
          <a:xfrm>
            <a:off x="5853121" y="4714881"/>
            <a:ext cx="857257"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160" name="ZoneTexte 159"/>
          <p:cNvSpPr txBox="1"/>
          <p:nvPr/>
        </p:nvSpPr>
        <p:spPr>
          <a:xfrm>
            <a:off x="5907504" y="4806240"/>
            <a:ext cx="779323" cy="646331"/>
          </a:xfrm>
          <a:prstGeom prst="rect">
            <a:avLst/>
          </a:prstGeom>
          <a:noFill/>
        </p:spPr>
        <p:txBody>
          <a:bodyPr wrap="square" rtlCol="0">
            <a:spAutoFit/>
          </a:bodyPr>
          <a:lstStyle/>
          <a:p>
            <a:pPr algn="ctr"/>
            <a:r>
              <a:rPr lang="en-US" sz="900" b="1" dirty="0" smtClean="0">
                <a:latin typeface="Arial" pitchFamily="34" charset="0"/>
                <a:cs typeface="Arial" pitchFamily="34" charset="0"/>
              </a:rPr>
              <a:t>CATS ESD Fault Trees and base event</a:t>
            </a:r>
            <a:endParaRPr lang="en-US" sz="900" b="1" dirty="0">
              <a:latin typeface="Arial" pitchFamily="34" charset="0"/>
              <a:cs typeface="Arial" pitchFamily="34" charset="0"/>
            </a:endParaRPr>
          </a:p>
        </p:txBody>
      </p:sp>
      <p:sp>
        <p:nvSpPr>
          <p:cNvPr id="47" name="ZoneTexte 46"/>
          <p:cNvSpPr txBox="1"/>
          <p:nvPr/>
        </p:nvSpPr>
        <p:spPr>
          <a:xfrm>
            <a:off x="4867275" y="5957903"/>
            <a:ext cx="3991005" cy="784830"/>
          </a:xfrm>
          <a:prstGeom prst="rect">
            <a:avLst/>
          </a:prstGeom>
          <a:solidFill>
            <a:srgbClr val="CCFF66"/>
          </a:solidFill>
          <a:ln>
            <a:solidFill>
              <a:schemeClr val="tx1"/>
            </a:solidFill>
          </a:ln>
        </p:spPr>
        <p:txBody>
          <a:bodyPr wrap="square" rtlCol="0">
            <a:spAutoFit/>
          </a:bodyPr>
          <a:lstStyle/>
          <a:p>
            <a:r>
              <a:rPr lang="en-US" sz="900" b="1" dirty="0" smtClean="0">
                <a:latin typeface="Arial" pitchFamily="34" charset="0"/>
                <a:cs typeface="Arial" pitchFamily="34" charset="0"/>
              </a:rPr>
              <a:t>Improvement of certification related documentation for system developments (e.g. Validation/Verification plan/process, Review safety question list, method documents for safety assessments, Safety plan and safety Master Document, instruction and operational documentation</a:t>
            </a:r>
            <a:endParaRPr lang="en-US" sz="900" dirty="0">
              <a:latin typeface="Arial" pitchFamily="34" charset="0"/>
              <a:cs typeface="Arial" pitchFamily="34" charset="0"/>
            </a:endParaRPr>
          </a:p>
        </p:txBody>
      </p:sp>
      <p:cxnSp>
        <p:nvCxnSpPr>
          <p:cNvPr id="54" name="Connecteur droit avec flèche 53"/>
          <p:cNvCxnSpPr>
            <a:stCxn id="68" idx="2"/>
          </p:cNvCxnSpPr>
          <p:nvPr/>
        </p:nvCxnSpPr>
        <p:spPr>
          <a:xfrm rot="16200000" flipH="1">
            <a:off x="7764873" y="5859875"/>
            <a:ext cx="196053" cy="95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38125" y="5581650"/>
            <a:ext cx="304800" cy="171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50" name="Rectangle 49"/>
          <p:cNvSpPr/>
          <p:nvPr/>
        </p:nvSpPr>
        <p:spPr>
          <a:xfrm>
            <a:off x="2914650" y="5610225"/>
            <a:ext cx="304800"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51" name="ZoneTexte 50"/>
          <p:cNvSpPr txBox="1"/>
          <p:nvPr/>
        </p:nvSpPr>
        <p:spPr>
          <a:xfrm>
            <a:off x="3205131" y="5567704"/>
            <a:ext cx="4138643" cy="230832"/>
          </a:xfrm>
          <a:prstGeom prst="rect">
            <a:avLst/>
          </a:prstGeom>
          <a:noFill/>
        </p:spPr>
        <p:txBody>
          <a:bodyPr wrap="square" rtlCol="0">
            <a:spAutoFit/>
          </a:bodyPr>
          <a:lstStyle/>
          <a:p>
            <a:r>
              <a:rPr lang="en-US" sz="900" b="1" dirty="0" smtClean="0">
                <a:latin typeface="Arial" pitchFamily="34" charset="0"/>
                <a:cs typeface="Arial" pitchFamily="34" charset="0"/>
              </a:rPr>
              <a:t>Closing the loop for certification documentation improvement </a:t>
            </a:r>
            <a:endParaRPr lang="en-US" sz="900" b="1" dirty="0">
              <a:latin typeface="Arial" pitchFamily="34" charset="0"/>
              <a:cs typeface="Arial" pitchFamily="34" charset="0"/>
            </a:endParaRPr>
          </a:p>
        </p:txBody>
      </p:sp>
      <p:sp>
        <p:nvSpPr>
          <p:cNvPr id="56" name="Titre 10"/>
          <p:cNvSpPr>
            <a:spLocks noGrp="1"/>
          </p:cNvSpPr>
          <p:nvPr>
            <p:ph type="title" idx="4294967295"/>
          </p:nvPr>
        </p:nvSpPr>
        <p:spPr>
          <a:xfrm>
            <a:off x="666750" y="523875"/>
            <a:ext cx="7467600" cy="328612"/>
          </a:xfrm>
        </p:spPr>
        <p:txBody>
          <a:bodyPr/>
          <a:lstStyle/>
          <a:p>
            <a:pPr marL="63500" algn="ctr"/>
            <a:r>
              <a:rPr lang="en-US" sz="1400" dirty="0" smtClean="0">
                <a:solidFill>
                  <a:schemeClr val="bg1"/>
                </a:solidFill>
              </a:rPr>
              <a:t>WP3.5 Total Aviation System Safety Standards -</a:t>
            </a:r>
            <a:endParaRPr lang="fr-FR" sz="1400" dirty="0" smtClean="0">
              <a:solidFill>
                <a:schemeClr val="bg1"/>
              </a:solidFill>
            </a:endParaRPr>
          </a:p>
        </p:txBody>
      </p:sp>
    </p:spTree>
    <p:extLst>
      <p:ext uri="{BB962C8B-B14F-4D97-AF65-F5344CB8AC3E}">
        <p14:creationId xmlns:p14="http://schemas.microsoft.com/office/powerpoint/2010/main" val="3556865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019175"/>
            <a:ext cx="8877300" cy="5619750"/>
          </a:xfrm>
        </p:spPr>
        <p:txBody>
          <a:bodyPr/>
          <a:lstStyle/>
          <a:p>
            <a:pPr algn="ctr">
              <a:buNone/>
            </a:pPr>
            <a:r>
              <a:rPr lang="en-US" sz="2000" b="1" dirty="0" smtClean="0"/>
              <a:t>Relations between ASCOS and system development standards</a:t>
            </a:r>
          </a:p>
          <a:p>
            <a:endParaRPr lang="en-US" sz="800" b="1" dirty="0" smtClean="0"/>
          </a:p>
          <a:p>
            <a:pPr>
              <a:buClr>
                <a:schemeClr val="tx1"/>
              </a:buClr>
              <a:buFont typeface="Wingdings" pitchFamily="2" charset="2"/>
              <a:buChar char="Ø"/>
            </a:pPr>
            <a:r>
              <a:rPr lang="en-US" sz="1600" dirty="0" smtClean="0"/>
              <a:t>To improve the certification related documentation it is necessary to identify the certification related referential used for system development.</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The results from ASCOS WP1 and WP 3.1 is that there is no common standards for the development of the different parts of the total aviation system. It is then necessary to develop one common frame in order to assure coherency in the development of the different part of the total aviation system. Having a common development process that can be used for the development of each part of the total aviation system. </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ASCOS WP 3.5 will recommend a development model based on the principles of the ARP 4754A and amended as necessary with SESAR results to make it applicable to the development of each part of the total aviation system. </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The  starting point will be the development process described in the ARP 4754A that is: </a:t>
            </a:r>
          </a:p>
          <a:p>
            <a:pPr lvl="2">
              <a:buClr>
                <a:schemeClr val="tx1"/>
              </a:buClr>
              <a:buFont typeface="Wingdings" pitchFamily="2" charset="2"/>
              <a:buChar char="Ø"/>
            </a:pPr>
            <a:r>
              <a:rPr lang="en-US" sz="1400" dirty="0" smtClean="0"/>
              <a:t>the result of international committees (SAE/EUROCAE), </a:t>
            </a:r>
          </a:p>
          <a:p>
            <a:pPr lvl="2">
              <a:buClr>
                <a:schemeClr val="tx1"/>
              </a:buClr>
              <a:buFont typeface="Wingdings" pitchFamily="2" charset="2"/>
              <a:buChar char="Ø"/>
            </a:pPr>
            <a:r>
              <a:rPr lang="en-US" sz="1400" dirty="0" smtClean="0"/>
              <a:t>recommended by airworthiness authorities (EASA/FAA)</a:t>
            </a:r>
          </a:p>
          <a:p>
            <a:pPr lvl="2">
              <a:buClr>
                <a:schemeClr val="tx1"/>
              </a:buClr>
              <a:buFont typeface="Wingdings" pitchFamily="2" charset="2"/>
              <a:buChar char="Ø"/>
            </a:pPr>
            <a:r>
              <a:rPr lang="en-US" sz="1400" dirty="0" smtClean="0"/>
              <a:t> used by all the aircraft manufacturers </a:t>
            </a:r>
          </a:p>
          <a:p>
            <a:pPr lvl="2">
              <a:buClr>
                <a:schemeClr val="tx1"/>
              </a:buClr>
              <a:buFont typeface="Wingdings" pitchFamily="2" charset="2"/>
              <a:buChar char="Ø"/>
            </a:pPr>
            <a:r>
              <a:rPr lang="en-US" sz="1400" dirty="0" smtClean="0"/>
              <a:t>generic enough to be adapted to the different part of the total aviation system</a:t>
            </a:r>
          </a:p>
          <a:p>
            <a:pPr lvl="1">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In this model there will be room for method and tool adaptation to satisfy the specificities of each part of the total aviation system (i.e. use of SESAR results for ATM)</a:t>
            </a:r>
          </a:p>
          <a:p>
            <a:pPr>
              <a:buNone/>
            </a:pPr>
            <a:endParaRPr lang="en-US" sz="1600" dirty="0" smtClean="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7"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6061820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7"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grpSp>
        <p:nvGrpSpPr>
          <p:cNvPr id="6" name="Group 4"/>
          <p:cNvGrpSpPr>
            <a:grpSpLocks/>
          </p:cNvGrpSpPr>
          <p:nvPr/>
        </p:nvGrpSpPr>
        <p:grpSpPr bwMode="auto">
          <a:xfrm>
            <a:off x="3031156" y="1984376"/>
            <a:ext cx="5792398" cy="4873624"/>
            <a:chOff x="997" y="796"/>
            <a:chExt cx="3950" cy="3346"/>
          </a:xfrm>
        </p:grpSpPr>
        <p:sp>
          <p:nvSpPr>
            <p:cNvPr id="8" name="Rectangle 5"/>
            <p:cNvSpPr>
              <a:spLocks noChangeArrowheads="1"/>
            </p:cNvSpPr>
            <p:nvPr/>
          </p:nvSpPr>
          <p:spPr bwMode="auto">
            <a:xfrm>
              <a:off x="997" y="1422"/>
              <a:ext cx="43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dirty="0">
                  <a:solidFill>
                    <a:srgbClr val="000000"/>
                  </a:solidFill>
                  <a:latin typeface="Arial" pitchFamily="34" charset="0"/>
                </a:rPr>
                <a:t>Intended </a:t>
              </a:r>
              <a:endParaRPr lang="en-US" sz="1200" i="0" dirty="0">
                <a:latin typeface="Arial" pitchFamily="34" charset="0"/>
              </a:endParaRPr>
            </a:p>
          </p:txBody>
        </p:sp>
        <p:sp>
          <p:nvSpPr>
            <p:cNvPr id="9" name="Rectangle 7"/>
            <p:cNvSpPr>
              <a:spLocks noChangeArrowheads="1"/>
            </p:cNvSpPr>
            <p:nvPr/>
          </p:nvSpPr>
          <p:spPr bwMode="auto">
            <a:xfrm>
              <a:off x="998" y="1524"/>
              <a:ext cx="41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Function</a:t>
              </a:r>
              <a:endParaRPr lang="en-US" sz="1200" i="0">
                <a:latin typeface="Arial" pitchFamily="34" charset="0"/>
              </a:endParaRPr>
            </a:p>
          </p:txBody>
        </p:sp>
        <p:sp>
          <p:nvSpPr>
            <p:cNvPr id="10" name="Rectangle 8"/>
            <p:cNvSpPr>
              <a:spLocks noChangeArrowheads="1"/>
            </p:cNvSpPr>
            <p:nvPr/>
          </p:nvSpPr>
          <p:spPr bwMode="auto">
            <a:xfrm>
              <a:off x="2618" y="1378"/>
              <a:ext cx="356"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System </a:t>
              </a:r>
              <a:endParaRPr lang="en-US" sz="1200" i="0">
                <a:latin typeface="Arial" pitchFamily="34" charset="0"/>
              </a:endParaRPr>
            </a:p>
          </p:txBody>
        </p:sp>
        <p:sp>
          <p:nvSpPr>
            <p:cNvPr id="11" name="Rectangle 9"/>
            <p:cNvSpPr>
              <a:spLocks noChangeArrowheads="1"/>
            </p:cNvSpPr>
            <p:nvPr/>
          </p:nvSpPr>
          <p:spPr bwMode="auto">
            <a:xfrm>
              <a:off x="2636" y="1477"/>
              <a:ext cx="313"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Design</a:t>
              </a:r>
              <a:endParaRPr lang="en-US" sz="1200" i="0">
                <a:latin typeface="Arial" pitchFamily="34" charset="0"/>
              </a:endParaRPr>
            </a:p>
          </p:txBody>
        </p:sp>
        <p:sp>
          <p:nvSpPr>
            <p:cNvPr id="12" name="Rectangle 10"/>
            <p:cNvSpPr>
              <a:spLocks noChangeArrowheads="1"/>
            </p:cNvSpPr>
            <p:nvPr/>
          </p:nvSpPr>
          <p:spPr bwMode="auto">
            <a:xfrm>
              <a:off x="2480" y="1576"/>
              <a:ext cx="480"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a:solidFill>
                    <a:srgbClr val="000000"/>
                  </a:solidFill>
                  <a:latin typeface="Arial" pitchFamily="34" charset="0"/>
                </a:rPr>
                <a:t>Information</a:t>
              </a:r>
              <a:endParaRPr lang="en-US" sz="1200" i="0" dirty="0">
                <a:latin typeface="Arial" pitchFamily="34" charset="0"/>
              </a:endParaRPr>
            </a:p>
          </p:txBody>
        </p:sp>
        <p:sp>
          <p:nvSpPr>
            <p:cNvPr id="13" name="Rectangle 11"/>
            <p:cNvSpPr>
              <a:spLocks noChangeArrowheads="1"/>
            </p:cNvSpPr>
            <p:nvPr/>
          </p:nvSpPr>
          <p:spPr bwMode="auto">
            <a:xfrm>
              <a:off x="3425" y="1747"/>
              <a:ext cx="512"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Functional </a:t>
              </a:r>
              <a:endParaRPr lang="en-US" sz="1200" i="0">
                <a:latin typeface="Arial" pitchFamily="34" charset="0"/>
              </a:endParaRPr>
            </a:p>
          </p:txBody>
        </p:sp>
        <p:sp>
          <p:nvSpPr>
            <p:cNvPr id="14" name="Rectangle 12"/>
            <p:cNvSpPr>
              <a:spLocks noChangeArrowheads="1"/>
            </p:cNvSpPr>
            <p:nvPr/>
          </p:nvSpPr>
          <p:spPr bwMode="auto">
            <a:xfrm>
              <a:off x="3487" y="1846"/>
              <a:ext cx="355"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System</a:t>
              </a:r>
              <a:endParaRPr lang="en-US" sz="1200" i="0">
                <a:latin typeface="Arial" pitchFamily="34" charset="0"/>
              </a:endParaRPr>
            </a:p>
          </p:txBody>
        </p:sp>
        <p:sp>
          <p:nvSpPr>
            <p:cNvPr id="15" name="Rectangle 13"/>
            <p:cNvSpPr>
              <a:spLocks noChangeArrowheads="1"/>
            </p:cNvSpPr>
            <p:nvPr/>
          </p:nvSpPr>
          <p:spPr bwMode="auto">
            <a:xfrm>
              <a:off x="1617" y="1378"/>
              <a:ext cx="377"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Function</a:t>
              </a:r>
              <a:endParaRPr lang="en-US" sz="1200" i="0">
                <a:latin typeface="Arial" pitchFamily="34" charset="0"/>
              </a:endParaRPr>
            </a:p>
          </p:txBody>
        </p:sp>
        <p:sp>
          <p:nvSpPr>
            <p:cNvPr id="16" name="Rectangle 14"/>
            <p:cNvSpPr>
              <a:spLocks noChangeArrowheads="1"/>
            </p:cNvSpPr>
            <p:nvPr/>
          </p:nvSpPr>
          <p:spPr bwMode="auto">
            <a:xfrm>
              <a:off x="1933" y="1378"/>
              <a:ext cx="87"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 </a:t>
              </a:r>
              <a:endParaRPr lang="en-US" sz="1200" i="0">
                <a:latin typeface="Arial" pitchFamily="34" charset="0"/>
              </a:endParaRPr>
            </a:p>
          </p:txBody>
        </p:sp>
        <p:sp>
          <p:nvSpPr>
            <p:cNvPr id="17" name="Rectangle 15"/>
            <p:cNvSpPr>
              <a:spLocks noChangeArrowheads="1"/>
            </p:cNvSpPr>
            <p:nvPr/>
          </p:nvSpPr>
          <p:spPr bwMode="auto">
            <a:xfrm>
              <a:off x="1979" y="1378"/>
              <a:ext cx="30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Failure</a:t>
              </a:r>
              <a:endParaRPr lang="en-US" sz="1200" i="0">
                <a:latin typeface="Arial" pitchFamily="34" charset="0"/>
              </a:endParaRPr>
            </a:p>
          </p:txBody>
        </p:sp>
        <p:sp>
          <p:nvSpPr>
            <p:cNvPr id="18" name="Rectangle 16"/>
            <p:cNvSpPr>
              <a:spLocks noChangeArrowheads="1"/>
            </p:cNvSpPr>
            <p:nvPr/>
          </p:nvSpPr>
          <p:spPr bwMode="auto">
            <a:xfrm>
              <a:off x="1617" y="1477"/>
              <a:ext cx="122"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&amp; </a:t>
              </a:r>
              <a:endParaRPr lang="en-US" sz="1200" i="0">
                <a:latin typeface="Arial" pitchFamily="34" charset="0"/>
              </a:endParaRPr>
            </a:p>
          </p:txBody>
        </p:sp>
        <p:sp>
          <p:nvSpPr>
            <p:cNvPr id="19" name="Rectangle 17"/>
            <p:cNvSpPr>
              <a:spLocks noChangeArrowheads="1"/>
            </p:cNvSpPr>
            <p:nvPr/>
          </p:nvSpPr>
          <p:spPr bwMode="auto">
            <a:xfrm>
              <a:off x="1694" y="1477"/>
              <a:ext cx="288"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Safety</a:t>
              </a:r>
              <a:endParaRPr lang="en-US" sz="1200" i="0">
                <a:latin typeface="Arial" pitchFamily="34" charset="0"/>
              </a:endParaRPr>
            </a:p>
          </p:txBody>
        </p:sp>
        <p:sp>
          <p:nvSpPr>
            <p:cNvPr id="20" name="Rectangle 18"/>
            <p:cNvSpPr>
              <a:spLocks noChangeArrowheads="1"/>
            </p:cNvSpPr>
            <p:nvPr/>
          </p:nvSpPr>
          <p:spPr bwMode="auto">
            <a:xfrm>
              <a:off x="1617" y="1576"/>
              <a:ext cx="480"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Information</a:t>
              </a:r>
              <a:endParaRPr lang="en-US" sz="1200" i="0">
                <a:latin typeface="Arial" pitchFamily="34" charset="0"/>
              </a:endParaRPr>
            </a:p>
          </p:txBody>
        </p:sp>
        <p:sp>
          <p:nvSpPr>
            <p:cNvPr id="21" name="Rectangle 19"/>
            <p:cNvSpPr>
              <a:spLocks noChangeArrowheads="1"/>
            </p:cNvSpPr>
            <p:nvPr/>
          </p:nvSpPr>
          <p:spPr bwMode="auto">
            <a:xfrm>
              <a:off x="1302" y="1717"/>
              <a:ext cx="1899" cy="591"/>
            </a:xfrm>
            <a:prstGeom prst="rect">
              <a:avLst/>
            </a:prstGeom>
            <a:solidFill>
              <a:srgbClr val="FFFF00"/>
            </a:solidFill>
            <a:ln w="9525">
              <a:noFill/>
              <a:miter lim="800000"/>
              <a:headEnd/>
              <a:tailEnd/>
            </a:ln>
          </p:spPr>
          <p:txBody>
            <a:bodyPr/>
            <a:lstStyle/>
            <a:p>
              <a:endParaRPr lang="fr-FR"/>
            </a:p>
          </p:txBody>
        </p:sp>
        <p:sp>
          <p:nvSpPr>
            <p:cNvPr id="22" name="Rectangle 20"/>
            <p:cNvSpPr>
              <a:spLocks noChangeArrowheads="1"/>
            </p:cNvSpPr>
            <p:nvPr/>
          </p:nvSpPr>
          <p:spPr bwMode="auto">
            <a:xfrm>
              <a:off x="1312" y="1717"/>
              <a:ext cx="1899" cy="591"/>
            </a:xfrm>
            <a:prstGeom prst="rect">
              <a:avLst/>
            </a:prstGeom>
            <a:noFill/>
            <a:ln w="25400">
              <a:solidFill>
                <a:srgbClr val="000000"/>
              </a:solidFill>
              <a:miter lim="800000"/>
              <a:headEnd/>
              <a:tailEnd/>
            </a:ln>
          </p:spPr>
          <p:txBody>
            <a:bodyPr/>
            <a:lstStyle/>
            <a:p>
              <a:endParaRPr lang="fr-FR"/>
            </a:p>
          </p:txBody>
        </p:sp>
        <p:sp>
          <p:nvSpPr>
            <p:cNvPr id="23" name="Rectangle 21"/>
            <p:cNvSpPr>
              <a:spLocks noChangeArrowheads="1"/>
            </p:cNvSpPr>
            <p:nvPr/>
          </p:nvSpPr>
          <p:spPr bwMode="auto">
            <a:xfrm>
              <a:off x="1672" y="1768"/>
              <a:ext cx="1298" cy="11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i="0" dirty="0">
                  <a:solidFill>
                    <a:srgbClr val="000000"/>
                  </a:solidFill>
                  <a:latin typeface="Arial" pitchFamily="34" charset="0"/>
                </a:rPr>
                <a:t>Guidelines for development of </a:t>
              </a:r>
              <a:endParaRPr lang="en-US" sz="1200" i="0" dirty="0">
                <a:latin typeface="Arial" pitchFamily="34" charset="0"/>
              </a:endParaRPr>
            </a:p>
          </p:txBody>
        </p:sp>
        <p:sp>
          <p:nvSpPr>
            <p:cNvPr id="24" name="Rectangle 22"/>
            <p:cNvSpPr>
              <a:spLocks noChangeArrowheads="1"/>
            </p:cNvSpPr>
            <p:nvPr/>
          </p:nvSpPr>
          <p:spPr bwMode="auto">
            <a:xfrm>
              <a:off x="1738" y="1884"/>
              <a:ext cx="914" cy="11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dirty="0" smtClean="0">
                  <a:solidFill>
                    <a:srgbClr val="000000"/>
                  </a:solidFill>
                  <a:latin typeface="Arial" pitchFamily="34" charset="0"/>
                </a:rPr>
                <a:t>Total aviation </a:t>
              </a:r>
              <a:r>
                <a:rPr lang="en-US" sz="1200" i="0" dirty="0" smtClean="0">
                  <a:solidFill>
                    <a:srgbClr val="000000"/>
                  </a:solidFill>
                  <a:latin typeface="Arial" pitchFamily="34" charset="0"/>
                </a:rPr>
                <a:t>System</a:t>
              </a:r>
              <a:endParaRPr lang="en-US" sz="1200" i="0" dirty="0">
                <a:latin typeface="Arial" pitchFamily="34" charset="0"/>
              </a:endParaRPr>
            </a:p>
          </p:txBody>
        </p:sp>
        <p:sp>
          <p:nvSpPr>
            <p:cNvPr id="25" name="Rectangle 24"/>
            <p:cNvSpPr>
              <a:spLocks noChangeArrowheads="1"/>
            </p:cNvSpPr>
            <p:nvPr/>
          </p:nvSpPr>
          <p:spPr bwMode="auto">
            <a:xfrm>
              <a:off x="1312" y="2038"/>
              <a:ext cx="1800" cy="233"/>
            </a:xfrm>
            <a:prstGeom prst="rect">
              <a:avLst/>
            </a:prstGeom>
            <a:noFill/>
            <a:ln w="9525">
              <a:noFill/>
              <a:miter lim="800000"/>
              <a:headEnd/>
              <a:tailEnd/>
            </a:ln>
          </p:spPr>
          <p:txBody>
            <a:bodyPr wrap="square" lIns="0" tIns="0" rIns="0" bIns="0">
              <a:spAutoFit/>
            </a:bodyPr>
            <a:lstStyle/>
            <a:p>
              <a:pPr algn="ctr" eaLnBrk="1" hangingPunct="1">
                <a:spcBef>
                  <a:spcPct val="50000"/>
                </a:spcBef>
              </a:pPr>
              <a:r>
                <a:rPr lang="en-US" sz="1200" b="1" i="0" dirty="0" smtClean="0">
                  <a:solidFill>
                    <a:srgbClr val="000000"/>
                  </a:solidFill>
                  <a:latin typeface="Arial" pitchFamily="34" charset="0"/>
                </a:rPr>
                <a:t>(i.e. ARP4754A/ED79A, AIR6218 for aircraft) </a:t>
              </a:r>
              <a:endParaRPr lang="en-US" sz="1200" i="0" dirty="0">
                <a:latin typeface="Arial" pitchFamily="34" charset="0"/>
              </a:endParaRPr>
            </a:p>
          </p:txBody>
        </p:sp>
        <p:sp>
          <p:nvSpPr>
            <p:cNvPr id="26" name="Freeform 31"/>
            <p:cNvSpPr>
              <a:spLocks/>
            </p:cNvSpPr>
            <p:nvPr/>
          </p:nvSpPr>
          <p:spPr bwMode="auto">
            <a:xfrm>
              <a:off x="1173" y="1144"/>
              <a:ext cx="287" cy="278"/>
            </a:xfrm>
            <a:custGeom>
              <a:avLst/>
              <a:gdLst>
                <a:gd name="T0" fmla="*/ 0 w 574"/>
                <a:gd name="T1" fmla="*/ 0 h 315"/>
                <a:gd name="T2" fmla="*/ 0 w 574"/>
                <a:gd name="T3" fmla="*/ 0 h 315"/>
                <a:gd name="T4" fmla="*/ 1 w 574"/>
                <a:gd name="T5" fmla="*/ 0 h 315"/>
                <a:gd name="T6" fmla="*/ 0 60000 65536"/>
                <a:gd name="T7" fmla="*/ 0 60000 65536"/>
                <a:gd name="T8" fmla="*/ 0 60000 65536"/>
                <a:gd name="T9" fmla="*/ 0 w 574"/>
                <a:gd name="T10" fmla="*/ 0 h 315"/>
                <a:gd name="T11" fmla="*/ 574 w 574"/>
                <a:gd name="T12" fmla="*/ 315 h 315"/>
              </a:gdLst>
              <a:ahLst/>
              <a:cxnLst>
                <a:cxn ang="T6">
                  <a:pos x="T0" y="T1"/>
                </a:cxn>
                <a:cxn ang="T7">
                  <a:pos x="T2" y="T3"/>
                </a:cxn>
                <a:cxn ang="T8">
                  <a:pos x="T4" y="T5"/>
                </a:cxn>
              </a:cxnLst>
              <a:rect l="T9" t="T10" r="T11" b="T12"/>
              <a:pathLst>
                <a:path w="574" h="315">
                  <a:moveTo>
                    <a:pt x="0" y="315"/>
                  </a:moveTo>
                  <a:lnTo>
                    <a:pt x="0" y="0"/>
                  </a:lnTo>
                  <a:lnTo>
                    <a:pt x="574" y="0"/>
                  </a:lnTo>
                </a:path>
              </a:pathLst>
            </a:custGeom>
            <a:noFill/>
            <a:ln w="12700">
              <a:solidFill>
                <a:srgbClr val="000000"/>
              </a:solidFill>
              <a:round/>
              <a:headEnd/>
              <a:tailEnd/>
            </a:ln>
          </p:spPr>
          <p:txBody>
            <a:bodyPr/>
            <a:lstStyle/>
            <a:p>
              <a:endParaRPr lang="fr-FR"/>
            </a:p>
          </p:txBody>
        </p:sp>
        <p:sp>
          <p:nvSpPr>
            <p:cNvPr id="27" name="Freeform 32"/>
            <p:cNvSpPr>
              <a:spLocks/>
            </p:cNvSpPr>
            <p:nvPr/>
          </p:nvSpPr>
          <p:spPr bwMode="auto">
            <a:xfrm>
              <a:off x="1454" y="1118"/>
              <a:ext cx="77" cy="51"/>
            </a:xfrm>
            <a:custGeom>
              <a:avLst/>
              <a:gdLst>
                <a:gd name="T0" fmla="*/ 0 w 154"/>
                <a:gd name="T1" fmla="*/ 0 h 102"/>
                <a:gd name="T2" fmla="*/ 1 w 154"/>
                <a:gd name="T3" fmla="*/ 1 h 102"/>
                <a:gd name="T4" fmla="*/ 0 w 154"/>
                <a:gd name="T5" fmla="*/ 1 h 102"/>
                <a:gd name="T6" fmla="*/ 0 w 154"/>
                <a:gd name="T7" fmla="*/ 0 h 102"/>
                <a:gd name="T8" fmla="*/ 0 60000 65536"/>
                <a:gd name="T9" fmla="*/ 0 60000 65536"/>
                <a:gd name="T10" fmla="*/ 0 60000 65536"/>
                <a:gd name="T11" fmla="*/ 0 60000 65536"/>
                <a:gd name="T12" fmla="*/ 0 w 154"/>
                <a:gd name="T13" fmla="*/ 0 h 102"/>
                <a:gd name="T14" fmla="*/ 154 w 154"/>
                <a:gd name="T15" fmla="*/ 102 h 102"/>
              </a:gdLst>
              <a:ahLst/>
              <a:cxnLst>
                <a:cxn ang="T8">
                  <a:pos x="T0" y="T1"/>
                </a:cxn>
                <a:cxn ang="T9">
                  <a:pos x="T2" y="T3"/>
                </a:cxn>
                <a:cxn ang="T10">
                  <a:pos x="T4" y="T5"/>
                </a:cxn>
                <a:cxn ang="T11">
                  <a:pos x="T6" y="T7"/>
                </a:cxn>
              </a:cxnLst>
              <a:rect l="T12" t="T13" r="T14" b="T15"/>
              <a:pathLst>
                <a:path w="154" h="102">
                  <a:moveTo>
                    <a:pt x="0" y="0"/>
                  </a:moveTo>
                  <a:lnTo>
                    <a:pt x="154" y="51"/>
                  </a:lnTo>
                  <a:lnTo>
                    <a:pt x="0" y="102"/>
                  </a:lnTo>
                  <a:lnTo>
                    <a:pt x="0" y="0"/>
                  </a:lnTo>
                  <a:close/>
                </a:path>
              </a:pathLst>
            </a:custGeom>
            <a:solidFill>
              <a:srgbClr val="000000"/>
            </a:solidFill>
            <a:ln w="9525">
              <a:noFill/>
              <a:round/>
              <a:headEnd/>
              <a:tailEnd/>
            </a:ln>
          </p:spPr>
          <p:txBody>
            <a:bodyPr/>
            <a:lstStyle/>
            <a:p>
              <a:endParaRPr lang="fr-FR"/>
            </a:p>
          </p:txBody>
        </p:sp>
        <p:sp>
          <p:nvSpPr>
            <p:cNvPr id="28" name="Freeform 33"/>
            <p:cNvSpPr>
              <a:spLocks/>
            </p:cNvSpPr>
            <p:nvPr/>
          </p:nvSpPr>
          <p:spPr bwMode="auto">
            <a:xfrm>
              <a:off x="1173" y="1653"/>
              <a:ext cx="58" cy="311"/>
            </a:xfrm>
            <a:custGeom>
              <a:avLst/>
              <a:gdLst>
                <a:gd name="T0" fmla="*/ 0 w 117"/>
                <a:gd name="T1" fmla="*/ 0 h 623"/>
                <a:gd name="T2" fmla="*/ 0 w 117"/>
                <a:gd name="T3" fmla="*/ 0 h 623"/>
                <a:gd name="T4" fmla="*/ 0 w 117"/>
                <a:gd name="T5" fmla="*/ 0 h 623"/>
                <a:gd name="T6" fmla="*/ 0 60000 65536"/>
                <a:gd name="T7" fmla="*/ 0 60000 65536"/>
                <a:gd name="T8" fmla="*/ 0 60000 65536"/>
                <a:gd name="T9" fmla="*/ 0 w 117"/>
                <a:gd name="T10" fmla="*/ 0 h 623"/>
                <a:gd name="T11" fmla="*/ 117 w 117"/>
                <a:gd name="T12" fmla="*/ 623 h 623"/>
              </a:gdLst>
              <a:ahLst/>
              <a:cxnLst>
                <a:cxn ang="T6">
                  <a:pos x="T0" y="T1"/>
                </a:cxn>
                <a:cxn ang="T7">
                  <a:pos x="T2" y="T3"/>
                </a:cxn>
                <a:cxn ang="T8">
                  <a:pos x="T4" y="T5"/>
                </a:cxn>
              </a:cxnLst>
              <a:rect l="T9" t="T10" r="T11" b="T12"/>
              <a:pathLst>
                <a:path w="117" h="623">
                  <a:moveTo>
                    <a:pt x="0" y="0"/>
                  </a:moveTo>
                  <a:lnTo>
                    <a:pt x="0" y="623"/>
                  </a:lnTo>
                  <a:lnTo>
                    <a:pt x="117" y="623"/>
                  </a:lnTo>
                </a:path>
              </a:pathLst>
            </a:custGeom>
            <a:noFill/>
            <a:ln w="12700">
              <a:solidFill>
                <a:srgbClr val="000000"/>
              </a:solidFill>
              <a:round/>
              <a:headEnd/>
              <a:tailEnd/>
            </a:ln>
          </p:spPr>
          <p:txBody>
            <a:bodyPr/>
            <a:lstStyle/>
            <a:p>
              <a:endParaRPr lang="fr-FR"/>
            </a:p>
          </p:txBody>
        </p:sp>
        <p:sp>
          <p:nvSpPr>
            <p:cNvPr id="29" name="Freeform 34"/>
            <p:cNvSpPr>
              <a:spLocks/>
            </p:cNvSpPr>
            <p:nvPr/>
          </p:nvSpPr>
          <p:spPr bwMode="auto">
            <a:xfrm>
              <a:off x="1225" y="1939"/>
              <a:ext cx="77" cy="51"/>
            </a:xfrm>
            <a:custGeom>
              <a:avLst/>
              <a:gdLst>
                <a:gd name="T0" fmla="*/ 0 w 153"/>
                <a:gd name="T1" fmla="*/ 0 h 102"/>
                <a:gd name="T2" fmla="*/ 1 w 153"/>
                <a:gd name="T3" fmla="*/ 1 h 102"/>
                <a:gd name="T4" fmla="*/ 0 w 153"/>
                <a:gd name="T5" fmla="*/ 1 h 102"/>
                <a:gd name="T6" fmla="*/ 0 w 153"/>
                <a:gd name="T7" fmla="*/ 0 h 102"/>
                <a:gd name="T8" fmla="*/ 0 60000 65536"/>
                <a:gd name="T9" fmla="*/ 0 60000 65536"/>
                <a:gd name="T10" fmla="*/ 0 60000 65536"/>
                <a:gd name="T11" fmla="*/ 0 60000 65536"/>
                <a:gd name="T12" fmla="*/ 0 w 153"/>
                <a:gd name="T13" fmla="*/ 0 h 102"/>
                <a:gd name="T14" fmla="*/ 153 w 153"/>
                <a:gd name="T15" fmla="*/ 102 h 102"/>
              </a:gdLst>
              <a:ahLst/>
              <a:cxnLst>
                <a:cxn ang="T8">
                  <a:pos x="T0" y="T1"/>
                </a:cxn>
                <a:cxn ang="T9">
                  <a:pos x="T2" y="T3"/>
                </a:cxn>
                <a:cxn ang="T10">
                  <a:pos x="T4" y="T5"/>
                </a:cxn>
                <a:cxn ang="T11">
                  <a:pos x="T6" y="T7"/>
                </a:cxn>
              </a:cxnLst>
              <a:rect l="T12" t="T13" r="T14" b="T15"/>
              <a:pathLst>
                <a:path w="153" h="102">
                  <a:moveTo>
                    <a:pt x="0" y="0"/>
                  </a:moveTo>
                  <a:lnTo>
                    <a:pt x="153" y="52"/>
                  </a:lnTo>
                  <a:lnTo>
                    <a:pt x="0" y="102"/>
                  </a:lnTo>
                  <a:lnTo>
                    <a:pt x="0" y="0"/>
                  </a:lnTo>
                  <a:close/>
                </a:path>
              </a:pathLst>
            </a:custGeom>
            <a:solidFill>
              <a:srgbClr val="000000"/>
            </a:solidFill>
            <a:ln w="9525">
              <a:noFill/>
              <a:round/>
              <a:headEnd/>
              <a:tailEnd/>
            </a:ln>
          </p:spPr>
          <p:txBody>
            <a:bodyPr/>
            <a:lstStyle/>
            <a:p>
              <a:endParaRPr lang="fr-FR"/>
            </a:p>
          </p:txBody>
        </p:sp>
        <p:sp>
          <p:nvSpPr>
            <p:cNvPr id="30" name="Line 35"/>
            <p:cNvSpPr>
              <a:spLocks noChangeShapeType="1"/>
            </p:cNvSpPr>
            <p:nvPr/>
          </p:nvSpPr>
          <p:spPr bwMode="auto">
            <a:xfrm>
              <a:off x="1564" y="1340"/>
              <a:ext cx="1" cy="301"/>
            </a:xfrm>
            <a:prstGeom prst="line">
              <a:avLst/>
            </a:prstGeom>
            <a:noFill/>
            <a:ln w="12700">
              <a:solidFill>
                <a:srgbClr val="000000"/>
              </a:solidFill>
              <a:round/>
              <a:headEnd/>
              <a:tailEnd/>
            </a:ln>
          </p:spPr>
          <p:txBody>
            <a:bodyPr/>
            <a:lstStyle/>
            <a:p>
              <a:endParaRPr lang="en-US"/>
            </a:p>
          </p:txBody>
        </p:sp>
        <p:sp>
          <p:nvSpPr>
            <p:cNvPr id="31" name="Freeform 36"/>
            <p:cNvSpPr>
              <a:spLocks/>
            </p:cNvSpPr>
            <p:nvPr/>
          </p:nvSpPr>
          <p:spPr bwMode="auto">
            <a:xfrm>
              <a:off x="1538" y="1635"/>
              <a:ext cx="51" cy="76"/>
            </a:xfrm>
            <a:custGeom>
              <a:avLst/>
              <a:gdLst>
                <a:gd name="T0" fmla="*/ 0 w 103"/>
                <a:gd name="T1" fmla="*/ 0 h 153"/>
                <a:gd name="T2" fmla="*/ 0 w 103"/>
                <a:gd name="T3" fmla="*/ 0 h 153"/>
                <a:gd name="T4" fmla="*/ 0 w 103"/>
                <a:gd name="T5" fmla="*/ 0 h 153"/>
                <a:gd name="T6" fmla="*/ 0 w 103"/>
                <a:gd name="T7" fmla="*/ 0 h 153"/>
                <a:gd name="T8" fmla="*/ 0 60000 65536"/>
                <a:gd name="T9" fmla="*/ 0 60000 65536"/>
                <a:gd name="T10" fmla="*/ 0 60000 65536"/>
                <a:gd name="T11" fmla="*/ 0 60000 65536"/>
                <a:gd name="T12" fmla="*/ 0 w 103"/>
                <a:gd name="T13" fmla="*/ 0 h 153"/>
                <a:gd name="T14" fmla="*/ 103 w 103"/>
                <a:gd name="T15" fmla="*/ 153 h 153"/>
              </a:gdLst>
              <a:ahLst/>
              <a:cxnLst>
                <a:cxn ang="T8">
                  <a:pos x="T0" y="T1"/>
                </a:cxn>
                <a:cxn ang="T9">
                  <a:pos x="T2" y="T3"/>
                </a:cxn>
                <a:cxn ang="T10">
                  <a:pos x="T4" y="T5"/>
                </a:cxn>
                <a:cxn ang="T11">
                  <a:pos x="T6" y="T7"/>
                </a:cxn>
              </a:cxnLst>
              <a:rect l="T12" t="T13" r="T14" b="T15"/>
              <a:pathLst>
                <a:path w="103" h="153">
                  <a:moveTo>
                    <a:pt x="103" y="0"/>
                  </a:moveTo>
                  <a:lnTo>
                    <a:pt x="52" y="153"/>
                  </a:lnTo>
                  <a:lnTo>
                    <a:pt x="0" y="0"/>
                  </a:lnTo>
                  <a:lnTo>
                    <a:pt x="103" y="0"/>
                  </a:lnTo>
                  <a:close/>
                </a:path>
              </a:pathLst>
            </a:custGeom>
            <a:solidFill>
              <a:srgbClr val="000000"/>
            </a:solidFill>
            <a:ln w="9525">
              <a:noFill/>
              <a:round/>
              <a:headEnd/>
              <a:tailEnd/>
            </a:ln>
          </p:spPr>
          <p:txBody>
            <a:bodyPr/>
            <a:lstStyle/>
            <a:p>
              <a:endParaRPr lang="fr-FR"/>
            </a:p>
          </p:txBody>
        </p:sp>
        <p:sp>
          <p:nvSpPr>
            <p:cNvPr id="32" name="Line 37"/>
            <p:cNvSpPr>
              <a:spLocks noChangeShapeType="1"/>
            </p:cNvSpPr>
            <p:nvPr/>
          </p:nvSpPr>
          <p:spPr bwMode="auto">
            <a:xfrm flipV="1">
              <a:off x="2932" y="1391"/>
              <a:ext cx="1" cy="320"/>
            </a:xfrm>
            <a:prstGeom prst="line">
              <a:avLst/>
            </a:prstGeom>
            <a:noFill/>
            <a:ln w="12700">
              <a:solidFill>
                <a:srgbClr val="000000"/>
              </a:solidFill>
              <a:round/>
              <a:headEnd/>
              <a:tailEnd/>
            </a:ln>
          </p:spPr>
          <p:txBody>
            <a:bodyPr/>
            <a:lstStyle/>
            <a:p>
              <a:endParaRPr lang="en-US"/>
            </a:p>
          </p:txBody>
        </p:sp>
        <p:sp>
          <p:nvSpPr>
            <p:cNvPr id="33" name="Freeform 38"/>
            <p:cNvSpPr>
              <a:spLocks/>
            </p:cNvSpPr>
            <p:nvPr/>
          </p:nvSpPr>
          <p:spPr bwMode="auto">
            <a:xfrm>
              <a:off x="2907" y="1321"/>
              <a:ext cx="51" cy="77"/>
            </a:xfrm>
            <a:custGeom>
              <a:avLst/>
              <a:gdLst>
                <a:gd name="T0" fmla="*/ 0 w 102"/>
                <a:gd name="T1" fmla="*/ 1 h 153"/>
                <a:gd name="T2" fmla="*/ 1 w 102"/>
                <a:gd name="T3" fmla="*/ 0 h 153"/>
                <a:gd name="T4" fmla="*/ 1 w 102"/>
                <a:gd name="T5" fmla="*/ 1 h 153"/>
                <a:gd name="T6" fmla="*/ 0 w 102"/>
                <a:gd name="T7" fmla="*/ 1 h 153"/>
                <a:gd name="T8" fmla="*/ 0 60000 65536"/>
                <a:gd name="T9" fmla="*/ 0 60000 65536"/>
                <a:gd name="T10" fmla="*/ 0 60000 65536"/>
                <a:gd name="T11" fmla="*/ 0 60000 65536"/>
                <a:gd name="T12" fmla="*/ 0 w 102"/>
                <a:gd name="T13" fmla="*/ 0 h 153"/>
                <a:gd name="T14" fmla="*/ 102 w 102"/>
                <a:gd name="T15" fmla="*/ 153 h 153"/>
              </a:gdLst>
              <a:ahLst/>
              <a:cxnLst>
                <a:cxn ang="T8">
                  <a:pos x="T0" y="T1"/>
                </a:cxn>
                <a:cxn ang="T9">
                  <a:pos x="T2" y="T3"/>
                </a:cxn>
                <a:cxn ang="T10">
                  <a:pos x="T4" y="T5"/>
                </a:cxn>
                <a:cxn ang="T11">
                  <a:pos x="T6" y="T7"/>
                </a:cxn>
              </a:cxnLst>
              <a:rect l="T12" t="T13" r="T14" b="T15"/>
              <a:pathLst>
                <a:path w="102" h="153">
                  <a:moveTo>
                    <a:pt x="0" y="153"/>
                  </a:moveTo>
                  <a:lnTo>
                    <a:pt x="51" y="0"/>
                  </a:lnTo>
                  <a:lnTo>
                    <a:pt x="102" y="153"/>
                  </a:lnTo>
                  <a:lnTo>
                    <a:pt x="0" y="153"/>
                  </a:lnTo>
                  <a:close/>
                </a:path>
              </a:pathLst>
            </a:custGeom>
            <a:solidFill>
              <a:srgbClr val="000000"/>
            </a:solidFill>
            <a:ln w="9525">
              <a:noFill/>
              <a:round/>
              <a:headEnd/>
              <a:tailEnd/>
            </a:ln>
          </p:spPr>
          <p:txBody>
            <a:bodyPr/>
            <a:lstStyle/>
            <a:p>
              <a:endParaRPr lang="fr-FR"/>
            </a:p>
          </p:txBody>
        </p:sp>
        <p:sp>
          <p:nvSpPr>
            <p:cNvPr id="34" name="Line 39"/>
            <p:cNvSpPr>
              <a:spLocks noChangeShapeType="1"/>
            </p:cNvSpPr>
            <p:nvPr/>
          </p:nvSpPr>
          <p:spPr bwMode="auto">
            <a:xfrm>
              <a:off x="2542" y="3014"/>
              <a:ext cx="1" cy="171"/>
            </a:xfrm>
            <a:prstGeom prst="line">
              <a:avLst/>
            </a:prstGeom>
            <a:noFill/>
            <a:ln w="12700">
              <a:solidFill>
                <a:srgbClr val="000000"/>
              </a:solidFill>
              <a:round/>
              <a:headEnd/>
              <a:tailEnd/>
            </a:ln>
          </p:spPr>
          <p:txBody>
            <a:bodyPr/>
            <a:lstStyle/>
            <a:p>
              <a:endParaRPr lang="en-US"/>
            </a:p>
          </p:txBody>
        </p:sp>
        <p:sp>
          <p:nvSpPr>
            <p:cNvPr id="35" name="Freeform 40"/>
            <p:cNvSpPr>
              <a:spLocks/>
            </p:cNvSpPr>
            <p:nvPr/>
          </p:nvSpPr>
          <p:spPr bwMode="auto">
            <a:xfrm>
              <a:off x="2516" y="2943"/>
              <a:ext cx="51" cy="77"/>
            </a:xfrm>
            <a:custGeom>
              <a:avLst/>
              <a:gdLst>
                <a:gd name="T0" fmla="*/ 0 w 102"/>
                <a:gd name="T1" fmla="*/ 1 h 153"/>
                <a:gd name="T2" fmla="*/ 1 w 102"/>
                <a:gd name="T3" fmla="*/ 0 h 153"/>
                <a:gd name="T4" fmla="*/ 1 w 102"/>
                <a:gd name="T5" fmla="*/ 1 h 153"/>
                <a:gd name="T6" fmla="*/ 0 w 102"/>
                <a:gd name="T7" fmla="*/ 1 h 153"/>
                <a:gd name="T8" fmla="*/ 0 60000 65536"/>
                <a:gd name="T9" fmla="*/ 0 60000 65536"/>
                <a:gd name="T10" fmla="*/ 0 60000 65536"/>
                <a:gd name="T11" fmla="*/ 0 60000 65536"/>
                <a:gd name="T12" fmla="*/ 0 w 102"/>
                <a:gd name="T13" fmla="*/ 0 h 153"/>
                <a:gd name="T14" fmla="*/ 102 w 102"/>
                <a:gd name="T15" fmla="*/ 153 h 153"/>
              </a:gdLst>
              <a:ahLst/>
              <a:cxnLst>
                <a:cxn ang="T8">
                  <a:pos x="T0" y="T1"/>
                </a:cxn>
                <a:cxn ang="T9">
                  <a:pos x="T2" y="T3"/>
                </a:cxn>
                <a:cxn ang="T10">
                  <a:pos x="T4" y="T5"/>
                </a:cxn>
                <a:cxn ang="T11">
                  <a:pos x="T6" y="T7"/>
                </a:cxn>
              </a:cxnLst>
              <a:rect l="T12" t="T13" r="T14" b="T15"/>
              <a:pathLst>
                <a:path w="102" h="153">
                  <a:moveTo>
                    <a:pt x="0" y="153"/>
                  </a:moveTo>
                  <a:lnTo>
                    <a:pt x="51" y="0"/>
                  </a:lnTo>
                  <a:lnTo>
                    <a:pt x="102" y="153"/>
                  </a:lnTo>
                  <a:lnTo>
                    <a:pt x="0" y="153"/>
                  </a:lnTo>
                  <a:close/>
                </a:path>
              </a:pathLst>
            </a:custGeom>
            <a:solidFill>
              <a:srgbClr val="000000"/>
            </a:solidFill>
            <a:ln w="9525">
              <a:noFill/>
              <a:round/>
              <a:headEnd/>
              <a:tailEnd/>
            </a:ln>
          </p:spPr>
          <p:txBody>
            <a:bodyPr/>
            <a:lstStyle/>
            <a:p>
              <a:endParaRPr lang="fr-FR"/>
            </a:p>
          </p:txBody>
        </p:sp>
        <p:sp>
          <p:nvSpPr>
            <p:cNvPr id="36" name="Freeform 41"/>
            <p:cNvSpPr>
              <a:spLocks/>
            </p:cNvSpPr>
            <p:nvPr/>
          </p:nvSpPr>
          <p:spPr bwMode="auto">
            <a:xfrm>
              <a:off x="2516" y="3179"/>
              <a:ext cx="51" cy="77"/>
            </a:xfrm>
            <a:custGeom>
              <a:avLst/>
              <a:gdLst>
                <a:gd name="T0" fmla="*/ 1 w 102"/>
                <a:gd name="T1" fmla="*/ 0 h 154"/>
                <a:gd name="T2" fmla="*/ 1 w 102"/>
                <a:gd name="T3" fmla="*/ 1 h 154"/>
                <a:gd name="T4" fmla="*/ 0 w 102"/>
                <a:gd name="T5" fmla="*/ 0 h 154"/>
                <a:gd name="T6" fmla="*/ 1 w 102"/>
                <a:gd name="T7" fmla="*/ 0 h 154"/>
                <a:gd name="T8" fmla="*/ 0 60000 65536"/>
                <a:gd name="T9" fmla="*/ 0 60000 65536"/>
                <a:gd name="T10" fmla="*/ 0 60000 65536"/>
                <a:gd name="T11" fmla="*/ 0 60000 65536"/>
                <a:gd name="T12" fmla="*/ 0 w 102"/>
                <a:gd name="T13" fmla="*/ 0 h 154"/>
                <a:gd name="T14" fmla="*/ 102 w 102"/>
                <a:gd name="T15" fmla="*/ 154 h 154"/>
              </a:gdLst>
              <a:ahLst/>
              <a:cxnLst>
                <a:cxn ang="T8">
                  <a:pos x="T0" y="T1"/>
                </a:cxn>
                <a:cxn ang="T9">
                  <a:pos x="T2" y="T3"/>
                </a:cxn>
                <a:cxn ang="T10">
                  <a:pos x="T4" y="T5"/>
                </a:cxn>
                <a:cxn ang="T11">
                  <a:pos x="T6" y="T7"/>
                </a:cxn>
              </a:cxnLst>
              <a:rect l="T12" t="T13" r="T14" b="T15"/>
              <a:pathLst>
                <a:path w="102" h="154">
                  <a:moveTo>
                    <a:pt x="102" y="0"/>
                  </a:moveTo>
                  <a:lnTo>
                    <a:pt x="51" y="154"/>
                  </a:lnTo>
                  <a:lnTo>
                    <a:pt x="0" y="0"/>
                  </a:lnTo>
                  <a:lnTo>
                    <a:pt x="102" y="0"/>
                  </a:lnTo>
                  <a:close/>
                </a:path>
              </a:pathLst>
            </a:custGeom>
            <a:solidFill>
              <a:srgbClr val="000000"/>
            </a:solidFill>
            <a:ln w="9525">
              <a:noFill/>
              <a:round/>
              <a:headEnd/>
              <a:tailEnd/>
            </a:ln>
          </p:spPr>
          <p:txBody>
            <a:bodyPr/>
            <a:lstStyle/>
            <a:p>
              <a:endParaRPr lang="fr-FR"/>
            </a:p>
          </p:txBody>
        </p:sp>
        <p:sp>
          <p:nvSpPr>
            <p:cNvPr id="37" name="Freeform 45"/>
            <p:cNvSpPr>
              <a:spLocks/>
            </p:cNvSpPr>
            <p:nvPr/>
          </p:nvSpPr>
          <p:spPr bwMode="auto">
            <a:xfrm>
              <a:off x="3201" y="1964"/>
              <a:ext cx="795" cy="2"/>
            </a:xfrm>
            <a:custGeom>
              <a:avLst/>
              <a:gdLst>
                <a:gd name="T0" fmla="*/ 0 w 1590"/>
                <a:gd name="T1" fmla="*/ 0 h 3"/>
                <a:gd name="T2" fmla="*/ 1 w 1590"/>
                <a:gd name="T3" fmla="*/ 0 h 3"/>
                <a:gd name="T4" fmla="*/ 1 w 1590"/>
                <a:gd name="T5" fmla="*/ 1 h 3"/>
                <a:gd name="T6" fmla="*/ 1 w 1590"/>
                <a:gd name="T7" fmla="*/ 1 h 3"/>
                <a:gd name="T8" fmla="*/ 0 60000 65536"/>
                <a:gd name="T9" fmla="*/ 0 60000 65536"/>
                <a:gd name="T10" fmla="*/ 0 60000 65536"/>
                <a:gd name="T11" fmla="*/ 0 60000 65536"/>
                <a:gd name="T12" fmla="*/ 0 w 1590"/>
                <a:gd name="T13" fmla="*/ 0 h 3"/>
                <a:gd name="T14" fmla="*/ 1590 w 1590"/>
                <a:gd name="T15" fmla="*/ 3 h 3"/>
              </a:gdLst>
              <a:ahLst/>
              <a:cxnLst>
                <a:cxn ang="T8">
                  <a:pos x="T0" y="T1"/>
                </a:cxn>
                <a:cxn ang="T9">
                  <a:pos x="T2" y="T3"/>
                </a:cxn>
                <a:cxn ang="T10">
                  <a:pos x="T4" y="T5"/>
                </a:cxn>
                <a:cxn ang="T11">
                  <a:pos x="T6" y="T7"/>
                </a:cxn>
              </a:cxnLst>
              <a:rect l="T12" t="T13" r="T14" b="T15"/>
              <a:pathLst>
                <a:path w="1590" h="3">
                  <a:moveTo>
                    <a:pt x="0" y="0"/>
                  </a:moveTo>
                  <a:lnTo>
                    <a:pt x="147" y="0"/>
                  </a:lnTo>
                  <a:lnTo>
                    <a:pt x="147" y="3"/>
                  </a:lnTo>
                  <a:lnTo>
                    <a:pt x="1590" y="3"/>
                  </a:lnTo>
                </a:path>
              </a:pathLst>
            </a:custGeom>
            <a:noFill/>
            <a:ln w="12700">
              <a:solidFill>
                <a:srgbClr val="000000"/>
              </a:solidFill>
              <a:round/>
              <a:headEnd/>
              <a:tailEnd/>
            </a:ln>
          </p:spPr>
          <p:txBody>
            <a:bodyPr/>
            <a:lstStyle/>
            <a:p>
              <a:endParaRPr lang="fr-FR"/>
            </a:p>
          </p:txBody>
        </p:sp>
        <p:sp>
          <p:nvSpPr>
            <p:cNvPr id="38" name="Freeform 46"/>
            <p:cNvSpPr>
              <a:spLocks/>
            </p:cNvSpPr>
            <p:nvPr/>
          </p:nvSpPr>
          <p:spPr bwMode="auto">
            <a:xfrm>
              <a:off x="3990" y="1940"/>
              <a:ext cx="77" cy="52"/>
            </a:xfrm>
            <a:custGeom>
              <a:avLst/>
              <a:gdLst>
                <a:gd name="T0" fmla="*/ 0 w 155"/>
                <a:gd name="T1" fmla="*/ 0 h 104"/>
                <a:gd name="T2" fmla="*/ 0 w 155"/>
                <a:gd name="T3" fmla="*/ 1 h 104"/>
                <a:gd name="T4" fmla="*/ 0 w 155"/>
                <a:gd name="T5" fmla="*/ 1 h 104"/>
                <a:gd name="T6" fmla="*/ 0 w 155"/>
                <a:gd name="T7" fmla="*/ 0 h 104"/>
                <a:gd name="T8" fmla="*/ 0 60000 65536"/>
                <a:gd name="T9" fmla="*/ 0 60000 65536"/>
                <a:gd name="T10" fmla="*/ 0 60000 65536"/>
                <a:gd name="T11" fmla="*/ 0 60000 65536"/>
                <a:gd name="T12" fmla="*/ 0 w 155"/>
                <a:gd name="T13" fmla="*/ 0 h 104"/>
                <a:gd name="T14" fmla="*/ 155 w 155"/>
                <a:gd name="T15" fmla="*/ 104 h 104"/>
              </a:gdLst>
              <a:ahLst/>
              <a:cxnLst>
                <a:cxn ang="T8">
                  <a:pos x="T0" y="T1"/>
                </a:cxn>
                <a:cxn ang="T9">
                  <a:pos x="T2" y="T3"/>
                </a:cxn>
                <a:cxn ang="T10">
                  <a:pos x="T4" y="T5"/>
                </a:cxn>
                <a:cxn ang="T11">
                  <a:pos x="T6" y="T7"/>
                </a:cxn>
              </a:cxnLst>
              <a:rect l="T12" t="T13" r="T14" b="T15"/>
              <a:pathLst>
                <a:path w="155" h="104">
                  <a:moveTo>
                    <a:pt x="0" y="0"/>
                  </a:moveTo>
                  <a:lnTo>
                    <a:pt x="155" y="52"/>
                  </a:lnTo>
                  <a:lnTo>
                    <a:pt x="0" y="104"/>
                  </a:lnTo>
                  <a:lnTo>
                    <a:pt x="0" y="0"/>
                  </a:lnTo>
                  <a:close/>
                </a:path>
              </a:pathLst>
            </a:custGeom>
            <a:solidFill>
              <a:srgbClr val="000000"/>
            </a:solidFill>
            <a:ln w="9525">
              <a:noFill/>
              <a:round/>
              <a:headEnd/>
              <a:tailEnd/>
            </a:ln>
          </p:spPr>
          <p:txBody>
            <a:bodyPr/>
            <a:lstStyle/>
            <a:p>
              <a:endParaRPr lang="fr-FR"/>
            </a:p>
          </p:txBody>
        </p:sp>
        <p:sp>
          <p:nvSpPr>
            <p:cNvPr id="39" name="Rectangle 47"/>
            <p:cNvSpPr>
              <a:spLocks noChangeArrowheads="1"/>
            </p:cNvSpPr>
            <p:nvPr/>
          </p:nvSpPr>
          <p:spPr bwMode="auto">
            <a:xfrm>
              <a:off x="997" y="3256"/>
              <a:ext cx="1076" cy="391"/>
            </a:xfrm>
            <a:prstGeom prst="rect">
              <a:avLst/>
            </a:prstGeom>
            <a:solidFill>
              <a:srgbClr val="E6E6E6"/>
            </a:solidFill>
            <a:ln w="9525">
              <a:noFill/>
              <a:miter lim="800000"/>
              <a:headEnd/>
              <a:tailEnd/>
            </a:ln>
          </p:spPr>
          <p:txBody>
            <a:bodyPr/>
            <a:lstStyle/>
            <a:p>
              <a:endParaRPr lang="fr-FR"/>
            </a:p>
          </p:txBody>
        </p:sp>
        <p:sp>
          <p:nvSpPr>
            <p:cNvPr id="40" name="Rectangle 48"/>
            <p:cNvSpPr>
              <a:spLocks noChangeArrowheads="1"/>
            </p:cNvSpPr>
            <p:nvPr/>
          </p:nvSpPr>
          <p:spPr bwMode="auto">
            <a:xfrm>
              <a:off x="997" y="3256"/>
              <a:ext cx="1076" cy="391"/>
            </a:xfrm>
            <a:prstGeom prst="rect">
              <a:avLst/>
            </a:prstGeom>
            <a:noFill/>
            <a:ln w="22225">
              <a:solidFill>
                <a:srgbClr val="000000"/>
              </a:solidFill>
              <a:miter lim="800000"/>
              <a:headEnd/>
              <a:tailEnd/>
            </a:ln>
          </p:spPr>
          <p:txBody>
            <a:bodyPr/>
            <a:lstStyle/>
            <a:p>
              <a:endParaRPr lang="fr-FR"/>
            </a:p>
          </p:txBody>
        </p:sp>
        <p:sp>
          <p:nvSpPr>
            <p:cNvPr id="41" name="Freeform 49"/>
            <p:cNvSpPr>
              <a:spLocks/>
            </p:cNvSpPr>
            <p:nvPr/>
          </p:nvSpPr>
          <p:spPr bwMode="auto">
            <a:xfrm>
              <a:off x="1038" y="3305"/>
              <a:ext cx="993" cy="293"/>
            </a:xfrm>
            <a:custGeom>
              <a:avLst/>
              <a:gdLst>
                <a:gd name="T0" fmla="*/ 1 w 1984"/>
                <a:gd name="T1" fmla="*/ 0 h 584"/>
                <a:gd name="T2" fmla="*/ 1 w 1984"/>
                <a:gd name="T3" fmla="*/ 1 h 584"/>
                <a:gd name="T4" fmla="*/ 1 w 1984"/>
                <a:gd name="T5" fmla="*/ 1 h 584"/>
                <a:gd name="T6" fmla="*/ 1 w 1984"/>
                <a:gd name="T7" fmla="*/ 1 h 584"/>
                <a:gd name="T8" fmla="*/ 1 w 1984"/>
                <a:gd name="T9" fmla="*/ 1 h 584"/>
                <a:gd name="T10" fmla="*/ 1 w 1984"/>
                <a:gd name="T11" fmla="*/ 1 h 584"/>
                <a:gd name="T12" fmla="*/ 1 w 1984"/>
                <a:gd name="T13" fmla="*/ 1 h 584"/>
                <a:gd name="T14" fmla="*/ 1 w 1984"/>
                <a:gd name="T15" fmla="*/ 1 h 584"/>
                <a:gd name="T16" fmla="*/ 0 w 1984"/>
                <a:gd name="T17" fmla="*/ 1 h 584"/>
                <a:gd name="T18" fmla="*/ 0 w 1984"/>
                <a:gd name="T19" fmla="*/ 1 h 584"/>
                <a:gd name="T20" fmla="*/ 1 w 1984"/>
                <a:gd name="T21" fmla="*/ 1 h 584"/>
                <a:gd name="T22" fmla="*/ 1 w 1984"/>
                <a:gd name="T23" fmla="*/ 1 h 584"/>
                <a:gd name="T24" fmla="*/ 1 w 1984"/>
                <a:gd name="T25" fmla="*/ 1 h 584"/>
                <a:gd name="T26" fmla="*/ 1 w 1984"/>
                <a:gd name="T27" fmla="*/ 1 h 584"/>
                <a:gd name="T28" fmla="*/ 1 w 1984"/>
                <a:gd name="T29" fmla="*/ 1 h 584"/>
                <a:gd name="T30" fmla="*/ 1 w 1984"/>
                <a:gd name="T31" fmla="*/ 1 h 584"/>
                <a:gd name="T32" fmla="*/ 1 w 1984"/>
                <a:gd name="T33" fmla="*/ 1 h 584"/>
                <a:gd name="T34" fmla="*/ 1 w 1984"/>
                <a:gd name="T35" fmla="*/ 1 h 584"/>
                <a:gd name="T36" fmla="*/ 1 w 1984"/>
                <a:gd name="T37" fmla="*/ 1 h 584"/>
                <a:gd name="T38" fmla="*/ 1 w 1984"/>
                <a:gd name="T39" fmla="*/ 1 h 584"/>
                <a:gd name="T40" fmla="*/ 1 w 1984"/>
                <a:gd name="T41" fmla="*/ 1 h 584"/>
                <a:gd name="T42" fmla="*/ 1 w 1984"/>
                <a:gd name="T43" fmla="*/ 1 h 584"/>
                <a:gd name="T44" fmla="*/ 1 w 1984"/>
                <a:gd name="T45" fmla="*/ 1 h 584"/>
                <a:gd name="T46" fmla="*/ 1 w 1984"/>
                <a:gd name="T47" fmla="*/ 1 h 584"/>
                <a:gd name="T48" fmla="*/ 1 w 1984"/>
                <a:gd name="T49" fmla="*/ 1 h 584"/>
                <a:gd name="T50" fmla="*/ 1 w 1984"/>
                <a:gd name="T51" fmla="*/ 1 h 584"/>
                <a:gd name="T52" fmla="*/ 1 w 1984"/>
                <a:gd name="T53" fmla="*/ 1 h 584"/>
                <a:gd name="T54" fmla="*/ 1 w 1984"/>
                <a:gd name="T55" fmla="*/ 1 h 584"/>
                <a:gd name="T56" fmla="*/ 1 w 1984"/>
                <a:gd name="T57" fmla="*/ 1 h 584"/>
                <a:gd name="T58" fmla="*/ 1 w 1984"/>
                <a:gd name="T59" fmla="*/ 1 h 584"/>
                <a:gd name="T60" fmla="*/ 1 w 1984"/>
                <a:gd name="T61" fmla="*/ 1 h 584"/>
                <a:gd name="T62" fmla="*/ 1 w 1984"/>
                <a:gd name="T63" fmla="*/ 1 h 584"/>
                <a:gd name="T64" fmla="*/ 1 w 1984"/>
                <a:gd name="T65" fmla="*/ 1 h 584"/>
                <a:gd name="T66" fmla="*/ 1 w 1984"/>
                <a:gd name="T67" fmla="*/ 1 h 584"/>
                <a:gd name="T68" fmla="*/ 1 w 1984"/>
                <a:gd name="T69" fmla="*/ 1 h 584"/>
                <a:gd name="T70" fmla="*/ 1 w 1984"/>
                <a:gd name="T71" fmla="*/ 0 h 584"/>
                <a:gd name="T72" fmla="*/ 1 w 1984"/>
                <a:gd name="T73" fmla="*/ 0 h 5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4"/>
                <a:gd name="T112" fmla="*/ 0 h 584"/>
                <a:gd name="T113" fmla="*/ 1984 w 1984"/>
                <a:gd name="T114" fmla="*/ 584 h 5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4" h="584">
                  <a:moveTo>
                    <a:pt x="124" y="0"/>
                  </a:moveTo>
                  <a:lnTo>
                    <a:pt x="98" y="1"/>
                  </a:lnTo>
                  <a:lnTo>
                    <a:pt x="76" y="9"/>
                  </a:lnTo>
                  <a:lnTo>
                    <a:pt x="55" y="22"/>
                  </a:lnTo>
                  <a:lnTo>
                    <a:pt x="37" y="36"/>
                  </a:lnTo>
                  <a:lnTo>
                    <a:pt x="22" y="56"/>
                  </a:lnTo>
                  <a:lnTo>
                    <a:pt x="10" y="75"/>
                  </a:lnTo>
                  <a:lnTo>
                    <a:pt x="2" y="98"/>
                  </a:lnTo>
                  <a:lnTo>
                    <a:pt x="0" y="123"/>
                  </a:lnTo>
                  <a:lnTo>
                    <a:pt x="0" y="460"/>
                  </a:lnTo>
                  <a:lnTo>
                    <a:pt x="2" y="486"/>
                  </a:lnTo>
                  <a:lnTo>
                    <a:pt x="10" y="510"/>
                  </a:lnTo>
                  <a:lnTo>
                    <a:pt x="22" y="529"/>
                  </a:lnTo>
                  <a:lnTo>
                    <a:pt x="37" y="547"/>
                  </a:lnTo>
                  <a:lnTo>
                    <a:pt x="55" y="564"/>
                  </a:lnTo>
                  <a:lnTo>
                    <a:pt x="76" y="574"/>
                  </a:lnTo>
                  <a:lnTo>
                    <a:pt x="98" y="582"/>
                  </a:lnTo>
                  <a:lnTo>
                    <a:pt x="124" y="584"/>
                  </a:lnTo>
                  <a:lnTo>
                    <a:pt x="1860" y="584"/>
                  </a:lnTo>
                  <a:lnTo>
                    <a:pt x="1887" y="582"/>
                  </a:lnTo>
                  <a:lnTo>
                    <a:pt x="1908" y="574"/>
                  </a:lnTo>
                  <a:lnTo>
                    <a:pt x="1929" y="564"/>
                  </a:lnTo>
                  <a:lnTo>
                    <a:pt x="1948" y="547"/>
                  </a:lnTo>
                  <a:lnTo>
                    <a:pt x="1963" y="529"/>
                  </a:lnTo>
                  <a:lnTo>
                    <a:pt x="1974" y="510"/>
                  </a:lnTo>
                  <a:lnTo>
                    <a:pt x="1982" y="486"/>
                  </a:lnTo>
                  <a:lnTo>
                    <a:pt x="1984" y="460"/>
                  </a:lnTo>
                  <a:lnTo>
                    <a:pt x="1984" y="123"/>
                  </a:lnTo>
                  <a:lnTo>
                    <a:pt x="1982" y="98"/>
                  </a:lnTo>
                  <a:lnTo>
                    <a:pt x="1974" y="75"/>
                  </a:lnTo>
                  <a:lnTo>
                    <a:pt x="1963" y="56"/>
                  </a:lnTo>
                  <a:lnTo>
                    <a:pt x="1948" y="36"/>
                  </a:lnTo>
                  <a:lnTo>
                    <a:pt x="1929" y="22"/>
                  </a:lnTo>
                  <a:lnTo>
                    <a:pt x="1908" y="9"/>
                  </a:lnTo>
                  <a:lnTo>
                    <a:pt x="1887" y="1"/>
                  </a:lnTo>
                  <a:lnTo>
                    <a:pt x="1860" y="0"/>
                  </a:lnTo>
                  <a:lnTo>
                    <a:pt x="124" y="0"/>
                  </a:lnTo>
                  <a:close/>
                </a:path>
              </a:pathLst>
            </a:custGeom>
            <a:solidFill>
              <a:srgbClr val="FFFFFF"/>
            </a:solidFill>
            <a:ln w="9525">
              <a:noFill/>
              <a:round/>
              <a:headEnd/>
              <a:tailEnd/>
            </a:ln>
          </p:spPr>
          <p:txBody>
            <a:bodyPr/>
            <a:lstStyle/>
            <a:p>
              <a:endParaRPr lang="fr-FR"/>
            </a:p>
          </p:txBody>
        </p:sp>
        <p:sp>
          <p:nvSpPr>
            <p:cNvPr id="42" name="Rectangle 50"/>
            <p:cNvSpPr>
              <a:spLocks noChangeArrowheads="1"/>
            </p:cNvSpPr>
            <p:nvPr/>
          </p:nvSpPr>
          <p:spPr bwMode="auto">
            <a:xfrm>
              <a:off x="1100" y="3303"/>
              <a:ext cx="990"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Hardware Development </a:t>
              </a:r>
              <a:endParaRPr lang="en-US" sz="1200" i="0">
                <a:latin typeface="Arial" pitchFamily="34" charset="0"/>
              </a:endParaRPr>
            </a:p>
          </p:txBody>
        </p:sp>
        <p:sp>
          <p:nvSpPr>
            <p:cNvPr id="43" name="Rectangle 51"/>
            <p:cNvSpPr>
              <a:spLocks noChangeArrowheads="1"/>
            </p:cNvSpPr>
            <p:nvPr/>
          </p:nvSpPr>
          <p:spPr bwMode="auto">
            <a:xfrm>
              <a:off x="1350" y="3402"/>
              <a:ext cx="181"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Life</a:t>
              </a:r>
              <a:endParaRPr lang="en-US" sz="1200" i="0">
                <a:latin typeface="Arial" pitchFamily="34" charset="0"/>
              </a:endParaRPr>
            </a:p>
          </p:txBody>
        </p:sp>
        <p:sp>
          <p:nvSpPr>
            <p:cNvPr id="44" name="Rectangle 52"/>
            <p:cNvSpPr>
              <a:spLocks noChangeArrowheads="1"/>
            </p:cNvSpPr>
            <p:nvPr/>
          </p:nvSpPr>
          <p:spPr bwMode="auto">
            <a:xfrm>
              <a:off x="1484" y="3402"/>
              <a:ext cx="68"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a:t>
              </a:r>
              <a:endParaRPr lang="en-US" sz="1200" i="0">
                <a:latin typeface="Arial" pitchFamily="34" charset="0"/>
              </a:endParaRPr>
            </a:p>
          </p:txBody>
        </p:sp>
        <p:sp>
          <p:nvSpPr>
            <p:cNvPr id="45" name="Rectangle 53"/>
            <p:cNvSpPr>
              <a:spLocks noChangeArrowheads="1"/>
            </p:cNvSpPr>
            <p:nvPr/>
          </p:nvSpPr>
          <p:spPr bwMode="auto">
            <a:xfrm>
              <a:off x="1511" y="3402"/>
              <a:ext cx="25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Cycle</a:t>
              </a:r>
              <a:endParaRPr lang="en-US" sz="1200" i="0">
                <a:latin typeface="Arial" pitchFamily="34" charset="0"/>
              </a:endParaRPr>
            </a:p>
          </p:txBody>
        </p:sp>
        <p:sp>
          <p:nvSpPr>
            <p:cNvPr id="46" name="Rectangle 54"/>
            <p:cNvSpPr>
              <a:spLocks noChangeArrowheads="1"/>
            </p:cNvSpPr>
            <p:nvPr/>
          </p:nvSpPr>
          <p:spPr bwMode="auto">
            <a:xfrm>
              <a:off x="1210"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47" name="Rectangle 55"/>
            <p:cNvSpPr>
              <a:spLocks noChangeArrowheads="1"/>
            </p:cNvSpPr>
            <p:nvPr/>
          </p:nvSpPr>
          <p:spPr bwMode="auto">
            <a:xfrm>
              <a:off x="1238" y="3498"/>
              <a:ext cx="17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DO</a:t>
              </a:r>
              <a:endParaRPr lang="en-US" sz="1200" i="0">
                <a:latin typeface="Arial" pitchFamily="34" charset="0"/>
              </a:endParaRPr>
            </a:p>
          </p:txBody>
        </p:sp>
        <p:sp>
          <p:nvSpPr>
            <p:cNvPr id="48" name="Rectangle 56"/>
            <p:cNvSpPr>
              <a:spLocks noChangeArrowheads="1"/>
            </p:cNvSpPr>
            <p:nvPr/>
          </p:nvSpPr>
          <p:spPr bwMode="auto">
            <a:xfrm>
              <a:off x="1362"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49" name="Rectangle 57"/>
            <p:cNvSpPr>
              <a:spLocks noChangeArrowheads="1"/>
            </p:cNvSpPr>
            <p:nvPr/>
          </p:nvSpPr>
          <p:spPr bwMode="auto">
            <a:xfrm>
              <a:off x="1390" y="3498"/>
              <a:ext cx="21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254 </a:t>
              </a:r>
              <a:endParaRPr lang="en-US" sz="1200" i="0">
                <a:latin typeface="Arial" pitchFamily="34" charset="0"/>
              </a:endParaRPr>
            </a:p>
          </p:txBody>
        </p:sp>
        <p:sp>
          <p:nvSpPr>
            <p:cNvPr id="50" name="Rectangle 58"/>
            <p:cNvSpPr>
              <a:spLocks noChangeArrowheads="1"/>
            </p:cNvSpPr>
            <p:nvPr/>
          </p:nvSpPr>
          <p:spPr bwMode="auto">
            <a:xfrm>
              <a:off x="1551" y="3498"/>
              <a:ext cx="9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 </a:t>
              </a:r>
              <a:endParaRPr lang="en-US" sz="1200" i="0">
                <a:latin typeface="Arial" pitchFamily="34" charset="0"/>
              </a:endParaRPr>
            </a:p>
          </p:txBody>
        </p:sp>
        <p:sp>
          <p:nvSpPr>
            <p:cNvPr id="51" name="Rectangle 59"/>
            <p:cNvSpPr>
              <a:spLocks noChangeArrowheads="1"/>
            </p:cNvSpPr>
            <p:nvPr/>
          </p:nvSpPr>
          <p:spPr bwMode="auto">
            <a:xfrm>
              <a:off x="1597" y="3498"/>
              <a:ext cx="16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ED</a:t>
              </a:r>
              <a:endParaRPr lang="en-US" sz="1200" i="0">
                <a:latin typeface="Arial" pitchFamily="34" charset="0"/>
              </a:endParaRPr>
            </a:p>
          </p:txBody>
        </p:sp>
        <p:sp>
          <p:nvSpPr>
            <p:cNvPr id="52" name="Rectangle 60"/>
            <p:cNvSpPr>
              <a:spLocks noChangeArrowheads="1"/>
            </p:cNvSpPr>
            <p:nvPr/>
          </p:nvSpPr>
          <p:spPr bwMode="auto">
            <a:xfrm>
              <a:off x="1711"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53" name="Rectangle 61"/>
            <p:cNvSpPr>
              <a:spLocks noChangeArrowheads="1"/>
            </p:cNvSpPr>
            <p:nvPr/>
          </p:nvSpPr>
          <p:spPr bwMode="auto">
            <a:xfrm>
              <a:off x="1739" y="3498"/>
              <a:ext cx="140"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80</a:t>
              </a:r>
              <a:endParaRPr lang="en-US" sz="1200" i="0">
                <a:latin typeface="Arial" pitchFamily="34" charset="0"/>
              </a:endParaRPr>
            </a:p>
          </p:txBody>
        </p:sp>
        <p:sp>
          <p:nvSpPr>
            <p:cNvPr id="54" name="Rectangle 62"/>
            <p:cNvSpPr>
              <a:spLocks noChangeArrowheads="1"/>
            </p:cNvSpPr>
            <p:nvPr/>
          </p:nvSpPr>
          <p:spPr bwMode="auto">
            <a:xfrm>
              <a:off x="1831"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55" name="Rectangle 63"/>
            <p:cNvSpPr>
              <a:spLocks noChangeArrowheads="1"/>
            </p:cNvSpPr>
            <p:nvPr/>
          </p:nvSpPr>
          <p:spPr bwMode="auto">
            <a:xfrm>
              <a:off x="2258" y="3256"/>
              <a:ext cx="1074" cy="391"/>
            </a:xfrm>
            <a:prstGeom prst="rect">
              <a:avLst/>
            </a:prstGeom>
            <a:solidFill>
              <a:srgbClr val="E6E6E6"/>
            </a:solidFill>
            <a:ln w="9525">
              <a:noFill/>
              <a:miter lim="800000"/>
              <a:headEnd/>
              <a:tailEnd/>
            </a:ln>
          </p:spPr>
          <p:txBody>
            <a:bodyPr/>
            <a:lstStyle/>
            <a:p>
              <a:endParaRPr lang="fr-FR"/>
            </a:p>
          </p:txBody>
        </p:sp>
        <p:sp>
          <p:nvSpPr>
            <p:cNvPr id="56" name="Rectangle 64"/>
            <p:cNvSpPr>
              <a:spLocks noChangeArrowheads="1"/>
            </p:cNvSpPr>
            <p:nvPr/>
          </p:nvSpPr>
          <p:spPr bwMode="auto">
            <a:xfrm>
              <a:off x="2258" y="3256"/>
              <a:ext cx="1074" cy="391"/>
            </a:xfrm>
            <a:prstGeom prst="rect">
              <a:avLst/>
            </a:prstGeom>
            <a:noFill/>
            <a:ln w="22225">
              <a:solidFill>
                <a:srgbClr val="000000"/>
              </a:solidFill>
              <a:miter lim="800000"/>
              <a:headEnd/>
              <a:tailEnd/>
            </a:ln>
          </p:spPr>
          <p:txBody>
            <a:bodyPr/>
            <a:lstStyle/>
            <a:p>
              <a:endParaRPr lang="fr-FR"/>
            </a:p>
          </p:txBody>
        </p:sp>
        <p:sp>
          <p:nvSpPr>
            <p:cNvPr id="57" name="Freeform 65"/>
            <p:cNvSpPr>
              <a:spLocks/>
            </p:cNvSpPr>
            <p:nvPr/>
          </p:nvSpPr>
          <p:spPr bwMode="auto">
            <a:xfrm>
              <a:off x="2294" y="3295"/>
              <a:ext cx="991" cy="292"/>
            </a:xfrm>
            <a:custGeom>
              <a:avLst/>
              <a:gdLst>
                <a:gd name="T0" fmla="*/ 1 w 1981"/>
                <a:gd name="T1" fmla="*/ 0 h 585"/>
                <a:gd name="T2" fmla="*/ 1 w 1981"/>
                <a:gd name="T3" fmla="*/ 0 h 585"/>
                <a:gd name="T4" fmla="*/ 1 w 1981"/>
                <a:gd name="T5" fmla="*/ 0 h 585"/>
                <a:gd name="T6" fmla="*/ 1 w 1981"/>
                <a:gd name="T7" fmla="*/ 0 h 585"/>
                <a:gd name="T8" fmla="*/ 1 w 1981"/>
                <a:gd name="T9" fmla="*/ 0 h 585"/>
                <a:gd name="T10" fmla="*/ 1 w 1981"/>
                <a:gd name="T11" fmla="*/ 0 h 585"/>
                <a:gd name="T12" fmla="*/ 1 w 1981"/>
                <a:gd name="T13" fmla="*/ 0 h 585"/>
                <a:gd name="T14" fmla="*/ 1 w 1981"/>
                <a:gd name="T15" fmla="*/ 0 h 585"/>
                <a:gd name="T16" fmla="*/ 0 w 1981"/>
                <a:gd name="T17" fmla="*/ 0 h 585"/>
                <a:gd name="T18" fmla="*/ 0 w 1981"/>
                <a:gd name="T19" fmla="*/ 0 h 585"/>
                <a:gd name="T20" fmla="*/ 1 w 1981"/>
                <a:gd name="T21" fmla="*/ 0 h 585"/>
                <a:gd name="T22" fmla="*/ 1 w 1981"/>
                <a:gd name="T23" fmla="*/ 0 h 585"/>
                <a:gd name="T24" fmla="*/ 1 w 1981"/>
                <a:gd name="T25" fmla="*/ 0 h 585"/>
                <a:gd name="T26" fmla="*/ 1 w 1981"/>
                <a:gd name="T27" fmla="*/ 0 h 585"/>
                <a:gd name="T28" fmla="*/ 1 w 1981"/>
                <a:gd name="T29" fmla="*/ 0 h 585"/>
                <a:gd name="T30" fmla="*/ 1 w 1981"/>
                <a:gd name="T31" fmla="*/ 0 h 585"/>
                <a:gd name="T32" fmla="*/ 1 w 1981"/>
                <a:gd name="T33" fmla="*/ 0 h 585"/>
                <a:gd name="T34" fmla="*/ 1 w 1981"/>
                <a:gd name="T35" fmla="*/ 0 h 585"/>
                <a:gd name="T36" fmla="*/ 1 w 1981"/>
                <a:gd name="T37" fmla="*/ 0 h 585"/>
                <a:gd name="T38" fmla="*/ 1 w 1981"/>
                <a:gd name="T39" fmla="*/ 0 h 585"/>
                <a:gd name="T40" fmla="*/ 1 w 1981"/>
                <a:gd name="T41" fmla="*/ 0 h 585"/>
                <a:gd name="T42" fmla="*/ 1 w 1981"/>
                <a:gd name="T43" fmla="*/ 0 h 585"/>
                <a:gd name="T44" fmla="*/ 1 w 1981"/>
                <a:gd name="T45" fmla="*/ 0 h 585"/>
                <a:gd name="T46" fmla="*/ 1 w 1981"/>
                <a:gd name="T47" fmla="*/ 0 h 585"/>
                <a:gd name="T48" fmla="*/ 1 w 1981"/>
                <a:gd name="T49" fmla="*/ 0 h 585"/>
                <a:gd name="T50" fmla="*/ 1 w 1981"/>
                <a:gd name="T51" fmla="*/ 0 h 585"/>
                <a:gd name="T52" fmla="*/ 1 w 1981"/>
                <a:gd name="T53" fmla="*/ 0 h 585"/>
                <a:gd name="T54" fmla="*/ 1 w 1981"/>
                <a:gd name="T55" fmla="*/ 0 h 585"/>
                <a:gd name="T56" fmla="*/ 1 w 1981"/>
                <a:gd name="T57" fmla="*/ 0 h 585"/>
                <a:gd name="T58" fmla="*/ 1 w 1981"/>
                <a:gd name="T59" fmla="*/ 0 h 585"/>
                <a:gd name="T60" fmla="*/ 1 w 1981"/>
                <a:gd name="T61" fmla="*/ 0 h 585"/>
                <a:gd name="T62" fmla="*/ 1 w 1981"/>
                <a:gd name="T63" fmla="*/ 0 h 585"/>
                <a:gd name="T64" fmla="*/ 1 w 1981"/>
                <a:gd name="T65" fmla="*/ 0 h 585"/>
                <a:gd name="T66" fmla="*/ 1 w 1981"/>
                <a:gd name="T67" fmla="*/ 0 h 585"/>
                <a:gd name="T68" fmla="*/ 1 w 1981"/>
                <a:gd name="T69" fmla="*/ 0 h 585"/>
                <a:gd name="T70" fmla="*/ 1 w 1981"/>
                <a:gd name="T71" fmla="*/ 0 h 585"/>
                <a:gd name="T72" fmla="*/ 1 w 1981"/>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1"/>
                <a:gd name="T112" fmla="*/ 0 h 585"/>
                <a:gd name="T113" fmla="*/ 1981 w 1981"/>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1" h="585">
                  <a:moveTo>
                    <a:pt x="124" y="0"/>
                  </a:moveTo>
                  <a:lnTo>
                    <a:pt x="98" y="2"/>
                  </a:lnTo>
                  <a:lnTo>
                    <a:pt x="76" y="10"/>
                  </a:lnTo>
                  <a:lnTo>
                    <a:pt x="55" y="22"/>
                  </a:lnTo>
                  <a:lnTo>
                    <a:pt x="37" y="36"/>
                  </a:lnTo>
                  <a:lnTo>
                    <a:pt x="22" y="56"/>
                  </a:lnTo>
                  <a:lnTo>
                    <a:pt x="10" y="76"/>
                  </a:lnTo>
                  <a:lnTo>
                    <a:pt x="2" y="99"/>
                  </a:lnTo>
                  <a:lnTo>
                    <a:pt x="0" y="124"/>
                  </a:lnTo>
                  <a:lnTo>
                    <a:pt x="0" y="460"/>
                  </a:lnTo>
                  <a:lnTo>
                    <a:pt x="2" y="487"/>
                  </a:lnTo>
                  <a:lnTo>
                    <a:pt x="10" y="510"/>
                  </a:lnTo>
                  <a:lnTo>
                    <a:pt x="22" y="530"/>
                  </a:lnTo>
                  <a:lnTo>
                    <a:pt x="37" y="548"/>
                  </a:lnTo>
                  <a:lnTo>
                    <a:pt x="55" y="565"/>
                  </a:lnTo>
                  <a:lnTo>
                    <a:pt x="76" y="574"/>
                  </a:lnTo>
                  <a:lnTo>
                    <a:pt x="98" y="582"/>
                  </a:lnTo>
                  <a:lnTo>
                    <a:pt x="124" y="585"/>
                  </a:lnTo>
                  <a:lnTo>
                    <a:pt x="1857" y="585"/>
                  </a:lnTo>
                  <a:lnTo>
                    <a:pt x="1884" y="582"/>
                  </a:lnTo>
                  <a:lnTo>
                    <a:pt x="1905" y="574"/>
                  </a:lnTo>
                  <a:lnTo>
                    <a:pt x="1926" y="565"/>
                  </a:lnTo>
                  <a:lnTo>
                    <a:pt x="1945" y="548"/>
                  </a:lnTo>
                  <a:lnTo>
                    <a:pt x="1959" y="530"/>
                  </a:lnTo>
                  <a:lnTo>
                    <a:pt x="1971" y="510"/>
                  </a:lnTo>
                  <a:lnTo>
                    <a:pt x="1979" y="487"/>
                  </a:lnTo>
                  <a:lnTo>
                    <a:pt x="1981" y="460"/>
                  </a:lnTo>
                  <a:lnTo>
                    <a:pt x="1981" y="124"/>
                  </a:lnTo>
                  <a:lnTo>
                    <a:pt x="1979" y="99"/>
                  </a:lnTo>
                  <a:lnTo>
                    <a:pt x="1971" y="76"/>
                  </a:lnTo>
                  <a:lnTo>
                    <a:pt x="1959" y="56"/>
                  </a:lnTo>
                  <a:lnTo>
                    <a:pt x="1945" y="36"/>
                  </a:lnTo>
                  <a:lnTo>
                    <a:pt x="1926" y="22"/>
                  </a:lnTo>
                  <a:lnTo>
                    <a:pt x="1905" y="10"/>
                  </a:lnTo>
                  <a:lnTo>
                    <a:pt x="1884" y="2"/>
                  </a:lnTo>
                  <a:lnTo>
                    <a:pt x="1857" y="0"/>
                  </a:lnTo>
                  <a:lnTo>
                    <a:pt x="124" y="0"/>
                  </a:lnTo>
                  <a:close/>
                </a:path>
              </a:pathLst>
            </a:custGeom>
            <a:solidFill>
              <a:srgbClr val="FFFFFF"/>
            </a:solidFill>
            <a:ln w="9525">
              <a:noFill/>
              <a:round/>
              <a:headEnd/>
              <a:tailEnd/>
            </a:ln>
          </p:spPr>
          <p:txBody>
            <a:bodyPr/>
            <a:lstStyle/>
            <a:p>
              <a:endParaRPr lang="fr-FR"/>
            </a:p>
          </p:txBody>
        </p:sp>
        <p:sp>
          <p:nvSpPr>
            <p:cNvPr id="58" name="Rectangle 66"/>
            <p:cNvSpPr>
              <a:spLocks noChangeArrowheads="1"/>
            </p:cNvSpPr>
            <p:nvPr/>
          </p:nvSpPr>
          <p:spPr bwMode="auto">
            <a:xfrm>
              <a:off x="2790" y="3407"/>
              <a:ext cx="40" cy="7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700" i="0">
                  <a:solidFill>
                    <a:srgbClr val="000000"/>
                  </a:solidFill>
                  <a:latin typeface="Arial" pitchFamily="34" charset="0"/>
                </a:rPr>
                <a:t> </a:t>
              </a:r>
              <a:endParaRPr lang="en-US" sz="1200" i="0">
                <a:latin typeface="Arial" pitchFamily="34" charset="0"/>
              </a:endParaRPr>
            </a:p>
          </p:txBody>
        </p:sp>
        <p:sp>
          <p:nvSpPr>
            <p:cNvPr id="59" name="Rectangle 67"/>
            <p:cNvSpPr>
              <a:spLocks noChangeArrowheads="1"/>
            </p:cNvSpPr>
            <p:nvPr/>
          </p:nvSpPr>
          <p:spPr bwMode="auto">
            <a:xfrm>
              <a:off x="3441" y="930"/>
              <a:ext cx="1407" cy="391"/>
            </a:xfrm>
            <a:prstGeom prst="rect">
              <a:avLst/>
            </a:prstGeom>
            <a:solidFill>
              <a:srgbClr val="E6E6E6"/>
            </a:solidFill>
            <a:ln w="9525">
              <a:noFill/>
              <a:miter lim="800000"/>
              <a:headEnd/>
              <a:tailEnd/>
            </a:ln>
          </p:spPr>
          <p:txBody>
            <a:bodyPr/>
            <a:lstStyle/>
            <a:p>
              <a:endParaRPr lang="fr-FR"/>
            </a:p>
          </p:txBody>
        </p:sp>
        <p:sp>
          <p:nvSpPr>
            <p:cNvPr id="60" name="Rectangle 68"/>
            <p:cNvSpPr>
              <a:spLocks noChangeArrowheads="1"/>
            </p:cNvSpPr>
            <p:nvPr/>
          </p:nvSpPr>
          <p:spPr bwMode="auto">
            <a:xfrm>
              <a:off x="3441" y="930"/>
              <a:ext cx="1407" cy="391"/>
            </a:xfrm>
            <a:prstGeom prst="rect">
              <a:avLst/>
            </a:prstGeom>
            <a:noFill/>
            <a:ln w="22225">
              <a:solidFill>
                <a:srgbClr val="000000"/>
              </a:solidFill>
              <a:miter lim="800000"/>
              <a:headEnd/>
              <a:tailEnd/>
            </a:ln>
          </p:spPr>
          <p:txBody>
            <a:bodyPr/>
            <a:lstStyle/>
            <a:p>
              <a:endParaRPr lang="fr-FR"/>
            </a:p>
          </p:txBody>
        </p:sp>
        <p:sp>
          <p:nvSpPr>
            <p:cNvPr id="61" name="Freeform 69"/>
            <p:cNvSpPr>
              <a:spLocks/>
            </p:cNvSpPr>
            <p:nvPr/>
          </p:nvSpPr>
          <p:spPr bwMode="auto">
            <a:xfrm>
              <a:off x="3496" y="979"/>
              <a:ext cx="1298" cy="292"/>
            </a:xfrm>
            <a:custGeom>
              <a:avLst/>
              <a:gdLst>
                <a:gd name="T0" fmla="*/ 0 w 2597"/>
                <a:gd name="T1" fmla="*/ 0 h 585"/>
                <a:gd name="T2" fmla="*/ 0 w 2597"/>
                <a:gd name="T3" fmla="*/ 0 h 585"/>
                <a:gd name="T4" fmla="*/ 0 w 2597"/>
                <a:gd name="T5" fmla="*/ 0 h 585"/>
                <a:gd name="T6" fmla="*/ 0 w 2597"/>
                <a:gd name="T7" fmla="*/ 0 h 585"/>
                <a:gd name="T8" fmla="*/ 0 w 2597"/>
                <a:gd name="T9" fmla="*/ 0 h 585"/>
                <a:gd name="T10" fmla="*/ 0 w 2597"/>
                <a:gd name="T11" fmla="*/ 0 h 585"/>
                <a:gd name="T12" fmla="*/ 0 w 2597"/>
                <a:gd name="T13" fmla="*/ 0 h 585"/>
                <a:gd name="T14" fmla="*/ 0 w 2597"/>
                <a:gd name="T15" fmla="*/ 0 h 585"/>
                <a:gd name="T16" fmla="*/ 0 w 2597"/>
                <a:gd name="T17" fmla="*/ 0 h 585"/>
                <a:gd name="T18" fmla="*/ 0 w 2597"/>
                <a:gd name="T19" fmla="*/ 0 h 585"/>
                <a:gd name="T20" fmla="*/ 0 w 2597"/>
                <a:gd name="T21" fmla="*/ 0 h 585"/>
                <a:gd name="T22" fmla="*/ 0 w 2597"/>
                <a:gd name="T23" fmla="*/ 0 h 585"/>
                <a:gd name="T24" fmla="*/ 0 w 2597"/>
                <a:gd name="T25" fmla="*/ 0 h 585"/>
                <a:gd name="T26" fmla="*/ 0 w 2597"/>
                <a:gd name="T27" fmla="*/ 0 h 585"/>
                <a:gd name="T28" fmla="*/ 0 w 2597"/>
                <a:gd name="T29" fmla="*/ 0 h 585"/>
                <a:gd name="T30" fmla="*/ 0 w 2597"/>
                <a:gd name="T31" fmla="*/ 0 h 585"/>
                <a:gd name="T32" fmla="*/ 0 w 2597"/>
                <a:gd name="T33" fmla="*/ 0 h 585"/>
                <a:gd name="T34" fmla="*/ 0 w 2597"/>
                <a:gd name="T35" fmla="*/ 0 h 585"/>
                <a:gd name="T36" fmla="*/ 0 w 2597"/>
                <a:gd name="T37" fmla="*/ 0 h 585"/>
                <a:gd name="T38" fmla="*/ 0 w 2597"/>
                <a:gd name="T39" fmla="*/ 0 h 585"/>
                <a:gd name="T40" fmla="*/ 0 w 2597"/>
                <a:gd name="T41" fmla="*/ 0 h 585"/>
                <a:gd name="T42" fmla="*/ 0 w 2597"/>
                <a:gd name="T43" fmla="*/ 0 h 585"/>
                <a:gd name="T44" fmla="*/ 0 w 2597"/>
                <a:gd name="T45" fmla="*/ 0 h 585"/>
                <a:gd name="T46" fmla="*/ 0 w 2597"/>
                <a:gd name="T47" fmla="*/ 0 h 585"/>
                <a:gd name="T48" fmla="*/ 0 w 2597"/>
                <a:gd name="T49" fmla="*/ 0 h 585"/>
                <a:gd name="T50" fmla="*/ 0 w 2597"/>
                <a:gd name="T51" fmla="*/ 0 h 585"/>
                <a:gd name="T52" fmla="*/ 0 w 2597"/>
                <a:gd name="T53" fmla="*/ 0 h 585"/>
                <a:gd name="T54" fmla="*/ 0 w 2597"/>
                <a:gd name="T55" fmla="*/ 0 h 585"/>
                <a:gd name="T56" fmla="*/ 0 w 2597"/>
                <a:gd name="T57" fmla="*/ 0 h 585"/>
                <a:gd name="T58" fmla="*/ 0 w 2597"/>
                <a:gd name="T59" fmla="*/ 0 h 585"/>
                <a:gd name="T60" fmla="*/ 0 w 2597"/>
                <a:gd name="T61" fmla="*/ 0 h 585"/>
                <a:gd name="T62" fmla="*/ 0 w 2597"/>
                <a:gd name="T63" fmla="*/ 0 h 585"/>
                <a:gd name="T64" fmla="*/ 0 w 2597"/>
                <a:gd name="T65" fmla="*/ 0 h 585"/>
                <a:gd name="T66" fmla="*/ 0 w 2597"/>
                <a:gd name="T67" fmla="*/ 0 h 585"/>
                <a:gd name="T68" fmla="*/ 0 w 2597"/>
                <a:gd name="T69" fmla="*/ 0 h 585"/>
                <a:gd name="T70" fmla="*/ 0 w 2597"/>
                <a:gd name="T71" fmla="*/ 0 h 585"/>
                <a:gd name="T72" fmla="*/ 0 w 2597"/>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7"/>
                <a:gd name="T112" fmla="*/ 0 h 585"/>
                <a:gd name="T113" fmla="*/ 2597 w 2597"/>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7" h="585">
                  <a:moveTo>
                    <a:pt x="163" y="0"/>
                  </a:moveTo>
                  <a:lnTo>
                    <a:pt x="128" y="2"/>
                  </a:lnTo>
                  <a:lnTo>
                    <a:pt x="100" y="11"/>
                  </a:lnTo>
                  <a:lnTo>
                    <a:pt x="72" y="22"/>
                  </a:lnTo>
                  <a:lnTo>
                    <a:pt x="48" y="36"/>
                  </a:lnTo>
                  <a:lnTo>
                    <a:pt x="28" y="57"/>
                  </a:lnTo>
                  <a:lnTo>
                    <a:pt x="13" y="77"/>
                  </a:lnTo>
                  <a:lnTo>
                    <a:pt x="2" y="100"/>
                  </a:lnTo>
                  <a:lnTo>
                    <a:pt x="0" y="124"/>
                  </a:lnTo>
                  <a:lnTo>
                    <a:pt x="0" y="461"/>
                  </a:lnTo>
                  <a:lnTo>
                    <a:pt x="2" y="487"/>
                  </a:lnTo>
                  <a:lnTo>
                    <a:pt x="13" y="510"/>
                  </a:lnTo>
                  <a:lnTo>
                    <a:pt x="28" y="530"/>
                  </a:lnTo>
                  <a:lnTo>
                    <a:pt x="48" y="548"/>
                  </a:lnTo>
                  <a:lnTo>
                    <a:pt x="72" y="565"/>
                  </a:lnTo>
                  <a:lnTo>
                    <a:pt x="100" y="575"/>
                  </a:lnTo>
                  <a:lnTo>
                    <a:pt x="128" y="584"/>
                  </a:lnTo>
                  <a:lnTo>
                    <a:pt x="163" y="585"/>
                  </a:lnTo>
                  <a:lnTo>
                    <a:pt x="2435" y="585"/>
                  </a:lnTo>
                  <a:lnTo>
                    <a:pt x="2469" y="584"/>
                  </a:lnTo>
                  <a:lnTo>
                    <a:pt x="2498" y="575"/>
                  </a:lnTo>
                  <a:lnTo>
                    <a:pt x="2526" y="565"/>
                  </a:lnTo>
                  <a:lnTo>
                    <a:pt x="2550" y="548"/>
                  </a:lnTo>
                  <a:lnTo>
                    <a:pt x="2569" y="530"/>
                  </a:lnTo>
                  <a:lnTo>
                    <a:pt x="2584" y="510"/>
                  </a:lnTo>
                  <a:lnTo>
                    <a:pt x="2595" y="487"/>
                  </a:lnTo>
                  <a:lnTo>
                    <a:pt x="2597" y="461"/>
                  </a:lnTo>
                  <a:lnTo>
                    <a:pt x="2597" y="124"/>
                  </a:lnTo>
                  <a:lnTo>
                    <a:pt x="2595" y="100"/>
                  </a:lnTo>
                  <a:lnTo>
                    <a:pt x="2584" y="77"/>
                  </a:lnTo>
                  <a:lnTo>
                    <a:pt x="2569" y="57"/>
                  </a:lnTo>
                  <a:lnTo>
                    <a:pt x="2550" y="36"/>
                  </a:lnTo>
                  <a:lnTo>
                    <a:pt x="2526" y="22"/>
                  </a:lnTo>
                  <a:lnTo>
                    <a:pt x="2498" y="11"/>
                  </a:lnTo>
                  <a:lnTo>
                    <a:pt x="2469" y="2"/>
                  </a:lnTo>
                  <a:lnTo>
                    <a:pt x="2435" y="0"/>
                  </a:lnTo>
                  <a:lnTo>
                    <a:pt x="163" y="0"/>
                  </a:lnTo>
                  <a:close/>
                </a:path>
              </a:pathLst>
            </a:custGeom>
            <a:solidFill>
              <a:srgbClr val="FFFFFF"/>
            </a:solidFill>
            <a:ln w="9525">
              <a:noFill/>
              <a:round/>
              <a:headEnd/>
              <a:tailEnd/>
            </a:ln>
          </p:spPr>
          <p:txBody>
            <a:bodyPr/>
            <a:lstStyle/>
            <a:p>
              <a:endParaRPr lang="fr-FR"/>
            </a:p>
          </p:txBody>
        </p:sp>
        <p:sp>
          <p:nvSpPr>
            <p:cNvPr id="62" name="Rectangle 70"/>
            <p:cNvSpPr>
              <a:spLocks noChangeArrowheads="1"/>
            </p:cNvSpPr>
            <p:nvPr/>
          </p:nvSpPr>
          <p:spPr bwMode="auto">
            <a:xfrm>
              <a:off x="3517" y="958"/>
              <a:ext cx="1299" cy="9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a:solidFill>
                    <a:srgbClr val="000000"/>
                  </a:solidFill>
                  <a:latin typeface="Arial" pitchFamily="34" charset="0"/>
                </a:rPr>
                <a:t>Safety Assessment of </a:t>
              </a:r>
              <a:r>
                <a:rPr lang="en-US" sz="1000" i="0" dirty="0" smtClean="0">
                  <a:solidFill>
                    <a:srgbClr val="000000"/>
                  </a:solidFill>
                  <a:latin typeface="Arial" pitchFamily="34" charset="0"/>
                </a:rPr>
                <a:t>Total aviation </a:t>
              </a:r>
              <a:endParaRPr lang="en-US" sz="1200" i="0" dirty="0">
                <a:latin typeface="Arial" pitchFamily="34" charset="0"/>
              </a:endParaRPr>
            </a:p>
          </p:txBody>
        </p:sp>
        <p:sp>
          <p:nvSpPr>
            <p:cNvPr id="63" name="Rectangle 71"/>
            <p:cNvSpPr>
              <a:spLocks noChangeArrowheads="1"/>
            </p:cNvSpPr>
            <p:nvPr/>
          </p:nvSpPr>
          <p:spPr bwMode="auto">
            <a:xfrm>
              <a:off x="3775" y="1076"/>
              <a:ext cx="829" cy="9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smtClean="0">
                  <a:solidFill>
                    <a:srgbClr val="000000"/>
                  </a:solidFill>
                  <a:latin typeface="Arial" pitchFamily="34" charset="0"/>
                </a:rPr>
                <a:t>In Commercial </a:t>
              </a:r>
              <a:r>
                <a:rPr lang="en-US" sz="1000" i="0" dirty="0">
                  <a:solidFill>
                    <a:srgbClr val="000000"/>
                  </a:solidFill>
                  <a:latin typeface="Arial" pitchFamily="34" charset="0"/>
                </a:rPr>
                <a:t>Service </a:t>
              </a:r>
              <a:endParaRPr lang="en-US" sz="1200" i="0" dirty="0">
                <a:latin typeface="Arial" pitchFamily="34" charset="0"/>
              </a:endParaRPr>
            </a:p>
          </p:txBody>
        </p:sp>
        <p:sp>
          <p:nvSpPr>
            <p:cNvPr id="64" name="Rectangle 72"/>
            <p:cNvSpPr>
              <a:spLocks noChangeArrowheads="1"/>
            </p:cNvSpPr>
            <p:nvPr/>
          </p:nvSpPr>
          <p:spPr bwMode="auto">
            <a:xfrm>
              <a:off x="3800" y="1173"/>
              <a:ext cx="0" cy="127"/>
            </a:xfrm>
            <a:prstGeom prst="rect">
              <a:avLst/>
            </a:prstGeom>
            <a:noFill/>
            <a:ln w="9525">
              <a:noFill/>
              <a:miter lim="800000"/>
              <a:headEnd/>
              <a:tailEnd/>
            </a:ln>
          </p:spPr>
          <p:txBody>
            <a:bodyPr wrap="none" lIns="0" tIns="0" rIns="0" bIns="0">
              <a:spAutoFit/>
            </a:bodyPr>
            <a:lstStyle/>
            <a:p>
              <a:pPr algn="ctr" eaLnBrk="1" hangingPunct="1">
                <a:spcBef>
                  <a:spcPct val="50000"/>
                </a:spcBef>
              </a:pPr>
              <a:endParaRPr lang="en-US" sz="1200" i="0" dirty="0">
                <a:latin typeface="Arial" pitchFamily="34" charset="0"/>
              </a:endParaRPr>
            </a:p>
          </p:txBody>
        </p:sp>
        <p:sp>
          <p:nvSpPr>
            <p:cNvPr id="65" name="Rectangle 73"/>
            <p:cNvSpPr>
              <a:spLocks noChangeArrowheads="1"/>
            </p:cNvSpPr>
            <p:nvPr/>
          </p:nvSpPr>
          <p:spPr bwMode="auto">
            <a:xfrm>
              <a:off x="3756" y="1193"/>
              <a:ext cx="880"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smtClean="0">
                  <a:solidFill>
                    <a:srgbClr val="000000"/>
                  </a:solidFill>
                  <a:latin typeface="Arial" pitchFamily="34" charset="0"/>
                </a:rPr>
                <a:t>i.e. ARP5150 for aircraft </a:t>
              </a:r>
              <a:endParaRPr lang="en-US" sz="1200" i="0" dirty="0">
                <a:latin typeface="Arial" pitchFamily="34" charset="0"/>
              </a:endParaRPr>
            </a:p>
          </p:txBody>
        </p:sp>
        <p:sp>
          <p:nvSpPr>
            <p:cNvPr id="66" name="Rectangle 78"/>
            <p:cNvSpPr>
              <a:spLocks noChangeArrowheads="1"/>
            </p:cNvSpPr>
            <p:nvPr/>
          </p:nvSpPr>
          <p:spPr bwMode="auto">
            <a:xfrm>
              <a:off x="4067" y="1770"/>
              <a:ext cx="684" cy="391"/>
            </a:xfrm>
            <a:prstGeom prst="rect">
              <a:avLst/>
            </a:prstGeom>
            <a:solidFill>
              <a:srgbClr val="E6E6E6"/>
            </a:solidFill>
            <a:ln w="9525">
              <a:noFill/>
              <a:miter lim="800000"/>
              <a:headEnd/>
              <a:tailEnd/>
            </a:ln>
          </p:spPr>
          <p:txBody>
            <a:bodyPr/>
            <a:lstStyle/>
            <a:p>
              <a:endParaRPr lang="fr-FR"/>
            </a:p>
          </p:txBody>
        </p:sp>
        <p:sp>
          <p:nvSpPr>
            <p:cNvPr id="67" name="Rectangle 79"/>
            <p:cNvSpPr>
              <a:spLocks noChangeArrowheads="1"/>
            </p:cNvSpPr>
            <p:nvPr/>
          </p:nvSpPr>
          <p:spPr bwMode="auto">
            <a:xfrm>
              <a:off x="4067" y="1770"/>
              <a:ext cx="684" cy="391"/>
            </a:xfrm>
            <a:prstGeom prst="rect">
              <a:avLst/>
            </a:prstGeom>
            <a:noFill/>
            <a:ln w="22225">
              <a:solidFill>
                <a:srgbClr val="000000"/>
              </a:solidFill>
              <a:miter lim="800000"/>
              <a:headEnd/>
              <a:tailEnd/>
            </a:ln>
          </p:spPr>
          <p:txBody>
            <a:bodyPr/>
            <a:lstStyle/>
            <a:p>
              <a:endParaRPr lang="fr-FR"/>
            </a:p>
          </p:txBody>
        </p:sp>
        <p:sp>
          <p:nvSpPr>
            <p:cNvPr id="68" name="Freeform 80"/>
            <p:cNvSpPr>
              <a:spLocks/>
            </p:cNvSpPr>
            <p:nvPr/>
          </p:nvSpPr>
          <p:spPr bwMode="auto">
            <a:xfrm>
              <a:off x="4093" y="1820"/>
              <a:ext cx="631" cy="292"/>
            </a:xfrm>
            <a:custGeom>
              <a:avLst/>
              <a:gdLst>
                <a:gd name="T0" fmla="*/ 0 w 1263"/>
                <a:gd name="T1" fmla="*/ 0 h 585"/>
                <a:gd name="T2" fmla="*/ 0 w 1263"/>
                <a:gd name="T3" fmla="*/ 0 h 585"/>
                <a:gd name="T4" fmla="*/ 0 w 1263"/>
                <a:gd name="T5" fmla="*/ 0 h 585"/>
                <a:gd name="T6" fmla="*/ 0 w 1263"/>
                <a:gd name="T7" fmla="*/ 0 h 585"/>
                <a:gd name="T8" fmla="*/ 0 w 1263"/>
                <a:gd name="T9" fmla="*/ 0 h 585"/>
                <a:gd name="T10" fmla="*/ 0 w 1263"/>
                <a:gd name="T11" fmla="*/ 0 h 585"/>
                <a:gd name="T12" fmla="*/ 0 w 1263"/>
                <a:gd name="T13" fmla="*/ 0 h 585"/>
                <a:gd name="T14" fmla="*/ 0 w 1263"/>
                <a:gd name="T15" fmla="*/ 0 h 585"/>
                <a:gd name="T16" fmla="*/ 0 w 1263"/>
                <a:gd name="T17" fmla="*/ 0 h 585"/>
                <a:gd name="T18" fmla="*/ 0 w 1263"/>
                <a:gd name="T19" fmla="*/ 0 h 585"/>
                <a:gd name="T20" fmla="*/ 0 w 1263"/>
                <a:gd name="T21" fmla="*/ 0 h 585"/>
                <a:gd name="T22" fmla="*/ 0 w 1263"/>
                <a:gd name="T23" fmla="*/ 0 h 585"/>
                <a:gd name="T24" fmla="*/ 0 w 1263"/>
                <a:gd name="T25" fmla="*/ 0 h 585"/>
                <a:gd name="T26" fmla="*/ 0 w 1263"/>
                <a:gd name="T27" fmla="*/ 0 h 585"/>
                <a:gd name="T28" fmla="*/ 0 w 1263"/>
                <a:gd name="T29" fmla="*/ 0 h 585"/>
                <a:gd name="T30" fmla="*/ 0 w 1263"/>
                <a:gd name="T31" fmla="*/ 0 h 585"/>
                <a:gd name="T32" fmla="*/ 0 w 1263"/>
                <a:gd name="T33" fmla="*/ 0 h 585"/>
                <a:gd name="T34" fmla="*/ 0 w 1263"/>
                <a:gd name="T35" fmla="*/ 0 h 585"/>
                <a:gd name="T36" fmla="*/ 0 w 1263"/>
                <a:gd name="T37" fmla="*/ 0 h 585"/>
                <a:gd name="T38" fmla="*/ 0 w 1263"/>
                <a:gd name="T39" fmla="*/ 0 h 585"/>
                <a:gd name="T40" fmla="*/ 0 w 1263"/>
                <a:gd name="T41" fmla="*/ 0 h 585"/>
                <a:gd name="T42" fmla="*/ 0 w 1263"/>
                <a:gd name="T43" fmla="*/ 0 h 585"/>
                <a:gd name="T44" fmla="*/ 0 w 1263"/>
                <a:gd name="T45" fmla="*/ 0 h 585"/>
                <a:gd name="T46" fmla="*/ 0 w 1263"/>
                <a:gd name="T47" fmla="*/ 0 h 585"/>
                <a:gd name="T48" fmla="*/ 0 w 1263"/>
                <a:gd name="T49" fmla="*/ 0 h 585"/>
                <a:gd name="T50" fmla="*/ 0 w 1263"/>
                <a:gd name="T51" fmla="*/ 0 h 585"/>
                <a:gd name="T52" fmla="*/ 0 w 1263"/>
                <a:gd name="T53" fmla="*/ 0 h 585"/>
                <a:gd name="T54" fmla="*/ 0 w 1263"/>
                <a:gd name="T55" fmla="*/ 0 h 585"/>
                <a:gd name="T56" fmla="*/ 0 w 1263"/>
                <a:gd name="T57" fmla="*/ 0 h 585"/>
                <a:gd name="T58" fmla="*/ 0 w 1263"/>
                <a:gd name="T59" fmla="*/ 0 h 585"/>
                <a:gd name="T60" fmla="*/ 0 w 1263"/>
                <a:gd name="T61" fmla="*/ 0 h 585"/>
                <a:gd name="T62" fmla="*/ 0 w 1263"/>
                <a:gd name="T63" fmla="*/ 0 h 585"/>
                <a:gd name="T64" fmla="*/ 0 w 1263"/>
                <a:gd name="T65" fmla="*/ 0 h 585"/>
                <a:gd name="T66" fmla="*/ 0 w 1263"/>
                <a:gd name="T67" fmla="*/ 0 h 585"/>
                <a:gd name="T68" fmla="*/ 0 w 1263"/>
                <a:gd name="T69" fmla="*/ 0 h 585"/>
                <a:gd name="T70" fmla="*/ 0 w 1263"/>
                <a:gd name="T71" fmla="*/ 0 h 585"/>
                <a:gd name="T72" fmla="*/ 0 w 1263"/>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3"/>
                <a:gd name="T112" fmla="*/ 0 h 585"/>
                <a:gd name="T113" fmla="*/ 1263 w 1263"/>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3" h="585">
                  <a:moveTo>
                    <a:pt x="79" y="0"/>
                  </a:moveTo>
                  <a:lnTo>
                    <a:pt x="62" y="2"/>
                  </a:lnTo>
                  <a:lnTo>
                    <a:pt x="49" y="10"/>
                  </a:lnTo>
                  <a:lnTo>
                    <a:pt x="36" y="22"/>
                  </a:lnTo>
                  <a:lnTo>
                    <a:pt x="23" y="36"/>
                  </a:lnTo>
                  <a:lnTo>
                    <a:pt x="14" y="57"/>
                  </a:lnTo>
                  <a:lnTo>
                    <a:pt x="7" y="77"/>
                  </a:lnTo>
                  <a:lnTo>
                    <a:pt x="1" y="99"/>
                  </a:lnTo>
                  <a:lnTo>
                    <a:pt x="0" y="124"/>
                  </a:lnTo>
                  <a:lnTo>
                    <a:pt x="0" y="460"/>
                  </a:lnTo>
                  <a:lnTo>
                    <a:pt x="1" y="487"/>
                  </a:lnTo>
                  <a:lnTo>
                    <a:pt x="7" y="510"/>
                  </a:lnTo>
                  <a:lnTo>
                    <a:pt x="14" y="530"/>
                  </a:lnTo>
                  <a:lnTo>
                    <a:pt x="23" y="548"/>
                  </a:lnTo>
                  <a:lnTo>
                    <a:pt x="36" y="565"/>
                  </a:lnTo>
                  <a:lnTo>
                    <a:pt x="49" y="574"/>
                  </a:lnTo>
                  <a:lnTo>
                    <a:pt x="62" y="582"/>
                  </a:lnTo>
                  <a:lnTo>
                    <a:pt x="79" y="585"/>
                  </a:lnTo>
                  <a:lnTo>
                    <a:pt x="1184" y="585"/>
                  </a:lnTo>
                  <a:lnTo>
                    <a:pt x="1201" y="582"/>
                  </a:lnTo>
                  <a:lnTo>
                    <a:pt x="1214" y="574"/>
                  </a:lnTo>
                  <a:lnTo>
                    <a:pt x="1229" y="565"/>
                  </a:lnTo>
                  <a:lnTo>
                    <a:pt x="1240" y="548"/>
                  </a:lnTo>
                  <a:lnTo>
                    <a:pt x="1249" y="530"/>
                  </a:lnTo>
                  <a:lnTo>
                    <a:pt x="1256" y="510"/>
                  </a:lnTo>
                  <a:lnTo>
                    <a:pt x="1262" y="487"/>
                  </a:lnTo>
                  <a:lnTo>
                    <a:pt x="1263" y="460"/>
                  </a:lnTo>
                  <a:lnTo>
                    <a:pt x="1263" y="124"/>
                  </a:lnTo>
                  <a:lnTo>
                    <a:pt x="1262" y="99"/>
                  </a:lnTo>
                  <a:lnTo>
                    <a:pt x="1256" y="77"/>
                  </a:lnTo>
                  <a:lnTo>
                    <a:pt x="1249" y="57"/>
                  </a:lnTo>
                  <a:lnTo>
                    <a:pt x="1240" y="36"/>
                  </a:lnTo>
                  <a:lnTo>
                    <a:pt x="1229" y="22"/>
                  </a:lnTo>
                  <a:lnTo>
                    <a:pt x="1214" y="10"/>
                  </a:lnTo>
                  <a:lnTo>
                    <a:pt x="1201" y="2"/>
                  </a:lnTo>
                  <a:lnTo>
                    <a:pt x="1184" y="0"/>
                  </a:lnTo>
                  <a:lnTo>
                    <a:pt x="79" y="0"/>
                  </a:lnTo>
                  <a:close/>
                </a:path>
              </a:pathLst>
            </a:custGeom>
            <a:solidFill>
              <a:srgbClr val="FFFFFF"/>
            </a:solidFill>
            <a:ln w="9525">
              <a:noFill/>
              <a:round/>
              <a:headEnd/>
              <a:tailEnd/>
            </a:ln>
          </p:spPr>
          <p:txBody>
            <a:bodyPr/>
            <a:lstStyle/>
            <a:p>
              <a:endParaRPr lang="fr-FR"/>
            </a:p>
          </p:txBody>
        </p:sp>
        <p:sp>
          <p:nvSpPr>
            <p:cNvPr id="69" name="Rectangle 81"/>
            <p:cNvSpPr>
              <a:spLocks noChangeArrowheads="1"/>
            </p:cNvSpPr>
            <p:nvPr/>
          </p:nvSpPr>
          <p:spPr bwMode="auto">
            <a:xfrm>
              <a:off x="4227" y="1916"/>
              <a:ext cx="426"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Operation</a:t>
              </a:r>
              <a:endParaRPr lang="en-US" sz="1200" i="0">
                <a:latin typeface="Arial" pitchFamily="34" charset="0"/>
              </a:endParaRPr>
            </a:p>
          </p:txBody>
        </p:sp>
        <p:sp>
          <p:nvSpPr>
            <p:cNvPr id="70" name="Line 82"/>
            <p:cNvSpPr>
              <a:spLocks noChangeShapeType="1"/>
            </p:cNvSpPr>
            <p:nvPr/>
          </p:nvSpPr>
          <p:spPr bwMode="auto">
            <a:xfrm flipV="1">
              <a:off x="4399" y="1391"/>
              <a:ext cx="1" cy="379"/>
            </a:xfrm>
            <a:prstGeom prst="line">
              <a:avLst/>
            </a:prstGeom>
            <a:noFill/>
            <a:ln w="12700">
              <a:solidFill>
                <a:srgbClr val="000000"/>
              </a:solidFill>
              <a:round/>
              <a:headEnd/>
              <a:tailEnd/>
            </a:ln>
          </p:spPr>
          <p:txBody>
            <a:bodyPr/>
            <a:lstStyle/>
            <a:p>
              <a:endParaRPr lang="en-US"/>
            </a:p>
          </p:txBody>
        </p:sp>
        <p:sp>
          <p:nvSpPr>
            <p:cNvPr id="71" name="Freeform 83"/>
            <p:cNvSpPr>
              <a:spLocks/>
            </p:cNvSpPr>
            <p:nvPr/>
          </p:nvSpPr>
          <p:spPr bwMode="auto">
            <a:xfrm>
              <a:off x="4374" y="1321"/>
              <a:ext cx="51" cy="77"/>
            </a:xfrm>
            <a:custGeom>
              <a:avLst/>
              <a:gdLst>
                <a:gd name="T0" fmla="*/ 0 w 103"/>
                <a:gd name="T1" fmla="*/ 1 h 154"/>
                <a:gd name="T2" fmla="*/ 0 w 103"/>
                <a:gd name="T3" fmla="*/ 0 h 154"/>
                <a:gd name="T4" fmla="*/ 0 w 103"/>
                <a:gd name="T5" fmla="*/ 1 h 154"/>
                <a:gd name="T6" fmla="*/ 0 w 103"/>
                <a:gd name="T7" fmla="*/ 1 h 154"/>
                <a:gd name="T8" fmla="*/ 0 60000 65536"/>
                <a:gd name="T9" fmla="*/ 0 60000 65536"/>
                <a:gd name="T10" fmla="*/ 0 60000 65536"/>
                <a:gd name="T11" fmla="*/ 0 60000 65536"/>
                <a:gd name="T12" fmla="*/ 0 w 103"/>
                <a:gd name="T13" fmla="*/ 0 h 154"/>
                <a:gd name="T14" fmla="*/ 103 w 103"/>
                <a:gd name="T15" fmla="*/ 154 h 154"/>
              </a:gdLst>
              <a:ahLst/>
              <a:cxnLst>
                <a:cxn ang="T8">
                  <a:pos x="T0" y="T1"/>
                </a:cxn>
                <a:cxn ang="T9">
                  <a:pos x="T2" y="T3"/>
                </a:cxn>
                <a:cxn ang="T10">
                  <a:pos x="T4" y="T5"/>
                </a:cxn>
                <a:cxn ang="T11">
                  <a:pos x="T6" y="T7"/>
                </a:cxn>
              </a:cxnLst>
              <a:rect l="T12" t="T13" r="T14" b="T15"/>
              <a:pathLst>
                <a:path w="103" h="154">
                  <a:moveTo>
                    <a:pt x="0" y="154"/>
                  </a:moveTo>
                  <a:lnTo>
                    <a:pt x="51" y="0"/>
                  </a:lnTo>
                  <a:lnTo>
                    <a:pt x="103" y="154"/>
                  </a:lnTo>
                  <a:lnTo>
                    <a:pt x="0" y="154"/>
                  </a:lnTo>
                  <a:close/>
                </a:path>
              </a:pathLst>
            </a:custGeom>
            <a:solidFill>
              <a:srgbClr val="000000"/>
            </a:solidFill>
            <a:ln w="9525">
              <a:noFill/>
              <a:round/>
              <a:headEnd/>
              <a:tailEnd/>
            </a:ln>
          </p:spPr>
          <p:txBody>
            <a:bodyPr/>
            <a:lstStyle/>
            <a:p>
              <a:endParaRPr lang="fr-FR"/>
            </a:p>
          </p:txBody>
        </p:sp>
        <p:sp>
          <p:nvSpPr>
            <p:cNvPr id="72" name="Rectangle 84"/>
            <p:cNvSpPr>
              <a:spLocks noChangeArrowheads="1"/>
            </p:cNvSpPr>
            <p:nvPr/>
          </p:nvSpPr>
          <p:spPr bwMode="auto">
            <a:xfrm>
              <a:off x="1681" y="2552"/>
              <a:ext cx="1173" cy="391"/>
            </a:xfrm>
            <a:prstGeom prst="rect">
              <a:avLst/>
            </a:prstGeom>
            <a:solidFill>
              <a:srgbClr val="E6E6E6"/>
            </a:solidFill>
            <a:ln w="9525">
              <a:noFill/>
              <a:miter lim="800000"/>
              <a:headEnd/>
              <a:tailEnd/>
            </a:ln>
          </p:spPr>
          <p:txBody>
            <a:bodyPr/>
            <a:lstStyle/>
            <a:p>
              <a:endParaRPr lang="fr-FR"/>
            </a:p>
          </p:txBody>
        </p:sp>
        <p:sp>
          <p:nvSpPr>
            <p:cNvPr id="73" name="Rectangle 85"/>
            <p:cNvSpPr>
              <a:spLocks noChangeArrowheads="1"/>
            </p:cNvSpPr>
            <p:nvPr/>
          </p:nvSpPr>
          <p:spPr bwMode="auto">
            <a:xfrm>
              <a:off x="1681" y="2552"/>
              <a:ext cx="1173" cy="391"/>
            </a:xfrm>
            <a:prstGeom prst="rect">
              <a:avLst/>
            </a:prstGeom>
            <a:noFill/>
            <a:ln w="22225">
              <a:solidFill>
                <a:srgbClr val="000000"/>
              </a:solidFill>
              <a:miter lim="800000"/>
              <a:headEnd/>
              <a:tailEnd/>
            </a:ln>
          </p:spPr>
          <p:txBody>
            <a:bodyPr/>
            <a:lstStyle/>
            <a:p>
              <a:endParaRPr lang="fr-FR"/>
            </a:p>
          </p:txBody>
        </p:sp>
        <p:sp>
          <p:nvSpPr>
            <p:cNvPr id="74" name="Line 86"/>
            <p:cNvSpPr>
              <a:spLocks noChangeShapeType="1"/>
            </p:cNvSpPr>
            <p:nvPr/>
          </p:nvSpPr>
          <p:spPr bwMode="auto">
            <a:xfrm>
              <a:off x="1838" y="3014"/>
              <a:ext cx="1" cy="171"/>
            </a:xfrm>
            <a:prstGeom prst="line">
              <a:avLst/>
            </a:prstGeom>
            <a:noFill/>
            <a:ln w="12700">
              <a:solidFill>
                <a:srgbClr val="000000"/>
              </a:solidFill>
              <a:round/>
              <a:headEnd/>
              <a:tailEnd/>
            </a:ln>
          </p:spPr>
          <p:txBody>
            <a:bodyPr/>
            <a:lstStyle/>
            <a:p>
              <a:endParaRPr lang="en-US"/>
            </a:p>
          </p:txBody>
        </p:sp>
        <p:sp>
          <p:nvSpPr>
            <p:cNvPr id="75" name="Freeform 87"/>
            <p:cNvSpPr>
              <a:spLocks/>
            </p:cNvSpPr>
            <p:nvPr/>
          </p:nvSpPr>
          <p:spPr bwMode="auto">
            <a:xfrm>
              <a:off x="1812" y="2943"/>
              <a:ext cx="51" cy="77"/>
            </a:xfrm>
            <a:custGeom>
              <a:avLst/>
              <a:gdLst>
                <a:gd name="T0" fmla="*/ 0 w 102"/>
                <a:gd name="T1" fmla="*/ 1 h 153"/>
                <a:gd name="T2" fmla="*/ 1 w 102"/>
                <a:gd name="T3" fmla="*/ 0 h 153"/>
                <a:gd name="T4" fmla="*/ 1 w 102"/>
                <a:gd name="T5" fmla="*/ 1 h 153"/>
                <a:gd name="T6" fmla="*/ 0 w 102"/>
                <a:gd name="T7" fmla="*/ 1 h 153"/>
                <a:gd name="T8" fmla="*/ 0 60000 65536"/>
                <a:gd name="T9" fmla="*/ 0 60000 65536"/>
                <a:gd name="T10" fmla="*/ 0 60000 65536"/>
                <a:gd name="T11" fmla="*/ 0 60000 65536"/>
                <a:gd name="T12" fmla="*/ 0 w 102"/>
                <a:gd name="T13" fmla="*/ 0 h 153"/>
                <a:gd name="T14" fmla="*/ 102 w 102"/>
                <a:gd name="T15" fmla="*/ 153 h 153"/>
              </a:gdLst>
              <a:ahLst/>
              <a:cxnLst>
                <a:cxn ang="T8">
                  <a:pos x="T0" y="T1"/>
                </a:cxn>
                <a:cxn ang="T9">
                  <a:pos x="T2" y="T3"/>
                </a:cxn>
                <a:cxn ang="T10">
                  <a:pos x="T4" y="T5"/>
                </a:cxn>
                <a:cxn ang="T11">
                  <a:pos x="T6" y="T7"/>
                </a:cxn>
              </a:cxnLst>
              <a:rect l="T12" t="T13" r="T14" b="T15"/>
              <a:pathLst>
                <a:path w="102" h="153">
                  <a:moveTo>
                    <a:pt x="0" y="153"/>
                  </a:moveTo>
                  <a:lnTo>
                    <a:pt x="51" y="0"/>
                  </a:lnTo>
                  <a:lnTo>
                    <a:pt x="102" y="153"/>
                  </a:lnTo>
                  <a:lnTo>
                    <a:pt x="0" y="153"/>
                  </a:lnTo>
                  <a:close/>
                </a:path>
              </a:pathLst>
            </a:custGeom>
            <a:solidFill>
              <a:srgbClr val="000000"/>
            </a:solidFill>
            <a:ln w="9525">
              <a:noFill/>
              <a:round/>
              <a:headEnd/>
              <a:tailEnd/>
            </a:ln>
          </p:spPr>
          <p:txBody>
            <a:bodyPr/>
            <a:lstStyle/>
            <a:p>
              <a:endParaRPr lang="fr-FR"/>
            </a:p>
          </p:txBody>
        </p:sp>
        <p:sp>
          <p:nvSpPr>
            <p:cNvPr id="76" name="Freeform 88"/>
            <p:cNvSpPr>
              <a:spLocks/>
            </p:cNvSpPr>
            <p:nvPr/>
          </p:nvSpPr>
          <p:spPr bwMode="auto">
            <a:xfrm>
              <a:off x="1812" y="3179"/>
              <a:ext cx="52" cy="77"/>
            </a:xfrm>
            <a:custGeom>
              <a:avLst/>
              <a:gdLst>
                <a:gd name="T0" fmla="*/ 1 w 103"/>
                <a:gd name="T1" fmla="*/ 0 h 154"/>
                <a:gd name="T2" fmla="*/ 1 w 103"/>
                <a:gd name="T3" fmla="*/ 1 h 154"/>
                <a:gd name="T4" fmla="*/ 0 w 103"/>
                <a:gd name="T5" fmla="*/ 0 h 154"/>
                <a:gd name="T6" fmla="*/ 1 w 103"/>
                <a:gd name="T7" fmla="*/ 0 h 154"/>
                <a:gd name="T8" fmla="*/ 0 60000 65536"/>
                <a:gd name="T9" fmla="*/ 0 60000 65536"/>
                <a:gd name="T10" fmla="*/ 0 60000 65536"/>
                <a:gd name="T11" fmla="*/ 0 60000 65536"/>
                <a:gd name="T12" fmla="*/ 0 w 103"/>
                <a:gd name="T13" fmla="*/ 0 h 154"/>
                <a:gd name="T14" fmla="*/ 103 w 103"/>
                <a:gd name="T15" fmla="*/ 154 h 154"/>
              </a:gdLst>
              <a:ahLst/>
              <a:cxnLst>
                <a:cxn ang="T8">
                  <a:pos x="T0" y="T1"/>
                </a:cxn>
                <a:cxn ang="T9">
                  <a:pos x="T2" y="T3"/>
                </a:cxn>
                <a:cxn ang="T10">
                  <a:pos x="T4" y="T5"/>
                </a:cxn>
                <a:cxn ang="T11">
                  <a:pos x="T6" y="T7"/>
                </a:cxn>
              </a:cxnLst>
              <a:rect l="T12" t="T13" r="T14" b="T15"/>
              <a:pathLst>
                <a:path w="103" h="154">
                  <a:moveTo>
                    <a:pt x="103" y="0"/>
                  </a:moveTo>
                  <a:lnTo>
                    <a:pt x="51" y="154"/>
                  </a:lnTo>
                  <a:lnTo>
                    <a:pt x="0" y="0"/>
                  </a:lnTo>
                  <a:lnTo>
                    <a:pt x="103" y="0"/>
                  </a:lnTo>
                  <a:close/>
                </a:path>
              </a:pathLst>
            </a:custGeom>
            <a:solidFill>
              <a:srgbClr val="000000"/>
            </a:solidFill>
            <a:ln w="9525">
              <a:noFill/>
              <a:round/>
              <a:headEnd/>
              <a:tailEnd/>
            </a:ln>
          </p:spPr>
          <p:txBody>
            <a:bodyPr/>
            <a:lstStyle/>
            <a:p>
              <a:endParaRPr lang="fr-FR"/>
            </a:p>
          </p:txBody>
        </p:sp>
        <p:sp>
          <p:nvSpPr>
            <p:cNvPr id="77" name="Line 89"/>
            <p:cNvSpPr>
              <a:spLocks noChangeShapeType="1"/>
            </p:cNvSpPr>
            <p:nvPr/>
          </p:nvSpPr>
          <p:spPr bwMode="auto">
            <a:xfrm>
              <a:off x="3050" y="2291"/>
              <a:ext cx="1" cy="894"/>
            </a:xfrm>
            <a:prstGeom prst="line">
              <a:avLst/>
            </a:prstGeom>
            <a:noFill/>
            <a:ln w="12700">
              <a:solidFill>
                <a:srgbClr val="000000"/>
              </a:solidFill>
              <a:round/>
              <a:headEnd/>
              <a:tailEnd/>
            </a:ln>
          </p:spPr>
          <p:txBody>
            <a:bodyPr/>
            <a:lstStyle/>
            <a:p>
              <a:endParaRPr lang="en-US"/>
            </a:p>
          </p:txBody>
        </p:sp>
        <p:sp>
          <p:nvSpPr>
            <p:cNvPr id="78" name="Freeform 90"/>
            <p:cNvSpPr>
              <a:spLocks/>
            </p:cNvSpPr>
            <p:nvPr/>
          </p:nvSpPr>
          <p:spPr bwMode="auto">
            <a:xfrm>
              <a:off x="3024" y="2220"/>
              <a:ext cx="52" cy="77"/>
            </a:xfrm>
            <a:custGeom>
              <a:avLst/>
              <a:gdLst>
                <a:gd name="T0" fmla="*/ 0 w 102"/>
                <a:gd name="T1" fmla="*/ 1 h 154"/>
                <a:gd name="T2" fmla="*/ 1 w 102"/>
                <a:gd name="T3" fmla="*/ 0 h 154"/>
                <a:gd name="T4" fmla="*/ 1 w 102"/>
                <a:gd name="T5" fmla="*/ 1 h 154"/>
                <a:gd name="T6" fmla="*/ 0 w 102"/>
                <a:gd name="T7" fmla="*/ 1 h 154"/>
                <a:gd name="T8" fmla="*/ 0 60000 65536"/>
                <a:gd name="T9" fmla="*/ 0 60000 65536"/>
                <a:gd name="T10" fmla="*/ 0 60000 65536"/>
                <a:gd name="T11" fmla="*/ 0 60000 65536"/>
                <a:gd name="T12" fmla="*/ 0 w 102"/>
                <a:gd name="T13" fmla="*/ 0 h 154"/>
                <a:gd name="T14" fmla="*/ 102 w 102"/>
                <a:gd name="T15" fmla="*/ 154 h 154"/>
              </a:gdLst>
              <a:ahLst/>
              <a:cxnLst>
                <a:cxn ang="T8">
                  <a:pos x="T0" y="T1"/>
                </a:cxn>
                <a:cxn ang="T9">
                  <a:pos x="T2" y="T3"/>
                </a:cxn>
                <a:cxn ang="T10">
                  <a:pos x="T4" y="T5"/>
                </a:cxn>
                <a:cxn ang="T11">
                  <a:pos x="T6" y="T7"/>
                </a:cxn>
              </a:cxnLst>
              <a:rect l="T12" t="T13" r="T14" b="T15"/>
              <a:pathLst>
                <a:path w="102" h="154">
                  <a:moveTo>
                    <a:pt x="0" y="154"/>
                  </a:moveTo>
                  <a:lnTo>
                    <a:pt x="50" y="0"/>
                  </a:lnTo>
                  <a:lnTo>
                    <a:pt x="102" y="154"/>
                  </a:lnTo>
                  <a:lnTo>
                    <a:pt x="0" y="154"/>
                  </a:lnTo>
                  <a:close/>
                </a:path>
              </a:pathLst>
            </a:custGeom>
            <a:solidFill>
              <a:srgbClr val="000000"/>
            </a:solidFill>
            <a:ln w="9525">
              <a:noFill/>
              <a:round/>
              <a:headEnd/>
              <a:tailEnd/>
            </a:ln>
          </p:spPr>
          <p:txBody>
            <a:bodyPr/>
            <a:lstStyle/>
            <a:p>
              <a:endParaRPr lang="fr-FR"/>
            </a:p>
          </p:txBody>
        </p:sp>
        <p:sp>
          <p:nvSpPr>
            <p:cNvPr id="79" name="Freeform 91"/>
            <p:cNvSpPr>
              <a:spLocks/>
            </p:cNvSpPr>
            <p:nvPr/>
          </p:nvSpPr>
          <p:spPr bwMode="auto">
            <a:xfrm>
              <a:off x="3024" y="3179"/>
              <a:ext cx="52" cy="77"/>
            </a:xfrm>
            <a:custGeom>
              <a:avLst/>
              <a:gdLst>
                <a:gd name="T0" fmla="*/ 1 w 102"/>
                <a:gd name="T1" fmla="*/ 0 h 154"/>
                <a:gd name="T2" fmla="*/ 1 w 102"/>
                <a:gd name="T3" fmla="*/ 1 h 154"/>
                <a:gd name="T4" fmla="*/ 0 w 102"/>
                <a:gd name="T5" fmla="*/ 0 h 154"/>
                <a:gd name="T6" fmla="*/ 1 w 102"/>
                <a:gd name="T7" fmla="*/ 0 h 154"/>
                <a:gd name="T8" fmla="*/ 0 60000 65536"/>
                <a:gd name="T9" fmla="*/ 0 60000 65536"/>
                <a:gd name="T10" fmla="*/ 0 60000 65536"/>
                <a:gd name="T11" fmla="*/ 0 60000 65536"/>
                <a:gd name="T12" fmla="*/ 0 w 102"/>
                <a:gd name="T13" fmla="*/ 0 h 154"/>
                <a:gd name="T14" fmla="*/ 102 w 102"/>
                <a:gd name="T15" fmla="*/ 154 h 154"/>
              </a:gdLst>
              <a:ahLst/>
              <a:cxnLst>
                <a:cxn ang="T8">
                  <a:pos x="T0" y="T1"/>
                </a:cxn>
                <a:cxn ang="T9">
                  <a:pos x="T2" y="T3"/>
                </a:cxn>
                <a:cxn ang="T10">
                  <a:pos x="T4" y="T5"/>
                </a:cxn>
                <a:cxn ang="T11">
                  <a:pos x="T6" y="T7"/>
                </a:cxn>
              </a:cxnLst>
              <a:rect l="T12" t="T13" r="T14" b="T15"/>
              <a:pathLst>
                <a:path w="102" h="154">
                  <a:moveTo>
                    <a:pt x="102" y="0"/>
                  </a:moveTo>
                  <a:lnTo>
                    <a:pt x="50" y="154"/>
                  </a:lnTo>
                  <a:lnTo>
                    <a:pt x="0" y="0"/>
                  </a:lnTo>
                  <a:lnTo>
                    <a:pt x="102" y="0"/>
                  </a:lnTo>
                  <a:close/>
                </a:path>
              </a:pathLst>
            </a:custGeom>
            <a:solidFill>
              <a:srgbClr val="000000"/>
            </a:solidFill>
            <a:ln w="9525">
              <a:noFill/>
              <a:round/>
              <a:headEnd/>
              <a:tailEnd/>
            </a:ln>
          </p:spPr>
          <p:txBody>
            <a:bodyPr/>
            <a:lstStyle/>
            <a:p>
              <a:endParaRPr lang="fr-FR"/>
            </a:p>
          </p:txBody>
        </p:sp>
        <p:sp>
          <p:nvSpPr>
            <p:cNvPr id="80" name="Line 92"/>
            <p:cNvSpPr>
              <a:spLocks noChangeShapeType="1"/>
            </p:cNvSpPr>
            <p:nvPr/>
          </p:nvSpPr>
          <p:spPr bwMode="auto">
            <a:xfrm>
              <a:off x="1447" y="2271"/>
              <a:ext cx="1" cy="914"/>
            </a:xfrm>
            <a:prstGeom prst="line">
              <a:avLst/>
            </a:prstGeom>
            <a:noFill/>
            <a:ln w="12700">
              <a:solidFill>
                <a:srgbClr val="000000"/>
              </a:solidFill>
              <a:round/>
              <a:headEnd/>
              <a:tailEnd/>
            </a:ln>
          </p:spPr>
          <p:txBody>
            <a:bodyPr/>
            <a:lstStyle/>
            <a:p>
              <a:endParaRPr lang="en-US"/>
            </a:p>
          </p:txBody>
        </p:sp>
        <p:sp>
          <p:nvSpPr>
            <p:cNvPr id="81" name="Freeform 93"/>
            <p:cNvSpPr>
              <a:spLocks/>
            </p:cNvSpPr>
            <p:nvPr/>
          </p:nvSpPr>
          <p:spPr bwMode="auto">
            <a:xfrm>
              <a:off x="1421" y="2200"/>
              <a:ext cx="51" cy="77"/>
            </a:xfrm>
            <a:custGeom>
              <a:avLst/>
              <a:gdLst>
                <a:gd name="T0" fmla="*/ 0 w 104"/>
                <a:gd name="T1" fmla="*/ 0 h 155"/>
                <a:gd name="T2" fmla="*/ 0 w 104"/>
                <a:gd name="T3" fmla="*/ 0 h 155"/>
                <a:gd name="T4" fmla="*/ 0 w 104"/>
                <a:gd name="T5" fmla="*/ 0 h 155"/>
                <a:gd name="T6" fmla="*/ 0 w 104"/>
                <a:gd name="T7" fmla="*/ 0 h 155"/>
                <a:gd name="T8" fmla="*/ 0 60000 65536"/>
                <a:gd name="T9" fmla="*/ 0 60000 65536"/>
                <a:gd name="T10" fmla="*/ 0 60000 65536"/>
                <a:gd name="T11" fmla="*/ 0 60000 65536"/>
                <a:gd name="T12" fmla="*/ 0 w 104"/>
                <a:gd name="T13" fmla="*/ 0 h 155"/>
                <a:gd name="T14" fmla="*/ 104 w 104"/>
                <a:gd name="T15" fmla="*/ 155 h 155"/>
              </a:gdLst>
              <a:ahLst/>
              <a:cxnLst>
                <a:cxn ang="T8">
                  <a:pos x="T0" y="T1"/>
                </a:cxn>
                <a:cxn ang="T9">
                  <a:pos x="T2" y="T3"/>
                </a:cxn>
                <a:cxn ang="T10">
                  <a:pos x="T4" y="T5"/>
                </a:cxn>
                <a:cxn ang="T11">
                  <a:pos x="T6" y="T7"/>
                </a:cxn>
              </a:cxnLst>
              <a:rect l="T12" t="T13" r="T14" b="T15"/>
              <a:pathLst>
                <a:path w="104" h="155">
                  <a:moveTo>
                    <a:pt x="0" y="155"/>
                  </a:moveTo>
                  <a:lnTo>
                    <a:pt x="52" y="0"/>
                  </a:lnTo>
                  <a:lnTo>
                    <a:pt x="104" y="155"/>
                  </a:lnTo>
                  <a:lnTo>
                    <a:pt x="0" y="155"/>
                  </a:lnTo>
                  <a:close/>
                </a:path>
              </a:pathLst>
            </a:custGeom>
            <a:solidFill>
              <a:srgbClr val="000000"/>
            </a:solidFill>
            <a:ln w="9525">
              <a:noFill/>
              <a:round/>
              <a:headEnd/>
              <a:tailEnd/>
            </a:ln>
          </p:spPr>
          <p:txBody>
            <a:bodyPr/>
            <a:lstStyle/>
            <a:p>
              <a:endParaRPr lang="fr-FR"/>
            </a:p>
          </p:txBody>
        </p:sp>
        <p:sp>
          <p:nvSpPr>
            <p:cNvPr id="82" name="Freeform 94"/>
            <p:cNvSpPr>
              <a:spLocks/>
            </p:cNvSpPr>
            <p:nvPr/>
          </p:nvSpPr>
          <p:spPr bwMode="auto">
            <a:xfrm>
              <a:off x="1421" y="3179"/>
              <a:ext cx="51" cy="77"/>
            </a:xfrm>
            <a:custGeom>
              <a:avLst/>
              <a:gdLst>
                <a:gd name="T0" fmla="*/ 0 w 104"/>
                <a:gd name="T1" fmla="*/ 0 h 154"/>
                <a:gd name="T2" fmla="*/ 0 w 104"/>
                <a:gd name="T3" fmla="*/ 1 h 154"/>
                <a:gd name="T4" fmla="*/ 0 w 104"/>
                <a:gd name="T5" fmla="*/ 0 h 154"/>
                <a:gd name="T6" fmla="*/ 0 w 104"/>
                <a:gd name="T7" fmla="*/ 0 h 154"/>
                <a:gd name="T8" fmla="*/ 0 60000 65536"/>
                <a:gd name="T9" fmla="*/ 0 60000 65536"/>
                <a:gd name="T10" fmla="*/ 0 60000 65536"/>
                <a:gd name="T11" fmla="*/ 0 60000 65536"/>
                <a:gd name="T12" fmla="*/ 0 w 104"/>
                <a:gd name="T13" fmla="*/ 0 h 154"/>
                <a:gd name="T14" fmla="*/ 104 w 104"/>
                <a:gd name="T15" fmla="*/ 154 h 154"/>
              </a:gdLst>
              <a:ahLst/>
              <a:cxnLst>
                <a:cxn ang="T8">
                  <a:pos x="T0" y="T1"/>
                </a:cxn>
                <a:cxn ang="T9">
                  <a:pos x="T2" y="T3"/>
                </a:cxn>
                <a:cxn ang="T10">
                  <a:pos x="T4" y="T5"/>
                </a:cxn>
                <a:cxn ang="T11">
                  <a:pos x="T6" y="T7"/>
                </a:cxn>
              </a:cxnLst>
              <a:rect l="T12" t="T13" r="T14" b="T15"/>
              <a:pathLst>
                <a:path w="104" h="154">
                  <a:moveTo>
                    <a:pt x="104" y="0"/>
                  </a:moveTo>
                  <a:lnTo>
                    <a:pt x="52" y="154"/>
                  </a:lnTo>
                  <a:lnTo>
                    <a:pt x="0" y="0"/>
                  </a:lnTo>
                  <a:lnTo>
                    <a:pt x="104" y="0"/>
                  </a:lnTo>
                  <a:close/>
                </a:path>
              </a:pathLst>
            </a:custGeom>
            <a:solidFill>
              <a:srgbClr val="000000"/>
            </a:solidFill>
            <a:ln w="9525">
              <a:noFill/>
              <a:round/>
              <a:headEnd/>
              <a:tailEnd/>
            </a:ln>
          </p:spPr>
          <p:txBody>
            <a:bodyPr/>
            <a:lstStyle/>
            <a:p>
              <a:endParaRPr lang="fr-FR"/>
            </a:p>
          </p:txBody>
        </p:sp>
        <p:sp>
          <p:nvSpPr>
            <p:cNvPr id="83" name="Rectangle 95"/>
            <p:cNvSpPr>
              <a:spLocks noChangeArrowheads="1"/>
            </p:cNvSpPr>
            <p:nvPr/>
          </p:nvSpPr>
          <p:spPr bwMode="auto">
            <a:xfrm>
              <a:off x="1845" y="2599"/>
              <a:ext cx="102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Guidelines for Integrated </a:t>
              </a:r>
              <a:endParaRPr lang="en-US" sz="1200" i="0">
                <a:latin typeface="Arial" pitchFamily="34" charset="0"/>
              </a:endParaRPr>
            </a:p>
          </p:txBody>
        </p:sp>
        <p:sp>
          <p:nvSpPr>
            <p:cNvPr id="84" name="Rectangle 96"/>
            <p:cNvSpPr>
              <a:spLocks noChangeArrowheads="1"/>
            </p:cNvSpPr>
            <p:nvPr/>
          </p:nvSpPr>
          <p:spPr bwMode="auto">
            <a:xfrm>
              <a:off x="1983" y="2699"/>
              <a:ext cx="735"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Modular Avionics </a:t>
              </a:r>
              <a:endParaRPr lang="en-US" sz="1200" i="0">
                <a:latin typeface="Arial" pitchFamily="34" charset="0"/>
              </a:endParaRPr>
            </a:p>
          </p:txBody>
        </p:sp>
        <p:sp>
          <p:nvSpPr>
            <p:cNvPr id="85" name="Rectangle 97"/>
            <p:cNvSpPr>
              <a:spLocks noChangeArrowheads="1"/>
            </p:cNvSpPr>
            <p:nvPr/>
          </p:nvSpPr>
          <p:spPr bwMode="auto">
            <a:xfrm>
              <a:off x="1974"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86" name="Rectangle 98"/>
            <p:cNvSpPr>
              <a:spLocks noChangeArrowheads="1"/>
            </p:cNvSpPr>
            <p:nvPr/>
          </p:nvSpPr>
          <p:spPr bwMode="auto">
            <a:xfrm>
              <a:off x="2002" y="2795"/>
              <a:ext cx="17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DO</a:t>
              </a:r>
              <a:endParaRPr lang="en-US" sz="1200" i="0">
                <a:latin typeface="Arial" pitchFamily="34" charset="0"/>
              </a:endParaRPr>
            </a:p>
          </p:txBody>
        </p:sp>
        <p:sp>
          <p:nvSpPr>
            <p:cNvPr id="87" name="Rectangle 99"/>
            <p:cNvSpPr>
              <a:spLocks noChangeArrowheads="1"/>
            </p:cNvSpPr>
            <p:nvPr/>
          </p:nvSpPr>
          <p:spPr bwMode="auto">
            <a:xfrm>
              <a:off x="2126"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88" name="Rectangle 100"/>
            <p:cNvSpPr>
              <a:spLocks noChangeArrowheads="1"/>
            </p:cNvSpPr>
            <p:nvPr/>
          </p:nvSpPr>
          <p:spPr bwMode="auto">
            <a:xfrm>
              <a:off x="2153" y="2795"/>
              <a:ext cx="189"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dirty="0">
                  <a:solidFill>
                    <a:srgbClr val="000000"/>
                  </a:solidFill>
                  <a:latin typeface="Arial" pitchFamily="34" charset="0"/>
                </a:rPr>
                <a:t>297</a:t>
              </a:r>
              <a:endParaRPr lang="en-US" sz="1200" i="0" dirty="0">
                <a:latin typeface="Arial" pitchFamily="34" charset="0"/>
              </a:endParaRPr>
            </a:p>
          </p:txBody>
        </p:sp>
        <p:sp>
          <p:nvSpPr>
            <p:cNvPr id="89" name="Rectangle 101"/>
            <p:cNvSpPr>
              <a:spLocks noChangeArrowheads="1"/>
            </p:cNvSpPr>
            <p:nvPr/>
          </p:nvSpPr>
          <p:spPr bwMode="auto">
            <a:xfrm>
              <a:off x="2291" y="2795"/>
              <a:ext cx="6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90" name="Rectangle 102"/>
            <p:cNvSpPr>
              <a:spLocks noChangeArrowheads="1"/>
            </p:cNvSpPr>
            <p:nvPr/>
          </p:nvSpPr>
          <p:spPr bwMode="auto">
            <a:xfrm>
              <a:off x="2314" y="2795"/>
              <a:ext cx="16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ED</a:t>
              </a:r>
              <a:endParaRPr lang="en-US" sz="1200" i="0">
                <a:latin typeface="Arial" pitchFamily="34" charset="0"/>
              </a:endParaRPr>
            </a:p>
          </p:txBody>
        </p:sp>
        <p:sp>
          <p:nvSpPr>
            <p:cNvPr id="91" name="Rectangle 103"/>
            <p:cNvSpPr>
              <a:spLocks noChangeArrowheads="1"/>
            </p:cNvSpPr>
            <p:nvPr/>
          </p:nvSpPr>
          <p:spPr bwMode="auto">
            <a:xfrm>
              <a:off x="2429"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92" name="Rectangle 104"/>
            <p:cNvSpPr>
              <a:spLocks noChangeArrowheads="1"/>
            </p:cNvSpPr>
            <p:nvPr/>
          </p:nvSpPr>
          <p:spPr bwMode="auto">
            <a:xfrm>
              <a:off x="2457" y="2795"/>
              <a:ext cx="189"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124</a:t>
              </a:r>
              <a:endParaRPr lang="en-US" sz="1200" i="0">
                <a:latin typeface="Arial" pitchFamily="34" charset="0"/>
              </a:endParaRPr>
            </a:p>
          </p:txBody>
        </p:sp>
        <p:sp>
          <p:nvSpPr>
            <p:cNvPr id="93" name="Rectangle 105"/>
            <p:cNvSpPr>
              <a:spLocks noChangeArrowheads="1"/>
            </p:cNvSpPr>
            <p:nvPr/>
          </p:nvSpPr>
          <p:spPr bwMode="auto">
            <a:xfrm>
              <a:off x="2595"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94" name="Line 106"/>
            <p:cNvSpPr>
              <a:spLocks noChangeShapeType="1"/>
            </p:cNvSpPr>
            <p:nvPr/>
          </p:nvSpPr>
          <p:spPr bwMode="auto">
            <a:xfrm>
              <a:off x="3382" y="930"/>
              <a:ext cx="1" cy="3212"/>
            </a:xfrm>
            <a:prstGeom prst="line">
              <a:avLst/>
            </a:prstGeom>
            <a:noFill/>
            <a:ln w="3175">
              <a:solidFill>
                <a:srgbClr val="000000"/>
              </a:solidFill>
              <a:round/>
              <a:headEnd/>
              <a:tailEnd/>
            </a:ln>
          </p:spPr>
          <p:txBody>
            <a:bodyPr/>
            <a:lstStyle/>
            <a:p>
              <a:endParaRPr lang="en-US"/>
            </a:p>
          </p:txBody>
        </p:sp>
        <p:sp>
          <p:nvSpPr>
            <p:cNvPr id="95" name="Rectangle 107"/>
            <p:cNvSpPr>
              <a:spLocks noChangeArrowheads="1"/>
            </p:cNvSpPr>
            <p:nvPr/>
          </p:nvSpPr>
          <p:spPr bwMode="auto">
            <a:xfrm>
              <a:off x="1807" y="3793"/>
              <a:ext cx="920" cy="11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b="1" i="0" dirty="0">
                  <a:solidFill>
                    <a:srgbClr val="000000"/>
                  </a:solidFill>
                  <a:latin typeface="Arial" pitchFamily="34" charset="0"/>
                </a:rPr>
                <a:t>Development Phase</a:t>
              </a:r>
              <a:endParaRPr lang="en-US" sz="1200" b="1" i="0" dirty="0">
                <a:latin typeface="Arial" pitchFamily="34" charset="0"/>
              </a:endParaRPr>
            </a:p>
          </p:txBody>
        </p:sp>
        <p:sp>
          <p:nvSpPr>
            <p:cNvPr id="96" name="Rectangle 109"/>
            <p:cNvSpPr>
              <a:spLocks noChangeArrowheads="1"/>
            </p:cNvSpPr>
            <p:nvPr/>
          </p:nvSpPr>
          <p:spPr bwMode="auto">
            <a:xfrm>
              <a:off x="3619" y="3902"/>
              <a:ext cx="81" cy="13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i="0">
                  <a:solidFill>
                    <a:srgbClr val="000000"/>
                  </a:solidFill>
                  <a:latin typeface="Arial" pitchFamily="34" charset="0"/>
                </a:rPr>
                <a:t>-</a:t>
              </a:r>
              <a:endParaRPr lang="en-US" sz="1200" i="0">
                <a:latin typeface="Arial" pitchFamily="34" charset="0"/>
              </a:endParaRPr>
            </a:p>
          </p:txBody>
        </p:sp>
        <p:sp>
          <p:nvSpPr>
            <p:cNvPr id="97" name="Rectangle 112"/>
            <p:cNvSpPr>
              <a:spLocks noChangeArrowheads="1"/>
            </p:cNvSpPr>
            <p:nvPr/>
          </p:nvSpPr>
          <p:spPr bwMode="auto">
            <a:xfrm>
              <a:off x="3501" y="3806"/>
              <a:ext cx="1446" cy="12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b="1" i="0" dirty="0" smtClean="0">
                  <a:solidFill>
                    <a:srgbClr val="000000"/>
                  </a:solidFill>
                  <a:latin typeface="Arial" pitchFamily="34" charset="0"/>
                </a:rPr>
                <a:t>In Service Operational </a:t>
              </a:r>
              <a:r>
                <a:rPr lang="en-US" sz="1200" b="1" i="0" dirty="0">
                  <a:solidFill>
                    <a:srgbClr val="000000"/>
                  </a:solidFill>
                  <a:latin typeface="Arial" pitchFamily="34" charset="0"/>
                </a:rPr>
                <a:t>Phase</a:t>
              </a:r>
              <a:endParaRPr lang="en-US" sz="1200" b="1" i="0" dirty="0">
                <a:latin typeface="Arial" pitchFamily="34" charset="0"/>
              </a:endParaRPr>
            </a:p>
          </p:txBody>
        </p:sp>
        <p:sp>
          <p:nvSpPr>
            <p:cNvPr id="98" name="Rectangle 113"/>
            <p:cNvSpPr>
              <a:spLocks noChangeArrowheads="1"/>
            </p:cNvSpPr>
            <p:nvPr/>
          </p:nvSpPr>
          <p:spPr bwMode="auto">
            <a:xfrm>
              <a:off x="2325" y="3293"/>
              <a:ext cx="955"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Software Development </a:t>
              </a:r>
              <a:endParaRPr lang="en-US" sz="1200" i="0">
                <a:latin typeface="Arial" pitchFamily="34" charset="0"/>
              </a:endParaRPr>
            </a:p>
          </p:txBody>
        </p:sp>
        <p:sp>
          <p:nvSpPr>
            <p:cNvPr id="99" name="Rectangle 114"/>
            <p:cNvSpPr>
              <a:spLocks noChangeArrowheads="1"/>
            </p:cNvSpPr>
            <p:nvPr/>
          </p:nvSpPr>
          <p:spPr bwMode="auto">
            <a:xfrm>
              <a:off x="2560" y="3392"/>
              <a:ext cx="181"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Life</a:t>
              </a:r>
              <a:endParaRPr lang="en-US" sz="1200" i="0">
                <a:latin typeface="Arial" pitchFamily="34" charset="0"/>
              </a:endParaRPr>
            </a:p>
          </p:txBody>
        </p:sp>
        <p:sp>
          <p:nvSpPr>
            <p:cNvPr id="100" name="Rectangle 115"/>
            <p:cNvSpPr>
              <a:spLocks noChangeArrowheads="1"/>
            </p:cNvSpPr>
            <p:nvPr/>
          </p:nvSpPr>
          <p:spPr bwMode="auto">
            <a:xfrm>
              <a:off x="2694" y="3392"/>
              <a:ext cx="68"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a:t>
              </a:r>
              <a:endParaRPr lang="en-US" sz="1200" i="0">
                <a:latin typeface="Arial" pitchFamily="34" charset="0"/>
              </a:endParaRPr>
            </a:p>
          </p:txBody>
        </p:sp>
        <p:sp>
          <p:nvSpPr>
            <p:cNvPr id="101" name="Rectangle 116"/>
            <p:cNvSpPr>
              <a:spLocks noChangeArrowheads="1"/>
            </p:cNvSpPr>
            <p:nvPr/>
          </p:nvSpPr>
          <p:spPr bwMode="auto">
            <a:xfrm>
              <a:off x="2721" y="3392"/>
              <a:ext cx="25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Cycle</a:t>
              </a:r>
              <a:endParaRPr lang="en-US" sz="1200" i="0">
                <a:latin typeface="Arial" pitchFamily="34" charset="0"/>
              </a:endParaRPr>
            </a:p>
          </p:txBody>
        </p:sp>
        <p:sp>
          <p:nvSpPr>
            <p:cNvPr id="102" name="Rectangle 117"/>
            <p:cNvSpPr>
              <a:spLocks noChangeArrowheads="1"/>
            </p:cNvSpPr>
            <p:nvPr/>
          </p:nvSpPr>
          <p:spPr bwMode="auto">
            <a:xfrm>
              <a:off x="2383"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03" name="Rectangle 118"/>
            <p:cNvSpPr>
              <a:spLocks noChangeArrowheads="1"/>
            </p:cNvSpPr>
            <p:nvPr/>
          </p:nvSpPr>
          <p:spPr bwMode="auto">
            <a:xfrm>
              <a:off x="2411" y="3489"/>
              <a:ext cx="17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DO</a:t>
              </a:r>
              <a:endParaRPr lang="en-US" sz="1200" i="0">
                <a:latin typeface="Arial" pitchFamily="34" charset="0"/>
              </a:endParaRPr>
            </a:p>
          </p:txBody>
        </p:sp>
        <p:sp>
          <p:nvSpPr>
            <p:cNvPr id="104" name="Rectangle 119"/>
            <p:cNvSpPr>
              <a:spLocks noChangeArrowheads="1"/>
            </p:cNvSpPr>
            <p:nvPr/>
          </p:nvSpPr>
          <p:spPr bwMode="auto">
            <a:xfrm>
              <a:off x="2535"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05" name="Rectangle 120"/>
            <p:cNvSpPr>
              <a:spLocks noChangeArrowheads="1"/>
            </p:cNvSpPr>
            <p:nvPr/>
          </p:nvSpPr>
          <p:spPr bwMode="auto">
            <a:xfrm>
              <a:off x="2562" y="3489"/>
              <a:ext cx="189"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178</a:t>
              </a:r>
              <a:endParaRPr lang="en-US" sz="1200" i="0">
                <a:latin typeface="Arial" pitchFamily="34" charset="0"/>
              </a:endParaRPr>
            </a:p>
          </p:txBody>
        </p:sp>
        <p:sp>
          <p:nvSpPr>
            <p:cNvPr id="106" name="Rectangle 121"/>
            <p:cNvSpPr>
              <a:spLocks noChangeArrowheads="1"/>
            </p:cNvSpPr>
            <p:nvPr/>
          </p:nvSpPr>
          <p:spPr bwMode="auto">
            <a:xfrm>
              <a:off x="2701" y="3489"/>
              <a:ext cx="10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dirty="0">
                  <a:solidFill>
                    <a:srgbClr val="000000"/>
                  </a:solidFill>
                  <a:latin typeface="Arial" pitchFamily="34" charset="0"/>
                </a:rPr>
                <a:t>B</a:t>
              </a:r>
              <a:endParaRPr lang="en-US" sz="1200" i="0" dirty="0">
                <a:latin typeface="Arial" pitchFamily="34" charset="0"/>
              </a:endParaRPr>
            </a:p>
          </p:txBody>
        </p:sp>
        <p:sp>
          <p:nvSpPr>
            <p:cNvPr id="107" name="Rectangle 122"/>
            <p:cNvSpPr>
              <a:spLocks noChangeArrowheads="1"/>
            </p:cNvSpPr>
            <p:nvPr/>
          </p:nvSpPr>
          <p:spPr bwMode="auto">
            <a:xfrm>
              <a:off x="2761" y="3489"/>
              <a:ext cx="6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08" name="Rectangle 123"/>
            <p:cNvSpPr>
              <a:spLocks noChangeArrowheads="1"/>
            </p:cNvSpPr>
            <p:nvPr/>
          </p:nvSpPr>
          <p:spPr bwMode="auto">
            <a:xfrm>
              <a:off x="2783" y="3489"/>
              <a:ext cx="16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ED</a:t>
              </a:r>
              <a:endParaRPr lang="en-US" sz="1200" i="0">
                <a:latin typeface="Arial" pitchFamily="34" charset="0"/>
              </a:endParaRPr>
            </a:p>
          </p:txBody>
        </p:sp>
        <p:sp>
          <p:nvSpPr>
            <p:cNvPr id="109" name="Rectangle 124"/>
            <p:cNvSpPr>
              <a:spLocks noChangeArrowheads="1"/>
            </p:cNvSpPr>
            <p:nvPr/>
          </p:nvSpPr>
          <p:spPr bwMode="auto">
            <a:xfrm>
              <a:off x="2898"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10" name="Rectangle 125"/>
            <p:cNvSpPr>
              <a:spLocks noChangeArrowheads="1"/>
            </p:cNvSpPr>
            <p:nvPr/>
          </p:nvSpPr>
          <p:spPr bwMode="auto">
            <a:xfrm>
              <a:off x="2926" y="3489"/>
              <a:ext cx="140"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12</a:t>
              </a:r>
              <a:endParaRPr lang="en-US" sz="1200" i="0">
                <a:latin typeface="Arial" pitchFamily="34" charset="0"/>
              </a:endParaRPr>
            </a:p>
          </p:txBody>
        </p:sp>
        <p:sp>
          <p:nvSpPr>
            <p:cNvPr id="111" name="Rectangle 126"/>
            <p:cNvSpPr>
              <a:spLocks noChangeArrowheads="1"/>
            </p:cNvSpPr>
            <p:nvPr/>
          </p:nvSpPr>
          <p:spPr bwMode="auto">
            <a:xfrm>
              <a:off x="3018" y="3489"/>
              <a:ext cx="10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B</a:t>
              </a:r>
              <a:endParaRPr lang="en-US" sz="1200" i="0">
                <a:latin typeface="Arial" pitchFamily="34" charset="0"/>
              </a:endParaRPr>
            </a:p>
          </p:txBody>
        </p:sp>
        <p:sp>
          <p:nvSpPr>
            <p:cNvPr id="112" name="Rectangle 127"/>
            <p:cNvSpPr>
              <a:spLocks noChangeArrowheads="1"/>
            </p:cNvSpPr>
            <p:nvPr/>
          </p:nvSpPr>
          <p:spPr bwMode="auto">
            <a:xfrm>
              <a:off x="3078"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13" name="Rectangle 128"/>
            <p:cNvSpPr>
              <a:spLocks noChangeArrowheads="1"/>
            </p:cNvSpPr>
            <p:nvPr/>
          </p:nvSpPr>
          <p:spPr bwMode="auto">
            <a:xfrm>
              <a:off x="1531" y="796"/>
              <a:ext cx="1441" cy="543"/>
            </a:xfrm>
            <a:prstGeom prst="rect">
              <a:avLst/>
            </a:prstGeom>
            <a:solidFill>
              <a:srgbClr val="808000"/>
            </a:solidFill>
            <a:ln w="9525">
              <a:noFill/>
              <a:miter lim="800000"/>
              <a:headEnd/>
              <a:tailEnd/>
            </a:ln>
          </p:spPr>
          <p:txBody>
            <a:bodyPr/>
            <a:lstStyle/>
            <a:p>
              <a:endParaRPr lang="fr-FR"/>
            </a:p>
          </p:txBody>
        </p:sp>
        <p:sp>
          <p:nvSpPr>
            <p:cNvPr id="114" name="Rectangle 129"/>
            <p:cNvSpPr>
              <a:spLocks noChangeArrowheads="1"/>
            </p:cNvSpPr>
            <p:nvPr/>
          </p:nvSpPr>
          <p:spPr bwMode="auto">
            <a:xfrm>
              <a:off x="1531" y="796"/>
              <a:ext cx="1441" cy="543"/>
            </a:xfrm>
            <a:prstGeom prst="rect">
              <a:avLst/>
            </a:prstGeom>
            <a:noFill/>
            <a:ln w="22225">
              <a:solidFill>
                <a:srgbClr val="000000"/>
              </a:solidFill>
              <a:miter lim="800000"/>
              <a:headEnd/>
              <a:tailEnd/>
            </a:ln>
          </p:spPr>
          <p:txBody>
            <a:bodyPr/>
            <a:lstStyle/>
            <a:p>
              <a:endParaRPr lang="fr-FR"/>
            </a:p>
          </p:txBody>
        </p:sp>
        <p:sp>
          <p:nvSpPr>
            <p:cNvPr id="115" name="Rectangle 130"/>
            <p:cNvSpPr>
              <a:spLocks noChangeArrowheads="1"/>
            </p:cNvSpPr>
            <p:nvPr/>
          </p:nvSpPr>
          <p:spPr bwMode="auto">
            <a:xfrm>
              <a:off x="2251" y="1111"/>
              <a:ext cx="40" cy="7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700" i="0">
                  <a:solidFill>
                    <a:srgbClr val="000000"/>
                  </a:solidFill>
                  <a:latin typeface="Arial" pitchFamily="34" charset="0"/>
                </a:rPr>
                <a:t> </a:t>
              </a:r>
              <a:endParaRPr lang="en-US" sz="1200" i="0">
                <a:latin typeface="Arial" pitchFamily="34" charset="0"/>
              </a:endParaRPr>
            </a:p>
          </p:txBody>
        </p:sp>
        <p:sp>
          <p:nvSpPr>
            <p:cNvPr id="116" name="Freeform 131"/>
            <p:cNvSpPr>
              <a:spLocks/>
            </p:cNvSpPr>
            <p:nvPr/>
          </p:nvSpPr>
          <p:spPr bwMode="auto">
            <a:xfrm>
              <a:off x="1631" y="840"/>
              <a:ext cx="1279" cy="459"/>
            </a:xfrm>
            <a:custGeom>
              <a:avLst/>
              <a:gdLst>
                <a:gd name="T0" fmla="*/ 0 w 2559"/>
                <a:gd name="T1" fmla="*/ 0 h 618"/>
                <a:gd name="T2" fmla="*/ 0 w 2559"/>
                <a:gd name="T3" fmla="*/ 0 h 618"/>
                <a:gd name="T4" fmla="*/ 0 w 2559"/>
                <a:gd name="T5" fmla="*/ 0 h 618"/>
                <a:gd name="T6" fmla="*/ 0 w 2559"/>
                <a:gd name="T7" fmla="*/ 0 h 618"/>
                <a:gd name="T8" fmla="*/ 0 w 2559"/>
                <a:gd name="T9" fmla="*/ 0 h 618"/>
                <a:gd name="T10" fmla="*/ 0 w 2559"/>
                <a:gd name="T11" fmla="*/ 0 h 618"/>
                <a:gd name="T12" fmla="*/ 0 w 2559"/>
                <a:gd name="T13" fmla="*/ 0 h 618"/>
                <a:gd name="T14" fmla="*/ 0 w 2559"/>
                <a:gd name="T15" fmla="*/ 0 h 618"/>
                <a:gd name="T16" fmla="*/ 0 w 2559"/>
                <a:gd name="T17" fmla="*/ 0 h 618"/>
                <a:gd name="T18" fmla="*/ 0 w 2559"/>
                <a:gd name="T19" fmla="*/ 0 h 618"/>
                <a:gd name="T20" fmla="*/ 0 w 2559"/>
                <a:gd name="T21" fmla="*/ 0 h 618"/>
                <a:gd name="T22" fmla="*/ 0 w 2559"/>
                <a:gd name="T23" fmla="*/ 0 h 618"/>
                <a:gd name="T24" fmla="*/ 0 w 2559"/>
                <a:gd name="T25" fmla="*/ 0 h 618"/>
                <a:gd name="T26" fmla="*/ 0 w 2559"/>
                <a:gd name="T27" fmla="*/ 0 h 618"/>
                <a:gd name="T28" fmla="*/ 0 w 2559"/>
                <a:gd name="T29" fmla="*/ 0 h 618"/>
                <a:gd name="T30" fmla="*/ 0 w 2559"/>
                <a:gd name="T31" fmla="*/ 0 h 618"/>
                <a:gd name="T32" fmla="*/ 0 w 2559"/>
                <a:gd name="T33" fmla="*/ 0 h 618"/>
                <a:gd name="T34" fmla="*/ 0 w 2559"/>
                <a:gd name="T35" fmla="*/ 0 h 618"/>
                <a:gd name="T36" fmla="*/ 0 w 2559"/>
                <a:gd name="T37" fmla="*/ 0 h 618"/>
                <a:gd name="T38" fmla="*/ 0 w 2559"/>
                <a:gd name="T39" fmla="*/ 0 h 618"/>
                <a:gd name="T40" fmla="*/ 0 w 2559"/>
                <a:gd name="T41" fmla="*/ 0 h 618"/>
                <a:gd name="T42" fmla="*/ 0 w 2559"/>
                <a:gd name="T43" fmla="*/ 0 h 618"/>
                <a:gd name="T44" fmla="*/ 0 w 2559"/>
                <a:gd name="T45" fmla="*/ 0 h 618"/>
                <a:gd name="T46" fmla="*/ 0 w 2559"/>
                <a:gd name="T47" fmla="*/ 0 h 618"/>
                <a:gd name="T48" fmla="*/ 0 w 2559"/>
                <a:gd name="T49" fmla="*/ 0 h 618"/>
                <a:gd name="T50" fmla="*/ 0 w 2559"/>
                <a:gd name="T51" fmla="*/ 0 h 618"/>
                <a:gd name="T52" fmla="*/ 0 w 2559"/>
                <a:gd name="T53" fmla="*/ 0 h 618"/>
                <a:gd name="T54" fmla="*/ 0 w 2559"/>
                <a:gd name="T55" fmla="*/ 0 h 618"/>
                <a:gd name="T56" fmla="*/ 0 w 2559"/>
                <a:gd name="T57" fmla="*/ 0 h 618"/>
                <a:gd name="T58" fmla="*/ 0 w 2559"/>
                <a:gd name="T59" fmla="*/ 0 h 618"/>
                <a:gd name="T60" fmla="*/ 0 w 2559"/>
                <a:gd name="T61" fmla="*/ 0 h 618"/>
                <a:gd name="T62" fmla="*/ 0 w 2559"/>
                <a:gd name="T63" fmla="*/ 0 h 618"/>
                <a:gd name="T64" fmla="*/ 0 w 2559"/>
                <a:gd name="T65" fmla="*/ 0 h 618"/>
                <a:gd name="T66" fmla="*/ 0 w 2559"/>
                <a:gd name="T67" fmla="*/ 0 h 618"/>
                <a:gd name="T68" fmla="*/ 0 w 2559"/>
                <a:gd name="T69" fmla="*/ 0 h 618"/>
                <a:gd name="T70" fmla="*/ 0 w 2559"/>
                <a:gd name="T71" fmla="*/ 0 h 618"/>
                <a:gd name="T72" fmla="*/ 0 w 2559"/>
                <a:gd name="T73" fmla="*/ 0 h 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59"/>
                <a:gd name="T112" fmla="*/ 0 h 618"/>
                <a:gd name="T113" fmla="*/ 2559 w 2559"/>
                <a:gd name="T114" fmla="*/ 618 h 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59" h="618">
                  <a:moveTo>
                    <a:pt x="155" y="0"/>
                  </a:moveTo>
                  <a:lnTo>
                    <a:pt x="123" y="3"/>
                  </a:lnTo>
                  <a:lnTo>
                    <a:pt x="93" y="13"/>
                  </a:lnTo>
                  <a:lnTo>
                    <a:pt x="69" y="27"/>
                  </a:lnTo>
                  <a:lnTo>
                    <a:pt x="45" y="44"/>
                  </a:lnTo>
                  <a:lnTo>
                    <a:pt x="27" y="68"/>
                  </a:lnTo>
                  <a:lnTo>
                    <a:pt x="12" y="94"/>
                  </a:lnTo>
                  <a:lnTo>
                    <a:pt x="4" y="122"/>
                  </a:lnTo>
                  <a:lnTo>
                    <a:pt x="0" y="153"/>
                  </a:lnTo>
                  <a:lnTo>
                    <a:pt x="0" y="465"/>
                  </a:lnTo>
                  <a:lnTo>
                    <a:pt x="4" y="495"/>
                  </a:lnTo>
                  <a:lnTo>
                    <a:pt x="12" y="524"/>
                  </a:lnTo>
                  <a:lnTo>
                    <a:pt x="27" y="551"/>
                  </a:lnTo>
                  <a:lnTo>
                    <a:pt x="45" y="573"/>
                  </a:lnTo>
                  <a:lnTo>
                    <a:pt x="69" y="593"/>
                  </a:lnTo>
                  <a:lnTo>
                    <a:pt x="93" y="606"/>
                  </a:lnTo>
                  <a:lnTo>
                    <a:pt x="123" y="614"/>
                  </a:lnTo>
                  <a:lnTo>
                    <a:pt x="155" y="618"/>
                  </a:lnTo>
                  <a:lnTo>
                    <a:pt x="2406" y="618"/>
                  </a:lnTo>
                  <a:lnTo>
                    <a:pt x="2437" y="614"/>
                  </a:lnTo>
                  <a:lnTo>
                    <a:pt x="2467" y="606"/>
                  </a:lnTo>
                  <a:lnTo>
                    <a:pt x="2492" y="593"/>
                  </a:lnTo>
                  <a:lnTo>
                    <a:pt x="2515" y="573"/>
                  </a:lnTo>
                  <a:lnTo>
                    <a:pt x="2532" y="551"/>
                  </a:lnTo>
                  <a:lnTo>
                    <a:pt x="2548" y="524"/>
                  </a:lnTo>
                  <a:lnTo>
                    <a:pt x="2556" y="495"/>
                  </a:lnTo>
                  <a:lnTo>
                    <a:pt x="2559" y="465"/>
                  </a:lnTo>
                  <a:lnTo>
                    <a:pt x="2559" y="153"/>
                  </a:lnTo>
                  <a:lnTo>
                    <a:pt x="2556" y="122"/>
                  </a:lnTo>
                  <a:lnTo>
                    <a:pt x="2548" y="94"/>
                  </a:lnTo>
                  <a:lnTo>
                    <a:pt x="2532" y="68"/>
                  </a:lnTo>
                  <a:lnTo>
                    <a:pt x="2515" y="44"/>
                  </a:lnTo>
                  <a:lnTo>
                    <a:pt x="2492" y="27"/>
                  </a:lnTo>
                  <a:lnTo>
                    <a:pt x="2467" y="13"/>
                  </a:lnTo>
                  <a:lnTo>
                    <a:pt x="2437" y="3"/>
                  </a:lnTo>
                  <a:lnTo>
                    <a:pt x="2406" y="0"/>
                  </a:lnTo>
                  <a:lnTo>
                    <a:pt x="155" y="0"/>
                  </a:lnTo>
                  <a:close/>
                </a:path>
              </a:pathLst>
            </a:custGeom>
            <a:solidFill>
              <a:srgbClr val="FFFFFF"/>
            </a:solidFill>
            <a:ln w="9525">
              <a:noFill/>
              <a:round/>
              <a:headEnd/>
              <a:tailEnd/>
            </a:ln>
          </p:spPr>
          <p:txBody>
            <a:bodyPr/>
            <a:lstStyle/>
            <a:p>
              <a:endParaRPr lang="fr-FR"/>
            </a:p>
          </p:txBody>
        </p:sp>
        <p:sp>
          <p:nvSpPr>
            <p:cNvPr id="117" name="Rectangle 132"/>
            <p:cNvSpPr>
              <a:spLocks noChangeArrowheads="1"/>
            </p:cNvSpPr>
            <p:nvPr/>
          </p:nvSpPr>
          <p:spPr bwMode="auto">
            <a:xfrm>
              <a:off x="1755" y="859"/>
              <a:ext cx="1132" cy="289"/>
            </a:xfrm>
            <a:prstGeom prst="rect">
              <a:avLst/>
            </a:prstGeom>
            <a:noFill/>
            <a:ln w="9525">
              <a:noFill/>
              <a:miter lim="800000"/>
              <a:headEnd/>
              <a:tailEnd/>
            </a:ln>
          </p:spPr>
          <p:txBody>
            <a:bodyPr wrap="square" lIns="0" tIns="0" rIns="0" bIns="0">
              <a:spAutoFit/>
            </a:bodyPr>
            <a:lstStyle/>
            <a:p>
              <a:pPr algn="ctr" eaLnBrk="1" hangingPunct="1">
                <a:spcBef>
                  <a:spcPct val="50000"/>
                </a:spcBef>
              </a:pPr>
              <a:r>
                <a:rPr lang="en-US" sz="1000" i="0" dirty="0">
                  <a:solidFill>
                    <a:srgbClr val="000000"/>
                  </a:solidFill>
                  <a:latin typeface="Arial" pitchFamily="34" charset="0"/>
                </a:rPr>
                <a:t>Safety Assessment </a:t>
              </a:r>
              <a:r>
                <a:rPr lang="en-US" sz="1000" i="0" dirty="0" smtClean="0">
                  <a:solidFill>
                    <a:srgbClr val="000000"/>
                  </a:solidFill>
                  <a:latin typeface="Arial" pitchFamily="34" charset="0"/>
                </a:rPr>
                <a:t>Process for total aviation system . Guidelines and methods</a:t>
              </a:r>
              <a:endParaRPr lang="en-US" sz="1200" i="0" dirty="0">
                <a:latin typeface="Arial" pitchFamily="34" charset="0"/>
              </a:endParaRPr>
            </a:p>
          </p:txBody>
        </p:sp>
        <p:sp>
          <p:nvSpPr>
            <p:cNvPr id="118" name="Rectangle 137"/>
            <p:cNvSpPr>
              <a:spLocks noChangeArrowheads="1"/>
            </p:cNvSpPr>
            <p:nvPr/>
          </p:nvSpPr>
          <p:spPr bwMode="auto">
            <a:xfrm>
              <a:off x="1627" y="1183"/>
              <a:ext cx="1325"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smtClean="0">
                  <a:solidFill>
                    <a:srgbClr val="000000"/>
                  </a:solidFill>
                  <a:latin typeface="Arial" pitchFamily="34" charset="0"/>
                </a:rPr>
                <a:t>(i.e. ARP4761/ED135 for aircraft) </a:t>
              </a:r>
              <a:endParaRPr lang="en-US" sz="1200" i="0" dirty="0">
                <a:latin typeface="Arial" pitchFamily="34" charset="0"/>
              </a:endParaRPr>
            </a:p>
          </p:txBody>
        </p:sp>
        <p:sp>
          <p:nvSpPr>
            <p:cNvPr id="119" name="Line 144"/>
            <p:cNvSpPr>
              <a:spLocks noChangeShapeType="1"/>
            </p:cNvSpPr>
            <p:nvPr/>
          </p:nvSpPr>
          <p:spPr bwMode="auto">
            <a:xfrm>
              <a:off x="2134" y="3451"/>
              <a:ext cx="53" cy="1"/>
            </a:xfrm>
            <a:prstGeom prst="line">
              <a:avLst/>
            </a:prstGeom>
            <a:noFill/>
            <a:ln w="7938">
              <a:solidFill>
                <a:srgbClr val="000000"/>
              </a:solidFill>
              <a:round/>
              <a:headEnd/>
              <a:tailEnd/>
            </a:ln>
          </p:spPr>
          <p:txBody>
            <a:bodyPr/>
            <a:lstStyle/>
            <a:p>
              <a:endParaRPr lang="en-US"/>
            </a:p>
          </p:txBody>
        </p:sp>
        <p:sp>
          <p:nvSpPr>
            <p:cNvPr id="120" name="Freeform 145"/>
            <p:cNvSpPr>
              <a:spLocks/>
            </p:cNvSpPr>
            <p:nvPr/>
          </p:nvSpPr>
          <p:spPr bwMode="auto">
            <a:xfrm>
              <a:off x="2073" y="3429"/>
              <a:ext cx="66" cy="44"/>
            </a:xfrm>
            <a:custGeom>
              <a:avLst/>
              <a:gdLst>
                <a:gd name="T0" fmla="*/ 0 w 134"/>
                <a:gd name="T1" fmla="*/ 0 h 89"/>
                <a:gd name="T2" fmla="*/ 0 w 134"/>
                <a:gd name="T3" fmla="*/ 0 h 89"/>
                <a:gd name="T4" fmla="*/ 0 w 134"/>
                <a:gd name="T5" fmla="*/ 0 h 89"/>
                <a:gd name="T6" fmla="*/ 0 w 134"/>
                <a:gd name="T7" fmla="*/ 0 h 89"/>
                <a:gd name="T8" fmla="*/ 0 60000 65536"/>
                <a:gd name="T9" fmla="*/ 0 60000 65536"/>
                <a:gd name="T10" fmla="*/ 0 60000 65536"/>
                <a:gd name="T11" fmla="*/ 0 60000 65536"/>
                <a:gd name="T12" fmla="*/ 0 w 134"/>
                <a:gd name="T13" fmla="*/ 0 h 89"/>
                <a:gd name="T14" fmla="*/ 134 w 134"/>
                <a:gd name="T15" fmla="*/ 89 h 89"/>
              </a:gdLst>
              <a:ahLst/>
              <a:cxnLst>
                <a:cxn ang="T8">
                  <a:pos x="T0" y="T1"/>
                </a:cxn>
                <a:cxn ang="T9">
                  <a:pos x="T2" y="T3"/>
                </a:cxn>
                <a:cxn ang="T10">
                  <a:pos x="T4" y="T5"/>
                </a:cxn>
                <a:cxn ang="T11">
                  <a:pos x="T6" y="T7"/>
                </a:cxn>
              </a:cxnLst>
              <a:rect l="T12" t="T13" r="T14" b="T15"/>
              <a:pathLst>
                <a:path w="134" h="89">
                  <a:moveTo>
                    <a:pt x="134" y="89"/>
                  </a:moveTo>
                  <a:lnTo>
                    <a:pt x="0" y="45"/>
                  </a:lnTo>
                  <a:lnTo>
                    <a:pt x="134" y="0"/>
                  </a:lnTo>
                  <a:lnTo>
                    <a:pt x="134" y="89"/>
                  </a:lnTo>
                  <a:close/>
                </a:path>
              </a:pathLst>
            </a:custGeom>
            <a:solidFill>
              <a:srgbClr val="000000"/>
            </a:solidFill>
            <a:ln w="9525">
              <a:noFill/>
              <a:round/>
              <a:headEnd/>
              <a:tailEnd/>
            </a:ln>
          </p:spPr>
          <p:txBody>
            <a:bodyPr/>
            <a:lstStyle/>
            <a:p>
              <a:endParaRPr lang="fr-FR"/>
            </a:p>
          </p:txBody>
        </p:sp>
        <p:sp>
          <p:nvSpPr>
            <p:cNvPr id="121" name="Freeform 146"/>
            <p:cNvSpPr>
              <a:spLocks/>
            </p:cNvSpPr>
            <p:nvPr/>
          </p:nvSpPr>
          <p:spPr bwMode="auto">
            <a:xfrm>
              <a:off x="2181" y="3429"/>
              <a:ext cx="67" cy="44"/>
            </a:xfrm>
            <a:custGeom>
              <a:avLst/>
              <a:gdLst>
                <a:gd name="T0" fmla="*/ 0 w 135"/>
                <a:gd name="T1" fmla="*/ 0 h 89"/>
                <a:gd name="T2" fmla="*/ 0 w 135"/>
                <a:gd name="T3" fmla="*/ 0 h 89"/>
                <a:gd name="T4" fmla="*/ 0 w 135"/>
                <a:gd name="T5" fmla="*/ 0 h 89"/>
                <a:gd name="T6" fmla="*/ 0 w 135"/>
                <a:gd name="T7" fmla="*/ 0 h 89"/>
                <a:gd name="T8" fmla="*/ 0 60000 65536"/>
                <a:gd name="T9" fmla="*/ 0 60000 65536"/>
                <a:gd name="T10" fmla="*/ 0 60000 65536"/>
                <a:gd name="T11" fmla="*/ 0 60000 65536"/>
                <a:gd name="T12" fmla="*/ 0 w 135"/>
                <a:gd name="T13" fmla="*/ 0 h 89"/>
                <a:gd name="T14" fmla="*/ 135 w 135"/>
                <a:gd name="T15" fmla="*/ 89 h 89"/>
              </a:gdLst>
              <a:ahLst/>
              <a:cxnLst>
                <a:cxn ang="T8">
                  <a:pos x="T0" y="T1"/>
                </a:cxn>
                <a:cxn ang="T9">
                  <a:pos x="T2" y="T3"/>
                </a:cxn>
                <a:cxn ang="T10">
                  <a:pos x="T4" y="T5"/>
                </a:cxn>
                <a:cxn ang="T11">
                  <a:pos x="T6" y="T7"/>
                </a:cxn>
              </a:cxnLst>
              <a:rect l="T12" t="T13" r="T14" b="T15"/>
              <a:pathLst>
                <a:path w="135" h="89">
                  <a:moveTo>
                    <a:pt x="0" y="0"/>
                  </a:moveTo>
                  <a:lnTo>
                    <a:pt x="135" y="45"/>
                  </a:lnTo>
                  <a:lnTo>
                    <a:pt x="0" y="89"/>
                  </a:lnTo>
                  <a:lnTo>
                    <a:pt x="0" y="0"/>
                  </a:lnTo>
                  <a:close/>
                </a:path>
              </a:pathLst>
            </a:custGeom>
            <a:solidFill>
              <a:srgbClr val="000000"/>
            </a:solidFill>
            <a:ln w="9525">
              <a:noFill/>
              <a:round/>
              <a:headEnd/>
              <a:tailEnd/>
            </a:ln>
          </p:spPr>
          <p:txBody>
            <a:bodyPr/>
            <a:lstStyle/>
            <a:p>
              <a:endParaRPr lang="fr-FR"/>
            </a:p>
          </p:txBody>
        </p:sp>
      </p:grpSp>
      <p:sp>
        <p:nvSpPr>
          <p:cNvPr id="122" name="Rectangle 147"/>
          <p:cNvSpPr>
            <a:spLocks noChangeArrowheads="1"/>
          </p:cNvSpPr>
          <p:nvPr/>
        </p:nvSpPr>
        <p:spPr bwMode="auto">
          <a:xfrm>
            <a:off x="7733331" y="6592889"/>
            <a:ext cx="92075" cy="19367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i="0">
                <a:solidFill>
                  <a:srgbClr val="000000"/>
                </a:solidFill>
              </a:rPr>
              <a:t> </a:t>
            </a:r>
            <a:endParaRPr lang="en-US" sz="1200" i="0">
              <a:latin typeface="Arial" pitchFamily="34" charset="0"/>
            </a:endParaRPr>
          </a:p>
        </p:txBody>
      </p:sp>
      <p:sp>
        <p:nvSpPr>
          <p:cNvPr id="123" name="ZoneTexte 151"/>
          <p:cNvSpPr txBox="1">
            <a:spLocks noChangeArrowheads="1"/>
          </p:cNvSpPr>
          <p:nvPr/>
        </p:nvSpPr>
        <p:spPr bwMode="auto">
          <a:xfrm>
            <a:off x="154606" y="3257551"/>
            <a:ext cx="2162175" cy="1384995"/>
          </a:xfrm>
          <a:prstGeom prst="rect">
            <a:avLst/>
          </a:prstGeom>
          <a:solidFill>
            <a:srgbClr val="66FFFF"/>
          </a:solidFill>
          <a:ln w="9525">
            <a:solidFill>
              <a:schemeClr val="tx1"/>
            </a:solidFill>
            <a:miter lim="800000"/>
            <a:headEnd/>
            <a:tailEnd/>
          </a:ln>
        </p:spPr>
        <p:txBody>
          <a:bodyPr>
            <a:spAutoFit/>
          </a:bodyPr>
          <a:lstStyle/>
          <a:p>
            <a:r>
              <a:rPr lang="en-US" sz="1400" b="1" dirty="0" smtClean="0"/>
              <a:t>REGULATION</a:t>
            </a:r>
            <a:endParaRPr lang="en-US" sz="1400" b="1" dirty="0"/>
          </a:p>
          <a:p>
            <a:pPr>
              <a:buFontTx/>
              <a:buChar char="-"/>
            </a:pPr>
            <a:r>
              <a:rPr lang="en-US" sz="1400" dirty="0" smtClean="0"/>
              <a:t> Aircraft (i.e. EASA CS25 1309, FAA </a:t>
            </a:r>
            <a:r>
              <a:rPr lang="en-US" sz="1400" dirty="0"/>
              <a:t>FAR 25 1309 </a:t>
            </a:r>
            <a:endParaRPr lang="en-US" sz="1400" dirty="0" smtClean="0"/>
          </a:p>
          <a:p>
            <a:pPr>
              <a:buFontTx/>
              <a:buChar char="-"/>
            </a:pPr>
            <a:r>
              <a:rPr lang="en-US" sz="1400" dirty="0" smtClean="0"/>
              <a:t> ATM (1035/2011 annex 2)</a:t>
            </a:r>
          </a:p>
          <a:p>
            <a:pPr>
              <a:buFontTx/>
              <a:buChar char="-"/>
            </a:pPr>
            <a:r>
              <a:rPr lang="en-US" sz="1400" dirty="0" smtClean="0"/>
              <a:t> Airport?</a:t>
            </a:r>
          </a:p>
          <a:p>
            <a:pPr>
              <a:buFontTx/>
              <a:buChar char="-"/>
            </a:pPr>
            <a:r>
              <a:rPr lang="en-US" sz="1400" dirty="0" smtClean="0"/>
              <a:t> Operation?</a:t>
            </a:r>
            <a:endParaRPr lang="en-US" sz="1400" dirty="0"/>
          </a:p>
        </p:txBody>
      </p:sp>
      <p:cxnSp>
        <p:nvCxnSpPr>
          <p:cNvPr id="124" name="Connecteur droit avec flèche 153"/>
          <p:cNvCxnSpPr>
            <a:cxnSpLocks noChangeShapeType="1"/>
            <a:stCxn id="123" idx="3"/>
            <a:endCxn id="25" idx="1"/>
          </p:cNvCxnSpPr>
          <p:nvPr/>
        </p:nvCxnSpPr>
        <p:spPr bwMode="auto">
          <a:xfrm>
            <a:off x="2316781" y="3950049"/>
            <a:ext cx="1176300" cy="13054"/>
          </a:xfrm>
          <a:prstGeom prst="straightConnector1">
            <a:avLst/>
          </a:prstGeom>
          <a:noFill/>
          <a:ln w="19050" algn="ctr">
            <a:solidFill>
              <a:schemeClr val="tx1"/>
            </a:solidFill>
            <a:prstDash val="dash"/>
            <a:round/>
            <a:headEnd type="triangle" w="med" len="med"/>
            <a:tailEnd type="triangle" w="med" len="med"/>
          </a:ln>
        </p:spPr>
      </p:cxnSp>
      <p:sp>
        <p:nvSpPr>
          <p:cNvPr id="125" name="Line 106"/>
          <p:cNvSpPr>
            <a:spLocks noChangeShapeType="1"/>
          </p:cNvSpPr>
          <p:nvPr/>
        </p:nvSpPr>
        <p:spPr bwMode="auto">
          <a:xfrm>
            <a:off x="2440606" y="1555751"/>
            <a:ext cx="1588" cy="5099050"/>
          </a:xfrm>
          <a:prstGeom prst="line">
            <a:avLst/>
          </a:prstGeom>
          <a:noFill/>
          <a:ln w="3175">
            <a:solidFill>
              <a:srgbClr val="000000"/>
            </a:solidFill>
            <a:round/>
            <a:headEnd/>
            <a:tailEnd/>
          </a:ln>
        </p:spPr>
        <p:txBody>
          <a:bodyPr/>
          <a:lstStyle/>
          <a:p>
            <a:endParaRPr lang="en-US"/>
          </a:p>
        </p:txBody>
      </p:sp>
      <p:sp>
        <p:nvSpPr>
          <p:cNvPr id="126" name="Double flèche horizontale 125"/>
          <p:cNvSpPr/>
          <p:nvPr/>
        </p:nvSpPr>
        <p:spPr>
          <a:xfrm>
            <a:off x="2440606" y="6270626"/>
            <a:ext cx="3929063" cy="714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7" name="Double flèche horizontale 126"/>
          <p:cNvSpPr/>
          <p:nvPr/>
        </p:nvSpPr>
        <p:spPr>
          <a:xfrm>
            <a:off x="6369669" y="6270626"/>
            <a:ext cx="2500312" cy="714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8" name="ZoneTexte 154"/>
          <p:cNvSpPr txBox="1">
            <a:spLocks noChangeArrowheads="1"/>
          </p:cNvSpPr>
          <p:nvPr/>
        </p:nvSpPr>
        <p:spPr bwMode="auto">
          <a:xfrm>
            <a:off x="272081" y="5467351"/>
            <a:ext cx="2071688" cy="954088"/>
          </a:xfrm>
          <a:prstGeom prst="rect">
            <a:avLst/>
          </a:prstGeom>
          <a:noFill/>
          <a:ln w="9525">
            <a:noFill/>
            <a:miter lim="800000"/>
            <a:headEnd/>
            <a:tailEnd/>
          </a:ln>
        </p:spPr>
        <p:txBody>
          <a:bodyPr>
            <a:spAutoFit/>
          </a:bodyPr>
          <a:lstStyle/>
          <a:p>
            <a:r>
              <a:rPr lang="en-GB" sz="1400" b="1" dirty="0"/>
              <a:t>ED </a:t>
            </a:r>
            <a:r>
              <a:rPr lang="en-GB" sz="1400" dirty="0"/>
              <a:t>= </a:t>
            </a:r>
            <a:r>
              <a:rPr lang="en-GB" sz="1400" dirty="0" err="1"/>
              <a:t>Eurocae</a:t>
            </a:r>
            <a:r>
              <a:rPr lang="en-GB" sz="1400" dirty="0"/>
              <a:t> Document</a:t>
            </a:r>
          </a:p>
          <a:p>
            <a:r>
              <a:rPr lang="en-GB" sz="1400" b="1" dirty="0"/>
              <a:t>DO </a:t>
            </a:r>
            <a:r>
              <a:rPr lang="en-GB" sz="1400" dirty="0"/>
              <a:t>= </a:t>
            </a:r>
            <a:r>
              <a:rPr lang="en-GB" sz="1400" dirty="0" err="1"/>
              <a:t>DOcument</a:t>
            </a:r>
            <a:endParaRPr lang="en-GB" sz="1400" dirty="0"/>
          </a:p>
          <a:p>
            <a:r>
              <a:rPr lang="en-GB" sz="1400" b="1" dirty="0"/>
              <a:t>ARP </a:t>
            </a:r>
            <a:r>
              <a:rPr lang="en-GB" sz="1400" dirty="0"/>
              <a:t>= </a:t>
            </a:r>
            <a:r>
              <a:rPr lang="en-GB" sz="1400" dirty="0" smtClean="0"/>
              <a:t>Aerospace </a:t>
            </a:r>
            <a:r>
              <a:rPr lang="en-GB" sz="1400" dirty="0"/>
              <a:t>Recommended Practices</a:t>
            </a:r>
            <a:endParaRPr lang="en-US" sz="1400" dirty="0"/>
          </a:p>
        </p:txBody>
      </p:sp>
      <p:sp>
        <p:nvSpPr>
          <p:cNvPr id="129" name="Rectangle 3"/>
          <p:cNvSpPr txBox="1">
            <a:spLocks noChangeArrowheads="1"/>
          </p:cNvSpPr>
          <p:nvPr/>
        </p:nvSpPr>
        <p:spPr bwMode="auto">
          <a:xfrm>
            <a:off x="724488" y="966244"/>
            <a:ext cx="7267575" cy="350828"/>
          </a:xfrm>
          <a:prstGeom prst="rect">
            <a:avLst/>
          </a:prstGeom>
          <a:solidFill>
            <a:srgbClr val="FFFFFF"/>
          </a:solidFill>
          <a:ln>
            <a:solidFill>
              <a:srgbClr val="000000"/>
            </a:solidFill>
            <a:miter lim="800000"/>
            <a:headEnd/>
            <a:tailEnd/>
          </a:ln>
        </p:spPr>
        <p:txBody>
          <a:bodyPr>
            <a:normAutofit fontScale="92500" lnSpcReduction="20000"/>
          </a:bodyPr>
          <a:lstStyle/>
          <a:p>
            <a:pPr marL="342900" indent="-342900" algn="ctr">
              <a:spcBef>
                <a:spcPct val="20000"/>
              </a:spcBef>
              <a:buClr>
                <a:schemeClr val="accent2"/>
              </a:buClr>
              <a:buFont typeface="Monotype Sorts" charset="2"/>
              <a:buNone/>
              <a:defRPr/>
            </a:pPr>
            <a:r>
              <a:rPr kumimoji="1" lang="en-GB" sz="2000" b="1" i="0" u="sng" kern="0" dirty="0">
                <a:latin typeface="+mn-lt"/>
                <a:cs typeface="Times New Roman" pitchFamily="18" charset="0"/>
              </a:rPr>
              <a:t>Guidelines Documents for </a:t>
            </a:r>
            <a:r>
              <a:rPr kumimoji="1" lang="en-GB" sz="2000" b="1" u="sng" kern="0" dirty="0" smtClean="0">
                <a:cs typeface="Times New Roman" pitchFamily="18" charset="0"/>
              </a:rPr>
              <a:t>t</a:t>
            </a:r>
            <a:r>
              <a:rPr kumimoji="1" lang="en-GB" sz="2000" b="1" i="0" u="sng" kern="0" dirty="0" smtClean="0">
                <a:latin typeface="+mn-lt"/>
                <a:cs typeface="Times New Roman" pitchFamily="18" charset="0"/>
              </a:rPr>
              <a:t>otal aviation development </a:t>
            </a:r>
            <a:r>
              <a:rPr kumimoji="1" lang="en-GB" sz="2000" b="1" i="0" u="sng" kern="0" dirty="0">
                <a:latin typeface="+mn-lt"/>
                <a:cs typeface="Times New Roman" pitchFamily="18" charset="0"/>
              </a:rPr>
              <a:t>process </a:t>
            </a:r>
            <a:r>
              <a:rPr kumimoji="1" lang="en-GB" sz="2000" b="1" i="0" kern="0" dirty="0">
                <a:latin typeface="+mn-lt"/>
              </a:rPr>
              <a:t> </a:t>
            </a:r>
          </a:p>
          <a:p>
            <a:pPr marL="342900" indent="-342900">
              <a:spcBef>
                <a:spcPct val="20000"/>
              </a:spcBef>
              <a:buClr>
                <a:schemeClr val="accent2"/>
              </a:buClr>
              <a:buFont typeface="Monotype Sorts" charset="2"/>
              <a:buNone/>
              <a:defRPr/>
            </a:pPr>
            <a:endParaRPr kumimoji="1" lang="en-GB" sz="2000" b="1" i="0" kern="0" dirty="0">
              <a:latin typeface="+mn-lt"/>
            </a:endParaRPr>
          </a:p>
        </p:txBody>
      </p:sp>
      <p:cxnSp>
        <p:nvCxnSpPr>
          <p:cNvPr id="130" name="Connecteur droit avec flèche 129"/>
          <p:cNvCxnSpPr>
            <a:stCxn id="73" idx="0"/>
            <a:endCxn id="22" idx="2"/>
          </p:cNvCxnSpPr>
          <p:nvPr/>
        </p:nvCxnSpPr>
        <p:spPr>
          <a:xfrm rot="16200000" flipV="1">
            <a:off x="4712157" y="4359984"/>
            <a:ext cx="355399" cy="8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a:stCxn id="22" idx="2"/>
            <a:endCxn id="73" idx="0"/>
          </p:cNvCxnSpPr>
          <p:nvPr/>
        </p:nvCxnSpPr>
        <p:spPr>
          <a:xfrm rot="16200000" flipH="1">
            <a:off x="4712157" y="4359983"/>
            <a:ext cx="355399" cy="879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5698" y="1247974"/>
            <a:ext cx="9144000" cy="615553"/>
          </a:xfrm>
          <a:prstGeom prst="rect">
            <a:avLst/>
          </a:prstGeom>
          <a:noFill/>
        </p:spPr>
        <p:txBody>
          <a:bodyPr wrap="square" rtlCol="0">
            <a:spAutoFit/>
          </a:bodyPr>
          <a:lstStyle/>
          <a:p>
            <a:pPr algn="ctr"/>
            <a:r>
              <a:rPr lang="en-US" sz="1600" dirty="0" smtClean="0"/>
              <a:t>Starting point for a Safety standards model (document tree) for total aviation system (derived from ARP 4754A</a:t>
            </a:r>
            <a:r>
              <a:rPr lang="en-US" dirty="0" smtClean="0"/>
              <a:t>)</a:t>
            </a:r>
            <a:endParaRPr lang="fr-FR" dirty="0" smtClean="0"/>
          </a:p>
        </p:txBody>
      </p:sp>
      <p:sp>
        <p:nvSpPr>
          <p:cNvPr id="133"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4874756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019175"/>
            <a:ext cx="8877300" cy="5619750"/>
          </a:xfrm>
        </p:spPr>
        <p:txBody>
          <a:bodyPr/>
          <a:lstStyle/>
          <a:p>
            <a:pPr algn="ctr">
              <a:buNone/>
            </a:pPr>
            <a:r>
              <a:rPr lang="en-US" b="1" dirty="0" smtClean="0"/>
              <a:t>Relations between ASCOS and system development standards</a:t>
            </a:r>
          </a:p>
          <a:p>
            <a:endParaRPr lang="en-US" sz="800" b="1" dirty="0" smtClean="0"/>
          </a:p>
          <a:p>
            <a:pPr>
              <a:buClr>
                <a:schemeClr val="tx1"/>
              </a:buClr>
              <a:buFont typeface="Wingdings" pitchFamily="2" charset="2"/>
              <a:buChar char="Ø"/>
            </a:pPr>
            <a:r>
              <a:rPr lang="en-US" sz="1800" dirty="0" smtClean="0"/>
              <a:t>ARP 4754A development process is focused on a planning activity and on 8 integral processes that are generic for any industrial development :</a:t>
            </a:r>
          </a:p>
          <a:p>
            <a:pPr>
              <a:buClr>
                <a:schemeClr val="tx1"/>
              </a:buClr>
              <a:buFont typeface="Wingdings" pitchFamily="2" charset="2"/>
              <a:buChar char="Ø"/>
            </a:pPr>
            <a:endParaRPr lang="en-US" sz="1800" dirty="0" smtClean="0"/>
          </a:p>
          <a:p>
            <a:pPr lvl="2">
              <a:buClr>
                <a:schemeClr val="tx1"/>
              </a:buClr>
              <a:buNone/>
            </a:pPr>
            <a:r>
              <a:rPr lang="en-US" dirty="0" smtClean="0"/>
              <a:t>1- Safety assessment </a:t>
            </a:r>
          </a:p>
          <a:p>
            <a:pPr lvl="2">
              <a:buClr>
                <a:schemeClr val="tx1"/>
              </a:buClr>
              <a:buNone/>
            </a:pPr>
            <a:r>
              <a:rPr lang="en-US" dirty="0" smtClean="0"/>
              <a:t>2- Development assurance  level assignment</a:t>
            </a:r>
          </a:p>
          <a:p>
            <a:pPr lvl="2">
              <a:buClr>
                <a:schemeClr val="tx1"/>
              </a:buClr>
              <a:buNone/>
            </a:pPr>
            <a:r>
              <a:rPr lang="en-US" dirty="0" smtClean="0"/>
              <a:t>3- Requirement capture</a:t>
            </a:r>
          </a:p>
          <a:p>
            <a:pPr lvl="2">
              <a:buClr>
                <a:schemeClr val="tx1"/>
              </a:buClr>
              <a:buNone/>
            </a:pPr>
            <a:r>
              <a:rPr lang="en-US" dirty="0" smtClean="0"/>
              <a:t>4- Requirement validation</a:t>
            </a:r>
          </a:p>
          <a:p>
            <a:pPr lvl="2">
              <a:buClr>
                <a:schemeClr val="tx1"/>
              </a:buClr>
              <a:buNone/>
            </a:pPr>
            <a:r>
              <a:rPr lang="en-US" dirty="0" smtClean="0"/>
              <a:t>5- Requirement implementation</a:t>
            </a:r>
          </a:p>
          <a:p>
            <a:pPr lvl="2">
              <a:buClr>
                <a:schemeClr val="tx1"/>
              </a:buClr>
              <a:buNone/>
            </a:pPr>
            <a:r>
              <a:rPr lang="en-US" dirty="0" smtClean="0"/>
              <a:t>6- Configuration management</a:t>
            </a:r>
          </a:p>
          <a:p>
            <a:pPr lvl="2">
              <a:buClr>
                <a:schemeClr val="tx1"/>
              </a:buClr>
              <a:buNone/>
            </a:pPr>
            <a:r>
              <a:rPr lang="en-US" dirty="0" smtClean="0"/>
              <a:t>7- Process assurance</a:t>
            </a:r>
          </a:p>
          <a:p>
            <a:pPr lvl="2">
              <a:buClr>
                <a:schemeClr val="tx1"/>
              </a:buClr>
              <a:buNone/>
            </a:pPr>
            <a:r>
              <a:rPr lang="en-US" dirty="0" smtClean="0"/>
              <a:t>8- Certification and regulatory authority coordination</a:t>
            </a:r>
          </a:p>
          <a:p>
            <a:pPr lvl="1">
              <a:buClr>
                <a:schemeClr val="tx1"/>
              </a:buClr>
              <a:buFont typeface="Wingdings" pitchFamily="2" charset="2"/>
              <a:buChar char="Ø"/>
            </a:pPr>
            <a:endParaRPr lang="en-US" sz="1400" dirty="0" smtClean="0"/>
          </a:p>
          <a:p>
            <a:pPr>
              <a:buClr>
                <a:schemeClr val="tx1"/>
              </a:buClr>
              <a:buFont typeface="Wingdings" pitchFamily="2" charset="2"/>
              <a:buChar char="Ø"/>
            </a:pPr>
            <a:r>
              <a:rPr lang="en-US" sz="1800" dirty="0" smtClean="0"/>
              <a:t>In addition AIR 6218 gives recommendations for “Constructing Development Assurance Plan For Integrated Systems”</a:t>
            </a:r>
          </a:p>
          <a:p>
            <a:pPr>
              <a:buClr>
                <a:schemeClr val="tx1"/>
              </a:buClr>
              <a:buFont typeface="Wingdings" pitchFamily="2" charset="2"/>
              <a:buChar char="Ø"/>
            </a:pPr>
            <a:endParaRPr lang="en-US" sz="1800" dirty="0" smtClean="0"/>
          </a:p>
          <a:p>
            <a:pPr>
              <a:buClr>
                <a:schemeClr val="tx1"/>
              </a:buClr>
              <a:buFont typeface="Wingdings" pitchFamily="2" charset="2"/>
              <a:buChar char="Ø"/>
            </a:pPr>
            <a:endParaRPr lang="en-US" sz="1600" dirty="0" smtClean="0"/>
          </a:p>
        </p:txBody>
      </p:sp>
      <p:sp>
        <p:nvSpPr>
          <p:cNvPr id="4" name="Espace réservé de la date 3"/>
          <p:cNvSpPr>
            <a:spLocks noGrp="1"/>
          </p:cNvSpPr>
          <p:nvPr>
            <p:ph type="dt" sz="half" idx="2"/>
          </p:nvPr>
        </p:nvSpPr>
        <p:spPr/>
        <p:txBody>
          <a:bodyPr/>
          <a:lstStyle/>
          <a:p>
            <a:pPr>
              <a:defRPr/>
            </a:pPr>
            <a:r>
              <a:rPr lang="en-US" dirty="0" smtClean="0"/>
              <a:t>19</a:t>
            </a:r>
            <a:r>
              <a:rPr lang="en-US" baseline="30000" dirty="0" smtClean="0"/>
              <a:t>th</a:t>
            </a:r>
            <a:r>
              <a:rPr lang="en-US" dirty="0" smtClean="0"/>
              <a:t> 20</a:t>
            </a:r>
            <a:r>
              <a:rPr lang="en-US" baseline="30000" dirty="0" smtClean="0"/>
              <a:t>th</a:t>
            </a:r>
            <a:r>
              <a:rPr lang="en-US" dirty="0" smtClean="0"/>
              <a:t> SEPT 2013</a:t>
            </a:r>
            <a:endParaRPr lang="en-US" dirty="0"/>
          </a:p>
        </p:txBody>
      </p:sp>
      <p:sp>
        <p:nvSpPr>
          <p:cNvPr id="5" name="Espace réservé du pied de page 4"/>
          <p:cNvSpPr>
            <a:spLocks noGrp="1"/>
          </p:cNvSpPr>
          <p:nvPr>
            <p:ph type="ftr" sz="quarter" idx="3"/>
          </p:nvPr>
        </p:nvSpPr>
        <p:spPr/>
        <p:txBody>
          <a:bodyPr/>
          <a:lstStyle/>
          <a:p>
            <a:r>
              <a:rPr lang="en-US" smtClean="0"/>
              <a:t>AVIATION SAFETY AND CERTIFICATION OF NEW OPERATIONS AND SYSTEMS</a:t>
            </a:r>
            <a:endParaRPr lang="en-GB" dirty="0"/>
          </a:p>
        </p:txBody>
      </p:sp>
      <p:sp>
        <p:nvSpPr>
          <p:cNvPr id="7"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6545725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p:cNvSpPr>
            <a:spLocks noGrp="1"/>
          </p:cNvSpPr>
          <p:nvPr>
            <p:ph type="sldNum" sz="quarter" idx="4294967295"/>
          </p:nvPr>
        </p:nvSpPr>
        <p:spPr>
          <a:xfrm>
            <a:off x="457200" y="6356350"/>
            <a:ext cx="2133600" cy="365125"/>
          </a:xfrm>
          <a:prstGeom prst="rect">
            <a:avLst/>
          </a:prstGeom>
          <a:noFill/>
        </p:spPr>
        <p:txBody>
          <a:bodyPr/>
          <a:lstStyle/>
          <a:p>
            <a:r>
              <a:rPr lang="en-GB" smtClean="0"/>
              <a:t>Page</a:t>
            </a:r>
            <a:r>
              <a:rPr lang="en-GB" sz="1400" smtClean="0"/>
              <a:t> </a:t>
            </a:r>
            <a:fld id="{9ACB5424-5A3F-44B3-BC2E-C158881E8708}" type="slidenum">
              <a:rPr lang="en-GB" smtClean="0"/>
              <a:pPr/>
              <a:t>56</a:t>
            </a:fld>
            <a:endParaRPr lang="en-GB" smtClean="0"/>
          </a:p>
        </p:txBody>
      </p:sp>
      <p:sp>
        <p:nvSpPr>
          <p:cNvPr id="16387" name="Espace réservé du pied de page 4"/>
          <p:cNvSpPr>
            <a:spLocks noGrp="1"/>
          </p:cNvSpPr>
          <p:nvPr>
            <p:ph type="ftr" sz="quarter" idx="4294967295"/>
          </p:nvPr>
        </p:nvSpPr>
        <p:spPr>
          <a:xfrm>
            <a:off x="3124200" y="6356350"/>
            <a:ext cx="2895600" cy="365125"/>
          </a:xfrm>
          <a:prstGeom prst="rect">
            <a:avLst/>
          </a:prstGeom>
          <a:noFill/>
        </p:spPr>
        <p:txBody>
          <a:bodyPr/>
          <a:lstStyle/>
          <a:p>
            <a:r>
              <a:rPr lang="en-GB" smtClean="0"/>
              <a:t>APSYS © an EADS company</a:t>
            </a:r>
          </a:p>
        </p:txBody>
      </p:sp>
      <p:sp>
        <p:nvSpPr>
          <p:cNvPr id="16388" name="Rectangle 2"/>
          <p:cNvSpPr>
            <a:spLocks noGrp="1" noChangeArrowheads="1"/>
          </p:cNvSpPr>
          <p:nvPr>
            <p:ph type="title"/>
          </p:nvPr>
        </p:nvSpPr>
        <p:spPr bwMode="auto">
          <a:xfrm>
            <a:off x="967740" y="945198"/>
            <a:ext cx="6623050" cy="44291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r>
              <a:rPr lang="en-US" sz="2000" dirty="0" smtClean="0">
                <a:cs typeface="Times New Roman" pitchFamily="18" charset="0"/>
              </a:rPr>
              <a:t>ARP 4754A Aircraft or System Development Process Model</a:t>
            </a:r>
            <a:endParaRPr lang="en-GB" sz="2000" dirty="0" smtClean="0">
              <a:cs typeface="Times New Roman" pitchFamily="18" charset="0"/>
            </a:endParaRPr>
          </a:p>
        </p:txBody>
      </p:sp>
      <p:sp>
        <p:nvSpPr>
          <p:cNvPr id="16389" name="Rectangle 3"/>
          <p:cNvSpPr>
            <a:spLocks noGrp="1" noChangeArrowheads="1"/>
          </p:cNvSpPr>
          <p:nvPr>
            <p:ph type="body" idx="1"/>
          </p:nvPr>
        </p:nvSpPr>
        <p:spPr bwMode="auto">
          <a:xfrm>
            <a:off x="161924" y="1385887"/>
            <a:ext cx="8829675" cy="5048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457200" indent="-457200" algn="ctr">
              <a:buFont typeface="Monotype Sorts" charset="2"/>
              <a:buNone/>
            </a:pPr>
            <a:r>
              <a:rPr lang="fr-FR" sz="1600" b="1" dirty="0" err="1" smtClean="0"/>
              <a:t>Development</a:t>
            </a:r>
            <a:r>
              <a:rPr lang="fr-FR" sz="1600" b="1" dirty="0" smtClean="0"/>
              <a:t> </a:t>
            </a:r>
            <a:r>
              <a:rPr lang="fr-FR" sz="1600" b="1" dirty="0" err="1" smtClean="0"/>
              <a:t>process</a:t>
            </a:r>
            <a:r>
              <a:rPr lang="fr-FR" sz="1600" b="1" dirty="0" smtClean="0"/>
              <a:t> of </a:t>
            </a:r>
            <a:r>
              <a:rPr lang="fr-FR" sz="1600" b="1" dirty="0" err="1" smtClean="0"/>
              <a:t>each</a:t>
            </a:r>
            <a:r>
              <a:rPr lang="fr-FR" sz="1600" b="1" dirty="0" smtClean="0"/>
              <a:t> part of the total aviation system </a:t>
            </a:r>
            <a:r>
              <a:rPr lang="fr-FR" sz="1600" b="1" dirty="0" err="1" smtClean="0"/>
              <a:t>should</a:t>
            </a:r>
            <a:r>
              <a:rPr lang="fr-FR" sz="1600" b="1" dirty="0" smtClean="0"/>
              <a:t> </a:t>
            </a:r>
            <a:r>
              <a:rPr lang="fr-FR" sz="1600" b="1" dirty="0" err="1" smtClean="0"/>
              <a:t>apply</a:t>
            </a:r>
            <a:r>
              <a:rPr lang="fr-FR" sz="1600" b="1" dirty="0" smtClean="0"/>
              <a:t> the </a:t>
            </a:r>
            <a:r>
              <a:rPr lang="fr-FR" sz="1600" b="1" dirty="0" err="1" smtClean="0"/>
              <a:t>following</a:t>
            </a:r>
            <a:r>
              <a:rPr lang="fr-FR" sz="1600" b="1" dirty="0" smtClean="0"/>
              <a:t> « </a:t>
            </a:r>
            <a:r>
              <a:rPr lang="fr-FR" sz="1600" b="1" dirty="0" err="1" smtClean="0"/>
              <a:t>Integral</a:t>
            </a:r>
            <a:r>
              <a:rPr lang="fr-FR" sz="1600" b="1" dirty="0" smtClean="0"/>
              <a:t> </a:t>
            </a:r>
            <a:r>
              <a:rPr lang="fr-FR" sz="1600" b="1" dirty="0" err="1" smtClean="0"/>
              <a:t>Processes</a:t>
            </a:r>
            <a:r>
              <a:rPr lang="fr-FR" sz="1600" b="1" dirty="0" smtClean="0"/>
              <a:t> » </a:t>
            </a:r>
            <a:r>
              <a:rPr lang="fr-FR" sz="1600" b="1" dirty="0" err="1" smtClean="0"/>
              <a:t>that</a:t>
            </a:r>
            <a:r>
              <a:rPr lang="fr-FR" sz="1600" b="1" dirty="0" smtClean="0"/>
              <a:t> are </a:t>
            </a:r>
            <a:r>
              <a:rPr lang="fr-FR" sz="1600" b="1" dirty="0" err="1" smtClean="0"/>
              <a:t>generic</a:t>
            </a:r>
            <a:r>
              <a:rPr lang="fr-FR" sz="1600" b="1" dirty="0" smtClean="0"/>
              <a:t> to </a:t>
            </a:r>
            <a:r>
              <a:rPr lang="fr-FR" sz="1600" b="1" dirty="0" err="1" smtClean="0"/>
              <a:t>each</a:t>
            </a:r>
            <a:r>
              <a:rPr lang="fr-FR" sz="1600" b="1" dirty="0" smtClean="0"/>
              <a:t> </a:t>
            </a:r>
            <a:r>
              <a:rPr lang="fr-FR" sz="1600" b="1" dirty="0" err="1" smtClean="0"/>
              <a:t>industrial</a:t>
            </a:r>
            <a:r>
              <a:rPr lang="fr-FR" sz="1600" b="1" dirty="0" smtClean="0"/>
              <a:t> </a:t>
            </a:r>
            <a:r>
              <a:rPr lang="fr-FR" sz="1600" b="1" dirty="0" err="1" smtClean="0"/>
              <a:t>development</a:t>
            </a:r>
            <a:r>
              <a:rPr lang="fr-FR" sz="1600" b="1" dirty="0" smtClean="0"/>
              <a:t> </a:t>
            </a:r>
            <a:r>
              <a:rPr lang="fr-FR" sz="1600" b="1" dirty="0" err="1" smtClean="0"/>
              <a:t>activity</a:t>
            </a:r>
            <a:r>
              <a:rPr lang="fr-FR" sz="1600" b="1" dirty="0" smtClean="0"/>
              <a:t> (</a:t>
            </a:r>
            <a:r>
              <a:rPr lang="fr-FR" sz="1600" b="1" dirty="0" err="1" smtClean="0"/>
              <a:t>from</a:t>
            </a:r>
            <a:r>
              <a:rPr lang="fr-FR" sz="1600" b="1" dirty="0" smtClean="0"/>
              <a:t> ARP 4754A)</a:t>
            </a:r>
          </a:p>
          <a:p>
            <a:pPr marL="457200" indent="-457200" algn="ctr"/>
            <a:endParaRPr lang="en-GB" sz="1600" b="1" dirty="0" smtClean="0"/>
          </a:p>
        </p:txBody>
      </p:sp>
      <p:sp>
        <p:nvSpPr>
          <p:cNvPr id="16390" name="Rectangle 4"/>
          <p:cNvSpPr>
            <a:spLocks noChangeArrowheads="1"/>
          </p:cNvSpPr>
          <p:nvPr/>
        </p:nvSpPr>
        <p:spPr bwMode="auto">
          <a:xfrm>
            <a:off x="252413" y="1690688"/>
            <a:ext cx="9144000" cy="0"/>
          </a:xfrm>
          <a:prstGeom prst="rect">
            <a:avLst/>
          </a:prstGeom>
          <a:noFill/>
          <a:ln w="9525">
            <a:noFill/>
            <a:miter lim="800000"/>
            <a:headEnd/>
            <a:tailEnd/>
          </a:ln>
        </p:spPr>
        <p:txBody>
          <a:bodyPr>
            <a:spAutoFit/>
          </a:bodyPr>
          <a:lstStyle/>
          <a:p>
            <a:endParaRPr lang="fr-FR"/>
          </a:p>
        </p:txBody>
      </p:sp>
      <p:sp>
        <p:nvSpPr>
          <p:cNvPr id="16391" name="Rectangle 5"/>
          <p:cNvSpPr>
            <a:spLocks noChangeArrowheads="1"/>
          </p:cNvSpPr>
          <p:nvPr/>
        </p:nvSpPr>
        <p:spPr bwMode="auto">
          <a:xfrm>
            <a:off x="4763" y="1638300"/>
            <a:ext cx="9144000" cy="0"/>
          </a:xfrm>
          <a:prstGeom prst="rect">
            <a:avLst/>
          </a:prstGeom>
          <a:noFill/>
          <a:ln w="9525">
            <a:noFill/>
            <a:miter lim="800000"/>
            <a:headEnd/>
            <a:tailEnd/>
          </a:ln>
        </p:spPr>
        <p:txBody>
          <a:bodyPr>
            <a:spAutoFit/>
          </a:bodyPr>
          <a:lstStyle/>
          <a:p>
            <a:endParaRPr lang="fr-FR"/>
          </a:p>
        </p:txBody>
      </p:sp>
      <p:pic>
        <p:nvPicPr>
          <p:cNvPr id="16392" name="Picture 6"/>
          <p:cNvPicPr>
            <a:picLocks noChangeAspect="1" noChangeArrowheads="1"/>
          </p:cNvPicPr>
          <p:nvPr/>
        </p:nvPicPr>
        <p:blipFill>
          <a:blip r:embed="rId3"/>
          <a:srcRect/>
          <a:stretch>
            <a:fillRect/>
          </a:stretch>
        </p:blipFill>
        <p:spPr bwMode="auto">
          <a:xfrm>
            <a:off x="9525" y="1930083"/>
            <a:ext cx="9134475" cy="3581400"/>
          </a:xfrm>
          <a:prstGeom prst="rect">
            <a:avLst/>
          </a:prstGeom>
          <a:noFill/>
          <a:ln w="9525">
            <a:noFill/>
            <a:miter lim="800000"/>
            <a:headEnd/>
            <a:tailEnd/>
          </a:ln>
        </p:spPr>
      </p:pic>
      <p:sp>
        <p:nvSpPr>
          <p:cNvPr id="16393" name="Text Box 7"/>
          <p:cNvSpPr txBox="1">
            <a:spLocks noChangeArrowheads="1"/>
          </p:cNvSpPr>
          <p:nvPr/>
        </p:nvSpPr>
        <p:spPr bwMode="auto">
          <a:xfrm>
            <a:off x="287338" y="5451475"/>
            <a:ext cx="8856662" cy="1279525"/>
          </a:xfrm>
          <a:prstGeom prst="rect">
            <a:avLst/>
          </a:prstGeom>
          <a:noFill/>
          <a:ln w="9525">
            <a:noFill/>
            <a:miter lim="800000"/>
            <a:headEnd/>
            <a:tailEnd/>
          </a:ln>
        </p:spPr>
        <p:txBody>
          <a:bodyPr>
            <a:spAutoFit/>
          </a:bodyPr>
          <a:lstStyle/>
          <a:p>
            <a:pPr eaLnBrk="1" hangingPunct="1">
              <a:spcBef>
                <a:spcPct val="50000"/>
              </a:spcBef>
            </a:pPr>
            <a:r>
              <a:rPr lang="en-US" sz="1200" b="1" i="0" dirty="0">
                <a:latin typeface="Arial" pitchFamily="34" charset="0"/>
              </a:rPr>
              <a:t>Each integral process should be structured by: </a:t>
            </a:r>
          </a:p>
          <a:p>
            <a:pPr lvl="1" eaLnBrk="1" hangingPunct="1">
              <a:spcBef>
                <a:spcPct val="50000"/>
              </a:spcBef>
            </a:pPr>
            <a:r>
              <a:rPr lang="en-US" sz="1200" b="1" i="0" dirty="0">
                <a:latin typeface="Arial" pitchFamily="34" charset="0"/>
              </a:rPr>
              <a:t>- A plan describing, in accordance with development plan, the organization, the responsibilities, the tasks to perform, the management principles, the deliverables. </a:t>
            </a:r>
            <a:br>
              <a:rPr lang="en-US" sz="1200" b="1" i="0" dirty="0">
                <a:latin typeface="Arial" pitchFamily="34" charset="0"/>
              </a:rPr>
            </a:br>
            <a:r>
              <a:rPr lang="en-US" sz="1200" b="1" i="0" dirty="0">
                <a:latin typeface="Arial" pitchFamily="34" charset="0"/>
              </a:rPr>
              <a:t>- Method documents describing how to perform tasks identified in the plan and defining deliverables format and contents, </a:t>
            </a:r>
            <a:br>
              <a:rPr lang="en-US" sz="1200" b="1" i="0" dirty="0">
                <a:latin typeface="Arial" pitchFamily="34" charset="0"/>
              </a:rPr>
            </a:br>
            <a:r>
              <a:rPr lang="en-US" sz="1200" b="1" i="0" dirty="0">
                <a:latin typeface="Arial" pitchFamily="34" charset="0"/>
              </a:rPr>
              <a:t>- Technical deliverables resulting from the application of the plan and method documents</a:t>
            </a:r>
          </a:p>
        </p:txBody>
      </p:sp>
      <p:sp>
        <p:nvSpPr>
          <p:cNvPr id="11"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986374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u numéro de diapositive 3"/>
          <p:cNvSpPr>
            <a:spLocks noGrp="1"/>
          </p:cNvSpPr>
          <p:nvPr>
            <p:ph type="sldNum" sz="quarter" idx="11"/>
          </p:nvPr>
        </p:nvSpPr>
        <p:spPr>
          <a:xfrm>
            <a:off x="3143240" y="6492875"/>
            <a:ext cx="2895600" cy="365125"/>
          </a:xfrm>
          <a:noFill/>
        </p:spPr>
        <p:txBody>
          <a:bodyPr/>
          <a:lstStyle/>
          <a:p>
            <a:r>
              <a:rPr lang="en-GB" dirty="0" smtClean="0"/>
              <a:t>Page</a:t>
            </a:r>
            <a:r>
              <a:rPr lang="en-GB" sz="1400" dirty="0" smtClean="0"/>
              <a:t> </a:t>
            </a:r>
            <a:fld id="{92CB5C1D-914A-4870-A9C9-A888E69BF225}" type="slidenum">
              <a:rPr lang="en-GB" smtClean="0"/>
              <a:pPr/>
              <a:t>57</a:t>
            </a:fld>
            <a:endParaRPr lang="en-GB" dirty="0" smtClean="0"/>
          </a:p>
        </p:txBody>
      </p:sp>
      <p:sp>
        <p:nvSpPr>
          <p:cNvPr id="152579" name="Rectangle 2"/>
          <p:cNvSpPr>
            <a:spLocks noGrp="1" noChangeArrowheads="1"/>
          </p:cNvSpPr>
          <p:nvPr>
            <p:ph type="title"/>
          </p:nvPr>
        </p:nvSpPr>
        <p:spPr bwMode="auto">
          <a:xfrm>
            <a:off x="990574" y="852487"/>
            <a:ext cx="7429552" cy="35719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2000" u="none" dirty="0" smtClean="0"/>
              <a:t>Certification related Safety documents for Aircraft</a:t>
            </a:r>
          </a:p>
        </p:txBody>
      </p:sp>
      <p:sp>
        <p:nvSpPr>
          <p:cNvPr id="5" name="ZoneTexte 4"/>
          <p:cNvSpPr txBox="1"/>
          <p:nvPr/>
        </p:nvSpPr>
        <p:spPr>
          <a:xfrm>
            <a:off x="0" y="1995351"/>
            <a:ext cx="1647825" cy="646331"/>
          </a:xfrm>
          <a:prstGeom prst="rect">
            <a:avLst/>
          </a:prstGeom>
          <a:noFill/>
        </p:spPr>
        <p:txBody>
          <a:bodyPr wrap="square" rtlCol="0">
            <a:spAutoFit/>
          </a:bodyPr>
          <a:lstStyle/>
          <a:p>
            <a:r>
              <a:rPr lang="en-US" sz="1200" dirty="0" smtClean="0"/>
              <a:t>High level requirements (Regulation)</a:t>
            </a:r>
            <a:endParaRPr lang="en-US" sz="1200" dirty="0"/>
          </a:p>
        </p:txBody>
      </p:sp>
      <p:sp>
        <p:nvSpPr>
          <p:cNvPr id="6" name="ZoneTexte 5"/>
          <p:cNvSpPr txBox="1"/>
          <p:nvPr/>
        </p:nvSpPr>
        <p:spPr>
          <a:xfrm>
            <a:off x="4705350" y="2089995"/>
            <a:ext cx="4438650" cy="461665"/>
          </a:xfrm>
          <a:prstGeom prst="rect">
            <a:avLst/>
          </a:prstGeom>
          <a:noFill/>
        </p:spPr>
        <p:txBody>
          <a:bodyPr wrap="square" rtlCol="0">
            <a:spAutoFit/>
          </a:bodyPr>
          <a:lstStyle/>
          <a:p>
            <a:r>
              <a:rPr lang="en-US" sz="1200" dirty="0" smtClean="0"/>
              <a:t>Application of ARP 4754A, AIR6218 and  ARP 4761 for system development. Application of ARP5150 for airworthiness monitoring</a:t>
            </a:r>
          </a:p>
        </p:txBody>
      </p:sp>
      <p:sp>
        <p:nvSpPr>
          <p:cNvPr id="7" name="ZoneTexte 6"/>
          <p:cNvSpPr txBox="1"/>
          <p:nvPr/>
        </p:nvSpPr>
        <p:spPr>
          <a:xfrm>
            <a:off x="0" y="2729856"/>
            <a:ext cx="1714480" cy="461665"/>
          </a:xfrm>
          <a:prstGeom prst="rect">
            <a:avLst/>
          </a:prstGeom>
          <a:noFill/>
        </p:spPr>
        <p:txBody>
          <a:bodyPr wrap="square" rtlCol="0">
            <a:spAutoFit/>
          </a:bodyPr>
          <a:lstStyle/>
          <a:p>
            <a:r>
              <a:rPr lang="en-US" sz="1200" dirty="0" smtClean="0"/>
              <a:t>System development Recommended practices</a:t>
            </a:r>
            <a:endParaRPr lang="en-US" sz="1200" dirty="0"/>
          </a:p>
        </p:txBody>
      </p:sp>
      <p:sp>
        <p:nvSpPr>
          <p:cNvPr id="8" name="ZoneTexte 7"/>
          <p:cNvSpPr txBox="1"/>
          <p:nvPr/>
        </p:nvSpPr>
        <p:spPr>
          <a:xfrm>
            <a:off x="1800204" y="2641274"/>
            <a:ext cx="3048021" cy="1569660"/>
          </a:xfrm>
          <a:prstGeom prst="rect">
            <a:avLst/>
          </a:prstGeom>
          <a:noFill/>
        </p:spPr>
        <p:txBody>
          <a:bodyPr wrap="square" rtlCol="0">
            <a:spAutoFit/>
          </a:bodyPr>
          <a:lstStyle/>
          <a:p>
            <a:pPr>
              <a:buFont typeface="Arial" pitchFamily="34" charset="0"/>
              <a:buChar char="•"/>
            </a:pPr>
            <a:r>
              <a:rPr lang="en-US" sz="1200" dirty="0" smtClean="0"/>
              <a:t> ARP 4754A: Guidance for Development, Validation and Verification of aircraft systems</a:t>
            </a:r>
            <a:endParaRPr lang="fr-FR" sz="1200" dirty="0" smtClean="0"/>
          </a:p>
          <a:p>
            <a:pPr>
              <a:buFont typeface="Arial" pitchFamily="34" charset="0"/>
              <a:buChar char="•"/>
            </a:pPr>
            <a:r>
              <a:rPr lang="en-US" sz="1200" dirty="0" smtClean="0"/>
              <a:t> AIR 6218:</a:t>
            </a:r>
            <a:r>
              <a:rPr lang="en-US" sz="1200" b="1" dirty="0" smtClean="0"/>
              <a:t> </a:t>
            </a:r>
            <a:r>
              <a:rPr lang="en-US" sz="1200" dirty="0" smtClean="0"/>
              <a:t>Constructing Development Assurance Plan For Integrated Systems</a:t>
            </a:r>
          </a:p>
          <a:p>
            <a:r>
              <a:rPr lang="en-US" sz="1200" dirty="0" smtClean="0"/>
              <a:t> ARP 4761: Guidelines and methods for conducting the safety assessment process of civil airborne systems (and equipment)</a:t>
            </a:r>
            <a:endParaRPr lang="fr-FR" sz="1200" dirty="0" smtClean="0"/>
          </a:p>
          <a:p>
            <a:pPr>
              <a:buFont typeface="Arial" pitchFamily="34" charset="0"/>
              <a:buChar char="•"/>
            </a:pPr>
            <a:endParaRPr lang="en-US" sz="1200" dirty="0"/>
          </a:p>
        </p:txBody>
      </p:sp>
      <p:sp>
        <p:nvSpPr>
          <p:cNvPr id="9" name="ZoneTexte 8"/>
          <p:cNvSpPr txBox="1"/>
          <p:nvPr/>
        </p:nvSpPr>
        <p:spPr>
          <a:xfrm>
            <a:off x="1819259" y="1997663"/>
            <a:ext cx="1785950" cy="646331"/>
          </a:xfrm>
          <a:prstGeom prst="rect">
            <a:avLst/>
          </a:prstGeom>
          <a:noFill/>
        </p:spPr>
        <p:txBody>
          <a:bodyPr wrap="square" rtlCol="0">
            <a:spAutoFit/>
          </a:bodyPr>
          <a:lstStyle/>
          <a:p>
            <a:r>
              <a:rPr lang="en-US" sz="1200" dirty="0" smtClean="0"/>
              <a:t>CS25</a:t>
            </a:r>
          </a:p>
          <a:p>
            <a:r>
              <a:rPr lang="en-US" sz="1200" dirty="0" smtClean="0"/>
              <a:t>CRI, </a:t>
            </a:r>
          </a:p>
          <a:p>
            <a:r>
              <a:rPr lang="en-US" sz="1200" dirty="0" smtClean="0"/>
              <a:t>Cert Memo</a:t>
            </a:r>
            <a:endParaRPr lang="en-US" sz="1200" dirty="0"/>
          </a:p>
        </p:txBody>
      </p:sp>
      <p:sp>
        <p:nvSpPr>
          <p:cNvPr id="11" name="ZoneTexte 10"/>
          <p:cNvSpPr txBox="1"/>
          <p:nvPr/>
        </p:nvSpPr>
        <p:spPr>
          <a:xfrm>
            <a:off x="5286380" y="2641274"/>
            <a:ext cx="3714776" cy="1938992"/>
          </a:xfrm>
          <a:prstGeom prst="rect">
            <a:avLst/>
          </a:prstGeom>
          <a:noFill/>
        </p:spPr>
        <p:txBody>
          <a:bodyPr wrap="square" rtlCol="0">
            <a:spAutoFit/>
          </a:bodyPr>
          <a:lstStyle/>
          <a:p>
            <a:pPr>
              <a:buFont typeface="Wingdings" pitchFamily="2" charset="2"/>
              <a:buChar char="ü"/>
            </a:pPr>
            <a:r>
              <a:rPr lang="en-US" sz="1200" dirty="0" smtClean="0"/>
              <a:t> Safety plan,</a:t>
            </a:r>
          </a:p>
          <a:p>
            <a:pPr>
              <a:buFont typeface="Wingdings" pitchFamily="2" charset="2"/>
              <a:buChar char="ü"/>
            </a:pPr>
            <a:r>
              <a:rPr lang="en-US" sz="1200" dirty="0" smtClean="0"/>
              <a:t> Validation plan,</a:t>
            </a:r>
          </a:p>
          <a:p>
            <a:pPr>
              <a:buFont typeface="Wingdings" pitchFamily="2" charset="2"/>
              <a:buChar char="ü"/>
            </a:pPr>
            <a:r>
              <a:rPr lang="en-US" sz="1200" dirty="0" smtClean="0"/>
              <a:t> Verification plan</a:t>
            </a:r>
          </a:p>
          <a:p>
            <a:pPr>
              <a:buFont typeface="Wingdings" pitchFamily="2" charset="2"/>
              <a:buChar char="ü"/>
            </a:pPr>
            <a:r>
              <a:rPr lang="en-US" sz="1200" dirty="0" smtClean="0"/>
              <a:t> Safety Master Document</a:t>
            </a:r>
          </a:p>
          <a:p>
            <a:pPr>
              <a:buFont typeface="Wingdings" pitchFamily="2" charset="2"/>
              <a:buChar char="ü"/>
            </a:pPr>
            <a:r>
              <a:rPr lang="en-US" sz="1200" dirty="0" smtClean="0"/>
              <a:t>Lessons learned from experience consideration</a:t>
            </a:r>
          </a:p>
          <a:p>
            <a:pPr>
              <a:buFont typeface="Wingdings" pitchFamily="2" charset="2"/>
              <a:buChar char="ü"/>
            </a:pPr>
            <a:r>
              <a:rPr lang="en-US" sz="1200" dirty="0" smtClean="0"/>
              <a:t> Safety review check lists</a:t>
            </a:r>
          </a:p>
          <a:p>
            <a:pPr>
              <a:buFont typeface="Wingdings" pitchFamily="2" charset="2"/>
              <a:buChar char="ü"/>
            </a:pPr>
            <a:r>
              <a:rPr lang="en-US" sz="1200" dirty="0" smtClean="0"/>
              <a:t> Safety methods for FHA,PASA, PSSA, SSA, ASA, CMA, HEA, PRA, ZSA, IHA, Safety Synthesis, Safety Review organization</a:t>
            </a:r>
          </a:p>
          <a:p>
            <a:pPr>
              <a:buFont typeface="Wingdings" pitchFamily="2" charset="2"/>
              <a:buChar char="ü"/>
            </a:pPr>
            <a:r>
              <a:rPr lang="en-US" sz="1200" dirty="0" smtClean="0"/>
              <a:t>Integrated system specific studies (from AIR 6218)</a:t>
            </a:r>
            <a:endParaRPr lang="en-US" sz="1200" dirty="0"/>
          </a:p>
        </p:txBody>
      </p:sp>
      <p:sp>
        <p:nvSpPr>
          <p:cNvPr id="12" name="ZoneTexte 11"/>
          <p:cNvSpPr txBox="1"/>
          <p:nvPr/>
        </p:nvSpPr>
        <p:spPr>
          <a:xfrm>
            <a:off x="0" y="4636367"/>
            <a:ext cx="1714480" cy="461665"/>
          </a:xfrm>
          <a:prstGeom prst="rect">
            <a:avLst/>
          </a:prstGeom>
          <a:noFill/>
        </p:spPr>
        <p:txBody>
          <a:bodyPr wrap="square" rtlCol="0">
            <a:spAutoFit/>
          </a:bodyPr>
          <a:lstStyle/>
          <a:p>
            <a:r>
              <a:rPr lang="en-US" sz="1200" dirty="0" smtClean="0"/>
              <a:t>Item development recommended practices</a:t>
            </a:r>
            <a:endParaRPr lang="en-US" sz="1200" dirty="0"/>
          </a:p>
        </p:txBody>
      </p:sp>
      <p:sp>
        <p:nvSpPr>
          <p:cNvPr id="13" name="ZoneTexte 12"/>
          <p:cNvSpPr txBox="1"/>
          <p:nvPr/>
        </p:nvSpPr>
        <p:spPr>
          <a:xfrm>
            <a:off x="1771630" y="4650654"/>
            <a:ext cx="3000396" cy="830997"/>
          </a:xfrm>
          <a:prstGeom prst="rect">
            <a:avLst/>
          </a:prstGeom>
          <a:noFill/>
        </p:spPr>
        <p:txBody>
          <a:bodyPr wrap="square" rtlCol="0">
            <a:spAutoFit/>
          </a:bodyPr>
          <a:lstStyle/>
          <a:p>
            <a:pPr>
              <a:buFont typeface="Arial" pitchFamily="34" charset="0"/>
              <a:buChar char="•"/>
            </a:pPr>
            <a:r>
              <a:rPr lang="en-US" sz="1200" dirty="0" smtClean="0"/>
              <a:t> DO 178 (software items)</a:t>
            </a:r>
          </a:p>
          <a:p>
            <a:pPr>
              <a:buFont typeface="Arial" pitchFamily="34" charset="0"/>
              <a:buChar char="•"/>
            </a:pPr>
            <a:r>
              <a:rPr lang="en-US" sz="1200" dirty="0" smtClean="0"/>
              <a:t> DO 254 (Electronic hardware items)</a:t>
            </a:r>
          </a:p>
          <a:p>
            <a:pPr>
              <a:buFont typeface="Arial" pitchFamily="34" charset="0"/>
              <a:buChar char="•"/>
            </a:pPr>
            <a:r>
              <a:rPr lang="en-US" sz="1200" dirty="0" smtClean="0"/>
              <a:t> DO 297 (integrated modular avionic)</a:t>
            </a:r>
          </a:p>
          <a:p>
            <a:pPr>
              <a:buFont typeface="Arial" pitchFamily="34" charset="0"/>
              <a:buChar char="•"/>
            </a:pPr>
            <a:r>
              <a:rPr lang="en-US" sz="1200" dirty="0" smtClean="0"/>
              <a:t> SOI Reviews</a:t>
            </a:r>
            <a:endParaRPr lang="en-US" sz="1200" dirty="0"/>
          </a:p>
        </p:txBody>
      </p:sp>
      <p:sp>
        <p:nvSpPr>
          <p:cNvPr id="14" name="ZoneTexte 13"/>
          <p:cNvSpPr txBox="1"/>
          <p:nvPr/>
        </p:nvSpPr>
        <p:spPr>
          <a:xfrm>
            <a:off x="0" y="5514990"/>
            <a:ext cx="1714480" cy="461665"/>
          </a:xfrm>
          <a:prstGeom prst="rect">
            <a:avLst/>
          </a:prstGeom>
          <a:noFill/>
        </p:spPr>
        <p:txBody>
          <a:bodyPr wrap="square" rtlCol="0">
            <a:spAutoFit/>
          </a:bodyPr>
          <a:lstStyle/>
          <a:p>
            <a:r>
              <a:rPr lang="en-US" sz="1200" dirty="0" smtClean="0"/>
              <a:t>In service safety monitoring</a:t>
            </a:r>
            <a:endParaRPr lang="en-US" sz="1200" dirty="0"/>
          </a:p>
        </p:txBody>
      </p:sp>
      <p:sp>
        <p:nvSpPr>
          <p:cNvPr id="15" name="ZoneTexte 14"/>
          <p:cNvSpPr txBox="1"/>
          <p:nvPr/>
        </p:nvSpPr>
        <p:spPr>
          <a:xfrm>
            <a:off x="1790679" y="5538802"/>
            <a:ext cx="3248046" cy="461665"/>
          </a:xfrm>
          <a:prstGeom prst="rect">
            <a:avLst/>
          </a:prstGeom>
          <a:noFill/>
        </p:spPr>
        <p:txBody>
          <a:bodyPr wrap="square" rtlCol="0">
            <a:spAutoFit/>
          </a:bodyPr>
          <a:lstStyle/>
          <a:p>
            <a:r>
              <a:rPr lang="en-US" sz="1200" dirty="0" smtClean="0"/>
              <a:t>ARP 5150 (Safety assessment of transport airplane  in commercial service</a:t>
            </a:r>
            <a:endParaRPr lang="en-US" sz="1200" dirty="0"/>
          </a:p>
        </p:txBody>
      </p:sp>
      <p:sp>
        <p:nvSpPr>
          <p:cNvPr id="17" name="ZoneTexte 16"/>
          <p:cNvSpPr txBox="1"/>
          <p:nvPr/>
        </p:nvSpPr>
        <p:spPr>
          <a:xfrm>
            <a:off x="5286380" y="5529277"/>
            <a:ext cx="3714776" cy="1015663"/>
          </a:xfrm>
          <a:prstGeom prst="rect">
            <a:avLst/>
          </a:prstGeom>
          <a:noFill/>
        </p:spPr>
        <p:txBody>
          <a:bodyPr wrap="square" rtlCol="0">
            <a:spAutoFit/>
          </a:bodyPr>
          <a:lstStyle/>
          <a:p>
            <a:pPr>
              <a:buFont typeface="Wingdings" pitchFamily="2" charset="2"/>
              <a:buChar char="ü"/>
            </a:pPr>
            <a:r>
              <a:rPr lang="en-US" sz="1200" dirty="0" smtClean="0"/>
              <a:t> In service safety monitoring plan</a:t>
            </a:r>
          </a:p>
          <a:p>
            <a:pPr>
              <a:buFont typeface="Wingdings" pitchFamily="2" charset="2"/>
              <a:buChar char="ü"/>
            </a:pPr>
            <a:r>
              <a:rPr lang="en-US" sz="1200" dirty="0" smtClean="0"/>
              <a:t> Method for in service monitoring </a:t>
            </a:r>
          </a:p>
          <a:p>
            <a:pPr>
              <a:buFont typeface="Wingdings" pitchFamily="2" charset="2"/>
              <a:buChar char="ü"/>
            </a:pPr>
            <a:r>
              <a:rPr lang="en-US" sz="1200" dirty="0" smtClean="0"/>
              <a:t> Method for deriving and applying lessons learned from development and from in service experiences.</a:t>
            </a:r>
          </a:p>
          <a:p>
            <a:pPr>
              <a:buFont typeface="Wingdings" pitchFamily="2" charset="2"/>
              <a:buChar char="ü"/>
            </a:pPr>
            <a:r>
              <a:rPr lang="en-US" sz="1200" dirty="0" smtClean="0"/>
              <a:t>Lessons learned Requirements from experience</a:t>
            </a:r>
            <a:endParaRPr lang="en-US" sz="1200" dirty="0"/>
          </a:p>
        </p:txBody>
      </p:sp>
      <p:sp>
        <p:nvSpPr>
          <p:cNvPr id="16" name="ZoneTexte 15"/>
          <p:cNvSpPr txBox="1"/>
          <p:nvPr/>
        </p:nvSpPr>
        <p:spPr>
          <a:xfrm>
            <a:off x="142844" y="1533686"/>
            <a:ext cx="4429156" cy="461665"/>
          </a:xfrm>
          <a:prstGeom prst="rect">
            <a:avLst/>
          </a:prstGeom>
          <a:noFill/>
        </p:spPr>
        <p:txBody>
          <a:bodyPr wrap="square" rtlCol="0">
            <a:spAutoFit/>
          </a:bodyPr>
          <a:lstStyle/>
          <a:p>
            <a:pPr algn="ctr"/>
            <a:r>
              <a:rPr lang="en-US" sz="1200" b="1" dirty="0" smtClean="0"/>
              <a:t>Regulation and recommended practices applicable documents for system developments</a:t>
            </a:r>
            <a:endParaRPr lang="en-US" sz="1200" b="1" dirty="0"/>
          </a:p>
        </p:txBody>
      </p:sp>
      <p:sp>
        <p:nvSpPr>
          <p:cNvPr id="18" name="ZoneTexte 17"/>
          <p:cNvSpPr txBox="1"/>
          <p:nvPr/>
        </p:nvSpPr>
        <p:spPr>
          <a:xfrm>
            <a:off x="5082540" y="1443664"/>
            <a:ext cx="3857652" cy="646331"/>
          </a:xfrm>
          <a:prstGeom prst="rect">
            <a:avLst/>
          </a:prstGeom>
          <a:noFill/>
        </p:spPr>
        <p:txBody>
          <a:bodyPr wrap="square" rtlCol="0">
            <a:spAutoFit/>
          </a:bodyPr>
          <a:lstStyle/>
          <a:p>
            <a:pPr algn="ctr"/>
            <a:r>
              <a:rPr lang="en-US" sz="1200" b="1" dirty="0" smtClean="0"/>
              <a:t>Certification related documents that can be easily improved (short mid term loop) with lessons learned from experience</a:t>
            </a:r>
            <a:endParaRPr lang="en-US" sz="1200" b="1" dirty="0"/>
          </a:p>
        </p:txBody>
      </p:sp>
      <p:sp>
        <p:nvSpPr>
          <p:cNvPr id="19" name="ZoneTexte 18"/>
          <p:cNvSpPr txBox="1"/>
          <p:nvPr/>
        </p:nvSpPr>
        <p:spPr>
          <a:xfrm>
            <a:off x="5286375" y="4638683"/>
            <a:ext cx="3705225" cy="646331"/>
          </a:xfrm>
          <a:prstGeom prst="rect">
            <a:avLst/>
          </a:prstGeom>
          <a:noFill/>
        </p:spPr>
        <p:txBody>
          <a:bodyPr wrap="square" rtlCol="0">
            <a:spAutoFit/>
          </a:bodyPr>
          <a:lstStyle/>
          <a:p>
            <a:pPr>
              <a:buFont typeface="Arial" pitchFamily="34" charset="0"/>
              <a:buChar char="•"/>
            </a:pPr>
            <a:r>
              <a:rPr lang="en-US" sz="1200" dirty="0" smtClean="0"/>
              <a:t> SOI (Stage Of Involvement) reviews check lists </a:t>
            </a:r>
            <a:r>
              <a:rPr lang="en-US" sz="1200" i="1" dirty="0" smtClean="0"/>
              <a:t>(planning review, development review, verification review, final review)</a:t>
            </a:r>
            <a:endParaRPr lang="en-US" sz="1200" i="1" dirty="0"/>
          </a:p>
        </p:txBody>
      </p:sp>
      <p:sp>
        <p:nvSpPr>
          <p:cNvPr id="20" name="ZoneTexte 19"/>
          <p:cNvSpPr txBox="1"/>
          <p:nvPr/>
        </p:nvSpPr>
        <p:spPr>
          <a:xfrm>
            <a:off x="177134" y="1195132"/>
            <a:ext cx="8867775" cy="338554"/>
          </a:xfrm>
          <a:prstGeom prst="rect">
            <a:avLst/>
          </a:prstGeom>
          <a:noFill/>
          <a:ln>
            <a:solidFill>
              <a:schemeClr val="tx1"/>
            </a:solidFill>
          </a:ln>
        </p:spPr>
        <p:txBody>
          <a:bodyPr wrap="square" rtlCol="0">
            <a:spAutoFit/>
          </a:bodyPr>
          <a:lstStyle/>
          <a:p>
            <a:pPr algn="ctr"/>
            <a:r>
              <a:rPr lang="en-US" sz="1600" b="1" dirty="0" smtClean="0"/>
              <a:t>Details of certification related documents from application of the ARP 4754A to Aircraft development</a:t>
            </a:r>
            <a:endParaRPr lang="en-US" sz="1600" b="1" dirty="0"/>
          </a:p>
        </p:txBody>
      </p:sp>
      <p:sp>
        <p:nvSpPr>
          <p:cNvPr id="22"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21" name="Espace réservé de la date 3"/>
          <p:cNvSpPr>
            <a:spLocks noGrp="1"/>
          </p:cNvSpPr>
          <p:nvPr>
            <p:ph type="dt" sz="half" idx="4294967295"/>
          </p:nvPr>
        </p:nvSpPr>
        <p:spPr>
          <a:xfrm>
            <a:off x="7596188" y="230981"/>
            <a:ext cx="1279364" cy="457200"/>
          </a:xfrm>
          <a:prstGeom prst="rect">
            <a:avLst/>
          </a:prstGeom>
        </p:spPr>
        <p:txBody>
          <a:bodyPr/>
          <a:lstStyle/>
          <a:p>
            <a:pPr>
              <a:defRPr/>
            </a:pPr>
            <a:r>
              <a:rPr lang="fr-FR" sz="900" b="1" cap="all" dirty="0">
                <a:solidFill>
                  <a:schemeClr val="accent2"/>
                </a:solidFill>
              </a:rPr>
              <a:t>19-20 th SEPT, 2013</a:t>
            </a:r>
            <a:endParaRPr lang="en-US" sz="900" b="1" cap="all" dirty="0">
              <a:solidFill>
                <a:schemeClr val="accent2"/>
              </a:solidFill>
            </a:endParaRPr>
          </a:p>
        </p:txBody>
      </p:sp>
    </p:spTree>
    <p:extLst>
      <p:ext uri="{BB962C8B-B14F-4D97-AF65-F5344CB8AC3E}">
        <p14:creationId xmlns:p14="http://schemas.microsoft.com/office/powerpoint/2010/main" val="622828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 User Group Meeting – 19th of September, 2013</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3602" name="Espace réservé du numéro de diapositive 4"/>
          <p:cNvSpPr>
            <a:spLocks noGrp="1"/>
          </p:cNvSpPr>
          <p:nvPr>
            <p:ph type="sldNum" sz="quarter" idx="4294967295"/>
          </p:nvPr>
        </p:nvSpPr>
        <p:spPr>
          <a:xfrm>
            <a:off x="3124200" y="6356350"/>
            <a:ext cx="2895600" cy="365125"/>
          </a:xfrm>
          <a:prstGeom prst="rect">
            <a:avLst/>
          </a:prstGeom>
          <a:noFill/>
        </p:spPr>
        <p:txBody>
          <a:bodyPr/>
          <a:lstStyle/>
          <a:p>
            <a:r>
              <a:rPr lang="en-GB" smtClean="0"/>
              <a:t>Page</a:t>
            </a:r>
            <a:r>
              <a:rPr lang="en-GB" sz="1400" smtClean="0"/>
              <a:t> </a:t>
            </a:r>
            <a:fld id="{512A1545-95DB-4424-AAD6-5D8662CF11C6}" type="slidenum">
              <a:rPr lang="en-GB" smtClean="0"/>
              <a:pPr/>
              <a:t>58</a:t>
            </a:fld>
            <a:endParaRPr lang="en-GB" smtClean="0"/>
          </a:p>
        </p:txBody>
      </p:sp>
      <p:sp>
        <p:nvSpPr>
          <p:cNvPr id="153603" name="AutoShape 2"/>
          <p:cNvSpPr>
            <a:spLocks noChangeArrowheads="1"/>
          </p:cNvSpPr>
          <p:nvPr/>
        </p:nvSpPr>
        <p:spPr bwMode="auto">
          <a:xfrm>
            <a:off x="361950" y="1752600"/>
            <a:ext cx="1895475" cy="2605094"/>
          </a:xfrm>
          <a:prstGeom prst="roundRect">
            <a:avLst>
              <a:gd name="adj" fmla="val 16667"/>
            </a:avLst>
          </a:prstGeom>
          <a:solidFill>
            <a:srgbClr val="FFCC66"/>
          </a:solidFill>
          <a:ln w="28575">
            <a:solidFill>
              <a:srgbClr val="000000"/>
            </a:solidFill>
            <a:round/>
            <a:headEnd/>
            <a:tailEnd/>
          </a:ln>
        </p:spPr>
        <p:txBody>
          <a:bodyPr lIns="12700" tIns="12700" rIns="12700" bIns="12700"/>
          <a:lstStyle/>
          <a:p>
            <a:pPr algn="ctr"/>
            <a:r>
              <a:rPr lang="en-GB" sz="1400" b="1" i="0" dirty="0">
                <a:solidFill>
                  <a:srgbClr val="000000"/>
                </a:solidFill>
                <a:latin typeface="Arial" pitchFamily="34" charset="0"/>
              </a:rPr>
              <a:t>EXPERIENCE DATA SOURCES</a:t>
            </a:r>
            <a:br>
              <a:rPr lang="en-GB" sz="1400" b="1" i="0" dirty="0">
                <a:solidFill>
                  <a:srgbClr val="000000"/>
                </a:solidFill>
                <a:latin typeface="Arial" pitchFamily="34" charset="0"/>
              </a:rPr>
            </a:br>
            <a:endParaRPr lang="en-GB" sz="1400" b="1" i="0" dirty="0">
              <a:solidFill>
                <a:srgbClr val="000000"/>
              </a:solidFill>
              <a:latin typeface="Arial" pitchFamily="34" charset="0"/>
            </a:endParaRPr>
          </a:p>
          <a:p>
            <a:pPr>
              <a:buFontTx/>
              <a:buChar char="•"/>
            </a:pPr>
            <a:r>
              <a:rPr lang="en-GB" sz="1400" i="0" dirty="0">
                <a:solidFill>
                  <a:srgbClr val="000000"/>
                </a:solidFill>
                <a:latin typeface="Arial" pitchFamily="34" charset="0"/>
              </a:rPr>
              <a:t>Product support</a:t>
            </a:r>
          </a:p>
          <a:p>
            <a:pPr>
              <a:buFontTx/>
              <a:buChar char="•"/>
            </a:pPr>
            <a:r>
              <a:rPr lang="en-GB" sz="1400" i="0" dirty="0">
                <a:solidFill>
                  <a:srgbClr val="000000"/>
                </a:solidFill>
                <a:latin typeface="Arial" pitchFamily="34" charset="0"/>
              </a:rPr>
              <a:t>Continuous airworthiness safety assessment process</a:t>
            </a:r>
          </a:p>
          <a:p>
            <a:pPr>
              <a:buFontTx/>
              <a:buChar char="•"/>
            </a:pPr>
            <a:r>
              <a:rPr lang="en-GB" sz="1400" i="0" dirty="0">
                <a:solidFill>
                  <a:srgbClr val="000000"/>
                </a:solidFill>
                <a:latin typeface="Arial" pitchFamily="34" charset="0"/>
              </a:rPr>
              <a:t>Continuous improvement assessment process</a:t>
            </a:r>
          </a:p>
          <a:p>
            <a:pPr>
              <a:buFontTx/>
              <a:buChar char="•"/>
            </a:pPr>
            <a:r>
              <a:rPr lang="en-GB" sz="1400" i="0" dirty="0">
                <a:solidFill>
                  <a:srgbClr val="000000"/>
                </a:solidFill>
                <a:latin typeface="Arial" pitchFamily="34" charset="0"/>
              </a:rPr>
              <a:t>Modification process</a:t>
            </a:r>
          </a:p>
          <a:p>
            <a:pPr algn="ctr"/>
            <a:endParaRPr lang="en-GB" sz="1400" i="0" dirty="0">
              <a:solidFill>
                <a:srgbClr val="000000"/>
              </a:solidFill>
              <a:latin typeface="Arial" pitchFamily="34" charset="0"/>
            </a:endParaRPr>
          </a:p>
        </p:txBody>
      </p:sp>
      <p:sp>
        <p:nvSpPr>
          <p:cNvPr id="153604" name="Rectangle 3"/>
          <p:cNvSpPr>
            <a:spLocks noGrp="1" noChangeArrowheads="1"/>
          </p:cNvSpPr>
          <p:nvPr>
            <p:ph type="title"/>
          </p:nvPr>
        </p:nvSpPr>
        <p:spPr bwMode="auto">
          <a:xfrm>
            <a:off x="1276350" y="152400"/>
            <a:ext cx="6496050" cy="304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GB" sz="1800" u="none" smtClean="0"/>
              <a:t>LESSONS LEARNED PROCESS (FROM ARP 5150)</a:t>
            </a:r>
          </a:p>
        </p:txBody>
      </p:sp>
      <p:sp>
        <p:nvSpPr>
          <p:cNvPr id="153605" name="Line 4"/>
          <p:cNvSpPr>
            <a:spLocks noChangeShapeType="1"/>
          </p:cNvSpPr>
          <p:nvPr/>
        </p:nvSpPr>
        <p:spPr bwMode="auto">
          <a:xfrm>
            <a:off x="3603625" y="2130425"/>
            <a:ext cx="1588" cy="155575"/>
          </a:xfrm>
          <a:prstGeom prst="line">
            <a:avLst/>
          </a:prstGeom>
          <a:noFill/>
          <a:ln w="25400">
            <a:solidFill>
              <a:srgbClr val="000000"/>
            </a:solidFill>
            <a:round/>
            <a:headEnd type="none" w="sm" len="sm"/>
            <a:tailEnd type="none" w="sm" len="sm"/>
          </a:ln>
        </p:spPr>
        <p:txBody>
          <a:bodyPr/>
          <a:lstStyle/>
          <a:p>
            <a:endParaRPr lang="en-US"/>
          </a:p>
        </p:txBody>
      </p:sp>
      <p:sp>
        <p:nvSpPr>
          <p:cNvPr id="153606" name="AutoShape 5"/>
          <p:cNvSpPr>
            <a:spLocks noChangeArrowheads="1"/>
          </p:cNvSpPr>
          <p:nvPr/>
        </p:nvSpPr>
        <p:spPr bwMode="auto">
          <a:xfrm>
            <a:off x="1981200" y="533400"/>
            <a:ext cx="3770313" cy="882650"/>
          </a:xfrm>
          <a:prstGeom prst="roundRect">
            <a:avLst>
              <a:gd name="adj" fmla="val 16667"/>
            </a:avLst>
          </a:prstGeom>
          <a:solidFill>
            <a:schemeClr val="accent1"/>
          </a:solidFill>
          <a:ln w="12700">
            <a:solidFill>
              <a:srgbClr val="000000"/>
            </a:solidFill>
            <a:round/>
            <a:headEnd/>
            <a:tailEnd/>
          </a:ln>
        </p:spPr>
        <p:txBody>
          <a:bodyPr lIns="12700" tIns="12700" rIns="12700" bIns="12700"/>
          <a:lstStyle/>
          <a:p>
            <a:pPr algn="ctr"/>
            <a:r>
              <a:rPr lang="fr-FR" sz="1200" b="1" i="0" u="sng" dirty="0">
                <a:solidFill>
                  <a:schemeClr val="bg1"/>
                </a:solidFill>
                <a:latin typeface="Arial" pitchFamily="34" charset="0"/>
              </a:rPr>
              <a:t>SUB-PROCESS  A: Data </a:t>
            </a:r>
            <a:r>
              <a:rPr lang="fr-FR" sz="1200" b="1" i="0" u="sng" dirty="0" err="1">
                <a:solidFill>
                  <a:schemeClr val="bg1"/>
                </a:solidFill>
                <a:latin typeface="Arial" pitchFamily="34" charset="0"/>
              </a:rPr>
              <a:t>selection</a:t>
            </a:r>
            <a:endParaRPr lang="fr-FR" sz="1200" b="1" u="sng" dirty="0">
              <a:solidFill>
                <a:schemeClr val="bg1"/>
              </a:solidFill>
            </a:endParaRPr>
          </a:p>
        </p:txBody>
      </p:sp>
      <p:sp>
        <p:nvSpPr>
          <p:cNvPr id="153607" name="AutoShape 6"/>
          <p:cNvSpPr>
            <a:spLocks noChangeArrowheads="1"/>
          </p:cNvSpPr>
          <p:nvPr/>
        </p:nvSpPr>
        <p:spPr bwMode="auto">
          <a:xfrm>
            <a:off x="6229350" y="533400"/>
            <a:ext cx="2914650" cy="5257800"/>
          </a:xfrm>
          <a:prstGeom prst="roundRect">
            <a:avLst>
              <a:gd name="adj" fmla="val 16667"/>
            </a:avLst>
          </a:prstGeom>
          <a:solidFill>
            <a:srgbClr val="00CCFF"/>
          </a:solidFill>
          <a:ln w="12700">
            <a:solidFill>
              <a:srgbClr val="000000"/>
            </a:solidFill>
            <a:round/>
            <a:headEnd/>
            <a:tailEnd/>
          </a:ln>
        </p:spPr>
        <p:txBody>
          <a:bodyPr lIns="12700" tIns="12700" rIns="12700" bIns="12700"/>
          <a:lstStyle/>
          <a:p>
            <a:pPr algn="ctr"/>
            <a:r>
              <a:rPr lang="fr-FR" sz="1200" b="1" i="0" u="sng" dirty="0" smtClean="0">
                <a:solidFill>
                  <a:srgbClr val="000000"/>
                </a:solidFill>
                <a:latin typeface="Arial" pitchFamily="34" charset="0"/>
              </a:rPr>
              <a:t>SUB-PROCESS  </a:t>
            </a:r>
            <a:r>
              <a:rPr lang="fr-FR" sz="1200" b="1" i="0" u="sng" dirty="0">
                <a:solidFill>
                  <a:srgbClr val="000000"/>
                </a:solidFill>
                <a:latin typeface="Arial" pitchFamily="34" charset="0"/>
              </a:rPr>
              <a:t>C:</a:t>
            </a:r>
            <a:br>
              <a:rPr lang="fr-FR" sz="1200" b="1" i="0" u="sng" dirty="0">
                <a:solidFill>
                  <a:srgbClr val="000000"/>
                </a:solidFill>
                <a:latin typeface="Arial" pitchFamily="34" charset="0"/>
              </a:rPr>
            </a:br>
            <a:r>
              <a:rPr lang="fr-FR" sz="1200" b="1" i="0" u="sng" dirty="0" smtClean="0">
                <a:solidFill>
                  <a:srgbClr val="000000"/>
                </a:solidFill>
                <a:latin typeface="Arial" pitchFamily="34" charset="0"/>
              </a:rPr>
              <a:t>E</a:t>
            </a:r>
            <a:r>
              <a:rPr lang="en-GB" sz="1200" b="1" i="0" dirty="0" err="1" smtClean="0">
                <a:solidFill>
                  <a:srgbClr val="000000"/>
                </a:solidFill>
                <a:latin typeface="Arial" pitchFamily="34" charset="0"/>
              </a:rPr>
              <a:t>laboration</a:t>
            </a:r>
            <a:r>
              <a:rPr lang="en-GB" sz="1200" b="1" i="0" dirty="0" smtClean="0">
                <a:solidFill>
                  <a:srgbClr val="000000"/>
                </a:solidFill>
                <a:latin typeface="Arial" pitchFamily="34" charset="0"/>
              </a:rPr>
              <a:t> </a:t>
            </a:r>
            <a:r>
              <a:rPr lang="en-GB" sz="1200" b="1" i="0" dirty="0">
                <a:solidFill>
                  <a:srgbClr val="000000"/>
                </a:solidFill>
                <a:latin typeface="Arial" pitchFamily="34" charset="0"/>
              </a:rPr>
              <a:t>of guidelines, standards, design requirements for future programs</a:t>
            </a:r>
          </a:p>
        </p:txBody>
      </p:sp>
      <p:sp>
        <p:nvSpPr>
          <p:cNvPr id="153608" name="Line 7"/>
          <p:cNvSpPr>
            <a:spLocks noChangeShapeType="1"/>
          </p:cNvSpPr>
          <p:nvPr/>
        </p:nvSpPr>
        <p:spPr bwMode="auto">
          <a:xfrm flipH="1" flipV="1">
            <a:off x="1285852" y="4357694"/>
            <a:ext cx="45719" cy="1785950"/>
          </a:xfrm>
          <a:prstGeom prst="line">
            <a:avLst/>
          </a:prstGeom>
          <a:noFill/>
          <a:ln w="25400">
            <a:solidFill>
              <a:srgbClr val="000000"/>
            </a:solidFill>
            <a:round/>
            <a:headEnd type="none" w="sm" len="med"/>
            <a:tailEnd type="triangle" w="sm" len="med"/>
          </a:ln>
        </p:spPr>
        <p:txBody>
          <a:bodyPr/>
          <a:lstStyle/>
          <a:p>
            <a:endParaRPr lang="en-US"/>
          </a:p>
        </p:txBody>
      </p:sp>
      <p:sp>
        <p:nvSpPr>
          <p:cNvPr id="153609" name="Line 8"/>
          <p:cNvSpPr>
            <a:spLocks noChangeShapeType="1"/>
          </p:cNvSpPr>
          <p:nvPr/>
        </p:nvSpPr>
        <p:spPr bwMode="auto">
          <a:xfrm flipH="1" flipV="1">
            <a:off x="1295400" y="6172200"/>
            <a:ext cx="2209800" cy="0"/>
          </a:xfrm>
          <a:prstGeom prst="line">
            <a:avLst/>
          </a:prstGeom>
          <a:noFill/>
          <a:ln w="25400">
            <a:solidFill>
              <a:srgbClr val="000000"/>
            </a:solidFill>
            <a:round/>
            <a:headEnd type="none" w="sm" len="sm"/>
            <a:tailEnd type="none" w="sm" len="sm"/>
          </a:ln>
        </p:spPr>
        <p:txBody>
          <a:bodyPr/>
          <a:lstStyle/>
          <a:p>
            <a:endParaRPr lang="en-US"/>
          </a:p>
        </p:txBody>
      </p:sp>
      <p:sp>
        <p:nvSpPr>
          <p:cNvPr id="153610" name="Line 10"/>
          <p:cNvSpPr>
            <a:spLocks noChangeShapeType="1"/>
          </p:cNvSpPr>
          <p:nvPr/>
        </p:nvSpPr>
        <p:spPr bwMode="auto">
          <a:xfrm flipV="1">
            <a:off x="6000750" y="1981200"/>
            <a:ext cx="0" cy="2895600"/>
          </a:xfrm>
          <a:prstGeom prst="line">
            <a:avLst/>
          </a:prstGeom>
          <a:noFill/>
          <a:ln w="25400">
            <a:solidFill>
              <a:srgbClr val="000000"/>
            </a:solidFill>
            <a:round/>
            <a:headEnd type="none" w="sm" len="med"/>
            <a:tailEnd type="none" w="sm" len="med"/>
          </a:ln>
        </p:spPr>
        <p:txBody>
          <a:bodyPr/>
          <a:lstStyle/>
          <a:p>
            <a:endParaRPr lang="en-US"/>
          </a:p>
        </p:txBody>
      </p:sp>
      <p:sp>
        <p:nvSpPr>
          <p:cNvPr id="153611" name="Line 11"/>
          <p:cNvSpPr>
            <a:spLocks noChangeShapeType="1"/>
          </p:cNvSpPr>
          <p:nvPr/>
        </p:nvSpPr>
        <p:spPr bwMode="auto">
          <a:xfrm>
            <a:off x="6000750" y="1981200"/>
            <a:ext cx="319088" cy="1588"/>
          </a:xfrm>
          <a:prstGeom prst="line">
            <a:avLst/>
          </a:prstGeom>
          <a:noFill/>
          <a:ln w="25400">
            <a:solidFill>
              <a:srgbClr val="000000"/>
            </a:solidFill>
            <a:round/>
            <a:headEnd type="none" w="sm" len="med"/>
            <a:tailEnd type="triangle" w="sm" len="med"/>
          </a:ln>
        </p:spPr>
        <p:txBody>
          <a:bodyPr/>
          <a:lstStyle/>
          <a:p>
            <a:endParaRPr lang="en-US"/>
          </a:p>
        </p:txBody>
      </p:sp>
      <p:sp>
        <p:nvSpPr>
          <p:cNvPr id="153612" name="Line 12"/>
          <p:cNvSpPr>
            <a:spLocks noChangeShapeType="1"/>
          </p:cNvSpPr>
          <p:nvPr/>
        </p:nvSpPr>
        <p:spPr bwMode="auto">
          <a:xfrm>
            <a:off x="7677150" y="2133600"/>
            <a:ext cx="1588" cy="152400"/>
          </a:xfrm>
          <a:prstGeom prst="line">
            <a:avLst/>
          </a:prstGeom>
          <a:noFill/>
          <a:ln w="25400">
            <a:solidFill>
              <a:srgbClr val="000000"/>
            </a:solidFill>
            <a:round/>
            <a:headEnd type="none" w="sm" len="med"/>
            <a:tailEnd type="triangle" w="sm" len="med"/>
          </a:ln>
        </p:spPr>
        <p:txBody>
          <a:bodyPr/>
          <a:lstStyle/>
          <a:p>
            <a:endParaRPr lang="en-US"/>
          </a:p>
        </p:txBody>
      </p:sp>
      <p:grpSp>
        <p:nvGrpSpPr>
          <p:cNvPr id="2" name="Group 13"/>
          <p:cNvGrpSpPr>
            <a:grpSpLocks/>
          </p:cNvGrpSpPr>
          <p:nvPr/>
        </p:nvGrpSpPr>
        <p:grpSpPr bwMode="auto">
          <a:xfrm>
            <a:off x="6400800" y="3276600"/>
            <a:ext cx="2514600" cy="609600"/>
            <a:chOff x="0" y="1"/>
            <a:chExt cx="20000" cy="19999"/>
          </a:xfrm>
        </p:grpSpPr>
        <p:grpSp>
          <p:nvGrpSpPr>
            <p:cNvPr id="3" name="Group 14"/>
            <p:cNvGrpSpPr>
              <a:grpSpLocks/>
            </p:cNvGrpSpPr>
            <p:nvPr/>
          </p:nvGrpSpPr>
          <p:grpSpPr bwMode="auto">
            <a:xfrm>
              <a:off x="0" y="1"/>
              <a:ext cx="20000" cy="19999"/>
              <a:chOff x="0" y="1"/>
              <a:chExt cx="20000" cy="19999"/>
            </a:xfrm>
          </p:grpSpPr>
          <p:sp>
            <p:nvSpPr>
              <p:cNvPr id="153664" name="Oval 15"/>
              <p:cNvSpPr>
                <a:spLocks noChangeArrowheads="1"/>
              </p:cNvSpPr>
              <p:nvPr/>
            </p:nvSpPr>
            <p:spPr bwMode="auto">
              <a:xfrm>
                <a:off x="474" y="14648"/>
                <a:ext cx="19526" cy="5352"/>
              </a:xfrm>
              <a:prstGeom prst="ellipse">
                <a:avLst/>
              </a:prstGeom>
              <a:solidFill>
                <a:srgbClr val="FFFFFF"/>
              </a:solidFill>
              <a:ln w="9525">
                <a:solidFill>
                  <a:srgbClr val="000000"/>
                </a:solidFill>
                <a:round/>
                <a:headEnd/>
                <a:tailEnd/>
              </a:ln>
            </p:spPr>
            <p:txBody>
              <a:bodyPr/>
              <a:lstStyle/>
              <a:p>
                <a:endParaRPr lang="fr-FR"/>
              </a:p>
            </p:txBody>
          </p:sp>
          <p:sp>
            <p:nvSpPr>
              <p:cNvPr id="153665" name="Rectangle 16"/>
              <p:cNvSpPr>
                <a:spLocks noChangeArrowheads="1"/>
              </p:cNvSpPr>
              <p:nvPr/>
            </p:nvSpPr>
            <p:spPr bwMode="auto">
              <a:xfrm>
                <a:off x="0" y="2126"/>
                <a:ext cx="19826" cy="14519"/>
              </a:xfrm>
              <a:prstGeom prst="rect">
                <a:avLst/>
              </a:prstGeom>
              <a:solidFill>
                <a:srgbClr val="FFFFFF"/>
              </a:solidFill>
              <a:ln w="9525">
                <a:noFill/>
                <a:miter lim="800000"/>
                <a:headEnd/>
                <a:tailEnd/>
              </a:ln>
            </p:spPr>
            <p:txBody>
              <a:bodyPr/>
              <a:lstStyle/>
              <a:p>
                <a:endParaRPr lang="fr-FR"/>
              </a:p>
            </p:txBody>
          </p:sp>
          <p:sp>
            <p:nvSpPr>
              <p:cNvPr id="153666" name="Line 17"/>
              <p:cNvSpPr>
                <a:spLocks noChangeShapeType="1"/>
              </p:cNvSpPr>
              <p:nvPr/>
            </p:nvSpPr>
            <p:spPr bwMode="auto">
              <a:xfrm>
                <a:off x="174" y="2638"/>
                <a:ext cx="16" cy="14520"/>
              </a:xfrm>
              <a:prstGeom prst="line">
                <a:avLst/>
              </a:prstGeom>
              <a:noFill/>
              <a:ln w="9525">
                <a:solidFill>
                  <a:srgbClr val="000000"/>
                </a:solidFill>
                <a:round/>
                <a:headEnd type="none" w="sm" len="sm"/>
                <a:tailEnd type="none" w="sm" len="sm"/>
              </a:ln>
            </p:spPr>
            <p:txBody>
              <a:bodyPr/>
              <a:lstStyle/>
              <a:p>
                <a:endParaRPr lang="en-US"/>
              </a:p>
            </p:txBody>
          </p:sp>
          <p:sp>
            <p:nvSpPr>
              <p:cNvPr id="153667" name="Line 18"/>
              <p:cNvSpPr>
                <a:spLocks noChangeShapeType="1"/>
              </p:cNvSpPr>
              <p:nvPr/>
            </p:nvSpPr>
            <p:spPr bwMode="auto">
              <a:xfrm>
                <a:off x="19984" y="3202"/>
                <a:ext cx="16" cy="13956"/>
              </a:xfrm>
              <a:prstGeom prst="line">
                <a:avLst/>
              </a:prstGeom>
              <a:noFill/>
              <a:ln w="9525">
                <a:solidFill>
                  <a:srgbClr val="000000"/>
                </a:solidFill>
                <a:round/>
                <a:headEnd type="none" w="sm" len="sm"/>
                <a:tailEnd type="none" w="sm" len="sm"/>
              </a:ln>
            </p:spPr>
            <p:txBody>
              <a:bodyPr/>
              <a:lstStyle/>
              <a:p>
                <a:endParaRPr lang="en-US"/>
              </a:p>
            </p:txBody>
          </p:sp>
          <p:sp>
            <p:nvSpPr>
              <p:cNvPr id="153668" name="Oval 19"/>
              <p:cNvSpPr>
                <a:spLocks noChangeArrowheads="1"/>
              </p:cNvSpPr>
              <p:nvPr/>
            </p:nvSpPr>
            <p:spPr bwMode="auto">
              <a:xfrm>
                <a:off x="474" y="1"/>
                <a:ext cx="19526" cy="5505"/>
              </a:xfrm>
              <a:prstGeom prst="ellipse">
                <a:avLst/>
              </a:prstGeom>
              <a:solidFill>
                <a:srgbClr val="FFFFFF"/>
              </a:solidFill>
              <a:ln w="9525">
                <a:solidFill>
                  <a:srgbClr val="000000"/>
                </a:solidFill>
                <a:round/>
                <a:headEnd/>
                <a:tailEnd/>
              </a:ln>
            </p:spPr>
            <p:txBody>
              <a:bodyPr/>
              <a:lstStyle/>
              <a:p>
                <a:endParaRPr lang="fr-FR"/>
              </a:p>
            </p:txBody>
          </p:sp>
        </p:grpSp>
        <p:sp>
          <p:nvSpPr>
            <p:cNvPr id="153663" name="Rectangle 20"/>
            <p:cNvSpPr>
              <a:spLocks noChangeArrowheads="1"/>
            </p:cNvSpPr>
            <p:nvPr/>
          </p:nvSpPr>
          <p:spPr bwMode="auto">
            <a:xfrm>
              <a:off x="1360" y="7478"/>
              <a:ext cx="17217" cy="11651"/>
            </a:xfrm>
            <a:prstGeom prst="rect">
              <a:avLst/>
            </a:prstGeom>
            <a:noFill/>
            <a:ln w="9525">
              <a:noFill/>
              <a:miter lim="800000"/>
              <a:headEnd/>
              <a:tailEnd/>
            </a:ln>
          </p:spPr>
          <p:txBody>
            <a:bodyPr lIns="12700" tIns="12700" rIns="12700" bIns="12700"/>
            <a:lstStyle/>
            <a:p>
              <a:pPr algn="ctr"/>
              <a:r>
                <a:rPr lang="en-US" sz="1200" b="1" i="0">
                  <a:solidFill>
                    <a:srgbClr val="000000"/>
                  </a:solidFill>
                  <a:latin typeface="Arial" pitchFamily="34" charset="0"/>
                </a:rPr>
                <a:t>Record results of validation meeting</a:t>
              </a:r>
            </a:p>
          </p:txBody>
        </p:sp>
      </p:grpSp>
      <p:sp>
        <p:nvSpPr>
          <p:cNvPr id="153614" name="Rectangle 21"/>
          <p:cNvSpPr>
            <a:spLocks noChangeArrowheads="1"/>
          </p:cNvSpPr>
          <p:nvPr/>
        </p:nvSpPr>
        <p:spPr bwMode="auto">
          <a:xfrm>
            <a:off x="6305550" y="1524000"/>
            <a:ext cx="2514600" cy="611188"/>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Elaboration of guidelines, standards, educational courses and design requirements</a:t>
            </a:r>
            <a:r>
              <a:rPr lang="en-US" sz="1200" b="1" i="0">
                <a:solidFill>
                  <a:srgbClr val="000000"/>
                </a:solidFill>
                <a:latin typeface="Arial" pitchFamily="34" charset="0"/>
              </a:rPr>
              <a:t> </a:t>
            </a:r>
          </a:p>
        </p:txBody>
      </p:sp>
      <p:sp>
        <p:nvSpPr>
          <p:cNvPr id="153615" name="Line 22"/>
          <p:cNvSpPr>
            <a:spLocks noChangeShapeType="1"/>
          </p:cNvSpPr>
          <p:nvPr/>
        </p:nvSpPr>
        <p:spPr bwMode="auto">
          <a:xfrm>
            <a:off x="4502150" y="5276850"/>
            <a:ext cx="1588" cy="266700"/>
          </a:xfrm>
          <a:prstGeom prst="line">
            <a:avLst/>
          </a:prstGeom>
          <a:noFill/>
          <a:ln w="25400">
            <a:solidFill>
              <a:srgbClr val="000000"/>
            </a:solidFill>
            <a:round/>
            <a:headEnd type="none" w="sm" len="med"/>
            <a:tailEnd type="triangle" w="sm" len="med"/>
          </a:ln>
        </p:spPr>
        <p:txBody>
          <a:bodyPr/>
          <a:lstStyle/>
          <a:p>
            <a:endParaRPr lang="en-US"/>
          </a:p>
        </p:txBody>
      </p:sp>
      <p:sp>
        <p:nvSpPr>
          <p:cNvPr id="153616" name="AutoShape 23"/>
          <p:cNvSpPr>
            <a:spLocks noChangeArrowheads="1"/>
          </p:cNvSpPr>
          <p:nvPr/>
        </p:nvSpPr>
        <p:spPr bwMode="auto">
          <a:xfrm>
            <a:off x="2876550" y="1524000"/>
            <a:ext cx="2963863" cy="4233863"/>
          </a:xfrm>
          <a:prstGeom prst="roundRect">
            <a:avLst>
              <a:gd name="adj" fmla="val 16667"/>
            </a:avLst>
          </a:prstGeom>
          <a:solidFill>
            <a:srgbClr val="99FF33"/>
          </a:solidFill>
          <a:ln w="12700">
            <a:solidFill>
              <a:srgbClr val="000000"/>
            </a:solidFill>
            <a:round/>
            <a:headEnd/>
            <a:tailEnd/>
          </a:ln>
        </p:spPr>
        <p:txBody>
          <a:bodyPr lIns="12700" tIns="12700" rIns="12700" bIns="12700"/>
          <a:lstStyle/>
          <a:p>
            <a:pPr algn="ctr"/>
            <a:r>
              <a:rPr lang="en-US" sz="1200" b="1" i="0" dirty="0" smtClean="0">
                <a:solidFill>
                  <a:srgbClr val="000000"/>
                </a:solidFill>
                <a:latin typeface="Arial" pitchFamily="34" charset="0"/>
              </a:rPr>
              <a:t>SUB-PROCESS  </a:t>
            </a:r>
            <a:r>
              <a:rPr lang="en-US" sz="1200" b="1" i="0" dirty="0">
                <a:solidFill>
                  <a:srgbClr val="000000"/>
                </a:solidFill>
                <a:latin typeface="Arial" pitchFamily="34" charset="0"/>
              </a:rPr>
              <a:t>B: root cause identification and </a:t>
            </a:r>
            <a:r>
              <a:rPr lang="en-US" sz="1200" b="1" i="0" dirty="0" smtClean="0">
                <a:solidFill>
                  <a:srgbClr val="000000"/>
                </a:solidFill>
                <a:latin typeface="Arial" pitchFamily="34" charset="0"/>
              </a:rPr>
              <a:t>recommendations for </a:t>
            </a:r>
            <a:r>
              <a:rPr lang="en-US" sz="1200" b="1" i="0" smtClean="0">
                <a:solidFill>
                  <a:srgbClr val="000000"/>
                </a:solidFill>
                <a:latin typeface="Arial" pitchFamily="34" charset="0"/>
              </a:rPr>
              <a:t>current programs</a:t>
            </a:r>
            <a:endParaRPr lang="en-US" sz="1200" b="1" i="0" dirty="0">
              <a:solidFill>
                <a:srgbClr val="000000"/>
              </a:solidFill>
              <a:latin typeface="Arial" pitchFamily="34" charset="0"/>
            </a:endParaRPr>
          </a:p>
        </p:txBody>
      </p:sp>
      <p:sp>
        <p:nvSpPr>
          <p:cNvPr id="153617" name="Line 24"/>
          <p:cNvSpPr>
            <a:spLocks noChangeShapeType="1"/>
          </p:cNvSpPr>
          <p:nvPr/>
        </p:nvSpPr>
        <p:spPr bwMode="auto">
          <a:xfrm>
            <a:off x="7696200" y="2819400"/>
            <a:ext cx="0" cy="152400"/>
          </a:xfrm>
          <a:prstGeom prst="line">
            <a:avLst/>
          </a:prstGeom>
          <a:noFill/>
          <a:ln w="25400">
            <a:solidFill>
              <a:srgbClr val="000000"/>
            </a:solidFill>
            <a:round/>
            <a:headEnd type="none" w="sm" len="med"/>
            <a:tailEnd type="triangle" w="sm" len="med"/>
          </a:ln>
        </p:spPr>
        <p:txBody>
          <a:bodyPr/>
          <a:lstStyle/>
          <a:p>
            <a:endParaRPr lang="en-US"/>
          </a:p>
        </p:txBody>
      </p:sp>
      <p:sp>
        <p:nvSpPr>
          <p:cNvPr id="153618" name="Rectangle 25"/>
          <p:cNvSpPr>
            <a:spLocks noChangeArrowheads="1"/>
          </p:cNvSpPr>
          <p:nvPr/>
        </p:nvSpPr>
        <p:spPr bwMode="auto">
          <a:xfrm>
            <a:off x="6324600" y="2286000"/>
            <a:ext cx="2590800" cy="547688"/>
          </a:xfrm>
          <a:prstGeom prst="rect">
            <a:avLst/>
          </a:prstGeom>
          <a:solidFill>
            <a:srgbClr val="FFFFFF"/>
          </a:solidFill>
          <a:ln w="12700">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Validation of proposed guidelines, standards, educational courses and design requirements</a:t>
            </a:r>
          </a:p>
        </p:txBody>
      </p:sp>
      <p:sp>
        <p:nvSpPr>
          <p:cNvPr id="153619" name="Rectangle 26"/>
          <p:cNvSpPr>
            <a:spLocks noChangeArrowheads="1"/>
          </p:cNvSpPr>
          <p:nvPr/>
        </p:nvSpPr>
        <p:spPr bwMode="auto">
          <a:xfrm>
            <a:off x="3495675" y="838200"/>
            <a:ext cx="2124075" cy="41275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b="1" i="0">
                <a:solidFill>
                  <a:srgbClr val="000000"/>
                </a:solidFill>
                <a:latin typeface="Arial" pitchFamily="34" charset="0"/>
              </a:rPr>
              <a:t>Prioritization and recording of significant events</a:t>
            </a:r>
          </a:p>
        </p:txBody>
      </p:sp>
      <p:sp>
        <p:nvSpPr>
          <p:cNvPr id="153620" name="Line 27"/>
          <p:cNvSpPr>
            <a:spLocks noChangeShapeType="1"/>
          </p:cNvSpPr>
          <p:nvPr/>
        </p:nvSpPr>
        <p:spPr bwMode="auto">
          <a:xfrm flipV="1">
            <a:off x="2817813" y="1012825"/>
            <a:ext cx="669925" cy="6350"/>
          </a:xfrm>
          <a:prstGeom prst="line">
            <a:avLst/>
          </a:prstGeom>
          <a:noFill/>
          <a:ln w="25400">
            <a:solidFill>
              <a:srgbClr val="000000"/>
            </a:solidFill>
            <a:round/>
            <a:headEnd type="none" w="sm" len="med"/>
            <a:tailEnd type="triangle" w="sm" len="med"/>
          </a:ln>
        </p:spPr>
        <p:txBody>
          <a:bodyPr/>
          <a:lstStyle/>
          <a:p>
            <a:endParaRPr lang="en-US"/>
          </a:p>
        </p:txBody>
      </p:sp>
      <p:sp>
        <p:nvSpPr>
          <p:cNvPr id="153621" name="Rectangle 28"/>
          <p:cNvSpPr>
            <a:spLocks noChangeArrowheads="1"/>
          </p:cNvSpPr>
          <p:nvPr/>
        </p:nvSpPr>
        <p:spPr bwMode="auto">
          <a:xfrm>
            <a:off x="2343150" y="838200"/>
            <a:ext cx="919163" cy="396875"/>
          </a:xfrm>
          <a:prstGeom prst="rect">
            <a:avLst/>
          </a:prstGeom>
          <a:solidFill>
            <a:srgbClr val="FFFFFF"/>
          </a:solidFill>
          <a:ln w="9525">
            <a:solidFill>
              <a:srgbClr val="000000"/>
            </a:solidFill>
            <a:miter lim="800000"/>
            <a:headEnd/>
            <a:tailEnd/>
          </a:ln>
        </p:spPr>
        <p:txBody>
          <a:bodyPr lIns="12700" tIns="12700" rIns="12700" bIns="12700"/>
          <a:lstStyle/>
          <a:p>
            <a:pPr algn="ctr"/>
            <a:r>
              <a:rPr lang="fr-FR" sz="1200" b="1" i="0">
                <a:solidFill>
                  <a:srgbClr val="000000"/>
                </a:solidFill>
                <a:latin typeface="Arial" pitchFamily="34" charset="0"/>
              </a:rPr>
              <a:t>DATA SELECTION</a:t>
            </a:r>
          </a:p>
        </p:txBody>
      </p:sp>
      <p:sp>
        <p:nvSpPr>
          <p:cNvPr id="163869" name="Rectangle 29"/>
          <p:cNvSpPr>
            <a:spLocks noChangeArrowheads="1"/>
          </p:cNvSpPr>
          <p:nvPr/>
        </p:nvSpPr>
        <p:spPr bwMode="auto">
          <a:xfrm>
            <a:off x="2895600" y="5943600"/>
            <a:ext cx="2914650" cy="417513"/>
          </a:xfrm>
          <a:prstGeom prst="rect">
            <a:avLst/>
          </a:prstGeom>
          <a:solidFill>
            <a:srgbClr val="6699FF"/>
          </a:solidFill>
          <a:ln w="3175">
            <a:solidFill>
              <a:srgbClr val="000000"/>
            </a:solidFill>
            <a:miter lim="800000"/>
            <a:headEnd/>
            <a:tailEnd/>
          </a:ln>
          <a:effectLst>
            <a:outerShdw dist="57238" dir="2021404" algn="ctr" rotWithShape="0">
              <a:srgbClr val="000000"/>
            </a:outerShdw>
          </a:effectLst>
        </p:spPr>
        <p:txBody>
          <a:bodyPr lIns="12700" tIns="12700" rIns="12700" bIns="12700"/>
          <a:lstStyle/>
          <a:p>
            <a:pPr algn="ctr">
              <a:defRPr/>
            </a:pPr>
            <a:r>
              <a:rPr lang="fr-FR" sz="1200" b="1" i="0">
                <a:solidFill>
                  <a:srgbClr val="000000"/>
                </a:solidFill>
                <a:latin typeface="Arial" pitchFamily="34" charset="0"/>
              </a:rPr>
              <a:t>AIRCRAFT</a:t>
            </a:r>
          </a:p>
          <a:p>
            <a:pPr algn="ctr">
              <a:defRPr/>
            </a:pPr>
            <a:r>
              <a:rPr lang="fr-FR" sz="1200" b="1" i="0">
                <a:solidFill>
                  <a:srgbClr val="000000"/>
                </a:solidFill>
                <a:latin typeface="Arial" pitchFamily="34" charset="0"/>
              </a:rPr>
              <a:t>IN SERVICE</a:t>
            </a:r>
          </a:p>
        </p:txBody>
      </p:sp>
      <p:sp>
        <p:nvSpPr>
          <p:cNvPr id="153623" name="Line 30"/>
          <p:cNvSpPr>
            <a:spLocks noChangeShapeType="1"/>
          </p:cNvSpPr>
          <p:nvPr/>
        </p:nvSpPr>
        <p:spPr bwMode="auto">
          <a:xfrm>
            <a:off x="4419600" y="5562600"/>
            <a:ext cx="0" cy="304800"/>
          </a:xfrm>
          <a:prstGeom prst="line">
            <a:avLst/>
          </a:prstGeom>
          <a:noFill/>
          <a:ln w="25400">
            <a:solidFill>
              <a:srgbClr val="000000"/>
            </a:solidFill>
            <a:round/>
            <a:headEnd type="none" w="sm" len="med"/>
            <a:tailEnd type="triangle" w="sm" len="med"/>
          </a:ln>
        </p:spPr>
        <p:txBody>
          <a:bodyPr/>
          <a:lstStyle/>
          <a:p>
            <a:endParaRPr lang="en-US"/>
          </a:p>
        </p:txBody>
      </p:sp>
      <p:sp>
        <p:nvSpPr>
          <p:cNvPr id="153624" name="Rectangle 31"/>
          <p:cNvSpPr>
            <a:spLocks noChangeArrowheads="1"/>
          </p:cNvSpPr>
          <p:nvPr/>
        </p:nvSpPr>
        <p:spPr bwMode="auto">
          <a:xfrm>
            <a:off x="2971800" y="5181600"/>
            <a:ext cx="2743200" cy="3810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Recommended action implementation on existing programs</a:t>
            </a:r>
          </a:p>
        </p:txBody>
      </p:sp>
      <p:sp>
        <p:nvSpPr>
          <p:cNvPr id="153625" name="Line 32"/>
          <p:cNvSpPr>
            <a:spLocks noChangeShapeType="1"/>
          </p:cNvSpPr>
          <p:nvPr/>
        </p:nvSpPr>
        <p:spPr bwMode="auto">
          <a:xfrm flipV="1">
            <a:off x="5394325" y="4876800"/>
            <a:ext cx="606425" cy="6350"/>
          </a:xfrm>
          <a:prstGeom prst="line">
            <a:avLst/>
          </a:prstGeom>
          <a:noFill/>
          <a:ln w="25400">
            <a:solidFill>
              <a:srgbClr val="000000"/>
            </a:solidFill>
            <a:round/>
            <a:headEnd type="none" w="sm" len="med"/>
            <a:tailEnd type="none" w="sm" len="med"/>
          </a:ln>
        </p:spPr>
        <p:txBody>
          <a:bodyPr/>
          <a:lstStyle/>
          <a:p>
            <a:endParaRPr lang="en-US"/>
          </a:p>
        </p:txBody>
      </p:sp>
      <p:sp>
        <p:nvSpPr>
          <p:cNvPr id="153626" name="Line 33"/>
          <p:cNvSpPr>
            <a:spLocks noChangeShapeType="1"/>
          </p:cNvSpPr>
          <p:nvPr/>
        </p:nvSpPr>
        <p:spPr bwMode="auto">
          <a:xfrm>
            <a:off x="5257800" y="4038600"/>
            <a:ext cx="304800" cy="0"/>
          </a:xfrm>
          <a:prstGeom prst="line">
            <a:avLst/>
          </a:prstGeom>
          <a:noFill/>
          <a:ln w="25400">
            <a:solidFill>
              <a:srgbClr val="000000"/>
            </a:solidFill>
            <a:round/>
            <a:headEnd type="none" w="sm" len="med"/>
            <a:tailEnd type="none" w="sm" len="med"/>
          </a:ln>
        </p:spPr>
        <p:txBody>
          <a:bodyPr/>
          <a:lstStyle/>
          <a:p>
            <a:endParaRPr lang="en-US"/>
          </a:p>
        </p:txBody>
      </p:sp>
      <p:sp>
        <p:nvSpPr>
          <p:cNvPr id="153628" name="Line 35"/>
          <p:cNvSpPr>
            <a:spLocks noChangeShapeType="1"/>
          </p:cNvSpPr>
          <p:nvPr/>
        </p:nvSpPr>
        <p:spPr bwMode="auto">
          <a:xfrm flipH="1">
            <a:off x="5334000" y="3427412"/>
            <a:ext cx="228600" cy="1588"/>
          </a:xfrm>
          <a:prstGeom prst="line">
            <a:avLst/>
          </a:prstGeom>
          <a:noFill/>
          <a:ln w="25400">
            <a:solidFill>
              <a:srgbClr val="000000"/>
            </a:solidFill>
            <a:round/>
            <a:headEnd type="none" w="sm" len="med"/>
            <a:tailEnd type="triangle" w="sm" len="med"/>
          </a:ln>
        </p:spPr>
        <p:txBody>
          <a:bodyPr/>
          <a:lstStyle/>
          <a:p>
            <a:endParaRPr lang="en-US"/>
          </a:p>
        </p:txBody>
      </p:sp>
      <p:sp>
        <p:nvSpPr>
          <p:cNvPr id="153629" name="Line 36"/>
          <p:cNvSpPr>
            <a:spLocks noChangeShapeType="1"/>
          </p:cNvSpPr>
          <p:nvPr/>
        </p:nvSpPr>
        <p:spPr bwMode="auto">
          <a:xfrm flipH="1">
            <a:off x="6172200" y="3124200"/>
            <a:ext cx="198438" cy="1588"/>
          </a:xfrm>
          <a:prstGeom prst="line">
            <a:avLst/>
          </a:prstGeom>
          <a:noFill/>
          <a:ln w="25400">
            <a:solidFill>
              <a:srgbClr val="000000"/>
            </a:solidFill>
            <a:round/>
            <a:headEnd type="none" w="sm" len="med"/>
            <a:tailEnd type="none" w="sm" len="med"/>
          </a:ln>
        </p:spPr>
        <p:txBody>
          <a:bodyPr/>
          <a:lstStyle/>
          <a:p>
            <a:endParaRPr lang="en-US"/>
          </a:p>
        </p:txBody>
      </p:sp>
      <p:sp>
        <p:nvSpPr>
          <p:cNvPr id="153630" name="Line 37"/>
          <p:cNvSpPr>
            <a:spLocks noChangeShapeType="1"/>
          </p:cNvSpPr>
          <p:nvPr/>
        </p:nvSpPr>
        <p:spPr bwMode="auto">
          <a:xfrm flipV="1">
            <a:off x="6172200" y="2590800"/>
            <a:ext cx="1588" cy="533400"/>
          </a:xfrm>
          <a:prstGeom prst="line">
            <a:avLst/>
          </a:prstGeom>
          <a:noFill/>
          <a:ln w="25400">
            <a:solidFill>
              <a:srgbClr val="000000"/>
            </a:solidFill>
            <a:round/>
            <a:headEnd type="none" w="sm" len="med"/>
            <a:tailEnd type="none" w="sm" len="med"/>
          </a:ln>
        </p:spPr>
        <p:txBody>
          <a:bodyPr/>
          <a:lstStyle/>
          <a:p>
            <a:endParaRPr lang="en-US"/>
          </a:p>
        </p:txBody>
      </p:sp>
      <p:sp>
        <p:nvSpPr>
          <p:cNvPr id="153631" name="Line 38"/>
          <p:cNvSpPr>
            <a:spLocks noChangeShapeType="1"/>
          </p:cNvSpPr>
          <p:nvPr/>
        </p:nvSpPr>
        <p:spPr bwMode="auto">
          <a:xfrm>
            <a:off x="6172200" y="2595563"/>
            <a:ext cx="190500" cy="1587"/>
          </a:xfrm>
          <a:prstGeom prst="line">
            <a:avLst/>
          </a:prstGeom>
          <a:noFill/>
          <a:ln w="25400">
            <a:solidFill>
              <a:srgbClr val="000000"/>
            </a:solidFill>
            <a:round/>
            <a:headEnd type="none" w="sm" len="med"/>
            <a:tailEnd type="triangle" w="sm" len="med"/>
          </a:ln>
        </p:spPr>
        <p:txBody>
          <a:bodyPr/>
          <a:lstStyle/>
          <a:p>
            <a:endParaRPr lang="en-US"/>
          </a:p>
        </p:txBody>
      </p:sp>
      <p:sp>
        <p:nvSpPr>
          <p:cNvPr id="153632" name="Line 39"/>
          <p:cNvSpPr>
            <a:spLocks noChangeShapeType="1"/>
          </p:cNvSpPr>
          <p:nvPr/>
        </p:nvSpPr>
        <p:spPr bwMode="auto">
          <a:xfrm flipH="1">
            <a:off x="4438650" y="2903536"/>
            <a:ext cx="3175" cy="239712"/>
          </a:xfrm>
          <a:prstGeom prst="line">
            <a:avLst/>
          </a:prstGeom>
          <a:noFill/>
          <a:ln w="25400">
            <a:solidFill>
              <a:srgbClr val="000000"/>
            </a:solidFill>
            <a:round/>
            <a:headEnd type="none" w="sm" len="med"/>
            <a:tailEnd type="triangle" w="sm" len="med"/>
          </a:ln>
        </p:spPr>
        <p:txBody>
          <a:bodyPr/>
          <a:lstStyle/>
          <a:p>
            <a:endParaRPr lang="en-US"/>
          </a:p>
        </p:txBody>
      </p:sp>
      <p:sp>
        <p:nvSpPr>
          <p:cNvPr id="153633" name="Rectangle 40"/>
          <p:cNvSpPr>
            <a:spLocks noChangeArrowheads="1"/>
          </p:cNvSpPr>
          <p:nvPr/>
        </p:nvSpPr>
        <p:spPr bwMode="auto">
          <a:xfrm>
            <a:off x="3286116" y="3143248"/>
            <a:ext cx="2057400" cy="419099"/>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dirty="0" smtClean="0">
                <a:solidFill>
                  <a:srgbClr val="000000"/>
                </a:solidFill>
                <a:latin typeface="Arial" pitchFamily="34" charset="0"/>
              </a:rPr>
              <a:t>Validation </a:t>
            </a:r>
            <a:r>
              <a:rPr lang="en-US" sz="1200" i="0" dirty="0">
                <a:solidFill>
                  <a:srgbClr val="000000"/>
                </a:solidFill>
                <a:latin typeface="Arial" pitchFamily="34" charset="0"/>
              </a:rPr>
              <a:t>of recommended actions (validation meeting)</a:t>
            </a:r>
            <a:endParaRPr lang="en-US" sz="1000" i="0" dirty="0">
              <a:solidFill>
                <a:srgbClr val="000000"/>
              </a:solidFill>
              <a:latin typeface="Arial" pitchFamily="34" charset="0"/>
            </a:endParaRPr>
          </a:p>
        </p:txBody>
      </p:sp>
      <p:sp>
        <p:nvSpPr>
          <p:cNvPr id="153634" name="Rectangle 41"/>
          <p:cNvSpPr>
            <a:spLocks noChangeArrowheads="1"/>
          </p:cNvSpPr>
          <p:nvPr/>
        </p:nvSpPr>
        <p:spPr bwMode="auto">
          <a:xfrm>
            <a:off x="3105150" y="2397123"/>
            <a:ext cx="2590800" cy="5715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Problem identification, analysis of generic causes and </a:t>
            </a:r>
            <a:r>
              <a:rPr lang="en-US" sz="1200" b="1" i="0">
                <a:solidFill>
                  <a:srgbClr val="000000"/>
                </a:solidFill>
                <a:latin typeface="Arial" pitchFamily="34" charset="0"/>
              </a:rPr>
              <a:t>recommended</a:t>
            </a:r>
            <a:r>
              <a:rPr lang="en-US" sz="1200" i="0">
                <a:solidFill>
                  <a:srgbClr val="000000"/>
                </a:solidFill>
                <a:latin typeface="Arial" pitchFamily="34" charset="0"/>
              </a:rPr>
              <a:t> </a:t>
            </a:r>
            <a:r>
              <a:rPr lang="en-US" sz="1200" b="1" i="0">
                <a:solidFill>
                  <a:srgbClr val="000000"/>
                </a:solidFill>
                <a:latin typeface="Arial" pitchFamily="34" charset="0"/>
              </a:rPr>
              <a:t>action </a:t>
            </a:r>
            <a:r>
              <a:rPr lang="en-US" sz="1200" i="0">
                <a:solidFill>
                  <a:srgbClr val="000000"/>
                </a:solidFill>
                <a:latin typeface="Arial" pitchFamily="34" charset="0"/>
              </a:rPr>
              <a:t>proposal (lessons records)</a:t>
            </a:r>
          </a:p>
        </p:txBody>
      </p:sp>
      <p:sp>
        <p:nvSpPr>
          <p:cNvPr id="153635" name="Line 42"/>
          <p:cNvSpPr>
            <a:spLocks noChangeShapeType="1"/>
          </p:cNvSpPr>
          <p:nvPr/>
        </p:nvSpPr>
        <p:spPr bwMode="auto">
          <a:xfrm flipH="1">
            <a:off x="4419600" y="3581400"/>
            <a:ext cx="1588" cy="195263"/>
          </a:xfrm>
          <a:prstGeom prst="line">
            <a:avLst/>
          </a:prstGeom>
          <a:noFill/>
          <a:ln w="25400">
            <a:solidFill>
              <a:srgbClr val="000000"/>
            </a:solidFill>
            <a:round/>
            <a:headEnd type="none" w="sm" len="med"/>
            <a:tailEnd type="triangle" w="sm" len="med"/>
          </a:ln>
        </p:spPr>
        <p:txBody>
          <a:bodyPr/>
          <a:lstStyle/>
          <a:p>
            <a:endParaRPr lang="en-US"/>
          </a:p>
        </p:txBody>
      </p:sp>
      <p:sp>
        <p:nvSpPr>
          <p:cNvPr id="153636" name="Line 43"/>
          <p:cNvSpPr>
            <a:spLocks noChangeShapeType="1"/>
          </p:cNvSpPr>
          <p:nvPr/>
        </p:nvSpPr>
        <p:spPr bwMode="auto">
          <a:xfrm>
            <a:off x="4400550" y="1295400"/>
            <a:ext cx="1588" cy="266700"/>
          </a:xfrm>
          <a:prstGeom prst="line">
            <a:avLst/>
          </a:prstGeom>
          <a:noFill/>
          <a:ln w="25400">
            <a:solidFill>
              <a:srgbClr val="000000"/>
            </a:solidFill>
            <a:round/>
            <a:headEnd type="none" w="sm" len="med"/>
            <a:tailEnd type="triangle" w="sm" len="med"/>
          </a:ln>
        </p:spPr>
        <p:txBody>
          <a:bodyPr/>
          <a:lstStyle/>
          <a:p>
            <a:endParaRPr lang="en-US"/>
          </a:p>
        </p:txBody>
      </p:sp>
      <p:sp>
        <p:nvSpPr>
          <p:cNvPr id="153637" name="Line 44"/>
          <p:cNvSpPr>
            <a:spLocks noChangeShapeType="1"/>
          </p:cNvSpPr>
          <p:nvPr/>
        </p:nvSpPr>
        <p:spPr bwMode="auto">
          <a:xfrm>
            <a:off x="4419600" y="4953000"/>
            <a:ext cx="0" cy="228600"/>
          </a:xfrm>
          <a:prstGeom prst="line">
            <a:avLst/>
          </a:prstGeom>
          <a:noFill/>
          <a:ln w="25400">
            <a:solidFill>
              <a:srgbClr val="000000"/>
            </a:solidFill>
            <a:round/>
            <a:headEnd type="none" w="sm" len="med"/>
            <a:tailEnd type="triangle" w="sm" len="med"/>
          </a:ln>
        </p:spPr>
        <p:txBody>
          <a:bodyPr/>
          <a:lstStyle/>
          <a:p>
            <a:endParaRPr lang="en-US"/>
          </a:p>
        </p:txBody>
      </p:sp>
      <p:grpSp>
        <p:nvGrpSpPr>
          <p:cNvPr id="4" name="Group 45"/>
          <p:cNvGrpSpPr>
            <a:grpSpLocks/>
          </p:cNvGrpSpPr>
          <p:nvPr/>
        </p:nvGrpSpPr>
        <p:grpSpPr bwMode="auto">
          <a:xfrm>
            <a:off x="3581400" y="4343400"/>
            <a:ext cx="1697038" cy="649288"/>
            <a:chOff x="0" y="1"/>
            <a:chExt cx="20000" cy="19999"/>
          </a:xfrm>
        </p:grpSpPr>
        <p:grpSp>
          <p:nvGrpSpPr>
            <p:cNvPr id="5" name="Group 46"/>
            <p:cNvGrpSpPr>
              <a:grpSpLocks/>
            </p:cNvGrpSpPr>
            <p:nvPr/>
          </p:nvGrpSpPr>
          <p:grpSpPr bwMode="auto">
            <a:xfrm>
              <a:off x="0" y="1"/>
              <a:ext cx="20000" cy="19999"/>
              <a:chOff x="0" y="1"/>
              <a:chExt cx="20000" cy="19999"/>
            </a:xfrm>
          </p:grpSpPr>
          <p:sp>
            <p:nvSpPr>
              <p:cNvPr id="153657" name="Oval 47"/>
              <p:cNvSpPr>
                <a:spLocks noChangeArrowheads="1"/>
              </p:cNvSpPr>
              <p:nvPr/>
            </p:nvSpPr>
            <p:spPr bwMode="auto">
              <a:xfrm>
                <a:off x="474" y="14648"/>
                <a:ext cx="19526" cy="5352"/>
              </a:xfrm>
              <a:prstGeom prst="ellipse">
                <a:avLst/>
              </a:prstGeom>
              <a:solidFill>
                <a:srgbClr val="FFFFFF"/>
              </a:solidFill>
              <a:ln w="9525">
                <a:solidFill>
                  <a:srgbClr val="000000"/>
                </a:solidFill>
                <a:round/>
                <a:headEnd/>
                <a:tailEnd/>
              </a:ln>
            </p:spPr>
            <p:txBody>
              <a:bodyPr/>
              <a:lstStyle/>
              <a:p>
                <a:endParaRPr lang="fr-FR"/>
              </a:p>
            </p:txBody>
          </p:sp>
          <p:sp>
            <p:nvSpPr>
              <p:cNvPr id="153658" name="Rectangle 48"/>
              <p:cNvSpPr>
                <a:spLocks noChangeArrowheads="1"/>
              </p:cNvSpPr>
              <p:nvPr/>
            </p:nvSpPr>
            <p:spPr bwMode="auto">
              <a:xfrm>
                <a:off x="0" y="2126"/>
                <a:ext cx="19826" cy="14519"/>
              </a:xfrm>
              <a:prstGeom prst="rect">
                <a:avLst/>
              </a:prstGeom>
              <a:solidFill>
                <a:srgbClr val="FFFFFF"/>
              </a:solidFill>
              <a:ln w="9525">
                <a:noFill/>
                <a:miter lim="800000"/>
                <a:headEnd/>
                <a:tailEnd/>
              </a:ln>
            </p:spPr>
            <p:txBody>
              <a:bodyPr/>
              <a:lstStyle/>
              <a:p>
                <a:endParaRPr lang="fr-FR"/>
              </a:p>
            </p:txBody>
          </p:sp>
          <p:sp>
            <p:nvSpPr>
              <p:cNvPr id="153659" name="Line 49"/>
              <p:cNvSpPr>
                <a:spLocks noChangeShapeType="1"/>
              </p:cNvSpPr>
              <p:nvPr/>
            </p:nvSpPr>
            <p:spPr bwMode="auto">
              <a:xfrm>
                <a:off x="174" y="2638"/>
                <a:ext cx="16" cy="14520"/>
              </a:xfrm>
              <a:prstGeom prst="line">
                <a:avLst/>
              </a:prstGeom>
              <a:noFill/>
              <a:ln w="9525">
                <a:solidFill>
                  <a:srgbClr val="000000"/>
                </a:solidFill>
                <a:round/>
                <a:headEnd type="none" w="sm" len="sm"/>
                <a:tailEnd type="none" w="sm" len="sm"/>
              </a:ln>
            </p:spPr>
            <p:txBody>
              <a:bodyPr/>
              <a:lstStyle/>
              <a:p>
                <a:endParaRPr lang="en-US"/>
              </a:p>
            </p:txBody>
          </p:sp>
          <p:sp>
            <p:nvSpPr>
              <p:cNvPr id="153660" name="Line 50"/>
              <p:cNvSpPr>
                <a:spLocks noChangeShapeType="1"/>
              </p:cNvSpPr>
              <p:nvPr/>
            </p:nvSpPr>
            <p:spPr bwMode="auto">
              <a:xfrm>
                <a:off x="19984" y="3202"/>
                <a:ext cx="16" cy="13956"/>
              </a:xfrm>
              <a:prstGeom prst="line">
                <a:avLst/>
              </a:prstGeom>
              <a:noFill/>
              <a:ln w="9525">
                <a:solidFill>
                  <a:srgbClr val="000000"/>
                </a:solidFill>
                <a:round/>
                <a:headEnd type="none" w="sm" len="sm"/>
                <a:tailEnd type="none" w="sm" len="sm"/>
              </a:ln>
            </p:spPr>
            <p:txBody>
              <a:bodyPr/>
              <a:lstStyle/>
              <a:p>
                <a:endParaRPr lang="en-US"/>
              </a:p>
            </p:txBody>
          </p:sp>
          <p:sp>
            <p:nvSpPr>
              <p:cNvPr id="153661" name="Oval 51"/>
              <p:cNvSpPr>
                <a:spLocks noChangeArrowheads="1"/>
              </p:cNvSpPr>
              <p:nvPr/>
            </p:nvSpPr>
            <p:spPr bwMode="auto">
              <a:xfrm>
                <a:off x="474" y="1"/>
                <a:ext cx="19526" cy="5505"/>
              </a:xfrm>
              <a:prstGeom prst="ellipse">
                <a:avLst/>
              </a:prstGeom>
              <a:solidFill>
                <a:srgbClr val="FFFFFF"/>
              </a:solidFill>
              <a:ln w="9525">
                <a:solidFill>
                  <a:srgbClr val="000000"/>
                </a:solidFill>
                <a:round/>
                <a:headEnd/>
                <a:tailEnd/>
              </a:ln>
            </p:spPr>
            <p:txBody>
              <a:bodyPr/>
              <a:lstStyle/>
              <a:p>
                <a:endParaRPr lang="fr-FR"/>
              </a:p>
            </p:txBody>
          </p:sp>
        </p:grpSp>
        <p:sp>
          <p:nvSpPr>
            <p:cNvPr id="153656" name="Rectangle 52"/>
            <p:cNvSpPr>
              <a:spLocks noChangeArrowheads="1"/>
            </p:cNvSpPr>
            <p:nvPr/>
          </p:nvSpPr>
          <p:spPr bwMode="auto">
            <a:xfrm>
              <a:off x="1360" y="7478"/>
              <a:ext cx="17217" cy="11651"/>
            </a:xfrm>
            <a:prstGeom prst="rect">
              <a:avLst/>
            </a:prstGeom>
            <a:noFill/>
            <a:ln w="9525">
              <a:noFill/>
              <a:miter lim="800000"/>
              <a:headEnd/>
              <a:tailEnd/>
            </a:ln>
          </p:spPr>
          <p:txBody>
            <a:bodyPr lIns="12700" tIns="12700" rIns="12700" bIns="12700"/>
            <a:lstStyle/>
            <a:p>
              <a:pPr algn="ctr"/>
              <a:r>
                <a:rPr lang="fr-FR" sz="1200" b="1" i="0">
                  <a:solidFill>
                    <a:srgbClr val="000000"/>
                  </a:solidFill>
                  <a:latin typeface="Arial" pitchFamily="34" charset="0"/>
                </a:rPr>
                <a:t>Record results of validation meeting</a:t>
              </a:r>
              <a:endParaRPr lang="fr-FR" sz="700" b="1" i="0">
                <a:solidFill>
                  <a:srgbClr val="000000"/>
                </a:solidFill>
                <a:latin typeface="Arial" pitchFamily="34" charset="0"/>
              </a:endParaRPr>
            </a:p>
          </p:txBody>
        </p:sp>
      </p:grpSp>
      <p:sp>
        <p:nvSpPr>
          <p:cNvPr id="153639" name="Line 53"/>
          <p:cNvSpPr>
            <a:spLocks noChangeShapeType="1"/>
          </p:cNvSpPr>
          <p:nvPr/>
        </p:nvSpPr>
        <p:spPr bwMode="auto">
          <a:xfrm>
            <a:off x="4419600" y="4114800"/>
            <a:ext cx="11113" cy="241300"/>
          </a:xfrm>
          <a:prstGeom prst="line">
            <a:avLst/>
          </a:prstGeom>
          <a:noFill/>
          <a:ln w="25400">
            <a:solidFill>
              <a:srgbClr val="000000"/>
            </a:solidFill>
            <a:round/>
            <a:headEnd type="none" w="sm" len="med"/>
            <a:tailEnd type="triangle" w="sm" len="med"/>
          </a:ln>
        </p:spPr>
        <p:txBody>
          <a:bodyPr/>
          <a:lstStyle/>
          <a:p>
            <a:endParaRPr lang="en-US"/>
          </a:p>
        </p:txBody>
      </p:sp>
      <p:sp>
        <p:nvSpPr>
          <p:cNvPr id="153640" name="Line 54"/>
          <p:cNvSpPr>
            <a:spLocks noChangeShapeType="1"/>
          </p:cNvSpPr>
          <p:nvPr/>
        </p:nvSpPr>
        <p:spPr bwMode="auto">
          <a:xfrm>
            <a:off x="7772400" y="5638800"/>
            <a:ext cx="0" cy="304800"/>
          </a:xfrm>
          <a:prstGeom prst="line">
            <a:avLst/>
          </a:prstGeom>
          <a:noFill/>
          <a:ln w="25400">
            <a:solidFill>
              <a:srgbClr val="000000"/>
            </a:solidFill>
            <a:round/>
            <a:headEnd type="none" w="sm" len="lg"/>
            <a:tailEnd type="triangle" w="med" len="med"/>
          </a:ln>
        </p:spPr>
        <p:txBody>
          <a:bodyPr/>
          <a:lstStyle/>
          <a:p>
            <a:endParaRPr lang="en-US"/>
          </a:p>
        </p:txBody>
      </p:sp>
      <p:sp>
        <p:nvSpPr>
          <p:cNvPr id="153641" name="Rectangle 55"/>
          <p:cNvSpPr>
            <a:spLocks noChangeArrowheads="1"/>
          </p:cNvSpPr>
          <p:nvPr/>
        </p:nvSpPr>
        <p:spPr bwMode="auto">
          <a:xfrm>
            <a:off x="3429000" y="3810000"/>
            <a:ext cx="1830388" cy="392113"/>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b="1" i="0">
                <a:solidFill>
                  <a:srgbClr val="000000"/>
                </a:solidFill>
                <a:latin typeface="Arial" pitchFamily="34" charset="0"/>
              </a:rPr>
              <a:t>Management approval meeting </a:t>
            </a:r>
            <a:br>
              <a:rPr lang="en-US" sz="1200" b="1" i="0">
                <a:solidFill>
                  <a:srgbClr val="000000"/>
                </a:solidFill>
                <a:latin typeface="Arial" pitchFamily="34" charset="0"/>
              </a:rPr>
            </a:br>
            <a:endParaRPr lang="en-US" sz="1200" b="1" i="0">
              <a:solidFill>
                <a:srgbClr val="000000"/>
              </a:solidFill>
              <a:latin typeface="Arial" pitchFamily="34" charset="0"/>
            </a:endParaRPr>
          </a:p>
        </p:txBody>
      </p:sp>
      <p:sp>
        <p:nvSpPr>
          <p:cNvPr id="153642" name="Line 56"/>
          <p:cNvSpPr>
            <a:spLocks noChangeShapeType="1"/>
          </p:cNvSpPr>
          <p:nvPr/>
        </p:nvSpPr>
        <p:spPr bwMode="auto">
          <a:xfrm>
            <a:off x="7696200" y="3200400"/>
            <a:ext cx="1588" cy="209550"/>
          </a:xfrm>
          <a:prstGeom prst="line">
            <a:avLst/>
          </a:prstGeom>
          <a:noFill/>
          <a:ln w="25400">
            <a:solidFill>
              <a:srgbClr val="000000"/>
            </a:solidFill>
            <a:round/>
            <a:headEnd type="none" w="sm" len="med"/>
            <a:tailEnd type="triangle" w="sm" len="med"/>
          </a:ln>
        </p:spPr>
        <p:txBody>
          <a:bodyPr/>
          <a:lstStyle/>
          <a:p>
            <a:endParaRPr lang="en-US"/>
          </a:p>
        </p:txBody>
      </p:sp>
      <p:sp>
        <p:nvSpPr>
          <p:cNvPr id="153643" name="Rectangle 57"/>
          <p:cNvSpPr>
            <a:spLocks noChangeArrowheads="1"/>
          </p:cNvSpPr>
          <p:nvPr/>
        </p:nvSpPr>
        <p:spPr bwMode="auto">
          <a:xfrm>
            <a:off x="6324600" y="2971800"/>
            <a:ext cx="2590800" cy="2286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b="1" i="0">
                <a:solidFill>
                  <a:srgbClr val="000000"/>
                </a:solidFill>
                <a:latin typeface="Arial" pitchFamily="34" charset="0"/>
              </a:rPr>
              <a:t> Management approval meeting</a:t>
            </a:r>
          </a:p>
          <a:p>
            <a:pPr algn="ctr"/>
            <a:endParaRPr lang="en-US" sz="1000" i="0">
              <a:solidFill>
                <a:srgbClr val="000000"/>
              </a:solidFill>
            </a:endParaRPr>
          </a:p>
        </p:txBody>
      </p:sp>
      <p:sp>
        <p:nvSpPr>
          <p:cNvPr id="163898" name="Rectangle 58"/>
          <p:cNvSpPr>
            <a:spLocks noChangeArrowheads="1"/>
          </p:cNvSpPr>
          <p:nvPr/>
        </p:nvSpPr>
        <p:spPr bwMode="auto">
          <a:xfrm>
            <a:off x="6400800" y="4038600"/>
            <a:ext cx="2597150" cy="1524000"/>
          </a:xfrm>
          <a:prstGeom prst="rect">
            <a:avLst/>
          </a:prstGeom>
          <a:solidFill>
            <a:srgbClr val="A6A6A6"/>
          </a:solidFill>
          <a:ln w="9525">
            <a:solidFill>
              <a:srgbClr val="000000"/>
            </a:solidFill>
            <a:miter lim="800000"/>
            <a:headEnd/>
            <a:tailEnd/>
          </a:ln>
          <a:effectLst>
            <a:outerShdw dist="57238" dir="2021404" algn="ctr" rotWithShape="0">
              <a:srgbClr val="000000"/>
            </a:outerShdw>
          </a:effectLst>
        </p:spPr>
        <p:txBody>
          <a:bodyPr lIns="12700" tIns="12700" rIns="12700" bIns="12700"/>
          <a:lstStyle/>
          <a:p>
            <a:pPr algn="ctr">
              <a:defRPr/>
            </a:pPr>
            <a:r>
              <a:rPr lang="fr-FR" sz="1000" b="1" i="0">
                <a:solidFill>
                  <a:srgbClr val="000000"/>
                </a:solidFill>
                <a:latin typeface="Arial" pitchFamily="34" charset="0"/>
              </a:rPr>
              <a:t>FUTURE PROGRAM:</a:t>
            </a:r>
          </a:p>
          <a:p>
            <a:pPr algn="ctr">
              <a:defRPr/>
            </a:pPr>
            <a:r>
              <a:rPr lang="fr-FR" sz="1000" b="1" i="0">
                <a:solidFill>
                  <a:srgbClr val="000000"/>
                </a:solidFill>
                <a:latin typeface="Arial" pitchFamily="34" charset="0"/>
              </a:rPr>
              <a:t>APPLICATION DURING DESIGN</a:t>
            </a:r>
          </a:p>
        </p:txBody>
      </p:sp>
      <p:sp>
        <p:nvSpPr>
          <p:cNvPr id="153645" name="Line 59"/>
          <p:cNvSpPr>
            <a:spLocks noChangeShapeType="1"/>
          </p:cNvSpPr>
          <p:nvPr/>
        </p:nvSpPr>
        <p:spPr bwMode="auto">
          <a:xfrm>
            <a:off x="7781925" y="4740275"/>
            <a:ext cx="1588" cy="153988"/>
          </a:xfrm>
          <a:prstGeom prst="line">
            <a:avLst/>
          </a:prstGeom>
          <a:noFill/>
          <a:ln w="25400">
            <a:solidFill>
              <a:srgbClr val="000000"/>
            </a:solidFill>
            <a:round/>
            <a:headEnd type="none" w="sm" len="med"/>
            <a:tailEnd type="triangle" w="sm" len="med"/>
          </a:ln>
        </p:spPr>
        <p:txBody>
          <a:bodyPr/>
          <a:lstStyle/>
          <a:p>
            <a:endParaRPr lang="en-US"/>
          </a:p>
        </p:txBody>
      </p:sp>
      <p:sp>
        <p:nvSpPr>
          <p:cNvPr id="153646" name="Rectangle 60"/>
          <p:cNvSpPr>
            <a:spLocks noChangeArrowheads="1"/>
          </p:cNvSpPr>
          <p:nvPr/>
        </p:nvSpPr>
        <p:spPr bwMode="auto">
          <a:xfrm>
            <a:off x="6477000" y="4419600"/>
            <a:ext cx="2438400" cy="6096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000" i="0">
                <a:solidFill>
                  <a:srgbClr val="000000"/>
                </a:solidFill>
                <a:latin typeface="Arial" pitchFamily="34" charset="0"/>
              </a:rPr>
              <a:t>IMPLEMENTATION OF guidelines, standards, educational courses and design requirements application process</a:t>
            </a:r>
          </a:p>
        </p:txBody>
      </p:sp>
      <p:sp>
        <p:nvSpPr>
          <p:cNvPr id="153647" name="Rectangle 61"/>
          <p:cNvSpPr>
            <a:spLocks noChangeArrowheads="1"/>
          </p:cNvSpPr>
          <p:nvPr/>
        </p:nvSpPr>
        <p:spPr bwMode="auto">
          <a:xfrm>
            <a:off x="6477000" y="5181600"/>
            <a:ext cx="2438400" cy="3810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Verification</a:t>
            </a:r>
            <a:r>
              <a:rPr lang="en-US" sz="1000" i="0">
                <a:solidFill>
                  <a:srgbClr val="000000"/>
                </a:solidFill>
                <a:latin typeface="Arial" pitchFamily="34" charset="0"/>
              </a:rPr>
              <a:t> of implementation and application</a:t>
            </a:r>
          </a:p>
        </p:txBody>
      </p:sp>
      <p:sp>
        <p:nvSpPr>
          <p:cNvPr id="153648" name="Rectangle 62"/>
          <p:cNvSpPr>
            <a:spLocks noChangeArrowheads="1"/>
          </p:cNvSpPr>
          <p:nvPr/>
        </p:nvSpPr>
        <p:spPr bwMode="auto">
          <a:xfrm>
            <a:off x="209550" y="4619625"/>
            <a:ext cx="2305050" cy="790575"/>
          </a:xfrm>
          <a:prstGeom prst="rect">
            <a:avLst/>
          </a:prstGeom>
          <a:solidFill>
            <a:srgbClr val="FFFFFF"/>
          </a:solidFill>
          <a:ln w="12700">
            <a:noFill/>
            <a:miter lim="800000"/>
            <a:headEnd/>
            <a:tailEnd/>
          </a:ln>
        </p:spPr>
        <p:txBody>
          <a:bodyPr lIns="12700" tIns="12700" rIns="12700" bIns="12700"/>
          <a:lstStyle/>
          <a:p>
            <a:r>
              <a:rPr lang="fr-FR" sz="1400" i="0" dirty="0">
                <a:solidFill>
                  <a:srgbClr val="000000"/>
                </a:solidFill>
              </a:rPr>
              <a:t>NOTE:</a:t>
            </a:r>
          </a:p>
          <a:p>
            <a:r>
              <a:rPr lang="fr-FR" sz="1400" i="0" dirty="0" err="1">
                <a:solidFill>
                  <a:srgbClr val="000000"/>
                </a:solidFill>
              </a:rPr>
              <a:t>Traceability</a:t>
            </a:r>
            <a:r>
              <a:rPr lang="fr-FR" sz="1400" i="0" dirty="0">
                <a:solidFill>
                  <a:srgbClr val="000000"/>
                </a:solidFill>
              </a:rPr>
              <a:t> </a:t>
            </a:r>
            <a:r>
              <a:rPr lang="fr-FR" sz="1400" i="0" dirty="0" err="1">
                <a:solidFill>
                  <a:srgbClr val="000000"/>
                </a:solidFill>
              </a:rPr>
              <a:t>between</a:t>
            </a:r>
            <a:r>
              <a:rPr lang="fr-FR" sz="1400" i="0" dirty="0">
                <a:solidFill>
                  <a:srgbClr val="000000"/>
                </a:solidFill>
              </a:rPr>
              <a:t> data bases must </a:t>
            </a:r>
            <a:r>
              <a:rPr lang="fr-FR" sz="1400" i="0" dirty="0" err="1">
                <a:solidFill>
                  <a:srgbClr val="000000"/>
                </a:solidFill>
              </a:rPr>
              <a:t>be</a:t>
            </a:r>
            <a:r>
              <a:rPr lang="fr-FR" sz="1400" i="0" dirty="0">
                <a:solidFill>
                  <a:srgbClr val="000000"/>
                </a:solidFill>
              </a:rPr>
              <a:t> </a:t>
            </a:r>
            <a:r>
              <a:rPr lang="fr-FR" sz="1400" i="0" dirty="0" err="1">
                <a:solidFill>
                  <a:srgbClr val="000000"/>
                </a:solidFill>
              </a:rPr>
              <a:t>kept</a:t>
            </a:r>
            <a:endParaRPr lang="fr-FR" sz="1400" i="0" dirty="0">
              <a:solidFill>
                <a:srgbClr val="000000"/>
              </a:solidFill>
            </a:endParaRPr>
          </a:p>
        </p:txBody>
      </p:sp>
      <p:sp>
        <p:nvSpPr>
          <p:cNvPr id="153649" name="Line 63"/>
          <p:cNvSpPr>
            <a:spLocks noChangeShapeType="1"/>
          </p:cNvSpPr>
          <p:nvPr/>
        </p:nvSpPr>
        <p:spPr bwMode="auto">
          <a:xfrm>
            <a:off x="7772400" y="5029200"/>
            <a:ext cx="1588" cy="209550"/>
          </a:xfrm>
          <a:prstGeom prst="line">
            <a:avLst/>
          </a:prstGeom>
          <a:noFill/>
          <a:ln w="25400">
            <a:solidFill>
              <a:srgbClr val="000000"/>
            </a:solidFill>
            <a:round/>
            <a:headEnd type="none" w="sm" len="med"/>
            <a:tailEnd type="triangle" w="sm" len="med"/>
          </a:ln>
        </p:spPr>
        <p:txBody>
          <a:bodyPr/>
          <a:lstStyle/>
          <a:p>
            <a:endParaRPr lang="en-US"/>
          </a:p>
        </p:txBody>
      </p:sp>
      <p:sp>
        <p:nvSpPr>
          <p:cNvPr id="153650" name="Line 64"/>
          <p:cNvSpPr>
            <a:spLocks noChangeShapeType="1"/>
          </p:cNvSpPr>
          <p:nvPr/>
        </p:nvSpPr>
        <p:spPr bwMode="auto">
          <a:xfrm flipH="1" flipV="1">
            <a:off x="1276350" y="990600"/>
            <a:ext cx="0" cy="838200"/>
          </a:xfrm>
          <a:prstGeom prst="line">
            <a:avLst/>
          </a:prstGeom>
          <a:noFill/>
          <a:ln w="25400">
            <a:solidFill>
              <a:srgbClr val="000000"/>
            </a:solidFill>
            <a:round/>
            <a:headEnd type="none" w="sm" len="med"/>
            <a:tailEnd type="none" w="sm" len="med"/>
          </a:ln>
        </p:spPr>
        <p:txBody>
          <a:bodyPr/>
          <a:lstStyle/>
          <a:p>
            <a:endParaRPr lang="en-US"/>
          </a:p>
        </p:txBody>
      </p:sp>
      <p:sp>
        <p:nvSpPr>
          <p:cNvPr id="153651" name="Line 65"/>
          <p:cNvSpPr>
            <a:spLocks noChangeShapeType="1"/>
          </p:cNvSpPr>
          <p:nvPr/>
        </p:nvSpPr>
        <p:spPr bwMode="auto">
          <a:xfrm flipH="1" flipV="1">
            <a:off x="1276350" y="990600"/>
            <a:ext cx="685800" cy="0"/>
          </a:xfrm>
          <a:prstGeom prst="line">
            <a:avLst/>
          </a:prstGeom>
          <a:noFill/>
          <a:ln w="25400">
            <a:solidFill>
              <a:srgbClr val="000000"/>
            </a:solidFill>
            <a:round/>
            <a:headEnd type="triangle" w="med" len="med"/>
            <a:tailEnd/>
          </a:ln>
        </p:spPr>
        <p:txBody>
          <a:bodyPr/>
          <a:lstStyle/>
          <a:p>
            <a:endParaRPr lang="en-US"/>
          </a:p>
        </p:txBody>
      </p:sp>
      <p:sp>
        <p:nvSpPr>
          <p:cNvPr id="163906" name="Rectangle 66"/>
          <p:cNvSpPr>
            <a:spLocks noChangeArrowheads="1"/>
          </p:cNvSpPr>
          <p:nvPr/>
        </p:nvSpPr>
        <p:spPr bwMode="auto">
          <a:xfrm>
            <a:off x="6324600" y="5943600"/>
            <a:ext cx="2686050" cy="417513"/>
          </a:xfrm>
          <a:prstGeom prst="rect">
            <a:avLst/>
          </a:prstGeom>
          <a:solidFill>
            <a:srgbClr val="6699FF"/>
          </a:solidFill>
          <a:ln w="3175">
            <a:solidFill>
              <a:srgbClr val="000000"/>
            </a:solidFill>
            <a:miter lim="800000"/>
            <a:headEnd/>
            <a:tailEnd/>
          </a:ln>
          <a:effectLst>
            <a:outerShdw dist="57238" dir="2021404" algn="ctr" rotWithShape="0">
              <a:srgbClr val="000000"/>
            </a:outerShdw>
          </a:effectLst>
        </p:spPr>
        <p:txBody>
          <a:bodyPr lIns="12700" tIns="12700" rIns="12700" bIns="12700"/>
          <a:lstStyle/>
          <a:p>
            <a:pPr algn="ctr">
              <a:defRPr/>
            </a:pPr>
            <a:r>
              <a:rPr lang="fr-FR" sz="800" b="1" i="0">
                <a:solidFill>
                  <a:srgbClr val="000000"/>
                </a:solidFill>
                <a:latin typeface="Arial" pitchFamily="34" charset="0"/>
              </a:rPr>
              <a:t/>
            </a:r>
            <a:br>
              <a:rPr lang="fr-FR" sz="800" b="1" i="0">
                <a:solidFill>
                  <a:srgbClr val="000000"/>
                </a:solidFill>
                <a:latin typeface="Arial" pitchFamily="34" charset="0"/>
              </a:rPr>
            </a:br>
            <a:r>
              <a:rPr lang="fr-FR" sz="1200" b="1" i="0">
                <a:solidFill>
                  <a:srgbClr val="000000"/>
                </a:solidFill>
                <a:latin typeface="Arial" pitchFamily="34" charset="0"/>
              </a:rPr>
              <a:t>NEW DESIGNED AIRCRAFT</a:t>
            </a:r>
          </a:p>
          <a:p>
            <a:pPr algn="ctr">
              <a:defRPr/>
            </a:pPr>
            <a:endParaRPr lang="fr-FR" sz="1200" b="1" i="0">
              <a:solidFill>
                <a:srgbClr val="000000"/>
              </a:solidFill>
              <a:latin typeface="Arial" pitchFamily="34" charset="0"/>
            </a:endParaRPr>
          </a:p>
        </p:txBody>
      </p:sp>
      <p:sp>
        <p:nvSpPr>
          <p:cNvPr id="153653" name="Line 9"/>
          <p:cNvSpPr>
            <a:spLocks noChangeShapeType="1"/>
          </p:cNvSpPr>
          <p:nvPr/>
        </p:nvSpPr>
        <p:spPr bwMode="auto">
          <a:xfrm flipH="1">
            <a:off x="7696200" y="3886200"/>
            <a:ext cx="11113" cy="219075"/>
          </a:xfrm>
          <a:prstGeom prst="line">
            <a:avLst/>
          </a:prstGeom>
          <a:noFill/>
          <a:ln w="25400">
            <a:solidFill>
              <a:srgbClr val="000000"/>
            </a:solidFill>
            <a:round/>
            <a:headEnd type="none" w="sm" len="med"/>
            <a:tailEnd type="triangle" w="sm" len="med"/>
          </a:ln>
        </p:spPr>
        <p:txBody>
          <a:bodyPr/>
          <a:lstStyle/>
          <a:p>
            <a:endParaRPr lang="en-US"/>
          </a:p>
        </p:txBody>
      </p:sp>
      <p:sp>
        <p:nvSpPr>
          <p:cNvPr id="153654" name="Line 67"/>
          <p:cNvSpPr>
            <a:spLocks noChangeShapeType="1"/>
          </p:cNvSpPr>
          <p:nvPr/>
        </p:nvSpPr>
        <p:spPr bwMode="auto">
          <a:xfrm flipH="1">
            <a:off x="5791200" y="6172200"/>
            <a:ext cx="533400" cy="0"/>
          </a:xfrm>
          <a:prstGeom prst="line">
            <a:avLst/>
          </a:prstGeom>
          <a:noFill/>
          <a:ln w="25400">
            <a:solidFill>
              <a:srgbClr val="000000"/>
            </a:solidFill>
            <a:round/>
            <a:headEnd type="none" w="sm" len="lg"/>
            <a:tailEnd type="triangle" w="med" len="med"/>
          </a:ln>
        </p:spPr>
        <p:txBody>
          <a:bodyPr/>
          <a:lstStyle/>
          <a:p>
            <a:endParaRPr lang="en-US"/>
          </a:p>
        </p:txBody>
      </p:sp>
      <p:cxnSp>
        <p:nvCxnSpPr>
          <p:cNvPr id="70" name="Connecteur droit 69"/>
          <p:cNvCxnSpPr/>
          <p:nvPr/>
        </p:nvCxnSpPr>
        <p:spPr bwMode="auto">
          <a:xfrm rot="5400000">
            <a:off x="5249867" y="3749677"/>
            <a:ext cx="643736" cy="794"/>
          </a:xfrm>
          <a:prstGeom prst="line">
            <a:avLst/>
          </a:prstGeom>
          <a:solidFill>
            <a:srgbClr val="FFFFCC"/>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42037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6" name="ZoneTexte 5"/>
          <p:cNvSpPr txBox="1"/>
          <p:nvPr/>
        </p:nvSpPr>
        <p:spPr>
          <a:xfrm>
            <a:off x="990600" y="1390650"/>
            <a:ext cx="7458075" cy="369332"/>
          </a:xfrm>
          <a:prstGeom prst="rect">
            <a:avLst/>
          </a:prstGeom>
          <a:noFill/>
        </p:spPr>
        <p:txBody>
          <a:bodyPr wrap="square" rtlCol="0">
            <a:spAutoFit/>
          </a:bodyPr>
          <a:lstStyle/>
          <a:p>
            <a:endParaRPr lang="en-US" dirty="0"/>
          </a:p>
        </p:txBody>
      </p:sp>
      <p:sp>
        <p:nvSpPr>
          <p:cNvPr id="7" name="ZoneTexte 6"/>
          <p:cNvSpPr txBox="1"/>
          <p:nvPr/>
        </p:nvSpPr>
        <p:spPr>
          <a:xfrm>
            <a:off x="314325" y="1257300"/>
            <a:ext cx="8477250" cy="5632311"/>
          </a:xfrm>
          <a:prstGeom prst="rect">
            <a:avLst/>
          </a:prstGeom>
          <a:noFill/>
        </p:spPr>
        <p:txBody>
          <a:bodyPr wrap="square" rtlCol="0">
            <a:spAutoFit/>
          </a:bodyPr>
          <a:lstStyle/>
          <a:p>
            <a:pPr marL="342900" indent="-342900" algn="ctr"/>
            <a:r>
              <a:rPr lang="en-US" sz="2000" b="1" cap="all" dirty="0" smtClean="0"/>
              <a:t>ASCOS WP3.5 preliminary Table of content </a:t>
            </a:r>
          </a:p>
          <a:p>
            <a:pPr marL="342900" indent="-342900"/>
            <a:endParaRPr lang="en-US" sz="1400" b="1" cap="all" dirty="0" smtClean="0"/>
          </a:p>
          <a:p>
            <a:pPr marL="342900" indent="-342900">
              <a:buAutoNum type="arabicPlain"/>
            </a:pPr>
            <a:r>
              <a:rPr lang="en-US" sz="1200" b="1" cap="all" dirty="0" smtClean="0"/>
              <a:t>Introduction	</a:t>
            </a:r>
            <a:endParaRPr lang="fr-FR" sz="1200" b="1" cap="all" dirty="0" smtClean="0"/>
          </a:p>
          <a:p>
            <a:pPr marL="342900" indent="-342900">
              <a:buAutoNum type="arabicPlain" startAt="2"/>
            </a:pPr>
            <a:r>
              <a:rPr lang="en-US" sz="1200" b="1" cap="all" dirty="0" smtClean="0"/>
              <a:t>References	</a:t>
            </a:r>
            <a:endParaRPr lang="fr-FR" sz="1200" b="1" cap="all" dirty="0" smtClean="0"/>
          </a:p>
          <a:p>
            <a:pPr marL="342900" indent="-342900"/>
            <a:r>
              <a:rPr lang="en-US" sz="1200" b="1" cap="all" dirty="0" smtClean="0"/>
              <a:t>3</a:t>
            </a:r>
            <a:r>
              <a:rPr lang="fr-FR" sz="1200" cap="all" dirty="0" smtClean="0"/>
              <a:t>	</a:t>
            </a:r>
            <a:r>
              <a:rPr lang="en-US" sz="1200" b="1" cap="all" dirty="0" smtClean="0"/>
              <a:t>Safety standard/ certification documentation referential	</a:t>
            </a:r>
            <a:endParaRPr lang="fr-FR" sz="1200" b="1" cap="all" dirty="0" smtClean="0"/>
          </a:p>
          <a:p>
            <a:pPr lvl="1"/>
            <a:r>
              <a:rPr lang="en-US" sz="1200" b="1" cap="all" dirty="0" smtClean="0"/>
              <a:t>3.1</a:t>
            </a:r>
            <a:r>
              <a:rPr lang="fr-FR" sz="1200" cap="all" dirty="0" smtClean="0"/>
              <a:t>	</a:t>
            </a:r>
            <a:r>
              <a:rPr lang="en-US" sz="1200" b="1" cap="all" dirty="0" smtClean="0"/>
              <a:t>Applicable safety standards and certification documentation for system development	</a:t>
            </a:r>
            <a:endParaRPr lang="fr-FR" sz="1200" b="1" cap="all" dirty="0" smtClean="0"/>
          </a:p>
          <a:p>
            <a:pPr lvl="1"/>
            <a:r>
              <a:rPr lang="en-US" sz="1200" b="1" cap="all" dirty="0" smtClean="0"/>
              <a:t>3.2</a:t>
            </a:r>
            <a:r>
              <a:rPr lang="fr-FR" sz="1200" cap="all" dirty="0" smtClean="0"/>
              <a:t>	</a:t>
            </a:r>
            <a:r>
              <a:rPr lang="en-US" sz="1200" b="1" cap="all" dirty="0" smtClean="0"/>
              <a:t>ASCOS Recommended  Safety standards and certification document referential	</a:t>
            </a:r>
            <a:endParaRPr lang="fr-FR" sz="1200" b="1" cap="all" dirty="0" smtClean="0"/>
          </a:p>
          <a:p>
            <a:r>
              <a:rPr lang="en-US" sz="1200" b="1" cap="all" dirty="0" smtClean="0"/>
              <a:t>4</a:t>
            </a:r>
            <a:r>
              <a:rPr lang="fr-FR" sz="1200" b="1" cap="all" dirty="0" smtClean="0"/>
              <a:t>       </a:t>
            </a:r>
            <a:r>
              <a:rPr lang="en-US" sz="1200" b="1" cap="all" dirty="0" smtClean="0"/>
              <a:t>Precursor consideration and event collection for lessons learned	</a:t>
            </a:r>
            <a:endParaRPr lang="fr-FR" sz="1200" b="1" cap="all" dirty="0" smtClean="0"/>
          </a:p>
          <a:p>
            <a:pPr lvl="1"/>
            <a:r>
              <a:rPr lang="en-US" sz="1200" b="1" cap="all" dirty="0" smtClean="0"/>
              <a:t>4.1</a:t>
            </a:r>
            <a:r>
              <a:rPr lang="fr-FR" sz="1200" cap="all" dirty="0" smtClean="0"/>
              <a:t>	</a:t>
            </a:r>
            <a:r>
              <a:rPr lang="en-US" sz="1200" b="1" cap="all" dirty="0" smtClean="0"/>
              <a:t>General concept	</a:t>
            </a:r>
            <a:endParaRPr lang="fr-FR" sz="1200" b="1" cap="all" dirty="0" smtClean="0"/>
          </a:p>
          <a:p>
            <a:pPr lvl="1"/>
            <a:r>
              <a:rPr lang="en-US" sz="1200" b="1" cap="all" dirty="0" smtClean="0"/>
              <a:t>4.2</a:t>
            </a:r>
            <a:r>
              <a:rPr lang="fr-FR" sz="1200" cap="all" dirty="0" smtClean="0"/>
              <a:t>	</a:t>
            </a:r>
            <a:r>
              <a:rPr lang="en-US" sz="1200" b="1" cap="all" dirty="0" smtClean="0"/>
              <a:t>Risk and  precursor definition	</a:t>
            </a:r>
            <a:endParaRPr lang="fr-FR" sz="1200" b="1" cap="all" dirty="0" smtClean="0"/>
          </a:p>
          <a:p>
            <a:pPr lvl="1"/>
            <a:r>
              <a:rPr lang="en-US" sz="1200" b="1" cap="all" dirty="0" smtClean="0"/>
              <a:t>4.3</a:t>
            </a:r>
            <a:r>
              <a:rPr lang="fr-FR" sz="1200" cap="all" dirty="0" smtClean="0"/>
              <a:t>	</a:t>
            </a:r>
            <a:r>
              <a:rPr lang="en-US" sz="1200" b="1" cap="all" dirty="0" smtClean="0"/>
              <a:t>Accident precursor in the global aviation risk picture (CATS)	</a:t>
            </a:r>
            <a:endParaRPr lang="fr-FR" sz="1200" b="1" cap="all" dirty="0" smtClean="0"/>
          </a:p>
          <a:p>
            <a:pPr lvl="1"/>
            <a:r>
              <a:rPr lang="en-US" sz="1200" b="1" cap="all" dirty="0" smtClean="0"/>
              <a:t>4.4</a:t>
            </a:r>
            <a:r>
              <a:rPr lang="fr-FR" sz="1200" cap="all" dirty="0" smtClean="0"/>
              <a:t>	</a:t>
            </a:r>
            <a:r>
              <a:rPr lang="en-US" sz="1200" b="1" cap="all" dirty="0" smtClean="0"/>
              <a:t>Accident precursor identification for emerging risk	</a:t>
            </a:r>
            <a:endParaRPr lang="fr-FR" sz="1200" b="1" cap="all" dirty="0" smtClean="0"/>
          </a:p>
          <a:p>
            <a:r>
              <a:rPr lang="en-US" sz="1200" b="1" cap="all" dirty="0" smtClean="0"/>
              <a:t>5</a:t>
            </a:r>
            <a:r>
              <a:rPr lang="fr-FR" sz="1200" b="1" cap="all" dirty="0" smtClean="0"/>
              <a:t>        </a:t>
            </a:r>
            <a:r>
              <a:rPr lang="en-US" sz="1200" b="1" cap="all" dirty="0" smtClean="0"/>
              <a:t>Accident precursor identification during system development phase	</a:t>
            </a:r>
            <a:endParaRPr lang="fr-FR" sz="1200" b="1" cap="all" dirty="0" smtClean="0"/>
          </a:p>
          <a:p>
            <a:pPr lvl="1"/>
            <a:r>
              <a:rPr lang="en-US" sz="1200" b="1" dirty="0" smtClean="0"/>
              <a:t>5.1</a:t>
            </a:r>
            <a:r>
              <a:rPr lang="fr-FR" sz="1200" dirty="0" smtClean="0"/>
              <a:t>	</a:t>
            </a:r>
            <a:r>
              <a:rPr lang="en-US" sz="1200" b="1" dirty="0" smtClean="0"/>
              <a:t>System architecture main drivers	</a:t>
            </a:r>
            <a:endParaRPr lang="fr-FR" sz="1200" b="1" dirty="0" smtClean="0"/>
          </a:p>
          <a:p>
            <a:pPr lvl="1"/>
            <a:r>
              <a:rPr lang="en-US" sz="1200" b="1" dirty="0" smtClean="0"/>
              <a:t>5.2</a:t>
            </a:r>
            <a:r>
              <a:rPr lang="fr-FR" sz="1200" dirty="0" smtClean="0"/>
              <a:t>	</a:t>
            </a:r>
            <a:r>
              <a:rPr lang="en-US" sz="1200" b="1" dirty="0" smtClean="0"/>
              <a:t>Safety barrier concept	</a:t>
            </a:r>
            <a:endParaRPr lang="fr-FR" sz="1200" b="1" dirty="0" smtClean="0"/>
          </a:p>
          <a:p>
            <a:pPr lvl="1"/>
            <a:r>
              <a:rPr lang="en-US" sz="1200" b="1" dirty="0" smtClean="0"/>
              <a:t>5.3</a:t>
            </a:r>
            <a:r>
              <a:rPr lang="fr-FR" sz="1200" dirty="0" smtClean="0"/>
              <a:t>	</a:t>
            </a:r>
            <a:r>
              <a:rPr lang="en-US" sz="1200" b="1" dirty="0" smtClean="0"/>
              <a:t>Use of safety barrier and precursor concept in safety assessments	</a:t>
            </a:r>
            <a:endParaRPr lang="fr-FR" sz="1200" b="1" dirty="0" smtClean="0"/>
          </a:p>
          <a:p>
            <a:pPr lvl="1"/>
            <a:r>
              <a:rPr lang="en-US" sz="1200" b="1" dirty="0" smtClean="0"/>
              <a:t>5.4</a:t>
            </a:r>
            <a:r>
              <a:rPr lang="fr-FR" sz="1200" dirty="0" smtClean="0"/>
              <a:t>	</a:t>
            </a:r>
            <a:r>
              <a:rPr lang="en-US" sz="1200" b="1" dirty="0" smtClean="0"/>
              <a:t>Integration of safety assessment Failure conditions in CATS risk picture</a:t>
            </a:r>
            <a:r>
              <a:rPr lang="en-US" sz="1200" dirty="0" smtClean="0"/>
              <a:t>	</a:t>
            </a:r>
            <a:endParaRPr lang="fr-FR" sz="1200" dirty="0" smtClean="0"/>
          </a:p>
          <a:p>
            <a:pPr lvl="1"/>
            <a:r>
              <a:rPr lang="en-US" sz="1200" b="1" dirty="0" smtClean="0"/>
              <a:t>5.5</a:t>
            </a:r>
            <a:r>
              <a:rPr lang="fr-FR" sz="1200" dirty="0" smtClean="0"/>
              <a:t>	</a:t>
            </a:r>
            <a:r>
              <a:rPr lang="en-US" sz="1200" b="1" dirty="0" smtClean="0"/>
              <a:t>Use of precursor concept for “in service continuous monitoring”</a:t>
            </a:r>
            <a:r>
              <a:rPr lang="en-US" sz="1200" dirty="0" smtClean="0"/>
              <a:t>	</a:t>
            </a:r>
            <a:endParaRPr lang="fr-FR" sz="1200" dirty="0" smtClean="0"/>
          </a:p>
          <a:p>
            <a:pPr lvl="1"/>
            <a:r>
              <a:rPr lang="en-US" sz="1200" b="1" dirty="0" smtClean="0"/>
              <a:t>5.6</a:t>
            </a:r>
            <a:r>
              <a:rPr lang="fr-FR" sz="1200" dirty="0" smtClean="0"/>
              <a:t>	</a:t>
            </a:r>
            <a:r>
              <a:rPr lang="en-US" sz="1200" b="1" dirty="0" smtClean="0"/>
              <a:t>Principles for an in service automatic coding of accident precursors</a:t>
            </a:r>
            <a:r>
              <a:rPr lang="en-US" sz="1200" dirty="0" smtClean="0"/>
              <a:t>	</a:t>
            </a:r>
            <a:endParaRPr lang="fr-FR" sz="1200" dirty="0" smtClean="0"/>
          </a:p>
          <a:p>
            <a:pPr lvl="1"/>
            <a:r>
              <a:rPr lang="en-US" sz="1200" b="1" cap="all" dirty="0" smtClean="0"/>
              <a:t>5.7</a:t>
            </a:r>
            <a:r>
              <a:rPr lang="fr-FR" sz="1200" cap="all" dirty="0" smtClean="0"/>
              <a:t>	</a:t>
            </a:r>
            <a:r>
              <a:rPr lang="en-US" sz="1200" b="1" cap="all" dirty="0" smtClean="0"/>
              <a:t>Precursor identification following in service accidents	</a:t>
            </a:r>
            <a:endParaRPr lang="fr-FR" sz="1200" b="1" cap="all" dirty="0" smtClean="0"/>
          </a:p>
          <a:p>
            <a:pPr marL="342900" indent="-342900">
              <a:buAutoNum type="arabicPlain" startAt="6"/>
            </a:pPr>
            <a:r>
              <a:rPr lang="en-US" sz="1200" b="1" cap="all" dirty="0" smtClean="0"/>
              <a:t>accident precursor collection during development and in service phases	</a:t>
            </a:r>
            <a:endParaRPr lang="fr-FR" sz="1200" b="1" cap="all" dirty="0" smtClean="0"/>
          </a:p>
          <a:p>
            <a:pPr marL="342900" indent="-342900"/>
            <a:r>
              <a:rPr lang="en-US" sz="1200" b="1" cap="all" dirty="0" smtClean="0"/>
              <a:t>7</a:t>
            </a:r>
            <a:r>
              <a:rPr lang="fr-FR" sz="1200" cap="all" dirty="0" smtClean="0"/>
              <a:t>	</a:t>
            </a:r>
            <a:r>
              <a:rPr lang="en-US" sz="1200" b="1" cap="all" dirty="0" smtClean="0"/>
              <a:t>Method for total aviation safety standards improvement	</a:t>
            </a:r>
            <a:endParaRPr lang="fr-FR" sz="1200" b="1" cap="all" dirty="0" smtClean="0"/>
          </a:p>
          <a:p>
            <a:pPr lvl="1"/>
            <a:r>
              <a:rPr lang="en-US" sz="1200" b="1" dirty="0" smtClean="0"/>
              <a:t>7.1</a:t>
            </a:r>
            <a:r>
              <a:rPr lang="fr-FR" sz="1200" dirty="0" smtClean="0"/>
              <a:t>	</a:t>
            </a:r>
            <a:r>
              <a:rPr lang="en-US" sz="1200" b="1" dirty="0" smtClean="0"/>
              <a:t>Method to derive recommendations for safety Risk mitigation	</a:t>
            </a:r>
            <a:endParaRPr lang="fr-FR" sz="1200" b="1" dirty="0" smtClean="0"/>
          </a:p>
          <a:p>
            <a:pPr lvl="1"/>
            <a:r>
              <a:rPr lang="en-US" sz="1200" b="1" dirty="0" smtClean="0"/>
              <a:t>7.2</a:t>
            </a:r>
            <a:r>
              <a:rPr lang="fr-FR" sz="1200" dirty="0" smtClean="0"/>
              <a:t>	</a:t>
            </a:r>
            <a:r>
              <a:rPr lang="en-US" sz="1200" b="1" dirty="0" smtClean="0"/>
              <a:t>Application of recommendations for Safety Risk Mitigation	</a:t>
            </a:r>
            <a:endParaRPr lang="fr-FR" sz="1200" b="1" dirty="0" smtClean="0"/>
          </a:p>
          <a:p>
            <a:pPr lvl="1"/>
            <a:r>
              <a:rPr lang="en-US" sz="1200" b="1" dirty="0" smtClean="0"/>
              <a:t>7.3</a:t>
            </a:r>
            <a:r>
              <a:rPr lang="fr-FR" sz="1200" dirty="0" smtClean="0"/>
              <a:t>	</a:t>
            </a:r>
            <a:r>
              <a:rPr lang="en-US" sz="1200" b="1" dirty="0" smtClean="0"/>
              <a:t>Improvement in precursor collection system	</a:t>
            </a:r>
            <a:endParaRPr lang="fr-FR" sz="1200" dirty="0" smtClean="0"/>
          </a:p>
          <a:p>
            <a:r>
              <a:rPr lang="en-US" sz="1200" b="1" cap="all" dirty="0" smtClean="0"/>
              <a:t>8</a:t>
            </a:r>
            <a:r>
              <a:rPr lang="fr-FR" sz="1200" b="1" cap="all" dirty="0" smtClean="0"/>
              <a:t>        </a:t>
            </a:r>
            <a:r>
              <a:rPr lang="en-US" sz="1200" b="1" cap="all" dirty="0" smtClean="0"/>
              <a:t>Future Risk consideration ( linked with future novelties implementation)	</a:t>
            </a:r>
            <a:endParaRPr lang="fr-FR" sz="1200" b="1" cap="all" dirty="0" smtClean="0"/>
          </a:p>
          <a:p>
            <a:r>
              <a:rPr lang="en-US" sz="1200" b="1" cap="all" dirty="0" smtClean="0"/>
              <a:t>9</a:t>
            </a:r>
            <a:r>
              <a:rPr lang="fr-FR" sz="1200" b="1" cap="all" dirty="0" smtClean="0"/>
              <a:t>        </a:t>
            </a:r>
            <a:r>
              <a:rPr lang="en-US" sz="1200" b="1" cap="all" dirty="0" smtClean="0"/>
              <a:t>Interface with OACI SMS implementation	</a:t>
            </a:r>
            <a:endParaRPr lang="fr-FR" sz="1200" b="1" cap="all" dirty="0" smtClean="0"/>
          </a:p>
          <a:p>
            <a:r>
              <a:rPr lang="en-US" sz="1200" b="1" cap="all" dirty="0" smtClean="0"/>
              <a:t>10</a:t>
            </a:r>
            <a:r>
              <a:rPr lang="fr-FR" sz="1200" b="1" cap="all" dirty="0" smtClean="0"/>
              <a:t>      </a:t>
            </a:r>
            <a:r>
              <a:rPr lang="en-US" sz="1200" b="1" cap="all" dirty="0" smtClean="0"/>
              <a:t>Conclusion	</a:t>
            </a:r>
            <a:endParaRPr lang="fr-FR" sz="1400" dirty="0"/>
          </a:p>
        </p:txBody>
      </p:sp>
      <p:sp>
        <p:nvSpPr>
          <p:cNvPr id="11"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9260485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(3/6)</a:t>
            </a:r>
            <a:endParaRPr lang="fr-FR" sz="2000" dirty="0">
              <a:solidFill>
                <a:schemeClr val="bg1"/>
              </a:solidFill>
            </a:endParaRPr>
          </a:p>
        </p:txBody>
      </p:sp>
      <p:sp>
        <p:nvSpPr>
          <p:cNvPr id="2" name="Rectangle 1"/>
          <p:cNvSpPr/>
          <p:nvPr/>
        </p:nvSpPr>
        <p:spPr>
          <a:xfrm>
            <a:off x="0" y="949231"/>
            <a:ext cx="9144000" cy="4909036"/>
          </a:xfrm>
          <a:prstGeom prst="rect">
            <a:avLst/>
          </a:prstGeom>
        </p:spPr>
        <p:txBody>
          <a:bodyPr wrap="square">
            <a:spAutoFit/>
          </a:bodyPr>
          <a:lstStyle/>
          <a:p>
            <a:r>
              <a:rPr lang="en-US" sz="2000" b="1" dirty="0" smtClean="0">
                <a:solidFill>
                  <a:schemeClr val="accent3">
                    <a:lumMod val="75000"/>
                  </a:schemeClr>
                </a:solidFill>
              </a:rPr>
              <a:t>   Process </a:t>
            </a:r>
            <a:r>
              <a:rPr lang="en-US" sz="2000" b="1" dirty="0">
                <a:solidFill>
                  <a:schemeClr val="accent3">
                    <a:lumMod val="75000"/>
                  </a:schemeClr>
                </a:solidFill>
              </a:rPr>
              <a:t>for identification of precursors for future and emerging </a:t>
            </a:r>
            <a:r>
              <a:rPr lang="en-US" sz="2000" b="1" dirty="0" smtClean="0">
                <a:solidFill>
                  <a:schemeClr val="accent3">
                    <a:lumMod val="75000"/>
                  </a:schemeClr>
                </a:solidFill>
              </a:rPr>
              <a:t>risks</a:t>
            </a:r>
          </a:p>
          <a:p>
            <a:endParaRPr lang="en-US" sz="1200" dirty="0" smtClean="0"/>
          </a:p>
          <a:p>
            <a:r>
              <a:rPr lang="en-US" sz="2000" dirty="0" smtClean="0"/>
              <a:t>   ASCOS improves </a:t>
            </a:r>
            <a:r>
              <a:rPr lang="en-US" sz="2000" dirty="0"/>
              <a:t>precursors detection </a:t>
            </a:r>
            <a:r>
              <a:rPr lang="en-US" sz="2000" dirty="0" smtClean="0"/>
              <a:t>efficacy</a:t>
            </a:r>
            <a:endParaRPr lang="en-US" sz="2000" dirty="0"/>
          </a:p>
          <a:p>
            <a:pPr lvl="1">
              <a:lnSpc>
                <a:spcPct val="150000"/>
              </a:lnSpc>
              <a:buFont typeface="Wingdings" pitchFamily="2" charset="2"/>
              <a:buChar char="Ø"/>
            </a:pPr>
            <a:r>
              <a:rPr lang="en-US" dirty="0" smtClean="0"/>
              <a:t>Use development (</a:t>
            </a:r>
            <a:r>
              <a:rPr lang="en-US" dirty="0" smtClean="0">
                <a:solidFill>
                  <a:srgbClr val="FF0000"/>
                </a:solidFill>
              </a:rPr>
              <a:t>safety barriers, lines of defense</a:t>
            </a:r>
            <a:r>
              <a:rPr lang="en-US" dirty="0" smtClean="0"/>
              <a:t>) whose </a:t>
            </a:r>
            <a:r>
              <a:rPr lang="en-US" dirty="0" smtClean="0">
                <a:solidFill>
                  <a:srgbClr val="FF0000"/>
                </a:solidFill>
              </a:rPr>
              <a:t>degradation</a:t>
            </a:r>
            <a:r>
              <a:rPr lang="en-US" dirty="0" smtClean="0"/>
              <a:t>s are precursors.  </a:t>
            </a:r>
          </a:p>
          <a:p>
            <a:pPr lvl="1">
              <a:lnSpc>
                <a:spcPct val="150000"/>
              </a:lnSpc>
              <a:buFont typeface="Wingdings" pitchFamily="2" charset="2"/>
              <a:buChar char="Ø"/>
            </a:pPr>
            <a:r>
              <a:rPr lang="en-US" dirty="0" smtClean="0"/>
              <a:t>Identify Events </a:t>
            </a:r>
            <a:r>
              <a:rPr lang="en-US" dirty="0"/>
              <a:t>S</a:t>
            </a:r>
            <a:r>
              <a:rPr lang="en-US" dirty="0" smtClean="0"/>
              <a:t>equences </a:t>
            </a:r>
            <a:r>
              <a:rPr lang="en-US" dirty="0"/>
              <a:t>D</a:t>
            </a:r>
            <a:r>
              <a:rPr lang="en-US" dirty="0" smtClean="0"/>
              <a:t>iagrams </a:t>
            </a:r>
            <a:r>
              <a:rPr lang="en-US" dirty="0"/>
              <a:t>permitting to place any event in these diagrams  </a:t>
            </a:r>
            <a:endParaRPr lang="en-US" dirty="0" smtClean="0"/>
          </a:p>
          <a:p>
            <a:pPr lvl="2">
              <a:lnSpc>
                <a:spcPct val="150000"/>
              </a:lnSpc>
              <a:buFont typeface="Wingdings" pitchFamily="2" charset="2"/>
              <a:buChar char="Ø"/>
            </a:pPr>
            <a:r>
              <a:rPr lang="en-US" dirty="0" smtClean="0"/>
              <a:t>Synergy between CATS </a:t>
            </a:r>
            <a:r>
              <a:rPr lang="en-US" dirty="0" smtClean="0">
                <a:sym typeface="Wingdings" pitchFamily="2" charset="2"/>
              </a:rPr>
              <a:t> FAST  Organization   </a:t>
            </a:r>
            <a:r>
              <a:rPr lang="en-US" u="sng" dirty="0" smtClean="0">
                <a:sym typeface="Wingdings" pitchFamily="2" charset="2"/>
              </a:rPr>
              <a:t>certification &amp; lessons learned</a:t>
            </a:r>
            <a:endParaRPr lang="en-US" dirty="0"/>
          </a:p>
          <a:p>
            <a:pPr lvl="1">
              <a:lnSpc>
                <a:spcPct val="150000"/>
              </a:lnSpc>
              <a:buFont typeface="Wingdings" pitchFamily="2" charset="2"/>
              <a:buChar char="Ø"/>
            </a:pPr>
            <a:r>
              <a:rPr lang="en-US" dirty="0" smtClean="0"/>
              <a:t>Establish </a:t>
            </a:r>
            <a:r>
              <a:rPr lang="en-US" dirty="0"/>
              <a:t>links between the development logic, its ability to provide </a:t>
            </a:r>
            <a:r>
              <a:rPr lang="en-US" dirty="0" smtClean="0"/>
              <a:t> validation </a:t>
            </a:r>
            <a:r>
              <a:rPr lang="en-US" dirty="0"/>
              <a:t>results, (e.g. sensitivity analysis) usable for operational </a:t>
            </a:r>
            <a:r>
              <a:rPr lang="en-US" dirty="0" smtClean="0"/>
              <a:t>phases  </a:t>
            </a:r>
            <a:r>
              <a:rPr lang="en-US" dirty="0" smtClean="0">
                <a:sym typeface="Wingdings" pitchFamily="2" charset="2"/>
              </a:rPr>
              <a:t> </a:t>
            </a:r>
            <a:r>
              <a:rPr lang="en-US" u="sng" dirty="0" smtClean="0">
                <a:sym typeface="Wingdings" pitchFamily="2" charset="2"/>
              </a:rPr>
              <a:t>certification &amp; lessons learned</a:t>
            </a:r>
            <a:endParaRPr lang="en-US" u="sng" dirty="0"/>
          </a:p>
          <a:p>
            <a:pPr lvl="2">
              <a:lnSpc>
                <a:spcPct val="150000"/>
              </a:lnSpc>
            </a:pPr>
            <a:r>
              <a:rPr lang="en-US" dirty="0"/>
              <a:t>Achievable through developers / operators  </a:t>
            </a:r>
            <a:r>
              <a:rPr lang="en-US" dirty="0" smtClean="0"/>
              <a:t>improved cross fertilization (</a:t>
            </a:r>
            <a:r>
              <a:rPr lang="en-US" dirty="0" smtClean="0">
                <a:solidFill>
                  <a:srgbClr val="FF0000"/>
                </a:solidFill>
              </a:rPr>
              <a:t>organization</a:t>
            </a:r>
            <a:r>
              <a:rPr lang="en-US" dirty="0" smtClean="0"/>
              <a:t>)</a:t>
            </a:r>
            <a:endParaRPr lang="en-US" dirty="0"/>
          </a:p>
          <a:p>
            <a:pPr lvl="1">
              <a:lnSpc>
                <a:spcPct val="150000"/>
              </a:lnSpc>
              <a:buFont typeface="Wingdings" pitchFamily="2" charset="2"/>
              <a:buChar char="Ø"/>
            </a:pPr>
            <a:r>
              <a:rPr lang="en-US" dirty="0"/>
              <a:t>Further develop </a:t>
            </a:r>
            <a:r>
              <a:rPr lang="en-US" u="sng" dirty="0"/>
              <a:t>root causes analysis </a:t>
            </a:r>
            <a:r>
              <a:rPr lang="en-US" dirty="0"/>
              <a:t>in order to </a:t>
            </a:r>
            <a:r>
              <a:rPr lang="en-US" u="sng" dirty="0"/>
              <a:t>place incidents at the level of deeper roots and spread out precursors </a:t>
            </a:r>
            <a:r>
              <a:rPr lang="en-US" u="sng" dirty="0" smtClean="0"/>
              <a:t> identification </a:t>
            </a:r>
            <a:r>
              <a:rPr lang="en-US" u="sng" dirty="0"/>
              <a:t>at that </a:t>
            </a:r>
            <a:r>
              <a:rPr lang="en-US" u="sng" dirty="0" smtClean="0"/>
              <a:t>level</a:t>
            </a:r>
            <a:endParaRPr lang="en-US" u="sng" dirty="0"/>
          </a:p>
          <a:p>
            <a:pPr lvl="1">
              <a:lnSpc>
                <a:spcPct val="150000"/>
              </a:lnSpc>
              <a:buFont typeface="Wingdings" pitchFamily="2" charset="2"/>
              <a:buChar char="Ø"/>
            </a:pPr>
            <a:r>
              <a:rPr lang="en-US" dirty="0"/>
              <a:t>Complete accident reports analysis </a:t>
            </a:r>
            <a:r>
              <a:rPr lang="en-US" dirty="0" smtClean="0"/>
              <a:t>accordingly (beyond  investigation boards mandate)</a:t>
            </a:r>
            <a:endParaRPr lang="en-US" dirty="0"/>
          </a:p>
          <a:p>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87005093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5720" y="5286388"/>
            <a:ext cx="8501122" cy="1041400"/>
          </a:xfrm>
          <a:prstGeom prst="rect">
            <a:avLst/>
          </a:prstGeom>
          <a:noFill/>
          <a:ln w="9525">
            <a:noFill/>
            <a:miter lim="800000"/>
            <a:headEnd/>
            <a:tailEnd/>
          </a:ln>
        </p:spPr>
        <p:txBody>
          <a:bodyPr lIns="0" tIns="0" rIns="0" bIns="0"/>
          <a:lstStyle/>
          <a:p>
            <a:pPr algn="ctr" eaLnBrk="0" hangingPunct="0">
              <a:spcBef>
                <a:spcPct val="20000"/>
              </a:spcBef>
              <a:tabLst>
                <a:tab pos="0" algn="l"/>
              </a:tabLst>
            </a:pPr>
            <a:endParaRPr lang="en-GB" sz="1200" dirty="0">
              <a:solidFill>
                <a:srgbClr val="000000"/>
              </a:solidFill>
            </a:endParaRPr>
          </a:p>
          <a:p>
            <a:pPr eaLnBrk="0" hangingPunct="0">
              <a:spcBef>
                <a:spcPct val="20000"/>
              </a:spcBef>
              <a:tabLst>
                <a:tab pos="0" algn="l"/>
              </a:tabLst>
            </a:pPr>
            <a:r>
              <a:rPr lang="en-GB" sz="1000" dirty="0">
                <a:solidFill>
                  <a:srgbClr val="000000"/>
                </a:solidFill>
              </a:rPr>
              <a:t>The reproduction, distribution and utilization of this document as well </a:t>
            </a:r>
            <a:r>
              <a:rPr lang="en-GB" sz="1000" dirty="0" smtClean="0">
                <a:solidFill>
                  <a:srgbClr val="000000"/>
                </a:solidFill>
              </a:rPr>
              <a:t>as the </a:t>
            </a:r>
            <a:r>
              <a:rPr lang="en-GB" sz="1000" dirty="0">
                <a:solidFill>
                  <a:srgbClr val="000000"/>
                </a:solidFill>
              </a:rPr>
              <a:t>communication of its contents to others without express authorization </a:t>
            </a:r>
            <a:r>
              <a:rPr lang="en-GB" sz="1000" dirty="0" smtClean="0">
                <a:solidFill>
                  <a:srgbClr val="000000"/>
                </a:solidFill>
              </a:rPr>
              <a:t>is </a:t>
            </a:r>
            <a:r>
              <a:rPr lang="en-GB" sz="1000" dirty="0">
                <a:solidFill>
                  <a:srgbClr val="000000"/>
                </a:solidFill>
              </a:rPr>
              <a:t>prohibited. Offenders will be held liable for the payment of damages. </a:t>
            </a:r>
            <a:r>
              <a:rPr lang="en-GB" sz="1000" dirty="0" smtClean="0">
                <a:solidFill>
                  <a:srgbClr val="000000"/>
                </a:solidFill>
              </a:rPr>
              <a:t>All </a:t>
            </a:r>
            <a:r>
              <a:rPr lang="en-GB" sz="1000" dirty="0">
                <a:solidFill>
                  <a:srgbClr val="000000"/>
                </a:solidFill>
              </a:rPr>
              <a:t>rights reserved in the event of the grant of a patent, utility model or design.</a:t>
            </a:r>
            <a:endParaRPr lang="de-DE" sz="1000" dirty="0">
              <a:solidFill>
                <a:srgbClr val="000000"/>
              </a:solidFill>
            </a:endParaRPr>
          </a:p>
        </p:txBody>
      </p:sp>
      <p:sp>
        <p:nvSpPr>
          <p:cNvPr id="9219" name="Rectangle 5"/>
          <p:cNvSpPr>
            <a:spLocks noChangeArrowheads="1"/>
          </p:cNvSpPr>
          <p:nvPr/>
        </p:nvSpPr>
        <p:spPr bwMode="auto">
          <a:xfrm>
            <a:off x="1428728" y="2143116"/>
            <a:ext cx="6105525" cy="836612"/>
          </a:xfrm>
          <a:prstGeom prst="rect">
            <a:avLst/>
          </a:prstGeom>
          <a:noFill/>
          <a:ln w="9525">
            <a:noFill/>
            <a:miter lim="800000"/>
            <a:headEnd/>
            <a:tailEnd/>
          </a:ln>
        </p:spPr>
        <p:txBody>
          <a:bodyPr lIns="0" tIns="0" rIns="0" bIns="0"/>
          <a:lstStyle/>
          <a:p>
            <a:pPr algn="ctr"/>
            <a:r>
              <a:rPr lang="en-US" sz="2200" dirty="0"/>
              <a:t>Thank you for your attention!</a:t>
            </a:r>
          </a:p>
        </p:txBody>
      </p:sp>
      <p:sp>
        <p:nvSpPr>
          <p:cNvPr id="6" name="ZoneTexte 5"/>
          <p:cNvSpPr txBox="1"/>
          <p:nvPr/>
        </p:nvSpPr>
        <p:spPr>
          <a:xfrm>
            <a:off x="2786050" y="3214686"/>
            <a:ext cx="3143272" cy="461665"/>
          </a:xfrm>
          <a:prstGeom prst="rect">
            <a:avLst/>
          </a:prstGeom>
          <a:noFill/>
        </p:spPr>
        <p:txBody>
          <a:bodyPr wrap="square" rtlCol="0">
            <a:spAutoFit/>
          </a:bodyPr>
          <a:lstStyle/>
          <a:p>
            <a:pPr algn="ctr"/>
            <a:r>
              <a:rPr lang="en-GB" sz="2400" dirty="0" smtClean="0"/>
              <a:t>Questions?</a:t>
            </a:r>
            <a:endParaRPr lang="en-GB" sz="24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35598239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5720" y="5286388"/>
            <a:ext cx="8501122" cy="1041400"/>
          </a:xfrm>
          <a:prstGeom prst="rect">
            <a:avLst/>
          </a:prstGeom>
          <a:noFill/>
          <a:ln w="9525">
            <a:noFill/>
            <a:miter lim="800000"/>
            <a:headEnd/>
            <a:tailEnd/>
          </a:ln>
        </p:spPr>
        <p:txBody>
          <a:bodyPr lIns="0" tIns="0" rIns="0" bIns="0"/>
          <a:lstStyle/>
          <a:p>
            <a:pPr algn="ctr" eaLnBrk="0" hangingPunct="0">
              <a:spcBef>
                <a:spcPct val="20000"/>
              </a:spcBef>
              <a:tabLst>
                <a:tab pos="0" algn="l"/>
              </a:tabLst>
            </a:pPr>
            <a:endParaRPr lang="en-GB" sz="1200" dirty="0">
              <a:solidFill>
                <a:srgbClr val="000000"/>
              </a:solidFill>
            </a:endParaRPr>
          </a:p>
          <a:p>
            <a:pPr eaLnBrk="0" hangingPunct="0">
              <a:spcBef>
                <a:spcPct val="20000"/>
              </a:spcBef>
              <a:tabLst>
                <a:tab pos="0" algn="l"/>
              </a:tabLst>
            </a:pPr>
            <a:r>
              <a:rPr lang="en-GB" sz="1000" dirty="0">
                <a:solidFill>
                  <a:srgbClr val="000000"/>
                </a:solidFill>
              </a:rPr>
              <a:t>The reproduction, distribution and utilization of this document as well </a:t>
            </a:r>
            <a:r>
              <a:rPr lang="en-GB" sz="1000" dirty="0" smtClean="0">
                <a:solidFill>
                  <a:srgbClr val="000000"/>
                </a:solidFill>
              </a:rPr>
              <a:t>as the </a:t>
            </a:r>
            <a:r>
              <a:rPr lang="en-GB" sz="1000" dirty="0">
                <a:solidFill>
                  <a:srgbClr val="000000"/>
                </a:solidFill>
              </a:rPr>
              <a:t>communication of its contents to others without express authorization </a:t>
            </a:r>
            <a:r>
              <a:rPr lang="en-GB" sz="1000" dirty="0" smtClean="0">
                <a:solidFill>
                  <a:srgbClr val="000000"/>
                </a:solidFill>
              </a:rPr>
              <a:t>is </a:t>
            </a:r>
            <a:r>
              <a:rPr lang="en-GB" sz="1000" dirty="0">
                <a:solidFill>
                  <a:srgbClr val="000000"/>
                </a:solidFill>
              </a:rPr>
              <a:t>prohibited. Offenders will be held liable for the payment of damages. </a:t>
            </a:r>
            <a:r>
              <a:rPr lang="en-GB" sz="1000" dirty="0" smtClean="0">
                <a:solidFill>
                  <a:srgbClr val="000000"/>
                </a:solidFill>
              </a:rPr>
              <a:t>All </a:t>
            </a:r>
            <a:r>
              <a:rPr lang="en-GB" sz="1000" dirty="0">
                <a:solidFill>
                  <a:srgbClr val="000000"/>
                </a:solidFill>
              </a:rPr>
              <a:t>rights reserved in the event of the grant of a patent, utility model or design.</a:t>
            </a:r>
            <a:endParaRPr lang="de-DE" sz="1000" dirty="0">
              <a:solidFill>
                <a:srgbClr val="000000"/>
              </a:solidFill>
            </a:endParaRPr>
          </a:p>
        </p:txBody>
      </p:sp>
      <p:sp>
        <p:nvSpPr>
          <p:cNvPr id="9219" name="Rectangle 5"/>
          <p:cNvSpPr>
            <a:spLocks noChangeArrowheads="1"/>
          </p:cNvSpPr>
          <p:nvPr/>
        </p:nvSpPr>
        <p:spPr bwMode="auto">
          <a:xfrm>
            <a:off x="1592630" y="2979728"/>
            <a:ext cx="6105525" cy="836612"/>
          </a:xfrm>
          <a:prstGeom prst="rect">
            <a:avLst/>
          </a:prstGeom>
          <a:noFill/>
          <a:ln w="9525">
            <a:noFill/>
            <a:miter lim="800000"/>
            <a:headEnd/>
            <a:tailEnd/>
          </a:ln>
        </p:spPr>
        <p:txBody>
          <a:bodyPr lIns="0" tIns="0" rIns="0" bIns="0"/>
          <a:lstStyle/>
          <a:p>
            <a:pPr algn="ctr"/>
            <a:r>
              <a:rPr lang="en-US" sz="4000" dirty="0"/>
              <a:t>Thank you for your attention!</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nlr.nl\homes\oddidp\Volgnummers\Tekennummers\E-950\E977\Logo-Partners\LOGO_Thal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9770" y="4782326"/>
            <a:ext cx="1711704" cy="4231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nlr.nl\homes\oddidp\Volgnummers\Tekennummers\E-950\E977\Logo-Partners\LOGO_CA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473" y="4832762"/>
            <a:ext cx="1000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lr.nl\homes\oddidp\Volgnummers\Tekennummers\E-950\E977\Logo-Partners\LOGO_Isdefe.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1228" y="4734608"/>
            <a:ext cx="1368152" cy="4708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lr.nl\homes\oddidp\Volgnummers\Tekennummers\E-950\E977\Logo-Partners\LOGO_CertiFlye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1388" y="4564447"/>
            <a:ext cx="1381985" cy="7938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lr.nl\homes\oddidp\Volgnummers\Tekennummers\E-950\E977\Logo-Partners\LOGO_Avanssa 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0628" y="5663312"/>
            <a:ext cx="952088" cy="5758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nlr.nl\homes\oddidp\Volgnummers\Tekennummers\E-950\E977\Logo-Partners\Eben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4764" y="5631985"/>
            <a:ext cx="1152128" cy="378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lr.nl\homes\oddidp\Volgnummers\Tekennummers\E-950\E977\Logo-Partners\DeepBlu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04924" y="5663312"/>
            <a:ext cx="1800200" cy="42156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nlr.nl\homes\oddidp\Volgnummers\Tekennummers\E-950\E977\Logo-Partners\jr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65536" y="5675464"/>
            <a:ext cx="964801" cy="4148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lr.nl\homes\oddidp\Volgnummers\Tekennummers\E-950\E977\Logo-Partners\LOGO_TU Delf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3276" y="5511115"/>
            <a:ext cx="1347985" cy="57376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7871610" y="5532620"/>
            <a:ext cx="891763" cy="667428"/>
          </a:xfrm>
          <a:prstGeom prst="rect">
            <a:avLst/>
          </a:prstGeom>
          <a:noFill/>
          <a:extLst>
            <a:ext uri="{909E8E84-426E-40dd-AFC4-6F175D3DCCD1}">
              <a14:hiddenFill xmlns:a14="http://schemas.microsoft.com/office/drawing/2010/main">
                <a:solidFill>
                  <a:srgbClr val="FFFFFF"/>
                </a:solidFill>
              </a14:hiddenFill>
            </a:ext>
          </a:extLst>
        </p:spPr>
      </p:pic>
      <p:sp>
        <p:nvSpPr>
          <p:cNvPr id="9231" name="TextBox 21"/>
          <p:cNvSpPr txBox="1">
            <a:spLocks noChangeArrowheads="1"/>
          </p:cNvSpPr>
          <p:nvPr/>
        </p:nvSpPr>
        <p:spPr bwMode="auto">
          <a:xfrm>
            <a:off x="549275" y="3833813"/>
            <a:ext cx="6364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i="1">
                <a:solidFill>
                  <a:schemeClr val="bg1"/>
                </a:solidFill>
              </a:rPr>
              <a:t>Aviation Safety and Certification of new Operations and Systems</a:t>
            </a:r>
          </a:p>
        </p:txBody>
      </p:sp>
      <p:pic>
        <p:nvPicPr>
          <p:cNvPr id="9232"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738" y="2425700"/>
            <a:ext cx="914252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3" name="Group 19"/>
          <p:cNvGrpSpPr>
            <a:grpSpLocks/>
          </p:cNvGrpSpPr>
          <p:nvPr/>
        </p:nvGrpSpPr>
        <p:grpSpPr bwMode="auto">
          <a:xfrm>
            <a:off x="920750" y="820738"/>
            <a:ext cx="7302500" cy="1885950"/>
            <a:chOff x="920797" y="144854"/>
            <a:chExt cx="7302405" cy="1885138"/>
          </a:xfrm>
        </p:grpSpPr>
        <p:sp>
          <p:nvSpPr>
            <p:cNvPr id="54" name="Oval 53"/>
            <p:cNvSpPr/>
            <p:nvPr/>
          </p:nvSpPr>
          <p:spPr>
            <a:xfrm>
              <a:off x="1331955" y="881137"/>
              <a:ext cx="3095585" cy="1148855"/>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235" name="Picture 5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0797" y="144854"/>
              <a:ext cx="7302405" cy="17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658997557"/>
              </p:ext>
            </p:extLst>
          </p:nvPr>
        </p:nvGraphicFramePr>
        <p:xfrm>
          <a:off x="537230" y="4537907"/>
          <a:ext cx="638885" cy="846000"/>
        </p:xfrm>
        <a:graphic>
          <a:graphicData uri="http://schemas.openxmlformats.org/presentationml/2006/ole">
            <mc:AlternateContent xmlns:mc="http://schemas.openxmlformats.org/markup-compatibility/2006">
              <mc:Choice xmlns:v="urn:schemas-microsoft-com:vml" Requires="v">
                <p:oleObj spid="_x0000_s9531" name="FreeHand 5.0 Drawing" r:id="rId15" imgW="2982960" imgH="3977280" progId="">
                  <p:embed/>
                </p:oleObj>
              </mc:Choice>
              <mc:Fallback>
                <p:oleObj name="FreeHand 5.0 Drawing" r:id="rId15" imgW="2982960" imgH="3977280" progId="">
                  <p:embed/>
                  <p:pic>
                    <p:nvPicPr>
                      <p:cNvPr id="0" name="Picture 1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7230" y="4537907"/>
                        <a:ext cx="638885" cy="84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314" name="Picture 9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57257" y="4719390"/>
            <a:ext cx="1406352" cy="54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p:nvPr>
        </p:nvSpPr>
        <p:spPr>
          <a:xfrm>
            <a:off x="1090870" y="254441"/>
            <a:ext cx="7941812" cy="612736"/>
          </a:xfrm>
        </p:spPr>
        <p:txBody>
          <a:bodyPr/>
          <a:lstStyle/>
          <a:p>
            <a:r>
              <a:rPr lang="en-GB" sz="2400" dirty="0" smtClean="0">
                <a:solidFill>
                  <a:schemeClr val="bg1"/>
                </a:solidFill>
              </a:rPr>
              <a:t>      WP3 - Safety </a:t>
            </a:r>
            <a:r>
              <a:rPr lang="en-GB" sz="2400" dirty="0">
                <a:solidFill>
                  <a:schemeClr val="bg1"/>
                </a:solidFill>
              </a:rPr>
              <a:t>Risk Management </a:t>
            </a:r>
            <a:r>
              <a:rPr lang="en-GB" sz="2400" dirty="0" smtClean="0">
                <a:solidFill>
                  <a:schemeClr val="bg1"/>
                </a:solidFill>
              </a:rPr>
              <a:t>(3/3</a:t>
            </a:r>
            <a:r>
              <a:rPr lang="en-GB" sz="2400" dirty="0">
                <a:solidFill>
                  <a:schemeClr val="bg1"/>
                </a:solidFill>
              </a:rPr>
              <a:t>)</a:t>
            </a:r>
            <a:endParaRPr lang="en-GB" sz="2400" dirty="0" smtClean="0">
              <a:solidFill>
                <a:schemeClr val="bg1"/>
              </a:solidFill>
            </a:endParaRPr>
          </a:p>
        </p:txBody>
      </p:sp>
      <p:sp>
        <p:nvSpPr>
          <p:cNvPr id="7" name="Espace réservé du contenu 8"/>
          <p:cNvSpPr txBox="1">
            <a:spLocks/>
          </p:cNvSpPr>
          <p:nvPr/>
        </p:nvSpPr>
        <p:spPr bwMode="auto">
          <a:xfrm>
            <a:off x="6572264" y="5857892"/>
            <a:ext cx="2286016" cy="357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n-GB" sz="1200" b="0" i="0" u="sng" strike="noStrike" kern="0" cap="none" spc="0" normalizeH="0" baseline="0" noProof="0" dirty="0" smtClean="0">
                <a:ln>
                  <a:noFill/>
                </a:ln>
                <a:solidFill>
                  <a:schemeClr val="accent5">
                    <a:lumMod val="50000"/>
                  </a:schemeClr>
                </a:solidFill>
                <a:effectLst/>
                <a:uLnTx/>
                <a:uFillTx/>
                <a:latin typeface="+mn-lt"/>
                <a:ea typeface="+mn-ea"/>
                <a:cs typeface="+mn-cs"/>
              </a:rPr>
              <a:t>Source:</a:t>
            </a:r>
            <a:r>
              <a:rPr kumimoji="0" lang="en-GB" sz="1200" b="0" i="0" u="sng" strike="noStrike" kern="0" cap="none" spc="0" normalizeH="0" noProof="0" dirty="0" smtClean="0">
                <a:ln>
                  <a:noFill/>
                </a:ln>
                <a:solidFill>
                  <a:schemeClr val="accent5">
                    <a:lumMod val="50000"/>
                  </a:schemeClr>
                </a:solidFill>
                <a:effectLst/>
                <a:uLnTx/>
                <a:uFillTx/>
                <a:latin typeface="+mn-lt"/>
                <a:ea typeface="+mn-ea"/>
                <a:cs typeface="+mn-cs"/>
              </a:rPr>
              <a:t> GA Annex I – Figure 1.</a:t>
            </a:r>
            <a:endParaRPr kumimoji="0" lang="en-GB" sz="1200" b="0" i="0" u="sng" strike="noStrike" kern="0" cap="none" spc="0" normalizeH="0" baseline="0" noProof="0" dirty="0" smtClean="0">
              <a:ln>
                <a:noFill/>
              </a:ln>
              <a:solidFill>
                <a:schemeClr val="accent5">
                  <a:lumMod val="50000"/>
                </a:schemeClr>
              </a:solidFill>
              <a:effectLst/>
              <a:uLnTx/>
              <a:uFillTx/>
              <a:latin typeface="+mn-lt"/>
              <a:ea typeface="+mn-ea"/>
              <a:cs typeface="+mn-cs"/>
            </a:endParaRPr>
          </a:p>
        </p:txBody>
      </p:sp>
      <p:pic>
        <p:nvPicPr>
          <p:cNvPr id="21506" name="Picture 2"/>
          <p:cNvPicPr>
            <a:picLocks noChangeAspect="1" noChangeArrowheads="1"/>
          </p:cNvPicPr>
          <p:nvPr/>
        </p:nvPicPr>
        <p:blipFill>
          <a:blip r:embed="rId3" cstate="print"/>
          <a:srcRect/>
          <a:stretch>
            <a:fillRect/>
          </a:stretch>
        </p:blipFill>
        <p:spPr bwMode="auto">
          <a:xfrm>
            <a:off x="211999" y="964472"/>
            <a:ext cx="8330266" cy="5253167"/>
          </a:xfrm>
          <a:prstGeom prst="rect">
            <a:avLst/>
          </a:prstGeom>
          <a:noFill/>
          <a:ln w="9525">
            <a:noFill/>
            <a:miter lim="800000"/>
            <a:headEnd/>
            <a:tailEnd/>
          </a:ln>
          <a:effectLst/>
        </p:spPr>
      </p:pic>
      <p:cxnSp>
        <p:nvCxnSpPr>
          <p:cNvPr id="26" name="Connecteur droit avec flèche 25"/>
          <p:cNvCxnSpPr/>
          <p:nvPr/>
        </p:nvCxnSpPr>
        <p:spPr>
          <a:xfrm>
            <a:off x="2400300" y="3419476"/>
            <a:ext cx="2634838" cy="1128773"/>
          </a:xfrm>
          <a:prstGeom prst="straightConnector1">
            <a:avLst/>
          </a:prstGeom>
          <a:ln w="412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046351" y="4262488"/>
            <a:ext cx="620900" cy="461665"/>
          </a:xfrm>
          <a:prstGeom prst="rect">
            <a:avLst/>
          </a:prstGeom>
          <a:noFill/>
        </p:spPr>
        <p:txBody>
          <a:bodyPr wrap="square" rtlCol="0">
            <a:spAutoFit/>
          </a:bodyPr>
          <a:lstStyle/>
          <a:p>
            <a:r>
              <a:rPr lang="en-US" sz="2400" dirty="0" smtClean="0">
                <a:solidFill>
                  <a:schemeClr val="accent5">
                    <a:lumMod val="50000"/>
                  </a:schemeClr>
                </a:solidFill>
              </a:rPr>
              <a:t>2*</a:t>
            </a:r>
            <a:endParaRPr lang="en-US" sz="2400" dirty="0">
              <a:solidFill>
                <a:schemeClr val="accent5">
                  <a:lumMod val="50000"/>
                </a:schemeClr>
              </a:solidFill>
            </a:endParaRPr>
          </a:p>
        </p:txBody>
      </p:sp>
      <p:sp>
        <p:nvSpPr>
          <p:cNvPr id="29" name="ZoneTexte 28"/>
          <p:cNvSpPr txBox="1"/>
          <p:nvPr/>
        </p:nvSpPr>
        <p:spPr>
          <a:xfrm>
            <a:off x="469782" y="2228937"/>
            <a:ext cx="683200" cy="400110"/>
          </a:xfrm>
          <a:prstGeom prst="rect">
            <a:avLst/>
          </a:prstGeom>
          <a:noFill/>
        </p:spPr>
        <p:txBody>
          <a:bodyPr wrap="none" rtlCol="0">
            <a:spAutoFit/>
          </a:bodyPr>
          <a:lstStyle/>
          <a:p>
            <a:r>
              <a:rPr lang="en-GB" sz="2000" b="1" dirty="0" smtClean="0">
                <a:solidFill>
                  <a:schemeClr val="accent5">
                    <a:lumMod val="50000"/>
                  </a:schemeClr>
                </a:solidFill>
              </a:rPr>
              <a:t>WP2</a:t>
            </a:r>
            <a:endParaRPr lang="en-GB" sz="2000" b="1" dirty="0">
              <a:solidFill>
                <a:schemeClr val="accent5">
                  <a:lumMod val="50000"/>
                </a:schemeClr>
              </a:solidFill>
            </a:endParaRPr>
          </a:p>
        </p:txBody>
      </p:sp>
      <p:sp>
        <p:nvSpPr>
          <p:cNvPr id="37" name="ZoneTexte 36"/>
          <p:cNvSpPr txBox="1"/>
          <p:nvPr/>
        </p:nvSpPr>
        <p:spPr>
          <a:xfrm>
            <a:off x="383882" y="1152263"/>
            <a:ext cx="683200" cy="400110"/>
          </a:xfrm>
          <a:prstGeom prst="rect">
            <a:avLst/>
          </a:prstGeom>
          <a:noFill/>
        </p:spPr>
        <p:txBody>
          <a:bodyPr wrap="none" rtlCol="0">
            <a:spAutoFit/>
          </a:bodyPr>
          <a:lstStyle/>
          <a:p>
            <a:r>
              <a:rPr lang="en-GB" sz="2000" b="1" dirty="0" smtClean="0">
                <a:solidFill>
                  <a:schemeClr val="accent5">
                    <a:lumMod val="50000"/>
                  </a:schemeClr>
                </a:solidFill>
              </a:rPr>
              <a:t>WP1</a:t>
            </a:r>
            <a:endParaRPr lang="en-GB" sz="2000" b="1" dirty="0">
              <a:solidFill>
                <a:schemeClr val="accent5">
                  <a:lumMod val="50000"/>
                </a:schemeClr>
              </a:solidFill>
            </a:endParaRPr>
          </a:p>
        </p:txBody>
      </p:sp>
      <p:sp>
        <p:nvSpPr>
          <p:cNvPr id="38" name="ZoneTexte 37"/>
          <p:cNvSpPr txBox="1"/>
          <p:nvPr/>
        </p:nvSpPr>
        <p:spPr>
          <a:xfrm>
            <a:off x="7418664" y="1806430"/>
            <a:ext cx="683200" cy="400110"/>
          </a:xfrm>
          <a:prstGeom prst="rect">
            <a:avLst/>
          </a:prstGeom>
          <a:noFill/>
        </p:spPr>
        <p:txBody>
          <a:bodyPr wrap="none" rtlCol="0">
            <a:spAutoFit/>
          </a:bodyPr>
          <a:lstStyle/>
          <a:p>
            <a:r>
              <a:rPr lang="en-GB" sz="2000" b="1" dirty="0" smtClean="0">
                <a:solidFill>
                  <a:schemeClr val="accent5">
                    <a:lumMod val="50000"/>
                  </a:schemeClr>
                </a:solidFill>
              </a:rPr>
              <a:t>WP5</a:t>
            </a:r>
            <a:endParaRPr lang="en-GB" sz="2000" b="1" dirty="0">
              <a:solidFill>
                <a:schemeClr val="accent5">
                  <a:lumMod val="50000"/>
                </a:schemeClr>
              </a:solidFill>
            </a:endParaRPr>
          </a:p>
        </p:txBody>
      </p:sp>
      <p:sp>
        <p:nvSpPr>
          <p:cNvPr id="40" name="ZoneTexte 39"/>
          <p:cNvSpPr txBox="1"/>
          <p:nvPr/>
        </p:nvSpPr>
        <p:spPr>
          <a:xfrm>
            <a:off x="496435" y="3703478"/>
            <a:ext cx="683200" cy="400110"/>
          </a:xfrm>
          <a:prstGeom prst="rect">
            <a:avLst/>
          </a:prstGeom>
          <a:noFill/>
        </p:spPr>
        <p:txBody>
          <a:bodyPr wrap="none" rtlCol="0">
            <a:spAutoFit/>
          </a:bodyPr>
          <a:lstStyle/>
          <a:p>
            <a:r>
              <a:rPr lang="en-GB" sz="2000" b="1" dirty="0" smtClean="0">
                <a:solidFill>
                  <a:schemeClr val="accent5">
                    <a:lumMod val="50000"/>
                  </a:schemeClr>
                </a:solidFill>
              </a:rPr>
              <a:t>WP4</a:t>
            </a:r>
            <a:endParaRPr lang="en-GB" sz="2000" b="1" dirty="0">
              <a:solidFill>
                <a:schemeClr val="accent5">
                  <a:lumMod val="50000"/>
                </a:schemeClr>
              </a:solidFill>
            </a:endParaRPr>
          </a:p>
        </p:txBody>
      </p:sp>
      <p:sp>
        <p:nvSpPr>
          <p:cNvPr id="25" name="ZoneTexte 24"/>
          <p:cNvSpPr txBox="1"/>
          <p:nvPr/>
        </p:nvSpPr>
        <p:spPr>
          <a:xfrm>
            <a:off x="4724400" y="2457450"/>
            <a:ext cx="1828800" cy="1261884"/>
          </a:xfrm>
          <a:prstGeom prst="rect">
            <a:avLst/>
          </a:prstGeom>
          <a:solidFill>
            <a:srgbClr val="FFFFCC"/>
          </a:solidFill>
        </p:spPr>
        <p:txBody>
          <a:bodyPr wrap="square" rtlCol="0">
            <a:spAutoFit/>
          </a:bodyPr>
          <a:lstStyle/>
          <a:p>
            <a:pPr algn="ctr"/>
            <a:r>
              <a:rPr lang="en-US" sz="2000" b="1" dirty="0" smtClean="0">
                <a:effectLst>
                  <a:outerShdw blurRad="38100" dist="38100" dir="2700000" algn="tl">
                    <a:srgbClr val="000000">
                      <a:alpha val="43137"/>
                    </a:srgbClr>
                  </a:outerShdw>
                </a:effectLst>
              </a:rPr>
              <a:t>Safety Risk Management</a:t>
            </a:r>
          </a:p>
          <a:p>
            <a:endParaRPr lang="en-US" b="1" dirty="0" smtClean="0">
              <a:solidFill>
                <a:schemeClr val="accent5">
                  <a:lumMod val="50000"/>
                </a:schemeClr>
              </a:solidFill>
            </a:endParaRPr>
          </a:p>
          <a:p>
            <a:endParaRPr lang="en-US" dirty="0">
              <a:solidFill>
                <a:schemeClr val="accent5">
                  <a:lumMod val="50000"/>
                </a:schemeClr>
              </a:solidFill>
            </a:endParaRPr>
          </a:p>
        </p:txBody>
      </p:sp>
      <p:sp>
        <p:nvSpPr>
          <p:cNvPr id="27" name="ZoneTexte 26"/>
          <p:cNvSpPr txBox="1"/>
          <p:nvPr/>
        </p:nvSpPr>
        <p:spPr>
          <a:xfrm>
            <a:off x="5751789" y="1977880"/>
            <a:ext cx="683200" cy="400110"/>
          </a:xfrm>
          <a:prstGeom prst="rect">
            <a:avLst/>
          </a:prstGeom>
          <a:noFill/>
        </p:spPr>
        <p:txBody>
          <a:bodyPr wrap="none" rtlCol="0">
            <a:spAutoFit/>
          </a:bodyPr>
          <a:lstStyle/>
          <a:p>
            <a:r>
              <a:rPr lang="en-GB" sz="2000" b="1" dirty="0" smtClean="0">
                <a:solidFill>
                  <a:schemeClr val="accent5">
                    <a:lumMod val="50000"/>
                  </a:schemeClr>
                </a:solidFill>
              </a:rPr>
              <a:t>WP3</a:t>
            </a:r>
            <a:endParaRPr lang="en-GB" sz="2000" b="1" dirty="0">
              <a:solidFill>
                <a:schemeClr val="accent5">
                  <a:lumMod val="50000"/>
                </a:schemeClr>
              </a:solidFill>
            </a:endParaRPr>
          </a:p>
        </p:txBody>
      </p:sp>
      <p:sp>
        <p:nvSpPr>
          <p:cNvPr id="39" name="ZoneTexte 38"/>
          <p:cNvSpPr txBox="1"/>
          <p:nvPr/>
        </p:nvSpPr>
        <p:spPr>
          <a:xfrm>
            <a:off x="369824" y="6211669"/>
            <a:ext cx="6876341" cy="646331"/>
          </a:xfrm>
          <a:prstGeom prst="rect">
            <a:avLst/>
          </a:prstGeom>
          <a:noFill/>
        </p:spPr>
        <p:txBody>
          <a:bodyPr wrap="square" rtlCol="0">
            <a:spAutoFit/>
          </a:bodyPr>
          <a:lstStyle/>
          <a:p>
            <a:r>
              <a:rPr lang="en-US" b="1" dirty="0" smtClean="0">
                <a:solidFill>
                  <a:schemeClr val="accent5">
                    <a:lumMod val="50000"/>
                  </a:schemeClr>
                </a:solidFill>
              </a:rPr>
              <a:t>1*: Regulation and Certification  applicable documentary Basis</a:t>
            </a:r>
          </a:p>
          <a:p>
            <a:r>
              <a:rPr lang="en-US" b="1" dirty="0" smtClean="0">
                <a:solidFill>
                  <a:schemeClr val="accent5">
                    <a:lumMod val="50000"/>
                  </a:schemeClr>
                </a:solidFill>
              </a:rPr>
              <a:t>2*: Safety Performance Indicators (SPI) and baseline Risk Picture</a:t>
            </a:r>
            <a:endParaRPr lang="en-US" b="1" dirty="0">
              <a:solidFill>
                <a:schemeClr val="accent5">
                  <a:lumMod val="50000"/>
                </a:schemeClr>
              </a:solidFill>
            </a:endParaRPr>
          </a:p>
        </p:txBody>
      </p:sp>
      <p:sp>
        <p:nvSpPr>
          <p:cNvPr id="16" name="ZoneTexte 15"/>
          <p:cNvSpPr txBox="1"/>
          <p:nvPr/>
        </p:nvSpPr>
        <p:spPr>
          <a:xfrm>
            <a:off x="6903153" y="1092137"/>
            <a:ext cx="683200" cy="400110"/>
          </a:xfrm>
          <a:prstGeom prst="rect">
            <a:avLst/>
          </a:prstGeom>
          <a:noFill/>
        </p:spPr>
        <p:txBody>
          <a:bodyPr wrap="none" rtlCol="0">
            <a:spAutoFit/>
          </a:bodyPr>
          <a:lstStyle/>
          <a:p>
            <a:r>
              <a:rPr lang="en-GB" sz="2000" b="1" dirty="0" smtClean="0">
                <a:solidFill>
                  <a:schemeClr val="accent5">
                    <a:lumMod val="50000"/>
                  </a:schemeClr>
                </a:solidFill>
              </a:rPr>
              <a:t>WP6</a:t>
            </a:r>
            <a:endParaRPr lang="en-GB" sz="2000" b="1" dirty="0">
              <a:solidFill>
                <a:schemeClr val="accent5">
                  <a:lumMod val="50000"/>
                </a:schemeClr>
              </a:solidFill>
            </a:endParaRPr>
          </a:p>
        </p:txBody>
      </p:sp>
      <p:sp>
        <p:nvSpPr>
          <p:cNvPr id="15" name="TextBox 14"/>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re 10"/>
          <p:cNvSpPr>
            <a:spLocks noGrp="1"/>
          </p:cNvSpPr>
          <p:nvPr>
            <p:ph type="title"/>
          </p:nvPr>
        </p:nvSpPr>
        <p:spPr>
          <a:xfrm>
            <a:off x="1542869" y="138789"/>
            <a:ext cx="7215238" cy="755650"/>
          </a:xfrm>
        </p:spPr>
        <p:txBody>
          <a:bodyPr/>
          <a:lstStyle/>
          <a:p>
            <a:r>
              <a:rPr lang="en-GB" sz="2400" dirty="0" smtClean="0">
                <a:solidFill>
                  <a:schemeClr val="bg1"/>
                </a:solidFill>
              </a:rPr>
              <a:t>Interactions between WP1, WP2, WP3 and WP 4</a:t>
            </a:r>
          </a:p>
        </p:txBody>
      </p:sp>
      <p:sp>
        <p:nvSpPr>
          <p:cNvPr id="127" name="ZoneTexte 126"/>
          <p:cNvSpPr txBox="1"/>
          <p:nvPr/>
        </p:nvSpPr>
        <p:spPr>
          <a:xfrm>
            <a:off x="5568864" y="1020614"/>
            <a:ext cx="3286148" cy="553998"/>
          </a:xfrm>
          <a:prstGeom prst="rect">
            <a:avLst/>
          </a:prstGeom>
          <a:solidFill>
            <a:srgbClr val="0070C0"/>
          </a:solidFill>
          <a:ln w="28575">
            <a:solidFill>
              <a:schemeClr val="accent1"/>
            </a:solidFill>
          </a:ln>
        </p:spPr>
        <p:txBody>
          <a:bodyPr wrap="square" rtlCol="0">
            <a:spAutoFit/>
          </a:bodyPr>
          <a:lstStyle/>
          <a:p>
            <a:r>
              <a:rPr lang="en-US" b="1" dirty="0" smtClean="0">
                <a:solidFill>
                  <a:schemeClr val="bg1"/>
                </a:solidFill>
              </a:rPr>
              <a:t>Input from WP 2: </a:t>
            </a:r>
            <a:r>
              <a:rPr lang="en-US" sz="1200" dirty="0">
                <a:solidFill>
                  <a:schemeClr val="bg1"/>
                </a:solidFill>
              </a:rPr>
              <a:t>Safety Performance Indicators (SPI) and baseline risk picture</a:t>
            </a:r>
          </a:p>
        </p:txBody>
      </p:sp>
      <p:sp>
        <p:nvSpPr>
          <p:cNvPr id="128" name="ZoneTexte 127"/>
          <p:cNvSpPr txBox="1"/>
          <p:nvPr/>
        </p:nvSpPr>
        <p:spPr>
          <a:xfrm>
            <a:off x="395394" y="1020614"/>
            <a:ext cx="3286148" cy="923330"/>
          </a:xfrm>
          <a:prstGeom prst="rect">
            <a:avLst/>
          </a:prstGeom>
          <a:solidFill>
            <a:srgbClr val="0070C0"/>
          </a:solidFill>
          <a:ln w="28575">
            <a:solidFill>
              <a:schemeClr val="accent1"/>
            </a:solidFill>
          </a:ln>
        </p:spPr>
        <p:txBody>
          <a:bodyPr wrap="square" rtlCol="0">
            <a:spAutoFit/>
          </a:bodyPr>
          <a:lstStyle/>
          <a:p>
            <a:r>
              <a:rPr lang="en-US" b="1" dirty="0" smtClean="0">
                <a:solidFill>
                  <a:schemeClr val="bg1"/>
                </a:solidFill>
              </a:rPr>
              <a:t>Input from WP 1: </a:t>
            </a:r>
            <a:r>
              <a:rPr lang="en-US" sz="1200" dirty="0">
                <a:solidFill>
                  <a:schemeClr val="bg1"/>
                </a:solidFill>
              </a:rPr>
              <a:t>Regulations and certification processes for the total aviation system Applicable </a:t>
            </a:r>
            <a:r>
              <a:rPr lang="en-US" sz="1200" dirty="0" smtClean="0">
                <a:solidFill>
                  <a:schemeClr val="bg1"/>
                </a:solidFill>
              </a:rPr>
              <a:t>documentation for Aircraft, ATM, Airport, etc</a:t>
            </a:r>
            <a:endParaRPr lang="en-US" sz="1200" dirty="0">
              <a:solidFill>
                <a:schemeClr val="bg1"/>
              </a:solidFill>
            </a:endParaRPr>
          </a:p>
        </p:txBody>
      </p:sp>
      <p:grpSp>
        <p:nvGrpSpPr>
          <p:cNvPr id="14" name="Groupe 13"/>
          <p:cNvGrpSpPr/>
          <p:nvPr/>
        </p:nvGrpSpPr>
        <p:grpSpPr>
          <a:xfrm>
            <a:off x="69909" y="2439341"/>
            <a:ext cx="8786874" cy="2871770"/>
            <a:chOff x="138746" y="1885495"/>
            <a:chExt cx="8786874" cy="2871770"/>
          </a:xfrm>
        </p:grpSpPr>
        <p:grpSp>
          <p:nvGrpSpPr>
            <p:cNvPr id="79" name="Groupe 145"/>
            <p:cNvGrpSpPr/>
            <p:nvPr/>
          </p:nvGrpSpPr>
          <p:grpSpPr>
            <a:xfrm>
              <a:off x="138746" y="1907684"/>
              <a:ext cx="8786874" cy="2849581"/>
              <a:chOff x="71406" y="0"/>
              <a:chExt cx="8786874" cy="2832009"/>
            </a:xfrm>
          </p:grpSpPr>
          <p:sp>
            <p:nvSpPr>
              <p:cNvPr id="83" name="Rectangle 82"/>
              <p:cNvSpPr/>
              <p:nvPr/>
            </p:nvSpPr>
            <p:spPr>
              <a:xfrm>
                <a:off x="71406" y="0"/>
                <a:ext cx="8786874" cy="2832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 name="Groupe 53"/>
              <p:cNvGrpSpPr/>
              <p:nvPr/>
            </p:nvGrpSpPr>
            <p:grpSpPr>
              <a:xfrm>
                <a:off x="285720" y="500041"/>
                <a:ext cx="8570788" cy="2255426"/>
                <a:chOff x="202371" y="592321"/>
                <a:chExt cx="9195778" cy="2671662"/>
              </a:xfrm>
            </p:grpSpPr>
            <p:sp>
              <p:nvSpPr>
                <p:cNvPr id="100" name="Ellipse 99"/>
                <p:cNvSpPr/>
                <p:nvPr/>
              </p:nvSpPr>
              <p:spPr>
                <a:xfrm>
                  <a:off x="7407221" y="1087994"/>
                  <a:ext cx="1990928" cy="1359995"/>
                </a:xfrm>
                <a:prstGeom prst="ellipse">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3.4 </a:t>
                  </a:r>
                  <a:r>
                    <a:rPr lang="en-GB" sz="1200" b="1" dirty="0" smtClean="0">
                      <a:solidFill>
                        <a:schemeClr val="tx1"/>
                      </a:solidFill>
                    </a:rPr>
                    <a:t>(Dec 2013)</a:t>
                  </a:r>
                </a:p>
                <a:p>
                  <a:pPr algn="ctr"/>
                  <a:r>
                    <a:rPr lang="en-GB" sz="900" dirty="0" smtClean="0">
                      <a:solidFill>
                        <a:schemeClr val="tx1"/>
                      </a:solidFill>
                    </a:rPr>
                    <a:t>Tool for Overall Safety Impact  of new safety enhancement on systems or operations</a:t>
                  </a:r>
                  <a:endParaRPr lang="en-GB" sz="900" dirty="0">
                    <a:solidFill>
                      <a:schemeClr val="tx1"/>
                    </a:solidFill>
                  </a:endParaRPr>
                </a:p>
              </p:txBody>
            </p:sp>
            <p:grpSp>
              <p:nvGrpSpPr>
                <p:cNvPr id="101" name="Groupe 19"/>
                <p:cNvGrpSpPr/>
                <p:nvPr/>
              </p:nvGrpSpPr>
              <p:grpSpPr>
                <a:xfrm>
                  <a:off x="202371" y="592321"/>
                  <a:ext cx="6940897" cy="2671662"/>
                  <a:chOff x="-1001781" y="1341152"/>
                  <a:chExt cx="7920235" cy="5082678"/>
                </a:xfrm>
              </p:grpSpPr>
              <p:sp>
                <p:nvSpPr>
                  <p:cNvPr id="103" name="Ellipse 102"/>
                  <p:cNvSpPr/>
                  <p:nvPr/>
                </p:nvSpPr>
                <p:spPr>
                  <a:xfrm>
                    <a:off x="-1001781" y="2428869"/>
                    <a:ext cx="3185343" cy="2442571"/>
                  </a:xfrm>
                  <a:prstGeom prst="ellipse">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3.1 </a:t>
                    </a:r>
                    <a:r>
                      <a:rPr lang="en-GB" sz="1200" b="1" dirty="0" smtClean="0">
                        <a:solidFill>
                          <a:schemeClr val="tx1"/>
                        </a:solidFill>
                      </a:rPr>
                      <a:t>(June 2013)</a:t>
                    </a:r>
                  </a:p>
                  <a:p>
                    <a:pPr algn="ctr"/>
                    <a:r>
                      <a:rPr lang="en-US" sz="900" dirty="0" smtClean="0">
                        <a:solidFill>
                          <a:schemeClr val="tx1"/>
                        </a:solidFill>
                      </a:rPr>
                      <a:t>Update/Improve of area of change for Identification of potential accident predictive scenarios models and safety barriers</a:t>
                    </a:r>
                  </a:p>
                </p:txBody>
              </p:sp>
              <p:sp>
                <p:nvSpPr>
                  <p:cNvPr id="104" name="Ellipse 103"/>
                  <p:cNvSpPr/>
                  <p:nvPr/>
                </p:nvSpPr>
                <p:spPr>
                  <a:xfrm>
                    <a:off x="2146851" y="1341152"/>
                    <a:ext cx="2723248" cy="2395731"/>
                  </a:xfrm>
                  <a:prstGeom prst="ellipse">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3.2 </a:t>
                    </a:r>
                    <a:r>
                      <a:rPr lang="en-GB" sz="1200" b="1" dirty="0" smtClean="0">
                        <a:solidFill>
                          <a:schemeClr val="tx1"/>
                        </a:solidFill>
                      </a:rPr>
                      <a:t>(June 2013)</a:t>
                    </a:r>
                  </a:p>
                  <a:p>
                    <a:pPr algn="ctr"/>
                    <a:r>
                      <a:rPr lang="en-US" sz="900" dirty="0" smtClean="0">
                        <a:solidFill>
                          <a:schemeClr val="tx1"/>
                        </a:solidFill>
                      </a:rPr>
                      <a:t>Update/Improve  accident event sequences and elaboration of accident models to identify safety barrier and associated failures (precursors) </a:t>
                    </a:r>
                    <a:endParaRPr lang="fr-FR" sz="900" dirty="0">
                      <a:solidFill>
                        <a:schemeClr val="tx1"/>
                      </a:solidFill>
                    </a:endParaRPr>
                  </a:p>
                </p:txBody>
              </p:sp>
              <p:sp>
                <p:nvSpPr>
                  <p:cNvPr id="105" name="Ellipse 104"/>
                  <p:cNvSpPr/>
                  <p:nvPr/>
                </p:nvSpPr>
                <p:spPr>
                  <a:xfrm>
                    <a:off x="4817828" y="2284138"/>
                    <a:ext cx="2100626" cy="1977907"/>
                  </a:xfrm>
                  <a:prstGeom prst="ellipse">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3.3 </a:t>
                    </a:r>
                    <a:r>
                      <a:rPr lang="en-GB" sz="1200" b="1" dirty="0" smtClean="0">
                        <a:solidFill>
                          <a:schemeClr val="tx1"/>
                        </a:solidFill>
                      </a:rPr>
                      <a:t>(Dec2013)</a:t>
                    </a:r>
                  </a:p>
                  <a:p>
                    <a:pPr algn="ctr"/>
                    <a:r>
                      <a:rPr lang="en-US" sz="900" dirty="0" smtClean="0">
                        <a:solidFill>
                          <a:schemeClr val="tx1"/>
                        </a:solidFill>
                      </a:rPr>
                      <a:t>Elaboration of an accident scenario modeling tool</a:t>
                    </a:r>
                    <a:endParaRPr lang="fr-FR" sz="900" dirty="0">
                      <a:solidFill>
                        <a:schemeClr val="tx1"/>
                      </a:solidFill>
                    </a:endParaRPr>
                  </a:p>
                </p:txBody>
              </p:sp>
              <p:sp>
                <p:nvSpPr>
                  <p:cNvPr id="106" name="Ellipse 105"/>
                  <p:cNvSpPr/>
                  <p:nvPr/>
                </p:nvSpPr>
                <p:spPr>
                  <a:xfrm>
                    <a:off x="2059672" y="4181494"/>
                    <a:ext cx="3941595" cy="2242336"/>
                  </a:xfrm>
                  <a:prstGeom prst="ellipse">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3.5 </a:t>
                    </a:r>
                    <a:r>
                      <a:rPr lang="en-GB" sz="1200" b="1" dirty="0" smtClean="0">
                        <a:solidFill>
                          <a:schemeClr val="tx1"/>
                        </a:solidFill>
                      </a:rPr>
                      <a:t>(June 2014)</a:t>
                    </a:r>
                  </a:p>
                  <a:p>
                    <a:pPr algn="ctr"/>
                    <a:r>
                      <a:rPr lang="en-US" sz="900" dirty="0" smtClean="0">
                        <a:solidFill>
                          <a:schemeClr val="tx1"/>
                        </a:solidFill>
                      </a:rPr>
                      <a:t>Method for in service events analysis to identify safety barrier failures, issue recommendations and design requirements for current and future developments</a:t>
                    </a:r>
                    <a:endParaRPr lang="en-GB" sz="900" dirty="0">
                      <a:solidFill>
                        <a:schemeClr val="tx1"/>
                      </a:solidFill>
                    </a:endParaRPr>
                  </a:p>
                </p:txBody>
              </p:sp>
              <p:cxnSp>
                <p:nvCxnSpPr>
                  <p:cNvPr id="107" name="Connecteur droit avec flèche 106"/>
                  <p:cNvCxnSpPr>
                    <a:stCxn id="105" idx="3"/>
                  </p:cNvCxnSpPr>
                  <p:nvPr/>
                </p:nvCxnSpPr>
                <p:spPr>
                  <a:xfrm flipH="1">
                    <a:off x="5033365" y="3972388"/>
                    <a:ext cx="92092" cy="3624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rot="16200000" flipH="1">
                    <a:off x="3659647" y="3969489"/>
                    <a:ext cx="459963" cy="205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89" name="Connecteur droit avec flèche 88"/>
              <p:cNvCxnSpPr/>
              <p:nvPr/>
            </p:nvCxnSpPr>
            <p:spPr>
              <a:xfrm>
                <a:off x="2363230" y="1963650"/>
                <a:ext cx="496573" cy="2215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a:stCxn id="103" idx="7"/>
              </p:cNvCxnSpPr>
              <p:nvPr/>
            </p:nvCxnSpPr>
            <p:spPr>
              <a:xfrm flipV="1">
                <a:off x="2506455" y="911919"/>
                <a:ext cx="351033" cy="2295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5039112" y="842462"/>
                <a:ext cx="531249" cy="1402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a:stCxn id="105" idx="6"/>
                <a:endCxn id="100" idx="2"/>
              </p:cNvCxnSpPr>
              <p:nvPr/>
            </p:nvCxnSpPr>
            <p:spPr>
              <a:xfrm>
                <a:off x="6754880" y="1357335"/>
                <a:ext cx="246013" cy="1352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3" name="ZoneTexte 92"/>
              <p:cNvSpPr txBox="1"/>
              <p:nvPr/>
            </p:nvSpPr>
            <p:spPr>
              <a:xfrm>
                <a:off x="485381" y="169245"/>
                <a:ext cx="848226" cy="642345"/>
              </a:xfrm>
              <a:prstGeom prst="rect">
                <a:avLst/>
              </a:prstGeom>
              <a:solidFill>
                <a:srgbClr val="FFFF00"/>
              </a:solidFill>
              <a:ln>
                <a:solidFill>
                  <a:schemeClr val="tx1"/>
                </a:solidFill>
              </a:ln>
            </p:spPr>
            <p:txBody>
              <a:bodyPr wrap="square" rtlCol="0">
                <a:spAutoFit/>
              </a:bodyPr>
              <a:lstStyle/>
              <a:p>
                <a:pPr algn="ctr"/>
                <a:r>
                  <a:rPr lang="en-US" sz="1200" dirty="0" smtClean="0"/>
                  <a:t>CATS, FAST inputs</a:t>
                </a:r>
                <a:endParaRPr lang="en-US" sz="1200" dirty="0"/>
              </a:p>
            </p:txBody>
          </p:sp>
          <p:sp>
            <p:nvSpPr>
              <p:cNvPr id="94" name="ZoneTexte 93"/>
              <p:cNvSpPr txBox="1"/>
              <p:nvPr/>
            </p:nvSpPr>
            <p:spPr>
              <a:xfrm>
                <a:off x="7643834" y="229622"/>
                <a:ext cx="1143008" cy="494642"/>
              </a:xfrm>
              <a:prstGeom prst="rect">
                <a:avLst/>
              </a:prstGeom>
              <a:solidFill>
                <a:srgbClr val="FFFF00"/>
              </a:solidFill>
              <a:ln>
                <a:solidFill>
                  <a:schemeClr val="tx1"/>
                </a:solidFill>
              </a:ln>
            </p:spPr>
            <p:txBody>
              <a:bodyPr wrap="square" rtlCol="0">
                <a:spAutoFit/>
              </a:bodyPr>
              <a:lstStyle/>
              <a:p>
                <a:pPr algn="ctr"/>
                <a:r>
                  <a:rPr lang="en-US" sz="1200" dirty="0" smtClean="0"/>
                  <a:t>ATM NEMMO  tool input</a:t>
                </a:r>
                <a:endParaRPr lang="en-US" sz="1200" dirty="0"/>
              </a:p>
            </p:txBody>
          </p:sp>
          <p:sp>
            <p:nvSpPr>
              <p:cNvPr id="95" name="ZoneTexte 94"/>
              <p:cNvSpPr txBox="1"/>
              <p:nvPr/>
            </p:nvSpPr>
            <p:spPr>
              <a:xfrm>
                <a:off x="3211405" y="46517"/>
                <a:ext cx="1571636" cy="275291"/>
              </a:xfrm>
              <a:prstGeom prst="rect">
                <a:avLst/>
              </a:prstGeom>
              <a:solidFill>
                <a:srgbClr val="FFFF00"/>
              </a:solidFill>
              <a:ln>
                <a:solidFill>
                  <a:schemeClr val="tx1"/>
                </a:solidFill>
              </a:ln>
            </p:spPr>
            <p:txBody>
              <a:bodyPr wrap="square" rtlCol="0">
                <a:spAutoFit/>
              </a:bodyPr>
              <a:lstStyle/>
              <a:p>
                <a:pPr algn="ctr"/>
                <a:r>
                  <a:rPr lang="en-US" sz="1200" dirty="0" smtClean="0"/>
                  <a:t>CAST, EASP inputs</a:t>
                </a:r>
                <a:endParaRPr lang="en-US" sz="1200" dirty="0"/>
              </a:p>
            </p:txBody>
          </p:sp>
          <p:cxnSp>
            <p:nvCxnSpPr>
              <p:cNvPr id="96" name="Connecteur droit avec flèche 95"/>
              <p:cNvCxnSpPr/>
              <p:nvPr/>
            </p:nvCxnSpPr>
            <p:spPr>
              <a:xfrm>
                <a:off x="974281" y="663889"/>
                <a:ext cx="212988" cy="357146"/>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a:endCxn id="104" idx="0"/>
              </p:cNvCxnSpPr>
              <p:nvPr/>
            </p:nvCxnSpPr>
            <p:spPr>
              <a:xfrm>
                <a:off x="3969647" y="321808"/>
                <a:ext cx="1" cy="17823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a:stCxn id="94" idx="2"/>
              </p:cNvCxnSpPr>
              <p:nvPr/>
            </p:nvCxnSpPr>
            <p:spPr>
              <a:xfrm rot="5400000">
                <a:off x="8079133" y="859677"/>
                <a:ext cx="271618" cy="79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87373" y="2205464"/>
                <a:ext cx="1644243" cy="626545"/>
              </a:xfrm>
              <a:prstGeom prst="rect">
                <a:avLst/>
              </a:prstGeom>
              <a:solidFill>
                <a:schemeClr val="bg1">
                  <a:lumMod val="85000"/>
                </a:schemeClr>
              </a:solidFill>
            </p:spPr>
            <p:txBody>
              <a:bodyPr wrap="square" rtlCol="0">
                <a:spAutoFit/>
              </a:bodyPr>
              <a:lstStyle/>
              <a:p>
                <a:pPr algn="ctr"/>
                <a:r>
                  <a:rPr lang="en-US" sz="1600" b="1" dirty="0" smtClean="0"/>
                  <a:t>WP3 Safety </a:t>
                </a:r>
              </a:p>
              <a:p>
                <a:pPr algn="ctr"/>
                <a:r>
                  <a:rPr lang="en-US" sz="1600" b="1" dirty="0" smtClean="0"/>
                  <a:t>Risk Assessment</a:t>
                </a:r>
              </a:p>
            </p:txBody>
          </p:sp>
        </p:grpSp>
        <p:cxnSp>
          <p:nvCxnSpPr>
            <p:cNvPr id="148" name="Connecteur en arc 91"/>
            <p:cNvCxnSpPr>
              <a:stCxn id="100" idx="4"/>
              <a:endCxn id="106" idx="6"/>
            </p:cNvCxnSpPr>
            <p:nvPr/>
          </p:nvCxnSpPr>
          <p:spPr>
            <a:xfrm rot="5400000">
              <a:off x="6938289" y="3121893"/>
              <a:ext cx="192537" cy="1922969"/>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0" name="Connecteur en arc 149"/>
            <p:cNvCxnSpPr/>
            <p:nvPr/>
          </p:nvCxnSpPr>
          <p:spPr>
            <a:xfrm rot="16200000" flipH="1">
              <a:off x="6361753" y="374123"/>
              <a:ext cx="270584" cy="3293328"/>
            </a:xfrm>
            <a:prstGeom prst="curvedConnector3">
              <a:avLst>
                <a:gd name="adj1" fmla="val -234608"/>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7" name="ZoneTexte 6"/>
          <p:cNvSpPr txBox="1"/>
          <p:nvPr/>
        </p:nvSpPr>
        <p:spPr>
          <a:xfrm>
            <a:off x="3085106" y="6066845"/>
            <a:ext cx="3058017" cy="369332"/>
          </a:xfrm>
          <a:prstGeom prst="rect">
            <a:avLst/>
          </a:prstGeom>
          <a:noFill/>
        </p:spPr>
        <p:txBody>
          <a:bodyPr wrap="none" rtlCol="0">
            <a:spAutoFit/>
          </a:bodyPr>
          <a:lstStyle/>
          <a:p>
            <a:r>
              <a:rPr lang="en-GB" dirty="0" smtClean="0"/>
              <a:t>WP4 Certification Case Studies</a:t>
            </a:r>
            <a:endParaRPr lang="en-GB" dirty="0"/>
          </a:p>
        </p:txBody>
      </p:sp>
      <p:cxnSp>
        <p:nvCxnSpPr>
          <p:cNvPr id="67" name="Connecteur droit avec flèche 66"/>
          <p:cNvCxnSpPr/>
          <p:nvPr/>
        </p:nvCxnSpPr>
        <p:spPr>
          <a:xfrm>
            <a:off x="4407896" y="5351588"/>
            <a:ext cx="0" cy="7152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flipH="1">
            <a:off x="7426518" y="1574612"/>
            <a:ext cx="284656" cy="1914288"/>
          </a:xfrm>
          <a:prstGeom prst="straightConnector1">
            <a:avLst/>
          </a:prstGeom>
          <a:ln w="317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06" idx="1"/>
          </p:cNvCxnSpPr>
          <p:nvPr/>
        </p:nvCxnSpPr>
        <p:spPr>
          <a:xfrm>
            <a:off x="1377538" y="1574612"/>
            <a:ext cx="1878724" cy="2804900"/>
          </a:xfrm>
          <a:prstGeom prst="straightConnector1">
            <a:avLst/>
          </a:prstGeom>
          <a:ln w="317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1754326"/>
          </a:xfrm>
          <a:prstGeom prst="rect">
            <a:avLst/>
          </a:prstGeom>
        </p:spPr>
        <p:txBody>
          <a:bodyPr wrap="square">
            <a:spAutoFit/>
          </a:bodyPr>
          <a:lstStyle/>
          <a:p>
            <a:pPr algn="ctr"/>
            <a:r>
              <a:rPr lang="fr-FR" sz="3600" dirty="0"/>
              <a:t>WP3.1 </a:t>
            </a:r>
            <a:r>
              <a:rPr lang="en-GB" sz="3600" dirty="0" smtClean="0"/>
              <a:t>Total </a:t>
            </a:r>
            <a:r>
              <a:rPr lang="en-GB" sz="3600" dirty="0"/>
              <a:t>Aviation Safety Assessment Methodology </a:t>
            </a:r>
            <a:endParaRPr lang="en-GB" sz="3600" dirty="0" smtClean="0"/>
          </a:p>
          <a:p>
            <a:pPr algn="ctr"/>
            <a:r>
              <a:rPr lang="en-GB" sz="3600" dirty="0" smtClean="0"/>
              <a:t>Back up slides</a:t>
            </a:r>
            <a:endParaRPr lang="es-ES" sz="36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6" name="TextBox 5"/>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12615002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(1/6)</a:t>
            </a:r>
            <a:endParaRPr lang="fr-FR" sz="2000" dirty="0">
              <a:solidFill>
                <a:schemeClr val="bg1"/>
              </a:solidFill>
            </a:endParaRPr>
          </a:p>
        </p:txBody>
      </p:sp>
      <p:sp>
        <p:nvSpPr>
          <p:cNvPr id="2" name="Rectangle 1"/>
          <p:cNvSpPr/>
          <p:nvPr/>
        </p:nvSpPr>
        <p:spPr>
          <a:xfrm>
            <a:off x="606056" y="941082"/>
            <a:ext cx="8176437" cy="4339650"/>
          </a:xfrm>
          <a:prstGeom prst="rect">
            <a:avLst/>
          </a:prstGeom>
        </p:spPr>
        <p:txBody>
          <a:bodyPr wrap="square">
            <a:spAutoFit/>
          </a:bodyPr>
          <a:lstStyle/>
          <a:p>
            <a:pPr algn="ctr"/>
            <a:r>
              <a:rPr lang="en-US" sz="2400" b="1" dirty="0" smtClean="0">
                <a:solidFill>
                  <a:schemeClr val="accent3">
                    <a:lumMod val="75000"/>
                  </a:schemeClr>
                </a:solidFill>
              </a:rPr>
              <a:t>QUESTIONS AND ANSWERS </a:t>
            </a:r>
          </a:p>
          <a:p>
            <a:pPr lvl="1"/>
            <a:endParaRPr lang="en-US" dirty="0" smtClean="0"/>
          </a:p>
          <a:p>
            <a:pPr lvl="0"/>
            <a:r>
              <a:rPr lang="en-GB" b="1" dirty="0" smtClean="0"/>
              <a:t>Methodology objectives </a:t>
            </a:r>
            <a:endParaRPr lang="en-GB" dirty="0" smtClean="0"/>
          </a:p>
          <a:p>
            <a:r>
              <a:rPr lang="en-GB" dirty="0" smtClean="0"/>
              <a:t>Provide existing organisations, industry, operators and authorities with means to improve the safety level.  Identification of gaps and shortcomings, coherence between certification and Safety Assurance and propose actions to improve: “evolution, not revolution”.  Would you agree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5" name="TextBox 4"/>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17494996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(2/6)</a:t>
            </a:r>
            <a:endParaRPr lang="fr-FR" sz="2000" dirty="0">
              <a:solidFill>
                <a:schemeClr val="bg1"/>
              </a:solidFill>
            </a:endParaRPr>
          </a:p>
        </p:txBody>
      </p:sp>
      <p:sp>
        <p:nvSpPr>
          <p:cNvPr id="2" name="Rectangle 1"/>
          <p:cNvSpPr/>
          <p:nvPr/>
        </p:nvSpPr>
        <p:spPr>
          <a:xfrm>
            <a:off x="648586" y="1685361"/>
            <a:ext cx="8176437" cy="5139869"/>
          </a:xfrm>
          <a:prstGeom prst="rect">
            <a:avLst/>
          </a:prstGeom>
        </p:spPr>
        <p:txBody>
          <a:bodyPr wrap="square">
            <a:spAutoFit/>
          </a:bodyPr>
          <a:lstStyle/>
          <a:p>
            <a:pPr lvl="0"/>
            <a:r>
              <a:rPr lang="en-US" b="1" dirty="0" smtClean="0"/>
              <a:t>Necessary harmonization between aviation systems  has to select  a core of methods</a:t>
            </a:r>
          </a:p>
          <a:p>
            <a:pPr lvl="0"/>
            <a:r>
              <a:rPr lang="en-US" b="1" dirty="0" smtClean="0"/>
              <a:t>Short listed methods, candidate for ASCOS Safety enhancement are </a:t>
            </a:r>
            <a:endParaRPr lang="en-US" dirty="0" smtClean="0"/>
          </a:p>
          <a:p>
            <a:pPr>
              <a:buFont typeface="Wingdings" pitchFamily="2" charset="2"/>
              <a:buChar char="Ø"/>
            </a:pPr>
            <a:r>
              <a:rPr lang="en-US" sz="1600" dirty="0" smtClean="0"/>
              <a:t>CATS with ESD, FT, BBN is an integrator of several principles </a:t>
            </a:r>
          </a:p>
          <a:p>
            <a:pPr lvl="0">
              <a:buFont typeface="Wingdings" pitchFamily="2" charset="2"/>
              <a:buChar char="Ø"/>
            </a:pPr>
            <a:r>
              <a:rPr lang="en-US" sz="1600" dirty="0" smtClean="0"/>
              <a:t>Functional Hazard Assessment (FHA)  </a:t>
            </a:r>
          </a:p>
          <a:p>
            <a:pPr lvl="0">
              <a:buFont typeface="Wingdings" pitchFamily="2" charset="2"/>
              <a:buChar char="Ø"/>
            </a:pPr>
            <a:r>
              <a:rPr lang="en-US" sz="1600" dirty="0" smtClean="0"/>
              <a:t>Preliminary System Safety Assessment (PSSA)</a:t>
            </a:r>
          </a:p>
          <a:p>
            <a:pPr lvl="0">
              <a:buFont typeface="Wingdings" pitchFamily="2" charset="2"/>
              <a:buChar char="Ø"/>
            </a:pPr>
            <a:r>
              <a:rPr lang="en-US" sz="1600" dirty="0" smtClean="0"/>
              <a:t>System Safety Assessment (SSA) </a:t>
            </a:r>
          </a:p>
          <a:p>
            <a:pPr lvl="0">
              <a:buFont typeface="Wingdings" pitchFamily="2" charset="2"/>
              <a:buChar char="Ø"/>
            </a:pPr>
            <a:r>
              <a:rPr lang="en-US" sz="1600" dirty="0" smtClean="0"/>
              <a:t>Fault Tree Analysis</a:t>
            </a:r>
          </a:p>
          <a:p>
            <a:pPr lvl="0">
              <a:buFont typeface="Wingdings" pitchFamily="2" charset="2"/>
              <a:buChar char="Ø"/>
            </a:pPr>
            <a:r>
              <a:rPr lang="en-US" sz="1600" dirty="0" smtClean="0"/>
              <a:t>Dependence Diagram/Markov Analysis </a:t>
            </a:r>
          </a:p>
          <a:p>
            <a:pPr lvl="0">
              <a:buFont typeface="Wingdings" pitchFamily="2" charset="2"/>
              <a:buChar char="Ø"/>
            </a:pPr>
            <a:r>
              <a:rPr lang="en-US" sz="1600" dirty="0" smtClean="0"/>
              <a:t>Failure Modes and Effects Analysis (FMEA)</a:t>
            </a:r>
          </a:p>
          <a:p>
            <a:pPr lvl="0">
              <a:buFont typeface="Wingdings" pitchFamily="2" charset="2"/>
              <a:buChar char="Ø"/>
            </a:pPr>
            <a:r>
              <a:rPr lang="en-US" sz="1600" dirty="0" smtClean="0"/>
              <a:t>Failure Modes and Effects Summary (FMES) </a:t>
            </a:r>
          </a:p>
          <a:p>
            <a:pPr lvl="0">
              <a:buFont typeface="Wingdings" pitchFamily="2" charset="2"/>
              <a:buChar char="Ø"/>
            </a:pPr>
            <a:r>
              <a:rPr lang="en-US" sz="1600" dirty="0" smtClean="0"/>
              <a:t>Common Cause Analysis (CCA) </a:t>
            </a:r>
          </a:p>
          <a:p>
            <a:pPr lvl="0">
              <a:buFont typeface="Wingdings" pitchFamily="2" charset="2"/>
              <a:buChar char="Ø"/>
            </a:pPr>
            <a:r>
              <a:rPr lang="en-US" sz="1600" dirty="0" smtClean="0"/>
              <a:t>Zonal Safety Analysis (ZSA) </a:t>
            </a:r>
          </a:p>
          <a:p>
            <a:pPr lvl="0">
              <a:buFont typeface="Wingdings" pitchFamily="2" charset="2"/>
              <a:buChar char="Ø"/>
            </a:pPr>
            <a:r>
              <a:rPr lang="en-US" sz="1600" dirty="0" smtClean="0"/>
              <a:t>Particular Risks Analysis (PRA) </a:t>
            </a:r>
          </a:p>
          <a:p>
            <a:pPr lvl="0">
              <a:buFont typeface="Wingdings" pitchFamily="2" charset="2"/>
              <a:buChar char="Ø"/>
            </a:pPr>
            <a:r>
              <a:rPr lang="en-US" sz="1600" dirty="0" smtClean="0"/>
              <a:t>Common Mode Analysis (CMA) </a:t>
            </a:r>
            <a:endParaRPr lang="en-US" dirty="0" smtClean="0"/>
          </a:p>
          <a:p>
            <a:pPr lvl="0"/>
            <a:r>
              <a:rPr lang="en-US" dirty="0" smtClean="0"/>
              <a:t>Specific detailed  standards do not need to be common (e.g. Approach procedures protection surfaces  ≠ engines uncontained events )</a:t>
            </a:r>
          </a:p>
          <a:p>
            <a:pPr lvl="0"/>
            <a:endParaRPr lang="en-US" dirty="0" smtClean="0"/>
          </a:p>
          <a:p>
            <a:r>
              <a:rPr lang="fr-FR" dirty="0" smtClean="0"/>
              <a:t>Are You OK ?</a:t>
            </a:r>
          </a:p>
          <a:p>
            <a:endParaRPr lang="en-GB" dirty="0"/>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7" name="TextBox 6"/>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166760276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(3/6)</a:t>
            </a:r>
            <a:endParaRPr lang="fr-FR" sz="2000" dirty="0">
              <a:solidFill>
                <a:schemeClr val="bg1"/>
              </a:solidFill>
            </a:endParaRPr>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TextBox 5"/>
          <p:cNvSpPr txBox="1"/>
          <p:nvPr/>
        </p:nvSpPr>
        <p:spPr>
          <a:xfrm>
            <a:off x="489098" y="1743739"/>
            <a:ext cx="8187069" cy="4462760"/>
          </a:xfrm>
          <a:prstGeom prst="rect">
            <a:avLst/>
          </a:prstGeom>
          <a:noFill/>
        </p:spPr>
        <p:txBody>
          <a:bodyPr wrap="square" rtlCol="0">
            <a:spAutoFit/>
          </a:bodyPr>
          <a:lstStyle/>
          <a:p>
            <a:pPr lvl="0"/>
            <a:r>
              <a:rPr lang="en-US" sz="2400" b="1" dirty="0" smtClean="0"/>
              <a:t>FAST a self standing safety process ?</a:t>
            </a:r>
          </a:p>
          <a:p>
            <a:pPr lvl="0"/>
            <a:endParaRPr lang="en-US" sz="2000" dirty="0" smtClean="0"/>
          </a:p>
          <a:p>
            <a:r>
              <a:rPr lang="en-US" sz="2400" b="1" dirty="0" smtClean="0"/>
              <a:t>No, it’s not</a:t>
            </a:r>
            <a:r>
              <a:rPr lang="en-US" dirty="0" smtClean="0"/>
              <a:t>; it’s a means to augment most existing processes that provides:</a:t>
            </a:r>
          </a:p>
          <a:p>
            <a:pPr lvl="0"/>
            <a:r>
              <a:rPr lang="en-US" dirty="0" smtClean="0"/>
              <a:t>Risks pictures of the future made available in all program phases to any </a:t>
            </a:r>
            <a:r>
              <a:rPr lang="en-US" b="1" dirty="0" smtClean="0"/>
              <a:t>safety</a:t>
            </a:r>
            <a:r>
              <a:rPr lang="en-US" dirty="0" smtClean="0"/>
              <a:t> and </a:t>
            </a:r>
            <a:r>
              <a:rPr lang="en-US" b="1" dirty="0" smtClean="0"/>
              <a:t>engineering and program actor in all aviation systems and interfaces</a:t>
            </a:r>
            <a:r>
              <a:rPr lang="en-US" dirty="0" smtClean="0"/>
              <a:t>.</a:t>
            </a:r>
          </a:p>
          <a:p>
            <a:pPr lvl="0"/>
            <a:r>
              <a:rPr lang="en-US" dirty="0" smtClean="0"/>
              <a:t>More efficient search for precursors. FAST identifies areas where possible changes can generate new risks and contributes to define how detecting precursors (minor incidents, weakening safety barriers etc :  ref section 3) of emerging and future risks.</a:t>
            </a:r>
          </a:p>
          <a:p>
            <a:pPr lvl="0"/>
            <a:r>
              <a:rPr lang="en-US" dirty="0" smtClean="0"/>
              <a:t>It is part of evolution not revolution</a:t>
            </a:r>
          </a:p>
          <a:p>
            <a:endParaRPr lang="en-US" dirty="0" smtClean="0"/>
          </a:p>
          <a:p>
            <a:r>
              <a:rPr lang="en-US" dirty="0" smtClean="0"/>
              <a:t>It provides information available to all management actors including engineering and management.</a:t>
            </a:r>
          </a:p>
          <a:p>
            <a:pPr lvl="0"/>
            <a:endParaRPr lang="en-US" dirty="0" smtClean="0"/>
          </a:p>
          <a:p>
            <a:pPr lvl="0"/>
            <a:r>
              <a:rPr lang="en-US" dirty="0" smtClean="0"/>
              <a:t>Is it clear  ?</a:t>
            </a:r>
            <a:endParaRPr lang="en-GB" dirty="0" smtClean="0"/>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8" name="TextBox 7"/>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407375720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(4/6)</a:t>
            </a:r>
            <a:endParaRPr lang="fr-FR" sz="2000" dirty="0">
              <a:solidFill>
                <a:schemeClr val="bg1"/>
              </a:solidFill>
            </a:endParaRPr>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TextBox 5"/>
          <p:cNvSpPr txBox="1"/>
          <p:nvPr/>
        </p:nvSpPr>
        <p:spPr>
          <a:xfrm>
            <a:off x="489098" y="1743739"/>
            <a:ext cx="8187069" cy="4524315"/>
          </a:xfrm>
          <a:prstGeom prst="rect">
            <a:avLst/>
          </a:prstGeom>
          <a:noFill/>
        </p:spPr>
        <p:txBody>
          <a:bodyPr wrap="square" rtlCol="0">
            <a:spAutoFit/>
          </a:bodyPr>
          <a:lstStyle/>
          <a:p>
            <a:pPr lvl="0"/>
            <a:r>
              <a:rPr lang="en-GB" b="1" dirty="0" smtClean="0"/>
              <a:t>There’s nothing new in ASCOS, we already do that</a:t>
            </a:r>
            <a:endParaRPr lang="en-GB" dirty="0" smtClean="0"/>
          </a:p>
          <a:p>
            <a:r>
              <a:rPr lang="en-GB" dirty="0" smtClean="0"/>
              <a:t>Aviation has already achieved a very good safety level with existing practices. It was necessary to list them before proposing improvements. </a:t>
            </a:r>
            <a:r>
              <a:rPr lang="en-GB" u="sng" dirty="0" smtClean="0"/>
              <a:t>The study revealed that improvements depend on the elimination of gaps and shortcomings in processes and on more anticipation in all program activities</a:t>
            </a:r>
            <a:r>
              <a:rPr lang="en-GB" dirty="0" smtClean="0"/>
              <a:t>. </a:t>
            </a:r>
          </a:p>
          <a:p>
            <a:endParaRPr lang="en-GB" dirty="0" smtClean="0"/>
          </a:p>
          <a:p>
            <a:r>
              <a:rPr lang="en-GB" b="1" dirty="0" smtClean="0"/>
              <a:t>Anticipation is brought by FAST </a:t>
            </a:r>
            <a:r>
              <a:rPr lang="en-GB" dirty="0" smtClean="0"/>
              <a:t>and resulting future risks scenarios and contribution to precursor’s detection.</a:t>
            </a:r>
          </a:p>
          <a:p>
            <a:pPr lvl="0"/>
            <a:endParaRPr lang="fr-FR" dirty="0" smtClean="0"/>
          </a:p>
          <a:p>
            <a:pPr lvl="0"/>
            <a:r>
              <a:rPr lang="en-GB" b="1" dirty="0" smtClean="0"/>
              <a:t>Fighting against gaps is a management issue</a:t>
            </a:r>
            <a:r>
              <a:rPr lang="en-GB" dirty="0" smtClean="0"/>
              <a:t>. More precisely a tighter Program / Engineering / Safety management issue therefore a top level management matter.</a:t>
            </a:r>
          </a:p>
          <a:p>
            <a:pPr lvl="0"/>
            <a:endParaRPr lang="fr-FR" dirty="0" smtClean="0"/>
          </a:p>
          <a:p>
            <a:pPr lvl="0"/>
            <a:r>
              <a:rPr lang="fr-FR" dirty="0" err="1" smtClean="0"/>
              <a:t>Comments</a:t>
            </a:r>
            <a:r>
              <a:rPr lang="fr-FR" dirty="0" smtClean="0"/>
              <a:t> ?</a:t>
            </a:r>
            <a:endParaRPr lang="en-GB" dirty="0" smtClean="0"/>
          </a:p>
          <a:p>
            <a:pPr lvl="0"/>
            <a:endParaRPr lang="fr-FR" dirty="0" smtClean="0"/>
          </a:p>
          <a:p>
            <a:pPr lvl="0"/>
            <a:endParaRPr lang="en-GB" dirty="0" smtClean="0"/>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8" name="TextBox 7"/>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34649330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Titre 10"/>
          <p:cNvSpPr txBox="1">
            <a:spLocks/>
          </p:cNvSpPr>
          <p:nvPr/>
        </p:nvSpPr>
        <p:spPr bwMode="auto">
          <a:xfrm>
            <a:off x="1836532" y="285007"/>
            <a:ext cx="6282047" cy="58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mj-lt"/>
                <a:ea typeface="+mj-ea"/>
                <a:cs typeface="+mj-cs"/>
              </a:rPr>
              <a:t>Total Aviation Safety Assessment Methodology (4/6)</a:t>
            </a:r>
            <a:endParaRPr kumimoji="0" lang="fr-FR"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446567" y="1010093"/>
            <a:ext cx="8357191" cy="461665"/>
          </a:xfrm>
          <a:prstGeom prst="rect">
            <a:avLst/>
          </a:prstGeom>
          <a:noFill/>
        </p:spPr>
        <p:txBody>
          <a:bodyPr wrap="square" rtlCol="0">
            <a:spAutoFit/>
          </a:bodyPr>
          <a:lstStyle/>
          <a:p>
            <a:pPr lvl="0" algn="ctr">
              <a:spcBef>
                <a:spcPts val="300"/>
              </a:spcBef>
              <a:buClr>
                <a:schemeClr val="accent1"/>
              </a:buClr>
              <a:defRPr/>
            </a:pPr>
            <a:r>
              <a:rPr lang="fr-FR" sz="2400" b="1" dirty="0" smtClean="0">
                <a:solidFill>
                  <a:schemeClr val="accent3">
                    <a:lumMod val="75000"/>
                  </a:schemeClr>
                </a:solidFill>
              </a:rPr>
              <a:t>Causal Model of Air Transport </a:t>
            </a:r>
            <a:r>
              <a:rPr lang="fr-FR" sz="2400" b="1" dirty="0" err="1" smtClean="0">
                <a:solidFill>
                  <a:schemeClr val="accent3">
                    <a:lumMod val="75000"/>
                  </a:schemeClr>
                </a:solidFill>
              </a:rPr>
              <a:t>Safety</a:t>
            </a:r>
            <a:r>
              <a:rPr lang="fr-FR" sz="2400" b="1" dirty="0" smtClean="0">
                <a:solidFill>
                  <a:schemeClr val="accent3">
                    <a:lumMod val="75000"/>
                  </a:schemeClr>
                </a:solidFill>
              </a:rPr>
              <a:t> – CATS</a:t>
            </a:r>
          </a:p>
        </p:txBody>
      </p:sp>
      <p:sp>
        <p:nvSpPr>
          <p:cNvPr id="7" name="Espace réservé du contenu 8"/>
          <p:cNvSpPr txBox="1">
            <a:spLocks/>
          </p:cNvSpPr>
          <p:nvPr/>
        </p:nvSpPr>
        <p:spPr bwMode="auto">
          <a:xfrm>
            <a:off x="322263" y="1025525"/>
            <a:ext cx="851693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en-GB" sz="2000" b="0" i="0" u="none" strike="noStrike" kern="1200" cap="none" spc="0" normalizeH="0" baseline="0" noProof="0" dirty="0" smtClean="0">
                <a:ln>
                  <a:noFill/>
                </a:ln>
                <a:solidFill>
                  <a:schemeClr val="tx2"/>
                </a:solidFill>
                <a:effectLst/>
                <a:uLnTx/>
                <a:uFillTx/>
                <a:latin typeface="+mn-lt"/>
                <a:ea typeface="+mn-ea"/>
                <a:cs typeface="+mn-cs"/>
              </a:rPr>
              <a:t> </a:t>
            </a:r>
            <a:endParaRPr kumimoji="0" lang="fr-FR"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fr-FR" sz="2400" i="0" u="none" strike="noStrike" kern="1200" cap="none" spc="0" normalizeH="0" baseline="0" noProof="0" dirty="0" smtClean="0">
                <a:ln>
                  <a:noFill/>
                </a:ln>
                <a:solidFill>
                  <a:schemeClr val="tx2"/>
                </a:solidFill>
                <a:effectLst/>
                <a:uLnTx/>
                <a:uFillTx/>
                <a:latin typeface="+mn-lt"/>
                <a:ea typeface="+mn-ea"/>
                <a:cs typeface="+mn-cs"/>
              </a:rPr>
              <a:t>Objective: </a:t>
            </a:r>
            <a:r>
              <a:rPr kumimoji="0" lang="en-US" altLang="en-US" i="0" u="none" strike="noStrike" kern="1200" cap="none" spc="0" normalizeH="0" baseline="0" noProof="0" dirty="0" smtClean="0">
                <a:ln>
                  <a:noFill/>
                </a:ln>
                <a:solidFill>
                  <a:schemeClr val="tx2"/>
                </a:solidFill>
                <a:effectLst/>
                <a:uLnTx/>
                <a:uFillTx/>
                <a:latin typeface="+mn-lt"/>
                <a:ea typeface="+mn-ea"/>
                <a:cs typeface="+mn-cs"/>
              </a:rPr>
              <a:t>The prevention of aircraft accidents through better understanding of aviation risks in terms of causes and magnitude.</a:t>
            </a: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endParaRPr kumimoji="0" lang="en-US"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CATS is a risk analyses tool to support decision making in safety management</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Describes total aviation system</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33 accident scenario’s with underlying causes</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Representation by event sequence diagrams and fault trees</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Human Performance Models (Flight crew, ATC, Maintenance) </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Generic consequence model (fatalities and aircraft damage)</a:t>
            </a: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endParaRPr kumimoji="0" lang="fr-FR"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fr-FR" i="0" u="none" strike="noStrike" kern="1200" cap="none" spc="0" normalizeH="0" baseline="0" noProof="0" dirty="0" smtClean="0">
                <a:ln>
                  <a:noFill/>
                </a:ln>
                <a:solidFill>
                  <a:schemeClr val="tx2"/>
                </a:solidFill>
                <a:effectLst/>
                <a:uLnTx/>
                <a:uFillTx/>
                <a:latin typeface="+mn-lt"/>
                <a:ea typeface="+mn-ea"/>
                <a:cs typeface="+mn-cs"/>
              </a:rPr>
              <a:t>CATS </a:t>
            </a:r>
            <a:r>
              <a:rPr kumimoji="0" lang="fr-FR" i="0" u="none" strike="noStrike" kern="1200" cap="none" spc="0" normalizeH="0" baseline="0" noProof="0" dirty="0" err="1" smtClean="0">
                <a:ln>
                  <a:noFill/>
                </a:ln>
                <a:solidFill>
                  <a:schemeClr val="tx2"/>
                </a:solidFill>
                <a:effectLst/>
                <a:uLnTx/>
                <a:uFillTx/>
                <a:latin typeface="+mn-lt"/>
                <a:ea typeface="+mn-ea"/>
                <a:cs typeface="+mn-cs"/>
              </a:rPr>
              <a:t>was</a:t>
            </a:r>
            <a:r>
              <a:rPr kumimoji="0" lang="fr-FR" i="0" u="none" strike="noStrike" kern="1200" cap="none" spc="0" normalizeH="0" baseline="0" noProof="0" dirty="0" smtClean="0">
                <a:ln>
                  <a:noFill/>
                </a:ln>
                <a:solidFill>
                  <a:schemeClr val="tx2"/>
                </a:solidFill>
                <a:effectLst/>
                <a:uLnTx/>
                <a:uFillTx/>
                <a:latin typeface="+mn-lt"/>
                <a:ea typeface="+mn-ea"/>
                <a:cs typeface="+mn-cs"/>
              </a:rPr>
              <a:t> </a:t>
            </a:r>
            <a:r>
              <a:rPr kumimoji="0" lang="fr-FR" i="0" u="none" strike="noStrike" kern="1200" cap="none" spc="0" normalizeH="0" baseline="0" noProof="0" dirty="0" err="1" smtClean="0">
                <a:ln>
                  <a:noFill/>
                </a:ln>
                <a:solidFill>
                  <a:schemeClr val="tx2"/>
                </a:solidFill>
                <a:effectLst/>
                <a:uLnTx/>
                <a:uFillTx/>
                <a:latin typeface="+mn-lt"/>
                <a:ea typeface="+mn-ea"/>
                <a:cs typeface="+mn-cs"/>
              </a:rPr>
              <a:t>developed</a:t>
            </a:r>
            <a:r>
              <a:rPr kumimoji="0" lang="fr-FR" i="0" u="none" strike="noStrike" kern="1200" cap="none" spc="0" normalizeH="0" baseline="0" noProof="0" dirty="0" smtClean="0">
                <a:ln>
                  <a:noFill/>
                </a:ln>
                <a:solidFill>
                  <a:schemeClr val="tx2"/>
                </a:solidFill>
                <a:effectLst/>
                <a:uLnTx/>
                <a:uFillTx/>
                <a:latin typeface="+mn-lt"/>
                <a:ea typeface="+mn-ea"/>
                <a:cs typeface="+mn-cs"/>
              </a:rPr>
              <a:t> for the </a:t>
            </a:r>
            <a:r>
              <a:rPr kumimoji="0" lang="fr-FR" i="0" u="none" strike="noStrike" kern="1200" cap="none" spc="0" normalizeH="0" baseline="0" noProof="0" dirty="0" err="1" smtClean="0">
                <a:ln>
                  <a:noFill/>
                </a:ln>
                <a:solidFill>
                  <a:schemeClr val="tx2"/>
                </a:solidFill>
                <a:effectLst/>
                <a:uLnTx/>
                <a:uFillTx/>
                <a:latin typeface="+mn-lt"/>
                <a:ea typeface="+mn-ea"/>
                <a:cs typeface="+mn-cs"/>
              </a:rPr>
              <a:t>Dutch</a:t>
            </a:r>
            <a:r>
              <a:rPr kumimoji="0" lang="fr-FR" i="0" u="none" strike="noStrike" kern="1200" cap="none" spc="0" normalizeH="0" baseline="0" noProof="0" dirty="0" smtClean="0">
                <a:ln>
                  <a:noFill/>
                </a:ln>
                <a:solidFill>
                  <a:schemeClr val="tx2"/>
                </a:solidFill>
                <a:effectLst/>
                <a:uLnTx/>
                <a:uFillTx/>
                <a:latin typeface="+mn-lt"/>
                <a:ea typeface="+mn-ea"/>
                <a:cs typeface="+mn-cs"/>
              </a:rPr>
              <a:t> </a:t>
            </a:r>
            <a:r>
              <a:rPr kumimoji="0" lang="fr-FR" i="0" u="none" strike="noStrike" kern="1200" cap="none" spc="0" normalizeH="0" baseline="0" noProof="0" dirty="0" err="1" smtClean="0">
                <a:ln>
                  <a:noFill/>
                </a:ln>
                <a:solidFill>
                  <a:schemeClr val="tx2"/>
                </a:solidFill>
                <a:effectLst/>
                <a:uLnTx/>
                <a:uFillTx/>
                <a:latin typeface="+mn-lt"/>
                <a:ea typeface="+mn-ea"/>
                <a:cs typeface="+mn-cs"/>
              </a:rPr>
              <a:t>Ministry</a:t>
            </a:r>
            <a:r>
              <a:rPr kumimoji="0" lang="fr-FR" i="0" u="none" strike="noStrike" kern="1200" cap="none" spc="0" normalizeH="0" baseline="0" noProof="0" dirty="0" smtClean="0">
                <a:ln>
                  <a:noFill/>
                </a:ln>
                <a:solidFill>
                  <a:schemeClr val="tx2"/>
                </a:solidFill>
                <a:effectLst/>
                <a:uLnTx/>
                <a:uFillTx/>
                <a:latin typeface="+mn-lt"/>
                <a:ea typeface="+mn-ea"/>
                <a:cs typeface="+mn-cs"/>
              </a:rPr>
              <a:t> of Infrastructure and the </a:t>
            </a:r>
            <a:r>
              <a:rPr kumimoji="0" lang="fr-FR" i="0" u="none" strike="noStrike" kern="1200" cap="none" spc="0" normalizeH="0" baseline="0" noProof="0" dirty="0" err="1" smtClean="0">
                <a:ln>
                  <a:noFill/>
                </a:ln>
                <a:solidFill>
                  <a:schemeClr val="tx2"/>
                </a:solidFill>
                <a:effectLst/>
                <a:uLnTx/>
                <a:uFillTx/>
                <a:latin typeface="+mn-lt"/>
                <a:ea typeface="+mn-ea"/>
                <a:cs typeface="+mn-cs"/>
              </a:rPr>
              <a:t>Environment</a:t>
            </a:r>
            <a:endParaRPr kumimoji="0" lang="fr-FR" i="0" u="none" strike="noStrike" kern="1200" cap="none" spc="0" normalizeH="0" baseline="0" noProof="0" dirty="0">
              <a:ln>
                <a:noFill/>
              </a:ln>
              <a:solidFill>
                <a:schemeClr val="tx2"/>
              </a:solidFill>
              <a:effectLst/>
              <a:uLnTx/>
              <a:uFillTx/>
              <a:latin typeface="+mn-lt"/>
              <a:ea typeface="+mn-ea"/>
              <a:cs typeface="+mn-cs"/>
            </a:endParaRPr>
          </a:p>
        </p:txBody>
      </p:sp>
      <p:sp>
        <p:nvSpPr>
          <p:cNvPr id="8"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511260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(5/6)</a:t>
            </a:r>
            <a:endParaRPr lang="fr-FR" sz="2000" dirty="0">
              <a:solidFill>
                <a:schemeClr val="bg1"/>
              </a:solidFill>
            </a:endParaRPr>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TextBox 5"/>
          <p:cNvSpPr txBox="1"/>
          <p:nvPr/>
        </p:nvSpPr>
        <p:spPr>
          <a:xfrm>
            <a:off x="489098" y="1743739"/>
            <a:ext cx="8187069" cy="3139321"/>
          </a:xfrm>
          <a:prstGeom prst="rect">
            <a:avLst/>
          </a:prstGeom>
          <a:noFill/>
        </p:spPr>
        <p:txBody>
          <a:bodyPr wrap="square" rtlCol="0">
            <a:spAutoFit/>
          </a:bodyPr>
          <a:lstStyle/>
          <a:p>
            <a:r>
              <a:rPr lang="en-US" b="1" dirty="0" smtClean="0"/>
              <a:t>Process for identification of precursors for future and emerging risks – Questions:</a:t>
            </a:r>
            <a:r>
              <a:rPr lang="en-US" dirty="0" smtClean="0"/>
              <a:t>	</a:t>
            </a:r>
          </a:p>
          <a:p>
            <a:pPr lvl="1">
              <a:buFont typeface="Wingdings" pitchFamily="2" charset="2"/>
              <a:buChar char="Ø"/>
            </a:pPr>
            <a:r>
              <a:rPr lang="en-US" dirty="0" smtClean="0"/>
              <a:t>Methods </a:t>
            </a:r>
            <a:r>
              <a:rPr lang="en-US" dirty="0" smtClean="0">
                <a:sym typeface="Wingdings" pitchFamily="2" charset="2"/>
              </a:rPr>
              <a:t>=&gt; </a:t>
            </a:r>
            <a:r>
              <a:rPr lang="en-US" dirty="0" smtClean="0"/>
              <a:t>Data-driven, model based approaches, expert opinion</a:t>
            </a:r>
          </a:p>
          <a:p>
            <a:pPr lvl="1">
              <a:buFont typeface="Wingdings" pitchFamily="2" charset="2"/>
              <a:buChar char="Ø"/>
            </a:pPr>
            <a:r>
              <a:rPr lang="en-US" dirty="0" smtClean="0"/>
              <a:t>Precursors in development phases </a:t>
            </a:r>
          </a:p>
          <a:p>
            <a:pPr lvl="1">
              <a:buFont typeface="Wingdings" pitchFamily="2" charset="2"/>
              <a:buChar char="Ø"/>
            </a:pPr>
            <a:r>
              <a:rPr lang="en-US" dirty="0" smtClean="0"/>
              <a:t>Engineering support to operations </a:t>
            </a:r>
          </a:p>
          <a:p>
            <a:pPr lvl="1">
              <a:buFont typeface="Wingdings" pitchFamily="2" charset="2"/>
              <a:buChar char="Ø"/>
            </a:pPr>
            <a:r>
              <a:rPr lang="en-US" dirty="0" smtClean="0"/>
              <a:t>Certification considerations </a:t>
            </a:r>
          </a:p>
          <a:p>
            <a:pPr lvl="1">
              <a:buFont typeface="Wingdings" pitchFamily="2" charset="2"/>
              <a:buChar char="Ø"/>
            </a:pPr>
            <a:r>
              <a:rPr lang="en-US" dirty="0" smtClean="0"/>
              <a:t>Organization issues</a:t>
            </a:r>
          </a:p>
          <a:p>
            <a:pPr lvl="1">
              <a:buFont typeface="Wingdings" pitchFamily="2" charset="2"/>
              <a:buChar char="Ø"/>
            </a:pPr>
            <a:r>
              <a:rPr lang="en-US" dirty="0" smtClean="0"/>
              <a:t>Legal feasibility  </a:t>
            </a:r>
            <a:r>
              <a:rPr lang="en-US" dirty="0" smtClean="0">
                <a:sym typeface="Wingdings" pitchFamily="2" charset="2"/>
              </a:rPr>
              <a:t> ref detailed comments</a:t>
            </a:r>
            <a:endParaRPr lang="en-US" dirty="0" smtClean="0"/>
          </a:p>
          <a:p>
            <a:pPr lvl="0"/>
            <a:endParaRPr lang="fr-FR" dirty="0" smtClean="0"/>
          </a:p>
          <a:p>
            <a:pPr lvl="0"/>
            <a:endParaRPr lang="en-GB" dirty="0" smtClean="0"/>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8" name="TextBox 7"/>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36038306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Titre 10"/>
          <p:cNvSpPr txBox="1">
            <a:spLocks/>
          </p:cNvSpPr>
          <p:nvPr/>
        </p:nvSpPr>
        <p:spPr bwMode="auto">
          <a:xfrm>
            <a:off x="1836532" y="285007"/>
            <a:ext cx="6282047" cy="58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mj-lt"/>
                <a:ea typeface="+mj-ea"/>
                <a:cs typeface="+mj-cs"/>
              </a:rPr>
              <a:t>Total Aviation Safety Assessment Methodology (5/6)</a:t>
            </a:r>
            <a:endParaRPr kumimoji="0" lang="fr-FR"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425302" y="1065567"/>
            <a:ext cx="8357191" cy="369332"/>
          </a:xfrm>
          <a:prstGeom prst="rect">
            <a:avLst/>
          </a:prstGeom>
          <a:noFill/>
        </p:spPr>
        <p:txBody>
          <a:bodyPr wrap="square" rtlCol="0">
            <a:spAutoFit/>
          </a:bodyPr>
          <a:lstStyle/>
          <a:p>
            <a:r>
              <a:rPr lang="en-US" b="1" dirty="0" smtClean="0">
                <a:solidFill>
                  <a:schemeClr val="accent3">
                    <a:lumMod val="75000"/>
                  </a:schemeClr>
                </a:solidFill>
              </a:rPr>
              <a:t>Why FAST &amp; CATS have been selected as basis for a method</a:t>
            </a:r>
          </a:p>
        </p:txBody>
      </p:sp>
      <p:sp>
        <p:nvSpPr>
          <p:cNvPr id="8" name="TextBox 7"/>
          <p:cNvSpPr txBox="1"/>
          <p:nvPr/>
        </p:nvSpPr>
        <p:spPr>
          <a:xfrm>
            <a:off x="329609" y="1350336"/>
            <a:ext cx="8484781" cy="4801314"/>
          </a:xfrm>
          <a:prstGeom prst="rect">
            <a:avLst/>
          </a:prstGeom>
          <a:noFill/>
        </p:spPr>
        <p:txBody>
          <a:bodyPr wrap="square" rtlCol="0">
            <a:spAutoFit/>
          </a:bodyPr>
          <a:lstStyle/>
          <a:p>
            <a:pPr>
              <a:buFont typeface="Wingdings" pitchFamily="2" charset="2"/>
              <a:buChar char="Ø"/>
            </a:pPr>
            <a:endParaRPr lang="nl-NL" dirty="0" smtClean="0"/>
          </a:p>
          <a:p>
            <a:pPr>
              <a:buFont typeface="Wingdings" pitchFamily="2" charset="2"/>
              <a:buChar char="Ø"/>
            </a:pPr>
            <a:r>
              <a:rPr lang="nl-NL" dirty="0" err="1" smtClean="0"/>
              <a:t>By</a:t>
            </a:r>
            <a:r>
              <a:rPr lang="nl-NL" dirty="0" smtClean="0"/>
              <a:t> </a:t>
            </a:r>
            <a:r>
              <a:rPr lang="nl-NL" dirty="0" err="1" smtClean="0"/>
              <a:t>using</a:t>
            </a:r>
            <a:r>
              <a:rPr lang="nl-NL" dirty="0" smtClean="0"/>
              <a:t> CATS &amp; FAST, the most important </a:t>
            </a:r>
            <a:r>
              <a:rPr lang="nl-NL" dirty="0" err="1" smtClean="0"/>
              <a:t>identified</a:t>
            </a:r>
            <a:r>
              <a:rPr lang="nl-NL" dirty="0" smtClean="0"/>
              <a:t> </a:t>
            </a:r>
            <a:r>
              <a:rPr lang="nl-NL" dirty="0" err="1" smtClean="0"/>
              <a:t>needs</a:t>
            </a:r>
            <a:r>
              <a:rPr lang="nl-NL" dirty="0" smtClean="0"/>
              <a:t> </a:t>
            </a:r>
            <a:r>
              <a:rPr lang="nl-NL" dirty="0" err="1" smtClean="0"/>
              <a:t>and</a:t>
            </a:r>
            <a:r>
              <a:rPr lang="nl-NL" dirty="0" smtClean="0"/>
              <a:t> criteria are met </a:t>
            </a:r>
            <a:endParaRPr lang="en-US" dirty="0" smtClean="0"/>
          </a:p>
          <a:p>
            <a:pPr>
              <a:buFont typeface="Wingdings" pitchFamily="2" charset="2"/>
              <a:buChar char="Ø"/>
            </a:pPr>
            <a:endParaRPr lang="en-US" dirty="0"/>
          </a:p>
          <a:p>
            <a:pPr>
              <a:buFont typeface="Wingdings" pitchFamily="2" charset="2"/>
              <a:buChar char="Ø"/>
            </a:pPr>
            <a:r>
              <a:rPr lang="en-US" dirty="0" smtClean="0"/>
              <a:t>CATS and FAST cover the </a:t>
            </a:r>
            <a:r>
              <a:rPr lang="en-US" i="1" dirty="0" smtClean="0"/>
              <a:t>total aviation system</a:t>
            </a:r>
            <a:r>
              <a:rPr lang="en-US" dirty="0" smtClean="0"/>
              <a:t>, including all the aviation domains</a:t>
            </a:r>
          </a:p>
          <a:p>
            <a:pPr>
              <a:buFont typeface="Wingdings" pitchFamily="2" charset="2"/>
              <a:buChar char="Ø"/>
            </a:pPr>
            <a:endParaRPr lang="en-US" dirty="0"/>
          </a:p>
          <a:p>
            <a:pPr>
              <a:buFont typeface="Wingdings" pitchFamily="2" charset="2"/>
              <a:buChar char="Ø"/>
            </a:pPr>
            <a:r>
              <a:rPr lang="nl-NL" dirty="0" smtClean="0"/>
              <a:t>CATS </a:t>
            </a:r>
            <a:r>
              <a:rPr lang="nl-NL" dirty="0" err="1" smtClean="0"/>
              <a:t>quantifies</a:t>
            </a:r>
            <a:r>
              <a:rPr lang="nl-NL" dirty="0" smtClean="0"/>
              <a:t> </a:t>
            </a:r>
            <a:r>
              <a:rPr lang="nl-NL" dirty="0" err="1" smtClean="0"/>
              <a:t>all</a:t>
            </a:r>
            <a:r>
              <a:rPr lang="nl-NL" dirty="0" smtClean="0"/>
              <a:t> </a:t>
            </a:r>
            <a:r>
              <a:rPr lang="nl-NL" dirty="0" err="1" smtClean="0"/>
              <a:t>current</a:t>
            </a:r>
            <a:r>
              <a:rPr lang="nl-NL" dirty="0" smtClean="0"/>
              <a:t> </a:t>
            </a:r>
            <a:r>
              <a:rPr lang="nl-NL" dirty="0" err="1" smtClean="0"/>
              <a:t>risks</a:t>
            </a:r>
            <a:r>
              <a:rPr lang="nl-NL" dirty="0" smtClean="0"/>
              <a:t> in the </a:t>
            </a:r>
            <a:r>
              <a:rPr lang="nl-NL" dirty="0" err="1" smtClean="0"/>
              <a:t>total</a:t>
            </a:r>
            <a:r>
              <a:rPr lang="nl-NL" dirty="0" smtClean="0"/>
              <a:t> </a:t>
            </a:r>
            <a:r>
              <a:rPr lang="nl-NL" dirty="0" err="1" smtClean="0"/>
              <a:t>aviation</a:t>
            </a:r>
            <a:r>
              <a:rPr lang="nl-NL" dirty="0" smtClean="0"/>
              <a:t> system (baseline risk picture), </a:t>
            </a:r>
            <a:r>
              <a:rPr lang="en-US" dirty="0" smtClean="0"/>
              <a:t>and is</a:t>
            </a:r>
            <a:r>
              <a:rPr lang="nl-NL" dirty="0" smtClean="0"/>
              <a:t> </a:t>
            </a:r>
            <a:r>
              <a:rPr lang="nl-NL" dirty="0" err="1" smtClean="0"/>
              <a:t>used</a:t>
            </a:r>
            <a:r>
              <a:rPr lang="nl-NL" dirty="0" smtClean="0"/>
              <a:t> </a:t>
            </a:r>
            <a:r>
              <a:rPr lang="nl-NL" dirty="0" err="1" smtClean="0"/>
              <a:t>by</a:t>
            </a:r>
            <a:r>
              <a:rPr lang="nl-NL" dirty="0" smtClean="0"/>
              <a:t> </a:t>
            </a:r>
            <a:r>
              <a:rPr lang="nl-NL" dirty="0" err="1" smtClean="0"/>
              <a:t>authorities</a:t>
            </a:r>
            <a:r>
              <a:rPr lang="nl-NL" dirty="0" smtClean="0"/>
              <a:t> (e.g. CAA NL, FAA) as a </a:t>
            </a:r>
            <a:r>
              <a:rPr lang="nl-NL" dirty="0" err="1" smtClean="0"/>
              <a:t>valid</a:t>
            </a:r>
            <a:r>
              <a:rPr lang="nl-NL" dirty="0" smtClean="0"/>
              <a:t> </a:t>
            </a:r>
            <a:r>
              <a:rPr lang="nl-NL" dirty="0" err="1" smtClean="0"/>
              <a:t>method</a:t>
            </a:r>
            <a:r>
              <a:rPr lang="nl-NL" dirty="0" smtClean="0"/>
              <a:t> </a:t>
            </a:r>
            <a:r>
              <a:rPr lang="nl-NL" dirty="0" err="1" smtClean="0"/>
              <a:t>to</a:t>
            </a:r>
            <a:r>
              <a:rPr lang="nl-NL" dirty="0" smtClean="0"/>
              <a:t> </a:t>
            </a:r>
            <a:r>
              <a:rPr lang="nl-NL" dirty="0" err="1" smtClean="0"/>
              <a:t>quantify</a:t>
            </a:r>
            <a:r>
              <a:rPr lang="nl-NL" dirty="0" smtClean="0"/>
              <a:t> </a:t>
            </a:r>
            <a:r>
              <a:rPr lang="nl-NL" dirty="0" err="1" smtClean="0"/>
              <a:t>aviation</a:t>
            </a:r>
            <a:r>
              <a:rPr lang="nl-NL" dirty="0" smtClean="0"/>
              <a:t> </a:t>
            </a:r>
            <a:r>
              <a:rPr lang="nl-NL" dirty="0" err="1" smtClean="0"/>
              <a:t>safety</a:t>
            </a:r>
            <a:endParaRPr lang="nl-NL" dirty="0" smtClean="0"/>
          </a:p>
          <a:p>
            <a:pPr>
              <a:buFont typeface="Wingdings" pitchFamily="2" charset="2"/>
              <a:buChar char="Ø"/>
            </a:pPr>
            <a:endParaRPr lang="nl-NL" dirty="0"/>
          </a:p>
          <a:p>
            <a:pPr>
              <a:buFont typeface="Wingdings" pitchFamily="2" charset="2"/>
              <a:buChar char="Ø"/>
            </a:pPr>
            <a:r>
              <a:rPr lang="nl-NL" dirty="0" smtClean="0"/>
              <a:t>FAST is </a:t>
            </a:r>
            <a:r>
              <a:rPr lang="nl-NL" dirty="0" err="1" smtClean="0"/>
              <a:t>recognised</a:t>
            </a:r>
            <a:r>
              <a:rPr lang="nl-NL" dirty="0" smtClean="0"/>
              <a:t> </a:t>
            </a:r>
            <a:r>
              <a:rPr lang="nl-NL" dirty="0" err="1" smtClean="0"/>
              <a:t>by</a:t>
            </a:r>
            <a:r>
              <a:rPr lang="nl-NL" dirty="0" smtClean="0"/>
              <a:t> EASA </a:t>
            </a:r>
            <a:r>
              <a:rPr lang="nl-NL" dirty="0" err="1" smtClean="0"/>
              <a:t>and</a:t>
            </a:r>
            <a:r>
              <a:rPr lang="nl-NL" dirty="0" smtClean="0"/>
              <a:t> FAA as </a:t>
            </a:r>
            <a:r>
              <a:rPr lang="nl-NL" dirty="0" err="1" smtClean="0"/>
              <a:t>promising</a:t>
            </a:r>
            <a:r>
              <a:rPr lang="nl-NL" dirty="0" smtClean="0"/>
              <a:t> approach </a:t>
            </a:r>
            <a:r>
              <a:rPr lang="nl-NL" dirty="0" err="1" smtClean="0"/>
              <a:t>to</a:t>
            </a:r>
            <a:r>
              <a:rPr lang="nl-NL" dirty="0" smtClean="0"/>
              <a:t> </a:t>
            </a:r>
            <a:r>
              <a:rPr lang="nl-NL" dirty="0" err="1" smtClean="0"/>
              <a:t>establish</a:t>
            </a:r>
            <a:r>
              <a:rPr lang="nl-NL" dirty="0" smtClean="0"/>
              <a:t> a </a:t>
            </a:r>
            <a:r>
              <a:rPr lang="nl-NL" dirty="0" err="1" smtClean="0"/>
              <a:t>method</a:t>
            </a:r>
            <a:r>
              <a:rPr lang="nl-NL" dirty="0" smtClean="0"/>
              <a:t> </a:t>
            </a:r>
            <a:r>
              <a:rPr lang="nl-NL" dirty="0" err="1" smtClean="0"/>
              <a:t>for</a:t>
            </a:r>
            <a:r>
              <a:rPr lang="nl-NL" dirty="0" smtClean="0"/>
              <a:t> </a:t>
            </a:r>
            <a:r>
              <a:rPr lang="en-US" dirty="0" smtClean="0"/>
              <a:t>assessing future risks of an </a:t>
            </a:r>
            <a:r>
              <a:rPr lang="en-US" dirty="0"/>
              <a:t>appropriately scoped future system in its future </a:t>
            </a:r>
            <a:r>
              <a:rPr lang="en-US" dirty="0" smtClean="0"/>
              <a:t>context</a:t>
            </a:r>
          </a:p>
          <a:p>
            <a:pPr>
              <a:buFont typeface="Wingdings" pitchFamily="2" charset="2"/>
              <a:buChar char="Ø"/>
            </a:pPr>
            <a:endParaRPr lang="nl-NL" dirty="0"/>
          </a:p>
          <a:p>
            <a:pPr>
              <a:buFont typeface="Wingdings" pitchFamily="2" charset="2"/>
              <a:buChar char="Ø"/>
            </a:pPr>
            <a:r>
              <a:rPr lang="en-US" dirty="0" smtClean="0"/>
              <a:t>Methods can </a:t>
            </a:r>
            <a:r>
              <a:rPr lang="en-US" dirty="0"/>
              <a:t>be introduced in </a:t>
            </a:r>
            <a:r>
              <a:rPr lang="en-US" dirty="0" smtClean="0"/>
              <a:t>design, development, operations (all life cycle phases)</a:t>
            </a:r>
          </a:p>
          <a:p>
            <a:pPr>
              <a:buFont typeface="Wingdings" pitchFamily="2" charset="2"/>
              <a:buChar char="Ø"/>
            </a:pPr>
            <a:endParaRPr lang="nl-NL" dirty="0"/>
          </a:p>
          <a:p>
            <a:pPr>
              <a:buFont typeface="Wingdings" pitchFamily="2" charset="2"/>
              <a:buChar char="Ø"/>
            </a:pPr>
            <a:r>
              <a:rPr lang="nl-NL" dirty="0" smtClean="0"/>
              <a:t>CATS </a:t>
            </a:r>
            <a:r>
              <a:rPr lang="nl-NL" dirty="0" err="1" smtClean="0"/>
              <a:t>and</a:t>
            </a:r>
            <a:r>
              <a:rPr lang="nl-NL" dirty="0" smtClean="0"/>
              <a:t> FAST </a:t>
            </a:r>
            <a:r>
              <a:rPr lang="nl-NL" dirty="0" err="1" smtClean="0"/>
              <a:t>can</a:t>
            </a:r>
            <a:r>
              <a:rPr lang="nl-NL" dirty="0" smtClean="0"/>
              <a:t> </a:t>
            </a:r>
            <a:r>
              <a:rPr lang="nl-NL" dirty="0" err="1" smtClean="0"/>
              <a:t>be</a:t>
            </a:r>
            <a:r>
              <a:rPr lang="nl-NL" dirty="0" smtClean="0"/>
              <a:t> </a:t>
            </a:r>
            <a:r>
              <a:rPr lang="nl-NL" dirty="0" err="1" smtClean="0"/>
              <a:t>easily</a:t>
            </a:r>
            <a:r>
              <a:rPr lang="nl-NL" dirty="0" smtClean="0"/>
              <a:t> </a:t>
            </a:r>
            <a:r>
              <a:rPr lang="nl-NL" dirty="0" err="1" smtClean="0"/>
              <a:t>embedded</a:t>
            </a:r>
            <a:r>
              <a:rPr lang="nl-NL" dirty="0" smtClean="0"/>
              <a:t> in the </a:t>
            </a:r>
            <a:r>
              <a:rPr lang="nl-NL" dirty="0" err="1" smtClean="0"/>
              <a:t>outline</a:t>
            </a:r>
            <a:r>
              <a:rPr lang="nl-NL" dirty="0" smtClean="0"/>
              <a:t> </a:t>
            </a:r>
            <a:r>
              <a:rPr lang="nl-NL" dirty="0" err="1" smtClean="0"/>
              <a:t>certification</a:t>
            </a:r>
            <a:r>
              <a:rPr lang="nl-NL" dirty="0" smtClean="0"/>
              <a:t> </a:t>
            </a:r>
            <a:r>
              <a:rPr lang="nl-NL" dirty="0" err="1" smtClean="0"/>
              <a:t>process</a:t>
            </a:r>
            <a:r>
              <a:rPr lang="nl-NL" dirty="0" smtClean="0"/>
              <a:t> </a:t>
            </a:r>
            <a:r>
              <a:rPr lang="nl-NL" dirty="0" err="1" smtClean="0"/>
              <a:t>from</a:t>
            </a:r>
            <a:r>
              <a:rPr lang="nl-NL" dirty="0" smtClean="0"/>
              <a:t> WP1</a:t>
            </a:r>
          </a:p>
          <a:p>
            <a:pPr>
              <a:buFont typeface="Wingdings" pitchFamily="2" charset="2"/>
              <a:buChar char="Ø"/>
            </a:pPr>
            <a:endParaRPr lang="nl-NL" dirty="0"/>
          </a:p>
          <a:p>
            <a:pPr>
              <a:buFont typeface="Wingdings" pitchFamily="2" charset="2"/>
              <a:buChar char="Ø"/>
            </a:pPr>
            <a:r>
              <a:rPr lang="nl-NL" dirty="0" err="1" smtClean="0"/>
              <a:t>Early</a:t>
            </a:r>
            <a:r>
              <a:rPr lang="nl-NL" dirty="0" smtClean="0"/>
              <a:t> </a:t>
            </a:r>
            <a:r>
              <a:rPr lang="nl-NL" dirty="0" err="1" smtClean="0"/>
              <a:t>involvement</a:t>
            </a:r>
            <a:r>
              <a:rPr lang="nl-NL" dirty="0" smtClean="0"/>
              <a:t> of stakeholders </a:t>
            </a:r>
            <a:r>
              <a:rPr lang="nl-NL" dirty="0" err="1" smtClean="0"/>
              <a:t>and</a:t>
            </a:r>
            <a:r>
              <a:rPr lang="nl-NL" dirty="0" smtClean="0"/>
              <a:t> well </a:t>
            </a:r>
            <a:r>
              <a:rPr lang="nl-NL" dirty="0" err="1" smtClean="0"/>
              <a:t>qualified</a:t>
            </a:r>
            <a:r>
              <a:rPr lang="nl-NL" dirty="0" smtClean="0"/>
              <a:t> experts is easy </a:t>
            </a:r>
            <a:r>
              <a:rPr lang="nl-NL" dirty="0" err="1" smtClean="0"/>
              <a:t>to</a:t>
            </a:r>
            <a:r>
              <a:rPr lang="nl-NL" dirty="0" smtClean="0"/>
              <a:t> </a:t>
            </a:r>
            <a:r>
              <a:rPr lang="nl-NL" dirty="0" err="1" smtClean="0"/>
              <a:t>realise</a:t>
            </a:r>
            <a:r>
              <a:rPr lang="nl-NL" dirty="0" smtClean="0"/>
              <a:t>/</a:t>
            </a:r>
            <a:r>
              <a:rPr lang="nl-NL" dirty="0" err="1" smtClean="0"/>
              <a:t>achieve</a:t>
            </a:r>
            <a:endParaRPr lang="nl-NL" dirty="0" smtClean="0"/>
          </a:p>
          <a:p>
            <a:endParaRPr lang="en-US" dirty="0" smtClean="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4063790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(6/6)</a:t>
            </a:r>
            <a:endParaRPr lang="fr-FR" sz="2000" dirty="0">
              <a:solidFill>
                <a:schemeClr val="bg1"/>
              </a:solidFill>
            </a:endParaRPr>
          </a:p>
        </p:txBody>
      </p:sp>
      <p:sp>
        <p:nvSpPr>
          <p:cNvPr id="2" name="Rectangle 1"/>
          <p:cNvSpPr/>
          <p:nvPr/>
        </p:nvSpPr>
        <p:spPr>
          <a:xfrm>
            <a:off x="0" y="925031"/>
            <a:ext cx="9144000" cy="5847755"/>
          </a:xfrm>
          <a:prstGeom prst="rect">
            <a:avLst/>
          </a:prstGeom>
        </p:spPr>
        <p:txBody>
          <a:bodyPr wrap="square">
            <a:spAutoFit/>
          </a:bodyPr>
          <a:lstStyle/>
          <a:p>
            <a:r>
              <a:rPr lang="en-US" sz="2000" b="1" dirty="0" smtClean="0">
                <a:solidFill>
                  <a:schemeClr val="accent3">
                    <a:lumMod val="75000"/>
                  </a:schemeClr>
                </a:solidFill>
              </a:rPr>
              <a:t>Overall conclusions </a:t>
            </a:r>
            <a:r>
              <a:rPr lang="en-US" sz="2000" b="1" dirty="0">
                <a:solidFill>
                  <a:schemeClr val="accent3">
                    <a:lumMod val="75000"/>
                  </a:schemeClr>
                </a:solidFill>
              </a:rPr>
              <a:t>and </a:t>
            </a:r>
            <a:r>
              <a:rPr lang="en-US" sz="2000" b="1" dirty="0" smtClean="0">
                <a:solidFill>
                  <a:schemeClr val="accent3">
                    <a:lumMod val="75000"/>
                  </a:schemeClr>
                </a:solidFill>
              </a:rPr>
              <a:t>recommendations – Results</a:t>
            </a:r>
          </a:p>
          <a:p>
            <a:endParaRPr lang="en-US" sz="1200" dirty="0"/>
          </a:p>
          <a:p>
            <a:pPr lvl="0"/>
            <a:r>
              <a:rPr lang="en-US" i="1" dirty="0" smtClean="0">
                <a:solidFill>
                  <a:srgbClr val="FF0000"/>
                </a:solidFill>
                <a:ea typeface="Calibri" pitchFamily="34" charset="0"/>
                <a:cs typeface="Times New Roman" pitchFamily="18" charset="0"/>
              </a:rPr>
              <a:t>Methodologies</a:t>
            </a:r>
            <a:endParaRPr lang="en-US" dirty="0" smtClean="0">
              <a:solidFill>
                <a:srgbClr val="FF0000"/>
              </a:solidFill>
              <a:cs typeface="Arial" pitchFamily="34" charset="0"/>
            </a:endParaRPr>
          </a:p>
          <a:p>
            <a:pPr lvl="0" eaLnBrk="0" hangingPunct="0"/>
            <a:r>
              <a:rPr lang="en-US" dirty="0" smtClean="0">
                <a:ea typeface="Calibri" pitchFamily="34" charset="0"/>
                <a:cs typeface="Calibri" pitchFamily="34" charset="0"/>
              </a:rPr>
              <a:t>Identified methods should be published as part of safety training material </a:t>
            </a:r>
            <a:r>
              <a:rPr lang="en-US" dirty="0" smtClean="0">
                <a:ea typeface="Calibri" pitchFamily="34" charset="0"/>
                <a:cs typeface="Calibri" pitchFamily="34" charset="0"/>
                <a:sym typeface="Wingdings" pitchFamily="2" charset="2"/>
              </a:rPr>
              <a:t></a:t>
            </a:r>
            <a:r>
              <a:rPr lang="en-US" dirty="0" smtClean="0">
                <a:ea typeface="Calibri" pitchFamily="34" charset="0"/>
                <a:cs typeface="Calibri" pitchFamily="34" charset="0"/>
              </a:rPr>
              <a:t>decision makers</a:t>
            </a:r>
          </a:p>
          <a:p>
            <a:r>
              <a:rPr lang="en-US" i="1" dirty="0" smtClean="0">
                <a:solidFill>
                  <a:srgbClr val="FF0000"/>
                </a:solidFill>
              </a:rPr>
              <a:t>Fields of application and management</a:t>
            </a:r>
            <a:endParaRPr lang="en-US" dirty="0" smtClean="0">
              <a:solidFill>
                <a:srgbClr val="FF0000"/>
              </a:solidFill>
            </a:endParaRPr>
          </a:p>
          <a:p>
            <a:pPr lvl="0"/>
            <a:r>
              <a:rPr lang="en-US" dirty="0" smtClean="0"/>
              <a:t>Promote more safety effort in early program phases, </a:t>
            </a:r>
          </a:p>
          <a:p>
            <a:pPr lvl="1">
              <a:buFont typeface="Wingdings" pitchFamily="2" charset="2"/>
              <a:buChar char="Ø"/>
            </a:pPr>
            <a:r>
              <a:rPr lang="en-US" dirty="0" smtClean="0"/>
              <a:t>Taking care of future risk picture (engineering + safety)</a:t>
            </a:r>
          </a:p>
          <a:p>
            <a:pPr lvl="1">
              <a:buFont typeface="Wingdings" pitchFamily="2" charset="2"/>
              <a:buChar char="Ø"/>
            </a:pPr>
            <a:r>
              <a:rPr lang="en-US" dirty="0" smtClean="0"/>
              <a:t>Maturity demonstrations of new technologies start with early program phases</a:t>
            </a:r>
          </a:p>
          <a:p>
            <a:pPr lvl="1">
              <a:buFont typeface="Wingdings" pitchFamily="2" charset="2"/>
              <a:buChar char="Ø"/>
            </a:pPr>
            <a:r>
              <a:rPr lang="en-US" dirty="0" smtClean="0"/>
              <a:t>Complexity of organizations  taken care of in </a:t>
            </a:r>
            <a:r>
              <a:rPr lang="en-US" dirty="0" smtClean="0">
                <a:sym typeface="Wingdings" pitchFamily="2" charset="2"/>
              </a:rPr>
              <a:t>Management methods &amp; standards</a:t>
            </a:r>
          </a:p>
          <a:p>
            <a:r>
              <a:rPr lang="en-US" i="1" dirty="0" smtClean="0">
                <a:solidFill>
                  <a:srgbClr val="FF0000"/>
                </a:solidFill>
              </a:rPr>
              <a:t>Certification considerations</a:t>
            </a:r>
          </a:p>
          <a:p>
            <a:pPr lvl="1">
              <a:buFont typeface="Wingdings" pitchFamily="2" charset="2"/>
              <a:buChar char="Ø"/>
            </a:pPr>
            <a:r>
              <a:rPr lang="en-US" dirty="0" smtClean="0"/>
              <a:t>Certification, considered as a product from design justifications (from concept)</a:t>
            </a:r>
          </a:p>
          <a:p>
            <a:pPr lvl="1">
              <a:buFont typeface="Wingdings" pitchFamily="2" charset="2"/>
              <a:buChar char="Ø"/>
            </a:pPr>
            <a:r>
              <a:rPr lang="en-US" dirty="0" smtClean="0"/>
              <a:t>Updated design justification have to replace older possibly obsolete regulations</a:t>
            </a:r>
          </a:p>
          <a:p>
            <a:r>
              <a:rPr lang="en-US" i="1" dirty="0" smtClean="0">
                <a:solidFill>
                  <a:srgbClr val="FF0000"/>
                </a:solidFill>
              </a:rPr>
              <a:t>Precursors</a:t>
            </a:r>
            <a:endParaRPr lang="en-US" dirty="0" smtClean="0">
              <a:solidFill>
                <a:srgbClr val="FF0000"/>
              </a:solidFill>
            </a:endParaRPr>
          </a:p>
          <a:p>
            <a:pPr lvl="1">
              <a:buFont typeface="Wingdings" pitchFamily="2" charset="2"/>
              <a:buChar char="Ø"/>
            </a:pPr>
            <a:r>
              <a:rPr lang="en-US" dirty="0" smtClean="0"/>
              <a:t>Precursors detection methods  continuity between development and operations  </a:t>
            </a:r>
          </a:p>
          <a:p>
            <a:pPr lvl="1">
              <a:buFont typeface="Wingdings" pitchFamily="2" charset="2"/>
              <a:buChar char="Ø"/>
            </a:pPr>
            <a:r>
              <a:rPr lang="en-US" dirty="0" smtClean="0"/>
              <a:t>Precursors detection methods have to become a standard or at least a handbook</a:t>
            </a:r>
          </a:p>
          <a:p>
            <a:r>
              <a:rPr lang="en-US" i="1" dirty="0" smtClean="0">
                <a:solidFill>
                  <a:srgbClr val="FF0000"/>
                </a:solidFill>
              </a:rPr>
              <a:t>Air/ground interfaces </a:t>
            </a:r>
            <a:r>
              <a:rPr lang="en-US" i="1" dirty="0" smtClean="0"/>
              <a:t>(e.g. </a:t>
            </a:r>
            <a:r>
              <a:rPr lang="en-US" dirty="0" err="1" smtClean="0"/>
              <a:t>NextGen</a:t>
            </a:r>
            <a:r>
              <a:rPr lang="en-US" dirty="0" smtClean="0"/>
              <a:t> and SESAR)</a:t>
            </a:r>
          </a:p>
          <a:p>
            <a:pPr lvl="1">
              <a:buFont typeface="Wingdings" pitchFamily="2" charset="2"/>
              <a:buChar char="Ø"/>
            </a:pPr>
            <a:r>
              <a:rPr lang="en-US" dirty="0" smtClean="0"/>
              <a:t>For a tight integration of engineering and safety assessment practices on both sides it looks necessary to set up a central engineering coordination unit (e.g. </a:t>
            </a:r>
            <a:r>
              <a:rPr lang="en-US" dirty="0" err="1" smtClean="0"/>
              <a:t>Ariane</a:t>
            </a:r>
            <a:r>
              <a:rPr lang="en-US" dirty="0" smtClean="0"/>
              <a:t>,) </a:t>
            </a:r>
          </a:p>
          <a:p>
            <a:r>
              <a:rPr lang="en-US" i="1" dirty="0" smtClean="0">
                <a:solidFill>
                  <a:srgbClr val="FF0000"/>
                </a:solidFill>
              </a:rPr>
              <a:t>Standardization shall recommend systematic application and insertion in Safety Plans</a:t>
            </a:r>
          </a:p>
          <a:p>
            <a:pPr lvl="1">
              <a:buFont typeface="Wingdings" pitchFamily="2" charset="2"/>
              <a:buChar char="Ø"/>
            </a:pPr>
            <a:r>
              <a:rPr lang="en-US" dirty="0" smtClean="0"/>
              <a:t>Standards </a:t>
            </a:r>
            <a:r>
              <a:rPr lang="en-US" dirty="0"/>
              <a:t>like ARP4754 rev A recommend development practices. The dependency of Safety on program management matters </a:t>
            </a:r>
            <a:r>
              <a:rPr lang="en-US" dirty="0" smtClean="0"/>
              <a:t>votes for going </a:t>
            </a:r>
            <a:r>
              <a:rPr lang="en-US" dirty="0"/>
              <a:t>further  that way </a:t>
            </a:r>
            <a:r>
              <a:rPr lang="en-US" dirty="0" smtClean="0"/>
              <a:t>.</a:t>
            </a:r>
            <a:endParaRPr lang="en-US"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1167278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OS_Presentation_Template_V1 for MS 2010">
  <a:themeElements>
    <a:clrScheme name="ASCOS">
      <a:dk1>
        <a:srgbClr val="333333"/>
      </a:dk1>
      <a:lt1>
        <a:sysClr val="window" lastClr="FFFFFF"/>
      </a:lt1>
      <a:dk2>
        <a:srgbClr val="1E4E6B"/>
      </a:dk2>
      <a:lt2>
        <a:srgbClr val="DDDDDD"/>
      </a:lt2>
      <a:accent1>
        <a:srgbClr val="B5CE48"/>
      </a:accent1>
      <a:accent2>
        <a:srgbClr val="5B8AA5"/>
      </a:accent2>
      <a:accent3>
        <a:srgbClr val="9EBFD2"/>
      </a:accent3>
      <a:accent4>
        <a:srgbClr val="728617"/>
      </a:accent4>
      <a:accent5>
        <a:srgbClr val="D7E794"/>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Org_x002e_ xmlns="f0b43a98-f909-48ce-bcf5-5ff6f70f86f0" xsi:nil="true"/>
    <DISL_x0023_ xmlns="f0b43a98-f909-48ce-bcf5-5ff6f70f86f0" xsi:nil="true"/>
    <Status xmlns="f0b43a98-f909-48ce-bcf5-5ff6f70f86f0" xsi:nil="true"/>
    <DocType xmlns="f0b43a98-f909-48ce-bcf5-5ff6f70f86f0" xsi:nil="true"/>
    <DocID xmlns="f0b43a98-f909-48ce-bcf5-5ff6f70f86f0" xsi:nil="true"/>
    <DocTitle xmlns="f0b43a98-f909-48ce-bcf5-5ff6f70f86f0" xsi:nil="true"/>
    <Baseline xmlns="f0b43a98-f909-48ce-bcf5-5ff6f70f86f0" xsi:nil="true"/>
    <WP xmlns="f0b43a98-f909-48ce-bcf5-5ff6f70f86f0" xsi:nil="true"/>
    <Activity xmlns="f0b43a98-f909-48ce-bcf5-5ff6f70f86f0" xsi:nil="true"/>
    <Release xmlns="f0b43a98-f909-48ce-bcf5-5ff6f70f86f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8AE0DFFBB2104D97EB48C5BF0558E6" ma:contentTypeVersion="12" ma:contentTypeDescription="Create a new document." ma:contentTypeScope="" ma:versionID="e923fe4e8ab86b1ff2f022f7a19025c4">
  <xsd:schema xmlns:xsd="http://www.w3.org/2001/XMLSchema" xmlns:p="http://schemas.microsoft.com/office/2006/metadata/properties" xmlns:ns2="f0b43a98-f909-48ce-bcf5-5ff6f70f86f0" targetNamespace="http://schemas.microsoft.com/office/2006/metadata/properties" ma:root="true" ma:fieldsID="4752dd1caa329f03041f9a1631aa833b" ns2:_="">
    <xsd:import namespace="f0b43a98-f909-48ce-bcf5-5ff6f70f86f0"/>
    <xsd:element name="properties">
      <xsd:complexType>
        <xsd:sequence>
          <xsd:element name="documentManagement">
            <xsd:complexType>
              <xsd:all>
                <xsd:element ref="ns2:DocID" minOccurs="0"/>
                <xsd:element ref="ns2:DocTitle" minOccurs="0"/>
                <xsd:element ref="ns2:Release" minOccurs="0"/>
                <xsd:element ref="ns2:Status" minOccurs="0"/>
                <xsd:element ref="ns2:Baseline" minOccurs="0"/>
                <xsd:element ref="ns2:DocType" minOccurs="0"/>
                <xsd:element ref="ns2:Org_x002e_" minOccurs="0"/>
                <xsd:element ref="ns2:WP" minOccurs="0"/>
                <xsd:element ref="ns2:Activity" minOccurs="0"/>
                <xsd:element ref="ns2:DISL_x0023_" minOccurs="0"/>
              </xsd:all>
            </xsd:complexType>
          </xsd:element>
        </xsd:sequence>
      </xsd:complexType>
    </xsd:element>
  </xsd:schema>
  <xsd:schema xmlns:xsd="http://www.w3.org/2001/XMLSchema" xmlns:dms="http://schemas.microsoft.com/office/2006/documentManagement/types" targetNamespace="f0b43a98-f909-48ce-bcf5-5ff6f70f86f0" elementFormDefault="qualified">
    <xsd:import namespace="http://schemas.microsoft.com/office/2006/documentManagement/types"/>
    <xsd:element name="DocID" ma:index="1" nillable="true" ma:displayName="DocID" ma:internalName="DocID">
      <xsd:simpleType>
        <xsd:restriction base="dms:Text">
          <xsd:maxLength value="255"/>
        </xsd:restriction>
      </xsd:simpleType>
    </xsd:element>
    <xsd:element name="DocTitle" ma:index="2" nillable="true" ma:displayName="DocTitle" ma:description="Alternative for Title (which is used in NLR reports to define the NLR document number)" ma:internalName="DocTitle">
      <xsd:simpleType>
        <xsd:restriction base="dms:Text">
          <xsd:maxLength value="255"/>
        </xsd:restriction>
      </xsd:simpleType>
    </xsd:element>
    <xsd:element name="Release" ma:index="3" nillable="true" ma:displayName="Release" ma:description="(Planned) Release identification (e.g. 1.0)" ma:internalName="Release">
      <xsd:simpleType>
        <xsd:restriction base="dms:Text">
          <xsd:maxLength value="255"/>
        </xsd:restriction>
      </xsd:simpleType>
    </xsd:element>
    <xsd:element name="Status" ma:index="4" nillable="true" ma:displayName="Status" ma:list="{A1E82056-003C-4DCE-A68B-43AA45DC96F2}" ma:internalName="Status" ma:showField="Title">
      <xsd:simpleType>
        <xsd:restriction base="dms:Lookup"/>
      </xsd:simpleType>
    </xsd:element>
    <xsd:element name="Baseline" ma:index="5" nillable="true" ma:displayName="Baseline" ma:description="Identifies the baseline the item is part of." ma:list="{5A21BAC9-225B-4F2F-8D16-016E35F10CFE}" ma:internalName="Baseline" ma:showField="LookupID">
      <xsd:simpleType>
        <xsd:restriction base="dms:Lookup"/>
      </xsd:simpleType>
    </xsd:element>
    <xsd:element name="DocType" ma:index="6" nillable="true" ma:displayName="DocType" ma:list="{8FA99976-EA4E-4D53-820F-3C918FA088B4}" ma:internalName="DocType" ma:showField="Title">
      <xsd:simpleType>
        <xsd:restriction base="dms:Lookup"/>
      </xsd:simpleType>
    </xsd:element>
    <xsd:element name="Org_x002e_" ma:index="7" nillable="true" ma:displayName="Org." ma:list="{85B1ED24-8E4A-49B3-8925-73154E44821A}" ma:internalName="Org_x002e_" ma:showField="LookupID">
      <xsd:simpleType>
        <xsd:restriction base="dms:Lookup"/>
      </xsd:simpleType>
    </xsd:element>
    <xsd:element name="WP" ma:index="8" nillable="true" ma:displayName="WP" ma:list="{72527DDC-4322-4558-8E48-1A11BB187FF3}" ma:internalName="WP" ma:showField="LookupID">
      <xsd:simpleType>
        <xsd:restriction base="dms:Lookup"/>
      </xsd:simpleType>
    </xsd:element>
    <xsd:element name="Activity" ma:index="9" nillable="true" ma:displayName="Activity" ma:list="{B68EE924-B976-429C-BE49-78BEF5499426}" ma:internalName="Activity" ma:showField="Title">
      <xsd:simpleType>
        <xsd:restriction base="dms:Lookup"/>
      </xsd:simpleType>
    </xsd:element>
    <xsd:element name="DISL_x0023_" ma:index="10" nillable="true" ma:displayName="DISL-ref" ma:description="Document ID's and Status List (DISL) reference item." ma:list="{3250406A-99F6-4238-BDDD-F3AE414DCBD9}" ma:internalName="DISL_x0023_" ma:showField="leo">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6645A-A6F8-4E6E-9D54-2C90E49B8B76}"/>
</file>

<file path=customXml/itemProps2.xml><?xml version="1.0" encoding="utf-8"?>
<ds:datastoreItem xmlns:ds="http://schemas.openxmlformats.org/officeDocument/2006/customXml" ds:itemID="{D14D3F59-4987-48A4-8905-A8FD904DCC0C}"/>
</file>

<file path=customXml/itemProps3.xml><?xml version="1.0" encoding="utf-8"?>
<ds:datastoreItem xmlns:ds="http://schemas.openxmlformats.org/officeDocument/2006/customXml" ds:itemID="{33D1F6F8-87DB-4BDD-8ECC-C7852609DFCE}"/>
</file>

<file path=docProps/app.xml><?xml version="1.0" encoding="utf-8"?>
<Properties xmlns="http://schemas.openxmlformats.org/officeDocument/2006/extended-properties" xmlns:vt="http://schemas.openxmlformats.org/officeDocument/2006/docPropsVTypes">
  <Template>ASCOS_Presentation_Template_V1 for MS 2010</Template>
  <TotalTime>2634</TotalTime>
  <Words>5945</Words>
  <Application>Microsoft Macintosh PowerPoint</Application>
  <PresentationFormat>Diavoorstelling (4:3)</PresentationFormat>
  <Paragraphs>968</Paragraphs>
  <Slides>70</Slides>
  <Notes>15</Notes>
  <HiddenSlides>0</HiddenSlides>
  <MMClips>0</MMClips>
  <ScaleCrop>false</ScaleCrop>
  <HeadingPairs>
    <vt:vector size="6" baseType="variant">
      <vt:variant>
        <vt:lpstr>Thema</vt:lpstr>
      </vt:variant>
      <vt:variant>
        <vt:i4>1</vt:i4>
      </vt:variant>
      <vt:variant>
        <vt:lpstr>Ingesloten OLE-bronprogramma's</vt:lpstr>
      </vt:variant>
      <vt:variant>
        <vt:i4>3</vt:i4>
      </vt:variant>
      <vt:variant>
        <vt:lpstr>Diatitels</vt:lpstr>
      </vt:variant>
      <vt:variant>
        <vt:i4>70</vt:i4>
      </vt:variant>
    </vt:vector>
  </HeadingPairs>
  <TitlesOfParts>
    <vt:vector size="74" baseType="lpstr">
      <vt:lpstr>ASCOS_Presentation_Template_V1 for MS 2010</vt:lpstr>
      <vt:lpstr>Visio.Drawing.11</vt:lpstr>
      <vt:lpstr>Slide</vt:lpstr>
      <vt:lpstr>FreeHand 5.0 Drawing</vt:lpstr>
      <vt:lpstr>Aviation safety &amp; certification  of new operations and systems</vt:lpstr>
      <vt:lpstr>Agenda</vt:lpstr>
      <vt:lpstr>PowerPoint-presentatie</vt:lpstr>
      <vt:lpstr>Total Aviation Safety Assessment Methodology (1/6)</vt:lpstr>
      <vt:lpstr>Introduction to FAST and the concept of Area of Change</vt:lpstr>
      <vt:lpstr>Total Aviation Safety Assessment Methodology (3/6)</vt:lpstr>
      <vt:lpstr>PowerPoint-presentatie</vt:lpstr>
      <vt:lpstr>PowerPoint-presentatie</vt:lpstr>
      <vt:lpstr>Total Aviation Safety Assessment Methodology (6/6)</vt:lpstr>
      <vt:lpstr>Total Aviation Safety Assessment Methodology Questions</vt:lpstr>
      <vt:lpstr>PowerPoint-presentatie</vt:lpstr>
      <vt:lpstr>PowerPoint-presentatie</vt:lpstr>
      <vt:lpstr>Risk models and accident scenarios (2/7)</vt:lpstr>
      <vt:lpstr>Risk models and accident scenarios (3/7)</vt:lpstr>
      <vt:lpstr>Risk models and accident scenarios (4/7)</vt:lpstr>
      <vt:lpstr>Risk models and accident scenarios (5/7)</vt:lpstr>
      <vt:lpstr>Risk models and accident scenarios (6/7)</vt:lpstr>
      <vt:lpstr>Risk models and accident scenarios (7/7)</vt:lpstr>
      <vt:lpstr>Risk models and accident scenarios (1/5)</vt:lpstr>
      <vt:lpstr>Risk models and accident scenarios (2/5)</vt:lpstr>
      <vt:lpstr>Risk models and accident scenarios (3/5)</vt:lpstr>
      <vt:lpstr>Risk models and accident scenarios (4/5)</vt:lpstr>
      <vt:lpstr>Risk models and accident scenarios (5/5)</vt:lpstr>
      <vt:lpstr>PowerPoint-presentatie</vt:lpstr>
      <vt:lpstr>Agenda</vt:lpstr>
      <vt:lpstr>PowerPoint-presentatie</vt:lpstr>
      <vt:lpstr>Tool for risk assessment (1/5)</vt:lpstr>
      <vt:lpstr>Tool for risk assessment (2/5)</vt:lpstr>
      <vt:lpstr>Tool for risk assessment (3/5)</vt:lpstr>
      <vt:lpstr>Tool for risk assessment (4/5)</vt:lpstr>
      <vt:lpstr>Tool for risk assessment (5/5)</vt:lpstr>
      <vt:lpstr>Tool for risk assessment - Questions (1/5)</vt:lpstr>
      <vt:lpstr>Tool for risk assessment- - Questions (2/5)</vt:lpstr>
      <vt:lpstr>Tool for risk assessment - Questions (3/5)</vt:lpstr>
      <vt:lpstr>Tool for risk assessment- Questions (4/5)</vt:lpstr>
      <vt:lpstr>Tool for risk assessment  - Questions (5/5) </vt:lpstr>
      <vt:lpstr>PowerPoint-presentatie</vt:lpstr>
      <vt:lpstr>PLAN </vt:lpstr>
      <vt:lpstr>WP3.4 TOOL FOR OVERALL SAFETY IMPACT </vt:lpstr>
      <vt:lpstr> </vt:lpstr>
      <vt:lpstr>Approach- The tool</vt:lpstr>
      <vt:lpstr> Approach- The tool</vt:lpstr>
      <vt:lpstr> </vt:lpstr>
      <vt:lpstr> </vt:lpstr>
      <vt:lpstr>D3.4 ‘Overall safety impact results and guidance material’</vt:lpstr>
      <vt:lpstr> </vt:lpstr>
      <vt:lpstr> </vt:lpstr>
      <vt:lpstr>PowerPoint-presentatie</vt:lpstr>
      <vt:lpstr>WP3.5 Total Aviation System Safety Standards -</vt:lpstr>
      <vt:lpstr>Certification related documentation improvement process</vt:lpstr>
      <vt:lpstr>PowerPoint-presentatie</vt:lpstr>
      <vt:lpstr>WP3.5 Total Aviation System Safety Standards -</vt:lpstr>
      <vt:lpstr>PowerPoint-presentatie</vt:lpstr>
      <vt:lpstr>PowerPoint-presentatie</vt:lpstr>
      <vt:lpstr>PowerPoint-presentatie</vt:lpstr>
      <vt:lpstr>ARP 4754A Aircraft or System Development Process Model</vt:lpstr>
      <vt:lpstr>Certification related Safety documents for Aircraft</vt:lpstr>
      <vt:lpstr>LESSONS LEARNED PROCESS (FROM ARP 5150)</vt:lpstr>
      <vt:lpstr>PowerPoint-presentatie</vt:lpstr>
      <vt:lpstr>PowerPoint-presentatie</vt:lpstr>
      <vt:lpstr>PowerPoint-presentatie</vt:lpstr>
      <vt:lpstr>PowerPoint-presentatie</vt:lpstr>
      <vt:lpstr>      WP3 - Safety Risk Management (3/3)</vt:lpstr>
      <vt:lpstr>Interactions between WP1, WP2, WP3 and WP 4</vt:lpstr>
      <vt:lpstr>PowerPoint-presentatie</vt:lpstr>
      <vt:lpstr>Total Aviation Safety Assessment Methodology (1/6)</vt:lpstr>
      <vt:lpstr>Total Aviation Safety Assessment Methodology Q &amp; A (2/6)</vt:lpstr>
      <vt:lpstr>Total Aviation Safety Assessment Methodology Q &amp; A (3/6)</vt:lpstr>
      <vt:lpstr>Total Aviation Safety Assessment Methodology Q &amp; A (4/6)</vt:lpstr>
      <vt:lpstr>Total Aviation Safety Assessment Methodology Q &amp; A (5/6)</vt:lpstr>
    </vt:vector>
  </TitlesOfParts>
  <Company>National Aerospace Laboratory - NLR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safety and certification of  new operations and systems</dc:title>
  <dc:creator>Speijker, Lennaert</dc:creator>
  <cp:lastModifiedBy>Monique</cp:lastModifiedBy>
  <cp:revision>450</cp:revision>
  <cp:lastPrinted>2013-09-11T14:51:28Z</cp:lastPrinted>
  <dcterms:created xsi:type="dcterms:W3CDTF">2012-10-15T10:59:45Z</dcterms:created>
  <dcterms:modified xsi:type="dcterms:W3CDTF">2013-09-18T12:25:31Z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0x0101009B8AE0DFFBB2104D97EB48C5BF0558E6</vt:lpwstr>
  </property>
</Properties>
</file>