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8" r:id="rId6"/>
    <p:sldId id="349" r:id="rId7"/>
    <p:sldId id="348" r:id="rId8"/>
    <p:sldId id="339" r:id="rId9"/>
    <p:sldId id="344" r:id="rId10"/>
    <p:sldId id="346" r:id="rId11"/>
    <p:sldId id="345" r:id="rId12"/>
    <p:sldId id="347" r:id="rId13"/>
    <p:sldId id="340" r:id="rId14"/>
    <p:sldId id="343" r:id="rId15"/>
    <p:sldId id="258" r:id="rId16"/>
  </p:sldIdLst>
  <p:sldSz cx="9144000" cy="6858000" type="screen4x3"/>
  <p:notesSz cx="6662738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12" autoAdjust="0"/>
    <p:restoredTop sz="86323" autoAdjust="0"/>
  </p:normalViewPr>
  <p:slideViewPr>
    <p:cSldViewPr snapToGrid="0">
      <p:cViewPr>
        <p:scale>
          <a:sx n="110" d="100"/>
          <a:sy n="110" d="100"/>
        </p:scale>
        <p:origin x="-2144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00" y="-96"/>
      </p:cViewPr>
      <p:guideLst>
        <p:guide orient="horz" pos="312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706" cy="494986"/>
          </a:xfrm>
          <a:prstGeom prst="rect">
            <a:avLst/>
          </a:prstGeom>
        </p:spPr>
        <p:txBody>
          <a:bodyPr vert="horz" lIns="90161" tIns="45081" rIns="90161" bIns="450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77" y="1"/>
            <a:ext cx="2887706" cy="494986"/>
          </a:xfrm>
          <a:prstGeom prst="rect">
            <a:avLst/>
          </a:prstGeom>
        </p:spPr>
        <p:txBody>
          <a:bodyPr vert="horz" lIns="90161" tIns="45081" rIns="90161" bIns="45081" rtlCol="0"/>
          <a:lstStyle>
            <a:lvl1pPr algn="r">
              <a:defRPr sz="1200"/>
            </a:lvl1pPr>
          </a:lstStyle>
          <a:p>
            <a:fld id="{C7052650-F5DE-42D5-A5BD-66EDA4A8722D}" type="datetimeFigureOut">
              <a:rPr lang="fr-FR" smtClean="0"/>
              <a:pPr/>
              <a:t>9/18/13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09444"/>
            <a:ext cx="2887706" cy="494986"/>
          </a:xfrm>
          <a:prstGeom prst="rect">
            <a:avLst/>
          </a:prstGeom>
        </p:spPr>
        <p:txBody>
          <a:bodyPr vert="horz" lIns="90161" tIns="45081" rIns="90161" bIns="450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77" y="9409444"/>
            <a:ext cx="2887706" cy="494986"/>
          </a:xfrm>
          <a:prstGeom prst="rect">
            <a:avLst/>
          </a:prstGeom>
        </p:spPr>
        <p:txBody>
          <a:bodyPr vert="horz" lIns="90161" tIns="45081" rIns="90161" bIns="45081" rtlCol="0" anchor="b"/>
          <a:lstStyle>
            <a:lvl1pPr algn="r">
              <a:defRPr sz="1200"/>
            </a:lvl1pPr>
          </a:lstStyle>
          <a:p>
            <a:fld id="{07A55A5C-20D1-4E6A-B562-63EB7C2156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4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706" cy="494986"/>
          </a:xfrm>
          <a:prstGeom prst="rect">
            <a:avLst/>
          </a:prstGeom>
        </p:spPr>
        <p:txBody>
          <a:bodyPr vert="horz" lIns="90157" tIns="45079" rIns="90157" bIns="450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77" y="1"/>
            <a:ext cx="2887706" cy="494986"/>
          </a:xfrm>
          <a:prstGeom prst="rect">
            <a:avLst/>
          </a:prstGeom>
        </p:spPr>
        <p:txBody>
          <a:bodyPr vert="horz" lIns="90157" tIns="45079" rIns="90157" bIns="450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C6AA3D-98AE-4567-B5BD-559504E7B2C0}" type="datetimeFigureOut">
              <a:rPr lang="en-GB"/>
              <a:pPr>
                <a:defRPr/>
              </a:pPr>
              <a:t>9/18/13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57" tIns="45079" rIns="90157" bIns="4507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4722"/>
            <a:ext cx="5330190" cy="4458015"/>
          </a:xfrm>
          <a:prstGeom prst="rect">
            <a:avLst/>
          </a:prstGeom>
        </p:spPr>
        <p:txBody>
          <a:bodyPr vert="horz" wrap="square" lIns="90157" tIns="45079" rIns="90157" bIns="45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9444"/>
            <a:ext cx="2887706" cy="494986"/>
          </a:xfrm>
          <a:prstGeom prst="rect">
            <a:avLst/>
          </a:prstGeom>
        </p:spPr>
        <p:txBody>
          <a:bodyPr vert="horz" lIns="90157" tIns="45079" rIns="90157" bIns="450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77" y="9409444"/>
            <a:ext cx="2887706" cy="494986"/>
          </a:xfrm>
          <a:prstGeom prst="rect">
            <a:avLst/>
          </a:prstGeom>
        </p:spPr>
        <p:txBody>
          <a:bodyPr vert="horz" lIns="90157" tIns="45079" rIns="90157" bIns="450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34A1BA-8C33-4888-B8C1-9ED6592AEE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Proposed operational/system changes in total aviation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Proposed changes should enhance safety of operational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Commercial Air Transport (scheduled flight, passengers/cargo)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Contribution to reaching the ACARE Vision 2020 safety goals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Time frame (specifying how far ASCOS looks into the future) for actual introduction of proposed changes is around 2020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Application of proposed certification process adaptations, delivered by ASCOS WP1.3, assuming take up by authorities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4A1BA-8C33-4888-B8C1-9ED6592AEEE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0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4A1BA-8C33-4888-B8C1-9ED6592AEEE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7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4A1BA-8C33-4888-B8C1-9ED6592AEEE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0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938"/>
            <a:ext cx="9144000" cy="1281112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31913" y="1560513"/>
            <a:ext cx="3095625" cy="11477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 useBgFill="1">
        <p:nvSpPr>
          <p:cNvPr id="6" name="Rounded Rectangle 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43313"/>
            <a:ext cx="5932488" cy="244475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932488" y="3643313"/>
            <a:ext cx="3211512" cy="2444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823913"/>
            <a:ext cx="7302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42088"/>
            <a:ext cx="8458200" cy="1280812"/>
          </a:xfrm>
        </p:spPr>
        <p:txBody>
          <a:bodyPr bIns="0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0613" y="3414713"/>
            <a:ext cx="1471612" cy="4572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5 JULY,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2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 txBox="1">
            <a:spLocks/>
          </p:cNvSpPr>
          <p:nvPr userDrawn="1"/>
        </p:nvSpPr>
        <p:spPr>
          <a:xfrm>
            <a:off x="7748588" y="30590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19&amp;20 </a:t>
            </a:r>
            <a:r>
              <a:rPr kumimoji="0" lang="en-GB" sz="9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sept</a:t>
            </a:r>
            <a:r>
              <a:rPr kumimoji="0" lang="en-GB" sz="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2013</a:t>
            </a:r>
            <a:endParaRPr kumimoji="0" lang="en-US" sz="900" b="1" i="0" u="none" strike="noStrike" kern="1200" cap="all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852738" y="3059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AVIATION SAFETY AND CERTIFICATION OF NEW OPERATIONS AND SYSTEMS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4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1"/>
          </p:nvPr>
        </p:nvSpPr>
        <p:spPr>
          <a:xfrm>
            <a:off x="7596188" y="44450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5 JULY, 2013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00338" y="4445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5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970"/>
            <a:ext cx="4041648" cy="45720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2000" b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244970"/>
            <a:ext cx="4041775" cy="45720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2000" b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1"/>
          </p:nvPr>
        </p:nvSpPr>
        <p:spPr>
          <a:xfrm>
            <a:off x="7596188" y="44450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5 JULY, 2013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700338" y="4445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81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188" y="44450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5 JULY, 2013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00338" y="4445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3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188" y="60352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5th JULY, 2013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00338" y="4445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6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050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90538"/>
            <a:ext cx="762000" cy="366712"/>
          </a:xfrm>
          <a:prstGeom prst="rect">
            <a:avLst/>
          </a:prstGeom>
        </p:spPr>
        <p:txBody>
          <a:bodyPr vert="horz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EBC72-4AB9-48CC-8B51-16F475702254}" type="slidenum">
              <a:rPr lang="en-US"/>
              <a:pPr>
                <a:defRPr/>
              </a:pPr>
              <a:t>‹nr.›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88950"/>
            <a:ext cx="9144000" cy="309563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32488" y="796925"/>
            <a:ext cx="3211512" cy="1428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796925"/>
            <a:ext cx="5932488" cy="142875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32" name="Group 5"/>
          <p:cNvGrpSpPr>
            <a:grpSpLocks/>
          </p:cNvGrpSpPr>
          <p:nvPr/>
        </p:nvGrpSpPr>
        <p:grpSpPr bwMode="auto">
          <a:xfrm>
            <a:off x="469900" y="77788"/>
            <a:ext cx="2157413" cy="566737"/>
            <a:chOff x="469284" y="77078"/>
            <a:chExt cx="2158500" cy="566832"/>
          </a:xfrm>
        </p:grpSpPr>
        <p:sp>
          <p:nvSpPr>
            <p:cNvPr id="2" name="Oval 1"/>
            <p:cNvSpPr/>
            <p:nvPr/>
          </p:nvSpPr>
          <p:spPr>
            <a:xfrm>
              <a:off x="540758" y="243793"/>
              <a:ext cx="1008570" cy="40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36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4" y="77078"/>
              <a:ext cx="2158500" cy="51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188" y="44450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19, 20 sept, 2013</a:t>
            </a:r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00338" y="4445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AVIATION SAFETY AND CERTIFICATION OF NEW OPERATIONS AND SYSTEMS</a:t>
            </a:r>
            <a:endParaRPr lang="en-GB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077200" y="492812"/>
            <a:ext cx="762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680AE9-6677-4808-B7F1-637007D666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3" r:id="rId5"/>
    <p:sldLayoutId id="2147483678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392113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22338" indent="-3841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37623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063" indent="-31273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3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0.emf"/><Relationship Id="rId17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gif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41575"/>
            <a:ext cx="8458200" cy="12811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Aviation safety &amp; certification </a:t>
            </a:r>
            <a:br>
              <a:rPr lang="en-GB" dirty="0" smtClean="0"/>
            </a:br>
            <a:r>
              <a:rPr lang="en-GB" dirty="0" smtClean="0"/>
              <a:t>of new operations and systems</a:t>
            </a:r>
            <a:endParaRPr lang="en-GB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66725" y="4115462"/>
            <a:ext cx="7747348" cy="1752600"/>
          </a:xfrm>
          <a:noFill/>
        </p:spPr>
        <p:txBody>
          <a:bodyPr/>
          <a:lstStyle/>
          <a:p>
            <a:pPr marL="63500"/>
            <a:r>
              <a:rPr lang="fr-FR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WP4 – Certification Case Studies</a:t>
            </a: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63500"/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User Group </a:t>
            </a:r>
            <a:r>
              <a:rPr lang="fr-FR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Meeting 2</a:t>
            </a: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63500"/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19 </a:t>
            </a:r>
            <a:r>
              <a:rPr lang="fr-FR" sz="2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&amp; 20 September 2013 </a:t>
            </a: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63500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approach for each case study (</a:t>
            </a:r>
            <a:r>
              <a:rPr lang="en-US" i="1" dirty="0" smtClean="0"/>
              <a:t>WP1.3, draft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proposed change </a:t>
            </a:r>
            <a:r>
              <a:rPr lang="en-US" i="1" smtClean="0"/>
              <a:t>(in ASCOS)</a:t>
            </a:r>
            <a:endParaRPr lang="en-US" i="1" dirty="0" smtClean="0"/>
          </a:p>
          <a:p>
            <a:r>
              <a:rPr lang="en-US" dirty="0" smtClean="0"/>
              <a:t>Applicable safety and certification documentation </a:t>
            </a:r>
            <a:r>
              <a:rPr lang="en-US" i="1" dirty="0" smtClean="0"/>
              <a:t>(in ASCOS)</a:t>
            </a:r>
          </a:p>
          <a:p>
            <a:r>
              <a:rPr lang="nl-NL" dirty="0" err="1" smtClean="0"/>
              <a:t>Liaise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authorities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 stakeholders </a:t>
            </a:r>
            <a:r>
              <a:rPr lang="nl-NL" i="1" dirty="0" smtClean="0"/>
              <a:t>(in ASCOS)</a:t>
            </a:r>
            <a:endParaRPr lang="en-US" i="1" dirty="0" smtClean="0"/>
          </a:p>
          <a:p>
            <a:r>
              <a:rPr lang="en-US" dirty="0" smtClean="0"/>
              <a:t>Develop a certification plan </a:t>
            </a:r>
            <a:r>
              <a:rPr lang="en-US" i="1" dirty="0" smtClean="0"/>
              <a:t>(in ASCOS)</a:t>
            </a:r>
          </a:p>
          <a:p>
            <a:r>
              <a:rPr lang="en-US" dirty="0" smtClean="0"/>
              <a:t>Perform a priori safety risk assessment </a:t>
            </a:r>
            <a:r>
              <a:rPr lang="en-US" i="1" dirty="0" smtClean="0"/>
              <a:t>(in ASCOS)</a:t>
            </a:r>
          </a:p>
          <a:p>
            <a:r>
              <a:rPr lang="en-US" dirty="0" smtClean="0"/>
              <a:t>Perform activities specified in certification plan </a:t>
            </a:r>
            <a:r>
              <a:rPr lang="en-US" i="1" dirty="0" smtClean="0"/>
              <a:t>(partly ASCOS)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Initial approval by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authorities </a:t>
            </a:r>
          </a:p>
          <a:p>
            <a:r>
              <a:rPr lang="nl-NL" smtClean="0">
                <a:solidFill>
                  <a:schemeClr val="bg1">
                    <a:lumMod val="50000"/>
                  </a:schemeClr>
                </a:solidFill>
              </a:rPr>
              <a:t>Continuous </a:t>
            </a:r>
            <a:r>
              <a:rPr lang="nl-NL" err="1" smtClean="0">
                <a:solidFill>
                  <a:schemeClr val="bg1">
                    <a:lumMod val="50000"/>
                  </a:schemeClr>
                </a:solidFill>
              </a:rPr>
              <a:t>safety</a:t>
            </a:r>
            <a:r>
              <a:rPr lang="nl-NL" smtClean="0">
                <a:solidFill>
                  <a:schemeClr val="bg1">
                    <a:lumMod val="50000"/>
                  </a:schemeClr>
                </a:solidFill>
              </a:rPr>
              <a:t> monitoring</a:t>
            </a:r>
            <a:endParaRPr lang="nl-NL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Perform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a posteriori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safety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mtClean="0">
                <a:solidFill>
                  <a:schemeClr val="bg1">
                    <a:lumMod val="50000"/>
                  </a:schemeClr>
                </a:solidFill>
              </a:rPr>
              <a:t>risk assessment</a:t>
            </a:r>
            <a:endParaRPr lang="nl-NL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Approval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continued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safety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err="1" smtClean="0">
                <a:solidFill>
                  <a:schemeClr val="bg1">
                    <a:lumMod val="50000"/>
                  </a:schemeClr>
                </a:solidFill>
              </a:rPr>
              <a:t>certificate</a:t>
            </a:r>
            <a:r>
              <a:rPr lang="nl-NL" smtClean="0">
                <a:solidFill>
                  <a:schemeClr val="bg1">
                    <a:lumMod val="50000"/>
                  </a:schemeClr>
                </a:solidFill>
              </a:rPr>
              <a:t>(s)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1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user group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Initial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definition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smtClean="0">
                <a:solidFill>
                  <a:srgbClr val="FF0000"/>
                </a:solidFill>
              </a:rPr>
              <a:t>of cases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nl-NL" smtClean="0">
                <a:solidFill>
                  <a:srgbClr val="FF0000"/>
                </a:solidFill>
              </a:rPr>
              <a:t>Discussions</a:t>
            </a:r>
            <a:r>
              <a:rPr lang="nl-NL">
                <a:solidFill>
                  <a:srgbClr val="FF0000"/>
                </a:solidFill>
              </a:rPr>
              <a:t>	</a:t>
            </a:r>
            <a:r>
              <a:rPr lang="nl-NL" smtClean="0">
                <a:solidFill>
                  <a:srgbClr val="FF0000"/>
                </a:solidFill>
              </a:rPr>
              <a:t>October 2013 </a:t>
            </a:r>
            <a:r>
              <a:rPr lang="nl-NL">
                <a:solidFill>
                  <a:srgbClr val="FF0000"/>
                </a:solidFill>
              </a:rPr>
              <a:t>-</a:t>
            </a:r>
            <a:r>
              <a:rPr lang="nl-NL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December 2013</a:t>
            </a:r>
          </a:p>
          <a:p>
            <a:pPr lvl="1"/>
            <a:r>
              <a:rPr lang="nl-NL" err="1" smtClean="0">
                <a:solidFill>
                  <a:srgbClr val="FF0000"/>
                </a:solidFill>
              </a:rPr>
              <a:t>Decisions</a:t>
            </a:r>
            <a:r>
              <a:rPr lang="nl-NL" smtClean="0">
                <a:solidFill>
                  <a:srgbClr val="FF0000"/>
                </a:solidFill>
              </a:rPr>
              <a:t>    	December </a:t>
            </a:r>
            <a:r>
              <a:rPr lang="nl-NL" dirty="0" smtClean="0">
                <a:solidFill>
                  <a:srgbClr val="FF0000"/>
                </a:solidFill>
              </a:rPr>
              <a:t>2013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nl-NL" dirty="0" err="1" smtClean="0">
                <a:solidFill>
                  <a:srgbClr val="FF0000"/>
                </a:solidFill>
              </a:rPr>
              <a:t>Informal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discussions</a:t>
            </a:r>
            <a:r>
              <a:rPr lang="nl-NL" dirty="0" smtClean="0">
                <a:solidFill>
                  <a:srgbClr val="FF0000"/>
                </a:solidFill>
              </a:rPr>
              <a:t> on </a:t>
            </a:r>
            <a:r>
              <a:rPr lang="nl-NL" dirty="0" err="1" smtClean="0">
                <a:solidFill>
                  <a:srgbClr val="FF0000"/>
                </a:solidFill>
              </a:rPr>
              <a:t>intermediate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results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Reality check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Expert opinion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Provision of documentation and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5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nlr.nl\homes\oddidp\Volgnummers\Tekennummers\E-950\E977\Logo-Partners\LOGO_Thal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770" y="4782326"/>
            <a:ext cx="1711704" cy="4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nlr.nl\homes\oddidp\Volgnummers\Tekennummers\E-950\E977\Logo-Partners\LOGO_CA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73" y="4832762"/>
            <a:ext cx="10001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nlr.nl\homes\oddidp\Volgnummers\Tekennummers\E-950\E977\Logo-Partners\LOGO_Isdef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228" y="4734608"/>
            <a:ext cx="1368152" cy="4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nlr.nl\homes\oddidp\Volgnummers\Tekennummers\E-950\E977\Logo-Partners\LOGO_CertiFlye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388" y="4564447"/>
            <a:ext cx="1381985" cy="7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nlr.nl\homes\oddidp\Volgnummers\Tekennummers\E-950\E977\Logo-Partners\LOGO_Avanssa 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28" y="5663312"/>
            <a:ext cx="952088" cy="5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nlr.nl\homes\oddidp\Volgnummers\Tekennummers\E-950\E977\Logo-Partners\Eben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64" y="5631985"/>
            <a:ext cx="1152128" cy="3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nlr.nl\homes\oddidp\Volgnummers\Tekennummers\E-950\E977\Logo-Partners\DeepBlue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924" y="5663312"/>
            <a:ext cx="1800200" cy="4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nlr.nl\homes\oddidp\Volgnummers\Tekennummers\E-950\E977\Logo-Partners\jr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36" y="5675464"/>
            <a:ext cx="964801" cy="4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\nlr.nl\homes\oddidp\Volgnummers\Tekennummers\E-950\E977\Logo-Partners\LOGO_TU Delf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76" y="5511115"/>
            <a:ext cx="1347985" cy="5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71610" y="5532620"/>
            <a:ext cx="891763" cy="6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TextBox 21"/>
          <p:cNvSpPr txBox="1">
            <a:spLocks noChangeArrowheads="1"/>
          </p:cNvSpPr>
          <p:nvPr/>
        </p:nvSpPr>
        <p:spPr bwMode="auto">
          <a:xfrm>
            <a:off x="549275" y="3833813"/>
            <a:ext cx="636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i="1">
                <a:solidFill>
                  <a:schemeClr val="bg1"/>
                </a:solidFill>
              </a:rPr>
              <a:t>Aviation Safety and Certification of new Operations and Systems</a:t>
            </a:r>
          </a:p>
        </p:txBody>
      </p:sp>
      <p:pic>
        <p:nvPicPr>
          <p:cNvPr id="9232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" y="2425700"/>
            <a:ext cx="914252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3" name="Group 19"/>
          <p:cNvGrpSpPr>
            <a:grpSpLocks/>
          </p:cNvGrpSpPr>
          <p:nvPr/>
        </p:nvGrpSpPr>
        <p:grpSpPr bwMode="auto">
          <a:xfrm>
            <a:off x="920750" y="820738"/>
            <a:ext cx="7302500" cy="1885950"/>
            <a:chOff x="920797" y="144854"/>
            <a:chExt cx="7302405" cy="1885138"/>
          </a:xfrm>
        </p:grpSpPr>
        <p:sp>
          <p:nvSpPr>
            <p:cNvPr id="54" name="Oval 53"/>
            <p:cNvSpPr/>
            <p:nvPr/>
          </p:nvSpPr>
          <p:spPr>
            <a:xfrm>
              <a:off x="1331955" y="881137"/>
              <a:ext cx="3095585" cy="1148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5" name="Picture 5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97" y="144854"/>
              <a:ext cx="7302405" cy="173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97557"/>
              </p:ext>
            </p:extLst>
          </p:nvPr>
        </p:nvGraphicFramePr>
        <p:xfrm>
          <a:off x="537230" y="4537907"/>
          <a:ext cx="638885" cy="84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FreeHand 5.0 Drawing" r:id="rId15" imgW="2982960" imgH="3977280" progId="">
                  <p:embed/>
                </p:oleObj>
              </mc:Choice>
              <mc:Fallback>
                <p:oleObj name="FreeHand 5.0 Drawing" r:id="rId15" imgW="2982960" imgH="3977280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30" y="4537907"/>
                        <a:ext cx="638885" cy="84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4" name="Picture 9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57" y="4719390"/>
            <a:ext cx="1406352" cy="5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Apply the new certification approach in example case studies</a:t>
            </a:r>
          </a:p>
          <a:p>
            <a:r>
              <a:rPr lang="en-US" smtClean="0"/>
              <a:t>Evaluate the practical application</a:t>
            </a:r>
          </a:p>
          <a:p>
            <a:r>
              <a:rPr lang="en-US" smtClean="0"/>
              <a:t>Assess the overall safety impact of proposed safety enhancements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Background </a:t>
            </a:r>
            <a:r>
              <a:rPr lang="nl-NL" dirty="0" err="1" smtClean="0"/>
              <a:t>and</a:t>
            </a:r>
            <a:r>
              <a:rPr lang="nl-NL" dirty="0" smtClean="0"/>
              <a:t> scope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0" y="2115742"/>
            <a:ext cx="3239758" cy="46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54" y="2493034"/>
            <a:ext cx="3964848" cy="323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52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Which</a:t>
            </a:r>
            <a:r>
              <a:rPr lang="nl-NL" dirty="0" smtClean="0"/>
              <a:t> case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Focus on </a:t>
            </a:r>
            <a:r>
              <a:rPr lang="nl-NL" dirty="0" err="1" smtClean="0"/>
              <a:t>operational</a:t>
            </a:r>
            <a:r>
              <a:rPr lang="nl-NL" dirty="0" smtClean="0"/>
              <a:t> issues </a:t>
            </a:r>
            <a:r>
              <a:rPr lang="nl-NL" dirty="0" err="1" smtClean="0"/>
              <a:t>identified</a:t>
            </a:r>
            <a:r>
              <a:rPr lang="nl-NL" dirty="0" smtClean="0"/>
              <a:t> in the </a:t>
            </a:r>
            <a:r>
              <a:rPr lang="nl-NL" dirty="0" err="1" smtClean="0"/>
              <a:t>EASp</a:t>
            </a:r>
            <a:endParaRPr lang="nl-NL" dirty="0" smtClean="0"/>
          </a:p>
          <a:p>
            <a:endParaRPr lang="nl-NL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89662"/>
              </p:ext>
            </p:extLst>
          </p:nvPr>
        </p:nvGraphicFramePr>
        <p:xfrm>
          <a:off x="937404" y="3036499"/>
          <a:ext cx="3982528" cy="242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547"/>
                <a:gridCol w="1408981"/>
              </a:tblGrid>
              <a:tr h="567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Operational safety issue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Sub-WP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Controlled Flight Into Terrain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WP4.1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Loss of control in flight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WP4.2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Ground collision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WP4.3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Mid-air collision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WP4.4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Runway excursion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 err="1" smtClean="0"/>
                        <a:t>Not</a:t>
                      </a:r>
                      <a:r>
                        <a:rPr lang="nl-NL" i="1" dirty="0" smtClean="0"/>
                        <a:t> </a:t>
                      </a:r>
                      <a:r>
                        <a:rPr lang="nl-NL" i="1" dirty="0" err="1" smtClean="0"/>
                        <a:t>covered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4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4864"/>
            <a:ext cx="8298611" cy="4392488"/>
          </a:xfrm>
        </p:spPr>
        <p:txBody>
          <a:bodyPr/>
          <a:lstStyle/>
          <a:p>
            <a:r>
              <a:rPr lang="en-US" smtClean="0"/>
              <a:t>Aircraft </a:t>
            </a:r>
            <a:r>
              <a:rPr lang="en-US" dirty="0" smtClean="0"/>
              <a:t>failure management system (WP4.1)</a:t>
            </a:r>
          </a:p>
          <a:p>
            <a:r>
              <a:rPr lang="en-US" dirty="0" smtClean="0"/>
              <a:t>Improved aircraft controllability system (WP4.2)</a:t>
            </a:r>
          </a:p>
          <a:p>
            <a:r>
              <a:rPr lang="en-US" dirty="0"/>
              <a:t>G</a:t>
            </a:r>
            <a:r>
              <a:rPr lang="en-US" dirty="0" smtClean="0"/>
              <a:t>round (handling) operations (WP4.3)</a:t>
            </a:r>
          </a:p>
          <a:p>
            <a:r>
              <a:rPr lang="en-US" dirty="0" smtClean="0"/>
              <a:t>ATM/CNS system for improved aircraft surveillance (WP4.4)</a:t>
            </a:r>
          </a:p>
          <a:p>
            <a:endParaRPr lang="nl-NL" dirty="0" smtClean="0"/>
          </a:p>
          <a:p>
            <a:r>
              <a:rPr lang="nl-NL" smtClean="0"/>
              <a:t>Topics are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defined</a:t>
            </a:r>
            <a:r>
              <a:rPr lang="nl-NL" dirty="0" smtClean="0"/>
              <a:t> in </a:t>
            </a:r>
            <a:r>
              <a:rPr lang="nl-NL" smtClean="0"/>
              <a:t>more detail</a:t>
            </a:r>
          </a:p>
          <a:p>
            <a:pPr marL="0" indent="0">
              <a:buNone/>
            </a:pPr>
            <a:r>
              <a:rPr lang="nl-NL" i="1" smtClean="0">
                <a:solidFill>
                  <a:srgbClr val="FF0000"/>
                </a:solidFill>
              </a:rPr>
              <a:t>	with </a:t>
            </a:r>
            <a:r>
              <a:rPr lang="nl-NL" i="1" dirty="0" smtClean="0">
                <a:solidFill>
                  <a:srgbClr val="FF0000"/>
                </a:solidFill>
              </a:rPr>
              <a:t>support of the </a:t>
            </a:r>
            <a:r>
              <a:rPr lang="nl-NL" i="1" smtClean="0">
                <a:solidFill>
                  <a:srgbClr val="FF0000"/>
                </a:solidFill>
              </a:rPr>
              <a:t>User Group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8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Aircraft failure management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1" y="1656272"/>
            <a:ext cx="6745810" cy="49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aircraft controllability system</a:t>
            </a: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" y="1784754"/>
            <a:ext cx="6559490" cy="4927245"/>
          </a:xfrm>
        </p:spPr>
      </p:pic>
    </p:spTree>
    <p:extLst>
      <p:ext uri="{BB962C8B-B14F-4D97-AF65-F5344CB8AC3E}">
        <p14:creationId xmlns:p14="http://schemas.microsoft.com/office/powerpoint/2010/main" val="89333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G</a:t>
            </a:r>
            <a:r>
              <a:rPr lang="en-US" dirty="0" smtClean="0"/>
              <a:t>round (handling) operations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1794294"/>
            <a:ext cx="6352994" cy="478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4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ATM/CNS system for improved aircraft surveillance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4" y="1928993"/>
            <a:ext cx="6808548" cy="4392612"/>
          </a:xfrm>
        </p:spPr>
      </p:pic>
    </p:spTree>
    <p:extLst>
      <p:ext uri="{BB962C8B-B14F-4D97-AF65-F5344CB8AC3E}">
        <p14:creationId xmlns:p14="http://schemas.microsoft.com/office/powerpoint/2010/main" val="30689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OS_Presentation_Template_V1 for MS 2010">
  <a:themeElements>
    <a:clrScheme name="ASCOS">
      <a:dk1>
        <a:srgbClr val="333333"/>
      </a:dk1>
      <a:lt1>
        <a:sysClr val="window" lastClr="FFFFFF"/>
      </a:lt1>
      <a:dk2>
        <a:srgbClr val="1E4E6B"/>
      </a:dk2>
      <a:lt2>
        <a:srgbClr val="DDDDDD"/>
      </a:lt2>
      <a:accent1>
        <a:srgbClr val="B5CE48"/>
      </a:accent1>
      <a:accent2>
        <a:srgbClr val="5B8AA5"/>
      </a:accent2>
      <a:accent3>
        <a:srgbClr val="9EBFD2"/>
      </a:accent3>
      <a:accent4>
        <a:srgbClr val="728617"/>
      </a:accent4>
      <a:accent5>
        <a:srgbClr val="D7E794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AE0DFFBB2104D97EB48C5BF0558E6" ma:contentTypeVersion="12" ma:contentTypeDescription="Create a new document." ma:contentTypeScope="" ma:versionID="e923fe4e8ab86b1ff2f022f7a19025c4">
  <xsd:schema xmlns:xsd="http://www.w3.org/2001/XMLSchema" xmlns:p="http://schemas.microsoft.com/office/2006/metadata/properties" xmlns:ns2="f0b43a98-f909-48ce-bcf5-5ff6f70f86f0" targetNamespace="http://schemas.microsoft.com/office/2006/metadata/properties" ma:root="true" ma:fieldsID="4752dd1caa329f03041f9a1631aa833b" ns2:_="">
    <xsd:import namespace="f0b43a98-f909-48ce-bcf5-5ff6f70f86f0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DocTitle" minOccurs="0"/>
                <xsd:element ref="ns2:Release" minOccurs="0"/>
                <xsd:element ref="ns2:Status" minOccurs="0"/>
                <xsd:element ref="ns2:Baseline" minOccurs="0"/>
                <xsd:element ref="ns2:DocType" minOccurs="0"/>
                <xsd:element ref="ns2:Org_x002e_" minOccurs="0"/>
                <xsd:element ref="ns2:WP" minOccurs="0"/>
                <xsd:element ref="ns2:Activity" minOccurs="0"/>
                <xsd:element ref="ns2:DISL_x0023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0b43a98-f909-48ce-bcf5-5ff6f70f86f0" elementFormDefault="qualified">
    <xsd:import namespace="http://schemas.microsoft.com/office/2006/documentManagement/types"/>
    <xsd:element name="DocID" ma:index="1" nillable="true" ma:displayName="DocID" ma:internalName="DocID">
      <xsd:simpleType>
        <xsd:restriction base="dms:Text">
          <xsd:maxLength value="255"/>
        </xsd:restriction>
      </xsd:simpleType>
    </xsd:element>
    <xsd:element name="DocTitle" ma:index="2" nillable="true" ma:displayName="DocTitle" ma:description="Alternative for Title (which is used in NLR reports to define the NLR document number)" ma:internalName="DocTitle">
      <xsd:simpleType>
        <xsd:restriction base="dms:Text">
          <xsd:maxLength value="255"/>
        </xsd:restriction>
      </xsd:simpleType>
    </xsd:element>
    <xsd:element name="Release" ma:index="3" nillable="true" ma:displayName="Release" ma:description="(Planned) Release identification (e.g. 1.0)" ma:internalName="Release">
      <xsd:simpleType>
        <xsd:restriction base="dms:Text">
          <xsd:maxLength value="255"/>
        </xsd:restriction>
      </xsd:simpleType>
    </xsd:element>
    <xsd:element name="Status" ma:index="4" nillable="true" ma:displayName="Status" ma:list="{A1E82056-003C-4DCE-A68B-43AA45DC96F2}" ma:internalName="Status" ma:showField="Title">
      <xsd:simpleType>
        <xsd:restriction base="dms:Lookup"/>
      </xsd:simpleType>
    </xsd:element>
    <xsd:element name="Baseline" ma:index="5" nillable="true" ma:displayName="Baseline" ma:description="Identifies the baseline the item is part of." ma:list="{5A21BAC9-225B-4F2F-8D16-016E35F10CFE}" ma:internalName="Baseline" ma:showField="LookupID">
      <xsd:simpleType>
        <xsd:restriction base="dms:Lookup"/>
      </xsd:simpleType>
    </xsd:element>
    <xsd:element name="DocType" ma:index="6" nillable="true" ma:displayName="DocType" ma:list="{8FA99976-EA4E-4D53-820F-3C918FA088B4}" ma:internalName="DocType" ma:showField="Title">
      <xsd:simpleType>
        <xsd:restriction base="dms:Lookup"/>
      </xsd:simpleType>
    </xsd:element>
    <xsd:element name="Org_x002e_" ma:index="7" nillable="true" ma:displayName="Org." ma:list="{85B1ED24-8E4A-49B3-8925-73154E44821A}" ma:internalName="Org_x002e_" ma:showField="LookupID">
      <xsd:simpleType>
        <xsd:restriction base="dms:Lookup"/>
      </xsd:simpleType>
    </xsd:element>
    <xsd:element name="WP" ma:index="8" nillable="true" ma:displayName="WP" ma:list="{72527DDC-4322-4558-8E48-1A11BB187FF3}" ma:internalName="WP" ma:showField="LookupID">
      <xsd:simpleType>
        <xsd:restriction base="dms:Lookup"/>
      </xsd:simpleType>
    </xsd:element>
    <xsd:element name="Activity" ma:index="9" nillable="true" ma:displayName="Activity" ma:list="{B68EE924-B976-429C-BE49-78BEF5499426}" ma:internalName="Activity" ma:showField="Title">
      <xsd:simpleType>
        <xsd:restriction base="dms:Lookup"/>
      </xsd:simpleType>
    </xsd:element>
    <xsd:element name="DISL_x0023_" ma:index="10" nillable="true" ma:displayName="DISL-ref" ma:description="Document ID's and Status List (DISL) reference item." ma:list="{3250406A-99F6-4238-BDDD-F3AE414DCBD9}" ma:internalName="DISL_x0023_" ma:showField="leo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Org_x002e_ xmlns="f0b43a98-f909-48ce-bcf5-5ff6f70f86f0" xsi:nil="true"/>
    <DISL_x0023_ xmlns="f0b43a98-f909-48ce-bcf5-5ff6f70f86f0" xsi:nil="true"/>
    <Status xmlns="f0b43a98-f909-48ce-bcf5-5ff6f70f86f0" xsi:nil="true"/>
    <DocType xmlns="f0b43a98-f909-48ce-bcf5-5ff6f70f86f0" xsi:nil="true"/>
    <DocID xmlns="f0b43a98-f909-48ce-bcf5-5ff6f70f86f0" xsi:nil="true"/>
    <DocTitle xmlns="f0b43a98-f909-48ce-bcf5-5ff6f70f86f0" xsi:nil="true"/>
    <Baseline xmlns="f0b43a98-f909-48ce-bcf5-5ff6f70f86f0" xsi:nil="true"/>
    <WP xmlns="f0b43a98-f909-48ce-bcf5-5ff6f70f86f0" xsi:nil="true"/>
    <Activity xmlns="f0b43a98-f909-48ce-bcf5-5ff6f70f86f0" xsi:nil="true"/>
    <Release xmlns="f0b43a98-f909-48ce-bcf5-5ff6f70f86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9BBA99-C82C-4CD0-B111-F10D9870E661}"/>
</file>

<file path=customXml/itemProps2.xml><?xml version="1.0" encoding="utf-8"?>
<ds:datastoreItem xmlns:ds="http://schemas.openxmlformats.org/officeDocument/2006/customXml" ds:itemID="{E1E6645A-A6F8-4E6E-9D54-2C90E49B8B76}"/>
</file>

<file path=customXml/itemProps3.xml><?xml version="1.0" encoding="utf-8"?>
<ds:datastoreItem xmlns:ds="http://schemas.openxmlformats.org/officeDocument/2006/customXml" ds:itemID="{33D1F6F8-87DB-4BDD-8ECC-C7852609DFCE}"/>
</file>

<file path=docProps/app.xml><?xml version="1.0" encoding="utf-8"?>
<Properties xmlns="http://schemas.openxmlformats.org/officeDocument/2006/extended-properties" xmlns:vt="http://schemas.openxmlformats.org/officeDocument/2006/docPropsVTypes">
  <Template>ASCOS_Presentation_Template_V1 for MS 2010</Template>
  <TotalTime>2224</TotalTime>
  <Words>334</Words>
  <Application>Microsoft Macintosh PowerPoint</Application>
  <PresentationFormat>Diavoorstelling (4:3)</PresentationFormat>
  <Paragraphs>68</Paragraphs>
  <Slides>12</Slides>
  <Notes>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ASCOS_Presentation_Template_V1 for MS 2010</vt:lpstr>
      <vt:lpstr>FreeHand 5.0 Drawing</vt:lpstr>
      <vt:lpstr>Aviation safety &amp; certification  of new operations and systems</vt:lpstr>
      <vt:lpstr>Objective</vt:lpstr>
      <vt:lpstr>Background and scope</vt:lpstr>
      <vt:lpstr>Which case studies?</vt:lpstr>
      <vt:lpstr>Case study topics</vt:lpstr>
      <vt:lpstr>Aircraft failure management system</vt:lpstr>
      <vt:lpstr>Improved aircraft controllability system </vt:lpstr>
      <vt:lpstr>Ground (handling) operations</vt:lpstr>
      <vt:lpstr>ATM/CNS system for improved aircraft surveillance </vt:lpstr>
      <vt:lpstr>Common approach for each case study (WP1.3, draft)</vt:lpstr>
      <vt:lpstr>Role of the user group</vt:lpstr>
      <vt:lpstr>PowerPoint-presentatie</vt:lpstr>
    </vt:vector>
  </TitlesOfParts>
  <Company>National Aerospace Laboratory - NLR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safety and certification of  new operations and systems</dc:title>
  <dc:creator>Speijker, Lennaert</dc:creator>
  <cp:lastModifiedBy>Monique</cp:lastModifiedBy>
  <cp:revision>430</cp:revision>
  <cp:lastPrinted>2013-08-27T06:03:56Z</cp:lastPrinted>
  <dcterms:created xsi:type="dcterms:W3CDTF">2012-10-15T10:59:45Z</dcterms:created>
  <dcterms:modified xsi:type="dcterms:W3CDTF">2013-09-18T12:22:31Z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0x0101009B8AE0DFFBB2104D97EB48C5BF0558E6</vt:lpwstr>
  </property>
</Properties>
</file>