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0"/>
  </p:notesMasterIdLst>
  <p:handoutMasterIdLst>
    <p:handoutMasterId r:id="rId21"/>
  </p:handoutMasterIdLst>
  <p:sldIdLst>
    <p:sldId id="256" r:id="rId5"/>
    <p:sldId id="280" r:id="rId6"/>
    <p:sldId id="281" r:id="rId7"/>
    <p:sldId id="282" r:id="rId8"/>
    <p:sldId id="294" r:id="rId9"/>
    <p:sldId id="284" r:id="rId10"/>
    <p:sldId id="295" r:id="rId11"/>
    <p:sldId id="301" r:id="rId12"/>
    <p:sldId id="298" r:id="rId13"/>
    <p:sldId id="299" r:id="rId14"/>
    <p:sldId id="300" r:id="rId15"/>
    <p:sldId id="286" r:id="rId16"/>
    <p:sldId id="287" r:id="rId17"/>
    <p:sldId id="288" r:id="rId18"/>
    <p:sldId id="292" r:id="rId19"/>
  </p:sldIdLst>
  <p:sldSz cx="9144000" cy="6858000" type="screen4x3"/>
  <p:notesSz cx="6794500" cy="10007600"/>
  <p:defaultTextStyle>
    <a:defPPr>
      <a:defRPr lang="en-GB"/>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832" autoAdjust="0"/>
    <p:restoredTop sz="86375" autoAdjust="0"/>
  </p:normalViewPr>
  <p:slideViewPr>
    <p:cSldViewPr snapToGrid="0">
      <p:cViewPr>
        <p:scale>
          <a:sx n="100" d="100"/>
          <a:sy n="100" d="100"/>
        </p:scale>
        <p:origin x="-28" y="7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3372" y="-114"/>
      </p:cViewPr>
      <p:guideLst>
        <p:guide orient="horz" pos="3152"/>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500063"/>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3848100" y="0"/>
            <a:ext cx="2944813" cy="500063"/>
          </a:xfrm>
          <a:prstGeom prst="rect">
            <a:avLst/>
          </a:prstGeom>
        </p:spPr>
        <p:txBody>
          <a:bodyPr vert="horz" lIns="91440" tIns="45720" rIns="91440" bIns="45720" rtlCol="0"/>
          <a:lstStyle>
            <a:lvl1pPr algn="r">
              <a:defRPr sz="1200"/>
            </a:lvl1pPr>
          </a:lstStyle>
          <a:p>
            <a:fld id="{C7052650-F5DE-42D5-A5BD-66EDA4A8722D}" type="datetimeFigureOut">
              <a:rPr lang="fr-FR" smtClean="0"/>
              <a:pPr/>
              <a:t>31/10/2012</a:t>
            </a:fld>
            <a:endParaRPr lang="en-GB"/>
          </a:p>
        </p:txBody>
      </p:sp>
      <p:sp>
        <p:nvSpPr>
          <p:cNvPr id="4" name="Espace réservé du pied de page 3"/>
          <p:cNvSpPr>
            <a:spLocks noGrp="1"/>
          </p:cNvSpPr>
          <p:nvPr>
            <p:ph type="ftr" sz="quarter" idx="2"/>
          </p:nvPr>
        </p:nvSpPr>
        <p:spPr>
          <a:xfrm>
            <a:off x="0" y="9505950"/>
            <a:ext cx="2944813" cy="500063"/>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48100" y="9505950"/>
            <a:ext cx="2944813" cy="500063"/>
          </a:xfrm>
          <a:prstGeom prst="rect">
            <a:avLst/>
          </a:prstGeom>
        </p:spPr>
        <p:txBody>
          <a:bodyPr vert="horz" lIns="91440" tIns="45720" rIns="91440" bIns="45720" rtlCol="0" anchor="b"/>
          <a:lstStyle>
            <a:lvl1pPr algn="r">
              <a:defRPr sz="1200"/>
            </a:lvl1pPr>
          </a:lstStyle>
          <a:p>
            <a:fld id="{07A55A5C-20D1-4E6A-B562-63EB7C215689}" type="slidenum">
              <a:rPr lang="en-GB" smtClean="0"/>
              <a:pPr/>
              <a:t>‹nr.›</a:t>
            </a:fld>
            <a:endParaRPr lang="en-GB"/>
          </a:p>
        </p:txBody>
      </p:sp>
    </p:spTree>
    <p:extLst>
      <p:ext uri="{BB962C8B-B14F-4D97-AF65-F5344CB8AC3E}">
        <p14:creationId xmlns:p14="http://schemas.microsoft.com/office/powerpoint/2010/main" val="213372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500063"/>
          </a:xfrm>
          <a:prstGeom prst="rect">
            <a:avLst/>
          </a:prstGeom>
        </p:spPr>
        <p:txBody>
          <a:bodyPr vert="horz" lIns="91436" tIns="45718" rIns="91436" bIns="45718"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48100" y="0"/>
            <a:ext cx="2944813" cy="500063"/>
          </a:xfrm>
          <a:prstGeom prst="rect">
            <a:avLst/>
          </a:prstGeom>
        </p:spPr>
        <p:txBody>
          <a:bodyPr vert="horz" lIns="91436" tIns="45718" rIns="91436" bIns="45718" rtlCol="0"/>
          <a:lstStyle>
            <a:lvl1pPr algn="r" fontAlgn="auto">
              <a:spcBef>
                <a:spcPts val="0"/>
              </a:spcBef>
              <a:spcAft>
                <a:spcPts val="0"/>
              </a:spcAft>
              <a:defRPr sz="1200" smtClean="0">
                <a:latin typeface="+mn-lt"/>
              </a:defRPr>
            </a:lvl1pPr>
          </a:lstStyle>
          <a:p>
            <a:pPr>
              <a:defRPr/>
            </a:pPr>
            <a:fld id="{97C6AA3D-98AE-4567-B5BD-559504E7B2C0}" type="datetimeFigureOut">
              <a:rPr lang="en-GB"/>
              <a:pPr>
                <a:defRPr/>
              </a:pPr>
              <a:t>31/10/2012</a:t>
            </a:fld>
            <a:endParaRPr lang="en-GB"/>
          </a:p>
        </p:txBody>
      </p:sp>
      <p:sp>
        <p:nvSpPr>
          <p:cNvPr id="4" name="Slide Image Placeholder 3"/>
          <p:cNvSpPr>
            <a:spLocks noGrp="1" noRot="1" noChangeAspect="1"/>
          </p:cNvSpPr>
          <p:nvPr>
            <p:ph type="sldImg" idx="2"/>
          </p:nvPr>
        </p:nvSpPr>
        <p:spPr>
          <a:xfrm>
            <a:off x="895350" y="750888"/>
            <a:ext cx="5003800" cy="3752850"/>
          </a:xfrm>
          <a:prstGeom prst="rect">
            <a:avLst/>
          </a:prstGeom>
          <a:noFill/>
          <a:ln w="12700">
            <a:solidFill>
              <a:prstClr val="black"/>
            </a:solidFill>
          </a:ln>
        </p:spPr>
        <p:txBody>
          <a:bodyPr vert="horz" lIns="91436" tIns="45718" rIns="91436" bIns="45718" rtlCol="0" anchor="ctr"/>
          <a:lstStyle/>
          <a:p>
            <a:pPr lvl="0"/>
            <a:endParaRPr lang="en-GB" noProof="0"/>
          </a:p>
        </p:txBody>
      </p:sp>
      <p:sp>
        <p:nvSpPr>
          <p:cNvPr id="5" name="Notes Placeholder 4"/>
          <p:cNvSpPr>
            <a:spLocks noGrp="1"/>
          </p:cNvSpPr>
          <p:nvPr>
            <p:ph type="body" sz="quarter" idx="3"/>
          </p:nvPr>
        </p:nvSpPr>
        <p:spPr>
          <a:xfrm>
            <a:off x="679450" y="4752975"/>
            <a:ext cx="5435600" cy="4503738"/>
          </a:xfrm>
          <a:prstGeom prst="rect">
            <a:avLst/>
          </a:prstGeom>
        </p:spPr>
        <p:txBody>
          <a:bodyPr vert="horz" wrap="square" lIns="91436" tIns="45718" rIns="91436" bIns="4571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 name="Footer Placeholder 5"/>
          <p:cNvSpPr>
            <a:spLocks noGrp="1"/>
          </p:cNvSpPr>
          <p:nvPr>
            <p:ph type="ftr" sz="quarter" idx="4"/>
          </p:nvPr>
        </p:nvSpPr>
        <p:spPr>
          <a:xfrm>
            <a:off x="0" y="9505950"/>
            <a:ext cx="2944813" cy="500063"/>
          </a:xfrm>
          <a:prstGeom prst="rect">
            <a:avLst/>
          </a:prstGeom>
        </p:spPr>
        <p:txBody>
          <a:bodyPr vert="horz" lIns="91436" tIns="45718" rIns="91436" bIns="45718"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48100" y="9505950"/>
            <a:ext cx="2944813" cy="500063"/>
          </a:xfrm>
          <a:prstGeom prst="rect">
            <a:avLst/>
          </a:prstGeom>
        </p:spPr>
        <p:txBody>
          <a:bodyPr vert="horz" lIns="91436" tIns="45718" rIns="91436" bIns="45718" rtlCol="0" anchor="b"/>
          <a:lstStyle>
            <a:lvl1pPr algn="r" fontAlgn="auto">
              <a:spcBef>
                <a:spcPts val="0"/>
              </a:spcBef>
              <a:spcAft>
                <a:spcPts val="0"/>
              </a:spcAft>
              <a:defRPr sz="1200" smtClean="0">
                <a:latin typeface="+mn-lt"/>
              </a:defRPr>
            </a:lvl1pPr>
          </a:lstStyle>
          <a:p>
            <a:pPr>
              <a:defRPr/>
            </a:pPr>
            <a:fld id="{7134A1BA-8C33-4888-B8C1-9ED6592AEEE6}" type="slidenum">
              <a:rPr lang="en-GB"/>
              <a:pPr>
                <a:defRPr/>
              </a:pPr>
              <a:t>‹nr.›</a:t>
            </a:fld>
            <a:endParaRPr lang="en-GB"/>
          </a:p>
        </p:txBody>
      </p:sp>
    </p:spTree>
    <p:extLst>
      <p:ext uri="{BB962C8B-B14F-4D97-AF65-F5344CB8AC3E}">
        <p14:creationId xmlns:p14="http://schemas.microsoft.com/office/powerpoint/2010/main" val="38496256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55300" name="Slide Number Placeholder 3"/>
          <p:cNvSpPr>
            <a:spLocks noGrp="1"/>
          </p:cNvSpPr>
          <p:nvPr>
            <p:ph type="sldNum" sz="quarter" idx="5"/>
          </p:nvPr>
        </p:nvSpPr>
        <p:spPr bwMode="auto">
          <a:noFill/>
          <a:ln>
            <a:miter lim="800000"/>
            <a:headEnd/>
            <a:tailEnd/>
          </a:ln>
        </p:spPr>
        <p:txBody>
          <a:bodyPr/>
          <a:lstStyle/>
          <a:p>
            <a:fld id="{E67241EE-D284-40C9-9333-D93104665499}" type="slidenum">
              <a:rPr lang="en-US"/>
              <a:pPr/>
              <a:t>8</a:t>
            </a:fld>
            <a:endParaRPr lang="en-US"/>
          </a:p>
        </p:txBody>
      </p:sp>
      <p:sp>
        <p:nvSpPr>
          <p:cNvPr id="5" name="Footer Placeholder 4"/>
          <p:cNvSpPr>
            <a:spLocks noGrp="1"/>
          </p:cNvSpPr>
          <p:nvPr>
            <p:ph type="ftr" sz="quarter" idx="10"/>
          </p:nvPr>
        </p:nvSpPr>
        <p:spPr/>
        <p:txBody>
          <a:bodyPr/>
          <a:lstStyle/>
          <a:p>
            <a:pPr>
              <a:defRPr/>
            </a:pPr>
            <a:r>
              <a:rPr lang="en-GB" smtClean="0"/>
              <a:t>Jean Pierre MAGNY</a:t>
            </a:r>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pPr>
              <a:defRPr/>
            </a:pPr>
            <a:fld id="{78A9DDC4-DF4D-4621-82FE-1A48158C56E6}" type="slidenum">
              <a:rPr lang="fr-FR" smtClean="0"/>
              <a:pPr>
                <a:defRPr/>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2420938"/>
            <a:ext cx="9144000" cy="1281112"/>
          </a:xfrm>
          <a:prstGeom prst="rect">
            <a:avLst/>
          </a:prstGeom>
          <a:solidFill>
            <a:schemeClr val="accent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4"/>
          <p:cNvSpPr/>
          <p:nvPr/>
        </p:nvSpPr>
        <p:spPr>
          <a:xfrm>
            <a:off x="1331913" y="1560513"/>
            <a:ext cx="3095625" cy="1147762"/>
          </a:xfrm>
          <a:prstGeom prst="ellipse">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useBgFill="1">
        <p:nvSpPr>
          <p:cNvPr id="6" name="Rounded Rectangle 5"/>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0" y="3643313"/>
            <a:ext cx="5932488" cy="244475"/>
          </a:xfrm>
          <a:prstGeom prst="rect">
            <a:avLst/>
          </a:prstGeom>
          <a:solidFill>
            <a:schemeClr val="accent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flipV="1">
            <a:off x="5932488" y="3643313"/>
            <a:ext cx="3211512" cy="244475"/>
          </a:xfrm>
          <a:prstGeom prst="rect">
            <a:avLst/>
          </a:prstGeom>
          <a:solidFill>
            <a:schemeClr val="tx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 name="Picture 2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0750" y="823913"/>
            <a:ext cx="7302500"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457200" y="2442088"/>
            <a:ext cx="8458200" cy="1280812"/>
          </a:xfrm>
        </p:spPr>
        <p:txBody>
          <a:bodyPr bIns="0">
            <a:normAutofit/>
          </a:bodyPr>
          <a:lstStyle>
            <a:lvl1pPr>
              <a:defRPr sz="3200" cap="all" baseline="0">
                <a:solidFill>
                  <a:schemeClr val="bg1"/>
                </a:solidFill>
              </a:defRPr>
            </a:lvl1pPr>
          </a:lstStyle>
          <a:p>
            <a:r>
              <a:rPr lang="en-US" smtClean="0"/>
              <a:t>Click to edit Master title style</a:t>
            </a:r>
            <a:endParaRPr lang="en-US" dirty="0"/>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3" name="Date Placeholder 27"/>
          <p:cNvSpPr>
            <a:spLocks noGrp="1"/>
          </p:cNvSpPr>
          <p:nvPr>
            <p:ph type="dt" sz="half" idx="10"/>
          </p:nvPr>
        </p:nvSpPr>
        <p:spPr>
          <a:xfrm>
            <a:off x="7440613" y="3414713"/>
            <a:ext cx="1471612" cy="457200"/>
          </a:xfrm>
        </p:spPr>
        <p:txBody>
          <a:bodyPr/>
          <a:lstStyle>
            <a:lvl1pPr>
              <a:defRPr smtClean="0">
                <a:solidFill>
                  <a:schemeClr val="bg1"/>
                </a:solidFill>
              </a:defRPr>
            </a:lvl1pPr>
          </a:lstStyle>
          <a:p>
            <a:pPr>
              <a:defRPr/>
            </a:pPr>
            <a:r>
              <a:rPr lang="fr-FR" smtClean="0"/>
              <a:t>30 October, 2012</a:t>
            </a:r>
            <a:endParaRPr lang="en-US" dirty="0"/>
          </a:p>
        </p:txBody>
      </p:sp>
    </p:spTree>
    <p:extLst>
      <p:ext uri="{BB962C8B-B14F-4D97-AF65-F5344CB8AC3E}">
        <p14:creationId xmlns:p14="http://schemas.microsoft.com/office/powerpoint/2010/main" val="23426213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066800"/>
          </a:xfrm>
        </p:spPr>
        <p:txBody>
          <a:bodyPr>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457200" y="2204864"/>
            <a:ext cx="8229600" cy="4392488"/>
          </a:xfrm>
        </p:spPr>
        <p:txBody>
          <a:bodyPr/>
          <a:lstStyle>
            <a:lvl1pPr>
              <a:defRPr sz="2400"/>
            </a:lvl1pPr>
            <a:lvl2pPr>
              <a:defRPr sz="2000"/>
            </a:lvl2pPr>
            <a:lvl3pPr>
              <a:defRPr sz="1800"/>
            </a:lvl3pPr>
            <a:lvl4pPr>
              <a:defRPr sz="16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13"/>
          <p:cNvSpPr txBox="1">
            <a:spLocks/>
          </p:cNvSpPr>
          <p:nvPr userDrawn="1"/>
        </p:nvSpPr>
        <p:spPr>
          <a:xfrm>
            <a:off x="7748588" y="30590"/>
            <a:ext cx="1090612" cy="457200"/>
          </a:xfrm>
          <a:prstGeom prst="rect">
            <a:avLst/>
          </a:prstGeom>
        </p:spPr>
        <p:txBody>
          <a:bodyPr vert="horz" rIns="0" anchor="b"/>
          <a:lstStyle>
            <a:lvl1pPr algn="l" eaLnBrk="1" fontAlgn="auto" latinLnBrk="0" hangingPunct="1">
              <a:spcBef>
                <a:spcPts val="0"/>
              </a:spcBef>
              <a:spcAft>
                <a:spcPts val="0"/>
              </a:spcAft>
              <a:defRPr kumimoji="0" sz="900" b="1" cap="all" baseline="0" smtClean="0">
                <a:solidFill>
                  <a:schemeClr val="accent2"/>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242DE27-76C5-44DA-B15F-BB8717722EA9}" type="datetime3">
              <a:rPr kumimoji="0" lang="en-GB" sz="900" b="1" i="0" u="none" strike="noStrike" kern="1200" cap="all" spc="0" normalizeH="0" baseline="0" noProof="0" smtClean="0">
                <a:ln>
                  <a:noFill/>
                </a:ln>
                <a:solidFill>
                  <a:schemeClr val="accent2"/>
                </a:solidFill>
                <a:effectLst/>
                <a:uLnTx/>
                <a:uFillTx/>
                <a:latin typeface="Calibri"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31 October, 2012</a:t>
            </a:fld>
            <a:endParaRPr kumimoji="0" lang="en-US" sz="900" b="1" i="0" u="none" strike="noStrike" kern="1200" cap="all" spc="0" normalizeH="0" baseline="0" noProof="0" dirty="0">
              <a:ln>
                <a:noFill/>
              </a:ln>
              <a:solidFill>
                <a:schemeClr val="accent2"/>
              </a:solidFill>
              <a:effectLst/>
              <a:uLnTx/>
              <a:uFillTx/>
              <a:latin typeface="+mn-lt"/>
              <a:ea typeface="+mn-ea"/>
              <a:cs typeface="+mn-cs"/>
            </a:endParaRPr>
          </a:p>
        </p:txBody>
      </p:sp>
      <p:sp>
        <p:nvSpPr>
          <p:cNvPr id="8" name="Footer Placeholder 2"/>
          <p:cNvSpPr txBox="1">
            <a:spLocks/>
          </p:cNvSpPr>
          <p:nvPr userDrawn="1"/>
        </p:nvSpPr>
        <p:spPr>
          <a:xfrm>
            <a:off x="2852738" y="3059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chemeClr val="accent2"/>
                </a:solidFill>
                <a:effectLst/>
                <a:uLnTx/>
                <a:uFillTx/>
                <a:latin typeface="Calibri" pitchFamily="34" charset="0"/>
                <a:ea typeface="+mn-ea"/>
                <a:cs typeface="+mn-cs"/>
              </a:rPr>
              <a:t>AVIATION SAFETY AND CERTIFICATION OF NEW OPERATIONS AND SYSTEMS</a:t>
            </a:r>
            <a:endParaRPr kumimoji="0" lang="en-GB" sz="1100" b="0" i="0" u="none" strike="noStrike" kern="1200" cap="none" spc="0" normalizeH="0" baseline="0" noProof="0" dirty="0">
              <a:ln>
                <a:noFill/>
              </a:ln>
              <a:solidFill>
                <a:schemeClr val="accent2"/>
              </a:solidFill>
              <a:effectLst/>
              <a:uLnTx/>
              <a:uFillTx/>
              <a:latin typeface="Calibri" pitchFamily="34" charset="0"/>
              <a:ea typeface="+mn-ea"/>
              <a:cs typeface="+mn-cs"/>
            </a:endParaRPr>
          </a:p>
        </p:txBody>
      </p:sp>
    </p:spTree>
    <p:extLst>
      <p:ext uri="{BB962C8B-B14F-4D97-AF65-F5344CB8AC3E}">
        <p14:creationId xmlns:p14="http://schemas.microsoft.com/office/powerpoint/2010/main" val="3966442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13"/>
          <p:cNvSpPr>
            <a:spLocks noGrp="1"/>
          </p:cNvSpPr>
          <p:nvPr>
            <p:ph type="dt" sz="half" idx="11"/>
          </p:nvPr>
        </p:nvSpPr>
        <p:spPr>
          <a:xfrm>
            <a:off x="7596188" y="44450"/>
            <a:ext cx="1090612" cy="457200"/>
          </a:xfrm>
          <a:prstGeom prst="rect">
            <a:avLst/>
          </a:prstGeom>
        </p:spPr>
        <p:txBody>
          <a:bodyPr vert="horz" rIns="0" anchor="b"/>
          <a:lstStyle>
            <a:lvl1pPr algn="l" eaLnBrk="1" fontAlgn="auto" latinLnBrk="0" hangingPunct="1">
              <a:spcBef>
                <a:spcPts val="0"/>
              </a:spcBef>
              <a:spcAft>
                <a:spcPts val="0"/>
              </a:spcAft>
              <a:defRPr kumimoji="0" sz="900" b="1" cap="all" baseline="0" smtClean="0">
                <a:solidFill>
                  <a:schemeClr val="accent2"/>
                </a:solidFill>
                <a:latin typeface="+mn-lt"/>
              </a:defRPr>
            </a:lvl1pPr>
          </a:lstStyle>
          <a:p>
            <a:pPr>
              <a:defRPr/>
            </a:pPr>
            <a:r>
              <a:rPr kumimoji="0" lang="fr-FR" sz="900" b="1" i="0" u="none" strike="noStrike" kern="1200" cap="all" spc="0" normalizeH="0" baseline="0" noProof="0" smtClean="0">
                <a:ln>
                  <a:noFill/>
                </a:ln>
                <a:solidFill>
                  <a:schemeClr val="accent2"/>
                </a:solidFill>
                <a:effectLst/>
                <a:uLnTx/>
                <a:uFillTx/>
                <a:latin typeface="Calibri" pitchFamily="34" charset="0"/>
                <a:ea typeface="+mn-ea"/>
                <a:cs typeface="+mn-cs"/>
              </a:rPr>
              <a:t>30 October, 2012</a:t>
            </a:r>
            <a:endParaRPr lang="en-US" dirty="0"/>
          </a:p>
        </p:txBody>
      </p:sp>
      <p:sp>
        <p:nvSpPr>
          <p:cNvPr id="9" name="Footer Placeholder 2"/>
          <p:cNvSpPr>
            <a:spLocks noGrp="1"/>
          </p:cNvSpPr>
          <p:nvPr>
            <p:ph type="ftr" sz="quarter" idx="3"/>
          </p:nvPr>
        </p:nvSpPr>
        <p:spPr>
          <a:xfrm>
            <a:off x="2700338" y="4445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r>
              <a:rPr lang="en-US" dirty="0" smtClean="0"/>
              <a:t>AVIATION SAFETY AND CERTIFICATION OF NEW OPERATIONS AND SYSTEMS</a:t>
            </a:r>
            <a:endParaRPr lang="en-GB" dirty="0"/>
          </a:p>
        </p:txBody>
      </p:sp>
    </p:spTree>
    <p:extLst>
      <p:ext uri="{BB962C8B-B14F-4D97-AF65-F5344CB8AC3E}">
        <p14:creationId xmlns:p14="http://schemas.microsoft.com/office/powerpoint/2010/main" val="7005510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244970"/>
            <a:ext cx="4041648" cy="457200"/>
          </a:xfrm>
          <a:solidFill>
            <a:schemeClr val="accent1">
              <a:lumMod val="20000"/>
              <a:lumOff val="80000"/>
            </a:schemeClr>
          </a:solidFill>
          <a:ln w="12700">
            <a:solidFill>
              <a:schemeClr val="accent1"/>
            </a:solidFill>
          </a:ln>
        </p:spPr>
        <p:txBody>
          <a:bodyPr anchor="ctr">
            <a:noAutofit/>
          </a:bodyPr>
          <a:lstStyle>
            <a:lvl1pPr marL="45720" indent="0">
              <a:buNone/>
              <a:defRPr sz="2000" b="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2244970"/>
            <a:ext cx="4041775" cy="457200"/>
          </a:xfrm>
          <a:solidFill>
            <a:schemeClr val="accent1">
              <a:lumMod val="20000"/>
              <a:lumOff val="80000"/>
            </a:schemeClr>
          </a:solidFill>
          <a:ln w="12700">
            <a:solidFill>
              <a:schemeClr val="accent1"/>
            </a:solidFill>
          </a:ln>
        </p:spPr>
        <p:txBody>
          <a:bodyPr anchor="ctr">
            <a:noAutofit/>
          </a:bodyPr>
          <a:lstStyle>
            <a:lvl1pPr marL="45720" indent="0">
              <a:buNone/>
              <a:defRPr sz="2000" b="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1"/>
          <p:cNvSpPr>
            <a:spLocks noGrp="1"/>
          </p:cNvSpPr>
          <p:nvPr>
            <p:ph type="title"/>
          </p:nvPr>
        </p:nvSpPr>
        <p:spPr>
          <a:xfrm>
            <a:off x="457200" y="1052513"/>
            <a:ext cx="8229600" cy="1066800"/>
          </a:xfrm>
        </p:spPr>
        <p:txBody>
          <a:bodyPr/>
          <a:lstStyle/>
          <a:p>
            <a:r>
              <a:rPr lang="en-US" dirty="0" smtClean="0"/>
              <a:t>Click to edit Master title style</a:t>
            </a:r>
            <a:endParaRPr lang="en-US" dirty="0"/>
          </a:p>
        </p:txBody>
      </p:sp>
      <p:sp>
        <p:nvSpPr>
          <p:cNvPr id="11" name="Date Placeholder 13"/>
          <p:cNvSpPr>
            <a:spLocks noGrp="1"/>
          </p:cNvSpPr>
          <p:nvPr>
            <p:ph type="dt" sz="half" idx="11"/>
          </p:nvPr>
        </p:nvSpPr>
        <p:spPr>
          <a:xfrm>
            <a:off x="7596188" y="44450"/>
            <a:ext cx="1090612" cy="457200"/>
          </a:xfrm>
          <a:prstGeom prst="rect">
            <a:avLst/>
          </a:prstGeom>
        </p:spPr>
        <p:txBody>
          <a:bodyPr vert="horz" rIns="0" anchor="b"/>
          <a:lstStyle>
            <a:lvl1pPr algn="l" eaLnBrk="1" fontAlgn="auto" latinLnBrk="0" hangingPunct="1">
              <a:spcBef>
                <a:spcPts val="0"/>
              </a:spcBef>
              <a:spcAft>
                <a:spcPts val="0"/>
              </a:spcAft>
              <a:defRPr kumimoji="0" sz="900" b="1" cap="all" baseline="0" smtClean="0">
                <a:solidFill>
                  <a:schemeClr val="accent2"/>
                </a:solidFill>
                <a:latin typeface="+mn-lt"/>
              </a:defRPr>
            </a:lvl1pPr>
          </a:lstStyle>
          <a:p>
            <a:pPr>
              <a:defRPr/>
            </a:pPr>
            <a:r>
              <a:rPr kumimoji="0" lang="fr-FR" sz="900" b="1" i="0" u="none" strike="noStrike" kern="1200" cap="all" spc="0" normalizeH="0" baseline="0" noProof="0" smtClean="0">
                <a:ln>
                  <a:noFill/>
                </a:ln>
                <a:solidFill>
                  <a:schemeClr val="accent2"/>
                </a:solidFill>
                <a:effectLst/>
                <a:uLnTx/>
                <a:uFillTx/>
                <a:latin typeface="Calibri" pitchFamily="34" charset="0"/>
                <a:ea typeface="+mn-ea"/>
                <a:cs typeface="+mn-cs"/>
              </a:rPr>
              <a:t>30 October, 2012</a:t>
            </a:r>
            <a:endParaRPr lang="en-US" dirty="0"/>
          </a:p>
        </p:txBody>
      </p:sp>
      <p:sp>
        <p:nvSpPr>
          <p:cNvPr id="12" name="Footer Placeholder 2"/>
          <p:cNvSpPr>
            <a:spLocks noGrp="1"/>
          </p:cNvSpPr>
          <p:nvPr>
            <p:ph type="ftr" sz="quarter" idx="12"/>
          </p:nvPr>
        </p:nvSpPr>
        <p:spPr>
          <a:xfrm>
            <a:off x="2700338" y="4445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r>
              <a:rPr lang="en-US" dirty="0" smtClean="0"/>
              <a:t>AVIATION SAFETY AND CERTIFICATION OF NEW OPERATIONS AND SYSTEMS</a:t>
            </a:r>
            <a:endParaRPr lang="en-GB" dirty="0"/>
          </a:p>
        </p:txBody>
      </p:sp>
    </p:spTree>
    <p:extLst>
      <p:ext uri="{BB962C8B-B14F-4D97-AF65-F5344CB8AC3E}">
        <p14:creationId xmlns:p14="http://schemas.microsoft.com/office/powerpoint/2010/main" val="19408111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21"/>
          <p:cNvSpPr>
            <a:spLocks noGrp="1"/>
          </p:cNvSpPr>
          <p:nvPr>
            <p:ph type="title"/>
          </p:nvPr>
        </p:nvSpPr>
        <p:spPr>
          <a:xfrm>
            <a:off x="457200" y="1143000"/>
            <a:ext cx="8229600" cy="1066800"/>
          </a:xfrm>
          <a:prstGeom prst="rect">
            <a:avLst/>
          </a:prstGeom>
        </p:spPr>
        <p:txBody>
          <a:bodyPr>
            <a:normAutofit/>
          </a:bodyPr>
          <a:lstStyle/>
          <a:p>
            <a:r>
              <a:rPr lang="en-US" smtClean="0"/>
              <a:t>Click to edit Master title style</a:t>
            </a:r>
            <a:endParaRPr lang="en-US" dirty="0"/>
          </a:p>
        </p:txBody>
      </p:sp>
      <p:sp>
        <p:nvSpPr>
          <p:cNvPr id="7" name="Date Placeholder 13"/>
          <p:cNvSpPr>
            <a:spLocks noGrp="1"/>
          </p:cNvSpPr>
          <p:nvPr>
            <p:ph type="dt" sz="half" idx="2"/>
          </p:nvPr>
        </p:nvSpPr>
        <p:spPr>
          <a:xfrm>
            <a:off x="7596188" y="44450"/>
            <a:ext cx="1090612" cy="457200"/>
          </a:xfrm>
          <a:prstGeom prst="rect">
            <a:avLst/>
          </a:prstGeom>
        </p:spPr>
        <p:txBody>
          <a:bodyPr vert="horz" rIns="0" anchor="b"/>
          <a:lstStyle>
            <a:lvl1pPr algn="l" eaLnBrk="1" fontAlgn="auto" latinLnBrk="0" hangingPunct="1">
              <a:spcBef>
                <a:spcPts val="0"/>
              </a:spcBef>
              <a:spcAft>
                <a:spcPts val="0"/>
              </a:spcAft>
              <a:defRPr kumimoji="0" sz="900" b="1" cap="all" baseline="0" smtClean="0">
                <a:solidFill>
                  <a:schemeClr val="accent2"/>
                </a:solidFill>
                <a:latin typeface="+mn-lt"/>
              </a:defRPr>
            </a:lvl1pPr>
          </a:lstStyle>
          <a:p>
            <a:pPr>
              <a:defRPr/>
            </a:pPr>
            <a:r>
              <a:rPr kumimoji="0" lang="fr-FR" sz="900" b="1" i="0" u="none" strike="noStrike" kern="1200" cap="all" spc="0" normalizeH="0" baseline="0" noProof="0" smtClean="0">
                <a:ln>
                  <a:noFill/>
                </a:ln>
                <a:solidFill>
                  <a:schemeClr val="accent2"/>
                </a:solidFill>
                <a:effectLst/>
                <a:uLnTx/>
                <a:uFillTx/>
                <a:latin typeface="Calibri" pitchFamily="34" charset="0"/>
                <a:ea typeface="+mn-ea"/>
                <a:cs typeface="+mn-cs"/>
              </a:rPr>
              <a:t>30 October, 2012</a:t>
            </a:r>
            <a:endParaRPr lang="en-US" dirty="0"/>
          </a:p>
        </p:txBody>
      </p:sp>
      <p:sp>
        <p:nvSpPr>
          <p:cNvPr id="8" name="Footer Placeholder 2"/>
          <p:cNvSpPr>
            <a:spLocks noGrp="1"/>
          </p:cNvSpPr>
          <p:nvPr>
            <p:ph type="ftr" sz="quarter" idx="3"/>
          </p:nvPr>
        </p:nvSpPr>
        <p:spPr>
          <a:xfrm>
            <a:off x="2700338" y="4445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r>
              <a:rPr lang="en-US" dirty="0" smtClean="0"/>
              <a:t>AVIATION SAFETY AND CERTIFICATION OF NEW OPERATIONS AND SYSTEMS</a:t>
            </a:r>
            <a:endParaRPr lang="en-GB" dirty="0"/>
          </a:p>
        </p:txBody>
      </p:sp>
    </p:spTree>
    <p:extLst>
      <p:ext uri="{BB962C8B-B14F-4D97-AF65-F5344CB8AC3E}">
        <p14:creationId xmlns:p14="http://schemas.microsoft.com/office/powerpoint/2010/main" val="1336380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13"/>
          <p:cNvSpPr>
            <a:spLocks noGrp="1"/>
          </p:cNvSpPr>
          <p:nvPr>
            <p:ph type="dt" sz="half" idx="2"/>
          </p:nvPr>
        </p:nvSpPr>
        <p:spPr>
          <a:xfrm>
            <a:off x="7596188" y="44450"/>
            <a:ext cx="1090612" cy="457200"/>
          </a:xfrm>
          <a:prstGeom prst="rect">
            <a:avLst/>
          </a:prstGeom>
        </p:spPr>
        <p:txBody>
          <a:bodyPr vert="horz" rIns="0" anchor="b"/>
          <a:lstStyle>
            <a:lvl1pPr algn="l" eaLnBrk="1" fontAlgn="auto" latinLnBrk="0" hangingPunct="1">
              <a:spcBef>
                <a:spcPts val="0"/>
              </a:spcBef>
              <a:spcAft>
                <a:spcPts val="0"/>
              </a:spcAft>
              <a:defRPr kumimoji="0" sz="900" b="1" cap="all" baseline="0" smtClean="0">
                <a:solidFill>
                  <a:schemeClr val="accent2"/>
                </a:solidFill>
                <a:latin typeface="+mn-lt"/>
              </a:defRPr>
            </a:lvl1pPr>
          </a:lstStyle>
          <a:p>
            <a:pPr>
              <a:defRPr/>
            </a:pPr>
            <a:r>
              <a:rPr kumimoji="0" lang="fr-FR" sz="900" b="1" i="0" u="none" strike="noStrike" kern="1200" cap="all" spc="0" normalizeH="0" baseline="0" noProof="0" smtClean="0">
                <a:ln>
                  <a:noFill/>
                </a:ln>
                <a:solidFill>
                  <a:schemeClr val="accent2"/>
                </a:solidFill>
                <a:effectLst/>
                <a:uLnTx/>
                <a:uFillTx/>
                <a:latin typeface="Calibri" pitchFamily="34" charset="0"/>
                <a:ea typeface="+mn-ea"/>
                <a:cs typeface="+mn-cs"/>
              </a:rPr>
              <a:t>30 October, 2012</a:t>
            </a:r>
            <a:endParaRPr lang="en-US" dirty="0"/>
          </a:p>
        </p:txBody>
      </p:sp>
      <p:sp>
        <p:nvSpPr>
          <p:cNvPr id="6" name="Footer Placeholder 2"/>
          <p:cNvSpPr>
            <a:spLocks noGrp="1"/>
          </p:cNvSpPr>
          <p:nvPr>
            <p:ph type="ftr" sz="quarter" idx="3"/>
          </p:nvPr>
        </p:nvSpPr>
        <p:spPr>
          <a:xfrm>
            <a:off x="2700338" y="4445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r>
              <a:rPr lang="en-US" dirty="0" smtClean="0"/>
              <a:t>AVIATION SAFETY AND CERTIFICATION OF NEW OPERATIONS AND SYSTEMS</a:t>
            </a:r>
            <a:endParaRPr lang="en-GB" dirty="0"/>
          </a:p>
        </p:txBody>
      </p:sp>
    </p:spTree>
    <p:extLst>
      <p:ext uri="{BB962C8B-B14F-4D97-AF65-F5344CB8AC3E}">
        <p14:creationId xmlns:p14="http://schemas.microsoft.com/office/powerpoint/2010/main" val="38563667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dirty="0"/>
          </a:p>
        </p:txBody>
      </p:sp>
      <p:sp>
        <p:nvSpPr>
          <p:cNvPr id="8" name="Espace réservé du contenu 2"/>
          <p:cNvSpPr>
            <a:spLocks noGrp="1"/>
          </p:cNvSpPr>
          <p:nvPr>
            <p:ph idx="1"/>
          </p:nvPr>
        </p:nvSpPr>
        <p:spPr>
          <a:xfrm>
            <a:off x="317500" y="1339850"/>
            <a:ext cx="8516938" cy="4681538"/>
          </a:xfrm>
        </p:spPr>
        <p:txBody>
          <a:bodyPr/>
          <a:lstStyle>
            <a:lvl1pPr>
              <a:defRPr sz="2400"/>
            </a:lvl1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052513"/>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endParaRPr lang="en-GB" dirty="0" smtClean="0"/>
          </a:p>
        </p:txBody>
      </p:sp>
      <p:sp>
        <p:nvSpPr>
          <p:cNvPr id="1027" name="Text Placeholder 12"/>
          <p:cNvSpPr>
            <a:spLocks noGrp="1"/>
          </p:cNvSpPr>
          <p:nvPr>
            <p:ph type="body" idx="1"/>
          </p:nvPr>
        </p:nvSpPr>
        <p:spPr bwMode="auto">
          <a:xfrm>
            <a:off x="457200" y="2205038"/>
            <a:ext cx="8229600"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23" name="Slide Number Placeholder 22"/>
          <p:cNvSpPr>
            <a:spLocks noGrp="1"/>
          </p:cNvSpPr>
          <p:nvPr>
            <p:ph type="sldNum" sz="quarter" idx="4"/>
          </p:nvPr>
        </p:nvSpPr>
        <p:spPr>
          <a:xfrm>
            <a:off x="7924800" y="490538"/>
            <a:ext cx="762000" cy="366712"/>
          </a:xfrm>
          <a:prstGeom prst="rect">
            <a:avLst/>
          </a:prstGeom>
        </p:spPr>
        <p:txBody>
          <a:bodyPr vert="horz" rIns="0" anchor="b"/>
          <a:lstStyle>
            <a:lvl1pPr algn="r" eaLnBrk="1" fontAlgn="auto" latinLnBrk="0" hangingPunct="1">
              <a:spcBef>
                <a:spcPts val="0"/>
              </a:spcBef>
              <a:spcAft>
                <a:spcPts val="0"/>
              </a:spcAft>
              <a:defRPr kumimoji="0" sz="1800" smtClean="0">
                <a:solidFill>
                  <a:srgbClr val="FFFFFF"/>
                </a:solidFill>
                <a:latin typeface="+mn-lt"/>
              </a:defRPr>
            </a:lvl1pPr>
          </a:lstStyle>
          <a:p>
            <a:pPr>
              <a:defRPr/>
            </a:pPr>
            <a:fld id="{13EEBC72-4AB9-48CC-8B51-16F475702254}" type="slidenum">
              <a:rPr lang="en-US"/>
              <a:pPr>
                <a:defRPr/>
              </a:pPr>
              <a:t>‹nr.›</a:t>
            </a:fld>
            <a:endParaRPr lang="en-US" dirty="0">
              <a:solidFill>
                <a:schemeClr val="bg1"/>
              </a:solidFill>
            </a:endParaRPr>
          </a:p>
        </p:txBody>
      </p:sp>
      <p:sp>
        <p:nvSpPr>
          <p:cNvPr id="29" name="Rectangle 28"/>
          <p:cNvSpPr/>
          <p:nvPr/>
        </p:nvSpPr>
        <p:spPr>
          <a:xfrm>
            <a:off x="0" y="488950"/>
            <a:ext cx="9144000" cy="309563"/>
          </a:xfrm>
          <a:prstGeom prst="rect">
            <a:avLst/>
          </a:prstGeom>
          <a:solidFill>
            <a:schemeClr val="accent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Rectangle 27"/>
          <p:cNvSpPr/>
          <p:nvPr/>
        </p:nvSpPr>
        <p:spPr>
          <a:xfrm>
            <a:off x="5932488" y="796925"/>
            <a:ext cx="3211512" cy="142875"/>
          </a:xfrm>
          <a:prstGeom prst="rect">
            <a:avLst/>
          </a:prstGeom>
          <a:solidFill>
            <a:schemeClr val="tx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796925"/>
            <a:ext cx="5932488" cy="142875"/>
          </a:xfrm>
          <a:prstGeom prst="rect">
            <a:avLst/>
          </a:prstGeom>
          <a:solidFill>
            <a:schemeClr val="accent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32" name="Group 5"/>
          <p:cNvGrpSpPr>
            <a:grpSpLocks/>
          </p:cNvGrpSpPr>
          <p:nvPr/>
        </p:nvGrpSpPr>
        <p:grpSpPr bwMode="auto">
          <a:xfrm>
            <a:off x="469900" y="77788"/>
            <a:ext cx="2157413" cy="566737"/>
            <a:chOff x="469284" y="77078"/>
            <a:chExt cx="2158500" cy="566832"/>
          </a:xfrm>
        </p:grpSpPr>
        <p:sp>
          <p:nvSpPr>
            <p:cNvPr id="2" name="Oval 1"/>
            <p:cNvSpPr/>
            <p:nvPr/>
          </p:nvSpPr>
          <p:spPr>
            <a:xfrm>
              <a:off x="540758" y="243793"/>
              <a:ext cx="1008570" cy="400117"/>
            </a:xfrm>
            <a:prstGeom prst="ellipse">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36" name="Picture 19"/>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9284" y="77078"/>
              <a:ext cx="2158500" cy="513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Date Placeholder 13"/>
          <p:cNvSpPr>
            <a:spLocks noGrp="1"/>
          </p:cNvSpPr>
          <p:nvPr>
            <p:ph type="dt" sz="half" idx="2"/>
          </p:nvPr>
        </p:nvSpPr>
        <p:spPr>
          <a:xfrm>
            <a:off x="7596188" y="44450"/>
            <a:ext cx="1090612" cy="457200"/>
          </a:xfrm>
          <a:prstGeom prst="rect">
            <a:avLst/>
          </a:prstGeom>
        </p:spPr>
        <p:txBody>
          <a:bodyPr vert="horz" rIns="0" anchor="b"/>
          <a:lstStyle>
            <a:lvl1pPr algn="l" eaLnBrk="1" fontAlgn="auto" latinLnBrk="0" hangingPunct="1">
              <a:spcBef>
                <a:spcPts val="0"/>
              </a:spcBef>
              <a:spcAft>
                <a:spcPts val="0"/>
              </a:spcAft>
              <a:defRPr kumimoji="0" sz="900" b="1" cap="all" baseline="0" smtClean="0">
                <a:solidFill>
                  <a:schemeClr val="accent2"/>
                </a:solidFill>
                <a:latin typeface="+mn-lt"/>
              </a:defRPr>
            </a:lvl1pPr>
          </a:lstStyle>
          <a:p>
            <a:pPr>
              <a:defRPr/>
            </a:pPr>
            <a:r>
              <a:rPr kumimoji="0" lang="fr-FR" sz="900" b="1" i="0" u="none" strike="noStrike" kern="1200" cap="all" spc="0" normalizeH="0" baseline="0" noProof="0" smtClean="0">
                <a:ln>
                  <a:noFill/>
                </a:ln>
                <a:solidFill>
                  <a:schemeClr val="accent2"/>
                </a:solidFill>
                <a:effectLst/>
                <a:uLnTx/>
                <a:uFillTx/>
                <a:latin typeface="Calibri" pitchFamily="34" charset="0"/>
                <a:ea typeface="+mn-ea"/>
                <a:cs typeface="+mn-cs"/>
              </a:rPr>
              <a:t>30 October, 2012</a:t>
            </a:r>
            <a:endParaRPr lang="en-US" dirty="0"/>
          </a:p>
        </p:txBody>
      </p:sp>
      <p:sp>
        <p:nvSpPr>
          <p:cNvPr id="25" name="Footer Placeholder 2"/>
          <p:cNvSpPr>
            <a:spLocks noGrp="1"/>
          </p:cNvSpPr>
          <p:nvPr>
            <p:ph type="ftr" sz="quarter" idx="3"/>
          </p:nvPr>
        </p:nvSpPr>
        <p:spPr>
          <a:xfrm>
            <a:off x="2700338" y="44450"/>
            <a:ext cx="4824412" cy="457200"/>
          </a:xfrm>
          <a:prstGeom prst="rect">
            <a:avLst/>
          </a:prstGeom>
        </p:spPr>
        <p:txBody>
          <a:bodyPr vert="horz" wrap="square" lIns="91440" tIns="45720" rIns="0" bIns="45720" numCol="1" anchor="b" anchorCtr="0" compatLnSpc="1">
            <a:prstTxWarp prst="textNoShape">
              <a:avLst/>
            </a:prstTxWarp>
          </a:bodyPr>
          <a:lstStyle>
            <a:lvl1pPr algn="r">
              <a:defRPr sz="1100">
                <a:solidFill>
                  <a:schemeClr val="accent2"/>
                </a:solidFill>
              </a:defRPr>
            </a:lvl1pPr>
          </a:lstStyle>
          <a:p>
            <a:r>
              <a:rPr lang="en-US" dirty="0" smtClean="0"/>
              <a:t>AVIATION SAFETY AND CERTIFICATION OF NEW OPERATIONS AND SYSTEMS</a:t>
            </a:r>
            <a:endParaRPr lang="en-GB" dirty="0"/>
          </a:p>
        </p:txBody>
      </p:sp>
      <p:sp>
        <p:nvSpPr>
          <p:cNvPr id="13" name="Slide Number Placeholder 5"/>
          <p:cNvSpPr txBox="1">
            <a:spLocks/>
          </p:cNvSpPr>
          <p:nvPr userDrawn="1"/>
        </p:nvSpPr>
        <p:spPr>
          <a:xfrm>
            <a:off x="8077200" y="492812"/>
            <a:ext cx="762000" cy="366712"/>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5680AE9-6677-4808-B7F1-637007D6665D}" type="slidenum">
              <a:rPr kumimoji="0" lang="en-US" sz="1800" b="0" i="0" u="none" strike="noStrike" kern="1200" cap="none" spc="0" normalizeH="0" baseline="0" noProof="0" smtClean="0">
                <a:ln>
                  <a:noFill/>
                </a:ln>
                <a:solidFill>
                  <a:schemeClr val="bg1"/>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‹nr.›</a:t>
            </a:fld>
            <a:endParaRPr kumimoji="0" lang="en-US" sz="1800" b="0" i="0" u="none" strike="noStrike" kern="1200" cap="none" spc="0" normalizeH="0" baseline="0" noProof="0" dirty="0">
              <a:ln>
                <a:noFill/>
              </a:ln>
              <a:solidFill>
                <a:schemeClr val="bg1"/>
              </a:solidFill>
              <a:effectLst/>
              <a:uLnTx/>
              <a:uFillTx/>
              <a:latin typeface="Calibri"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3" r:id="rId5"/>
    <p:sldLayoutId id="2147483678" r:id="rId6"/>
    <p:sldLayoutId id="2147483680" r:id="rId7"/>
  </p:sldLayoutIdLst>
  <p:timing>
    <p:tnLst>
      <p:par>
        <p:cTn id="1" dur="indefinite" restart="never" nodeType="tmRoot"/>
      </p:par>
    </p:tnLst>
  </p:timing>
  <p:hf sldNum="0" hdr="0"/>
  <p:txStyles>
    <p:titleStyle>
      <a:lvl1pPr algn="l" rtl="0" eaLnBrk="1" fontAlgn="base" hangingPunct="1">
        <a:spcBef>
          <a:spcPct val="0"/>
        </a:spcBef>
        <a:spcAft>
          <a:spcPct val="0"/>
        </a:spcAft>
        <a:defRPr sz="2800" kern="1200">
          <a:solidFill>
            <a:schemeClr val="tx2"/>
          </a:solidFill>
          <a:latin typeface="+mj-lt"/>
          <a:ea typeface="+mj-ea"/>
          <a:cs typeface="+mj-cs"/>
        </a:defRPr>
      </a:lvl1pPr>
      <a:lvl2pPr algn="l" rtl="0" eaLnBrk="1" fontAlgn="base" hangingPunct="1">
        <a:spcBef>
          <a:spcPct val="0"/>
        </a:spcBef>
        <a:spcAft>
          <a:spcPct val="0"/>
        </a:spcAft>
        <a:defRPr sz="2800">
          <a:solidFill>
            <a:schemeClr val="tx2"/>
          </a:solidFill>
          <a:latin typeface="Calibri" pitchFamily="34" charset="0"/>
        </a:defRPr>
      </a:lvl2pPr>
      <a:lvl3pPr algn="l" rtl="0" eaLnBrk="1" fontAlgn="base" hangingPunct="1">
        <a:spcBef>
          <a:spcPct val="0"/>
        </a:spcBef>
        <a:spcAft>
          <a:spcPct val="0"/>
        </a:spcAft>
        <a:defRPr sz="2800">
          <a:solidFill>
            <a:schemeClr val="tx2"/>
          </a:solidFill>
          <a:latin typeface="Calibri" pitchFamily="34" charset="0"/>
        </a:defRPr>
      </a:lvl3pPr>
      <a:lvl4pPr algn="l" rtl="0" eaLnBrk="1" fontAlgn="base" hangingPunct="1">
        <a:spcBef>
          <a:spcPct val="0"/>
        </a:spcBef>
        <a:spcAft>
          <a:spcPct val="0"/>
        </a:spcAft>
        <a:defRPr sz="2800">
          <a:solidFill>
            <a:schemeClr val="tx2"/>
          </a:solidFill>
          <a:latin typeface="Calibri" pitchFamily="34" charset="0"/>
        </a:defRPr>
      </a:lvl4pPr>
      <a:lvl5pPr algn="l" rtl="0" eaLnBrk="1" fontAlgn="base" hangingPunct="1">
        <a:spcBef>
          <a:spcPct val="0"/>
        </a:spcBef>
        <a:spcAft>
          <a:spcPct val="0"/>
        </a:spcAft>
        <a:defRPr sz="2800">
          <a:solidFill>
            <a:schemeClr val="tx2"/>
          </a:solidFill>
          <a:latin typeface="Calibri" pitchFamily="34" charset="0"/>
        </a:defRPr>
      </a:lvl5pPr>
      <a:lvl6pPr marL="457200" algn="l" rtl="0" eaLnBrk="1" fontAlgn="base" hangingPunct="1">
        <a:spcBef>
          <a:spcPct val="0"/>
        </a:spcBef>
        <a:spcAft>
          <a:spcPct val="0"/>
        </a:spcAft>
        <a:defRPr sz="2800">
          <a:solidFill>
            <a:schemeClr val="tx2"/>
          </a:solidFill>
          <a:latin typeface="Calibri" pitchFamily="34" charset="0"/>
        </a:defRPr>
      </a:lvl6pPr>
      <a:lvl7pPr marL="914400" algn="l" rtl="0" eaLnBrk="1" fontAlgn="base" hangingPunct="1">
        <a:spcBef>
          <a:spcPct val="0"/>
        </a:spcBef>
        <a:spcAft>
          <a:spcPct val="0"/>
        </a:spcAft>
        <a:defRPr sz="2800">
          <a:solidFill>
            <a:schemeClr val="tx2"/>
          </a:solidFill>
          <a:latin typeface="Calibri" pitchFamily="34" charset="0"/>
        </a:defRPr>
      </a:lvl7pPr>
      <a:lvl8pPr marL="1371600" algn="l" rtl="0" eaLnBrk="1" fontAlgn="base" hangingPunct="1">
        <a:spcBef>
          <a:spcPct val="0"/>
        </a:spcBef>
        <a:spcAft>
          <a:spcPct val="0"/>
        </a:spcAft>
        <a:defRPr sz="2800">
          <a:solidFill>
            <a:schemeClr val="tx2"/>
          </a:solidFill>
          <a:latin typeface="Calibri" pitchFamily="34" charset="0"/>
        </a:defRPr>
      </a:lvl8pPr>
      <a:lvl9pPr marL="1828800" algn="l" rtl="0" eaLnBrk="1" fontAlgn="base" hangingPunct="1">
        <a:spcBef>
          <a:spcPct val="0"/>
        </a:spcBef>
        <a:spcAft>
          <a:spcPct val="0"/>
        </a:spcAft>
        <a:defRPr sz="2800">
          <a:solidFill>
            <a:schemeClr val="tx2"/>
          </a:solidFill>
          <a:latin typeface="Calibri" pitchFamily="34" charset="0"/>
        </a:defRPr>
      </a:lvl9pPr>
    </p:titleStyle>
    <p:bodyStyle>
      <a:lvl1pPr marL="358775" indent="-358775" algn="l" rtl="0" eaLnBrk="1" fontAlgn="base" hangingPunct="1">
        <a:spcBef>
          <a:spcPts val="300"/>
        </a:spcBef>
        <a:spcAft>
          <a:spcPct val="0"/>
        </a:spcAft>
        <a:buClr>
          <a:schemeClr val="accent1"/>
        </a:buClr>
        <a:buFont typeface="Calibri" pitchFamily="34" charset="0"/>
        <a:buChar char="→"/>
        <a:defRPr sz="2400" kern="1200">
          <a:solidFill>
            <a:schemeClr val="tx2"/>
          </a:solidFill>
          <a:latin typeface="+mn-lt"/>
          <a:ea typeface="+mn-ea"/>
          <a:cs typeface="+mn-cs"/>
        </a:defRPr>
      </a:lvl1pPr>
      <a:lvl2pPr marL="657225" indent="-392113" algn="l" rtl="0" eaLnBrk="1" fontAlgn="base" hangingPunct="1">
        <a:spcBef>
          <a:spcPts val="300"/>
        </a:spcBef>
        <a:spcAft>
          <a:spcPct val="0"/>
        </a:spcAft>
        <a:buClr>
          <a:schemeClr val="accent1"/>
        </a:buClr>
        <a:buFont typeface="Calibri" pitchFamily="34" charset="0"/>
        <a:buChar char="→"/>
        <a:defRPr sz="2000" kern="1200">
          <a:solidFill>
            <a:schemeClr val="tx2"/>
          </a:solidFill>
          <a:latin typeface="+mn-lt"/>
          <a:ea typeface="+mn-ea"/>
          <a:cs typeface="+mn-cs"/>
        </a:defRPr>
      </a:lvl2pPr>
      <a:lvl3pPr marL="922338" indent="-384175" algn="l" rtl="0" eaLnBrk="1" fontAlgn="base" hangingPunct="1">
        <a:spcBef>
          <a:spcPts val="300"/>
        </a:spcBef>
        <a:spcAft>
          <a:spcPct val="0"/>
        </a:spcAft>
        <a:buClr>
          <a:schemeClr val="accent1"/>
        </a:buClr>
        <a:buFont typeface="Calibri" pitchFamily="34" charset="0"/>
        <a:buChar char="→"/>
        <a:defRPr kern="1200">
          <a:solidFill>
            <a:schemeClr val="tx2"/>
          </a:solidFill>
          <a:latin typeface="+mn-lt"/>
          <a:ea typeface="+mn-ea"/>
          <a:cs typeface="+mn-cs"/>
        </a:defRPr>
      </a:lvl3pPr>
      <a:lvl4pPr marL="1179513" indent="-376238" algn="l" rtl="0" eaLnBrk="1" fontAlgn="base" hangingPunct="1">
        <a:spcBef>
          <a:spcPts val="300"/>
        </a:spcBef>
        <a:spcAft>
          <a:spcPct val="0"/>
        </a:spcAft>
        <a:buClr>
          <a:schemeClr val="accent1"/>
        </a:buClr>
        <a:buFont typeface="Calibri" pitchFamily="34" charset="0"/>
        <a:buChar char="→"/>
        <a:defRPr sz="1600" kern="1200">
          <a:solidFill>
            <a:schemeClr val="tx2"/>
          </a:solidFill>
          <a:latin typeface="+mn-lt"/>
          <a:ea typeface="+mn-ea"/>
          <a:cs typeface="+mn-cs"/>
        </a:defRPr>
      </a:lvl4pPr>
      <a:lvl5pPr marL="1389063" indent="-312738" algn="l" rtl="0" eaLnBrk="1" fontAlgn="base" hangingPunct="1">
        <a:spcBef>
          <a:spcPts val="300"/>
        </a:spcBef>
        <a:spcAft>
          <a:spcPct val="0"/>
        </a:spcAft>
        <a:buClr>
          <a:schemeClr val="accent1"/>
        </a:buClr>
        <a:buFont typeface="Calibri" pitchFamily="34" charset="0"/>
        <a:buChar char="→"/>
        <a:defRPr sz="1400" kern="1200">
          <a:solidFill>
            <a:schemeClr val="tx2"/>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hyperlink" Target="http://www.google.co.uk/imgres?imgurl=http://www-omega.imag.fr/LOGOS/NLR.gif&amp;imgrefurl=http://www-omega.imag.fr/partners.php&amp;usg=__n6hWJ7flmoeGuo3ZkScJttomozk=&amp;h=767&amp;w=639&amp;sz=8&amp;hl=fr&amp;start=1&amp;zoom=1&amp;tbnid=qiDayoxoR-W6ZM:&amp;tbnh=142&amp;tbnw=118&amp;ei=_c7xT9X1BvOW0QW-kJyQDg&amp;prev=/search?q=NLR&amp;um=1&amp;hl=fr&amp;gbv=2&amp;tbm=isch&amp;um=1&amp;itbs=1" TargetMode="Externa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9.jpeg"/><Relationship Id="rId4" Type="http://schemas.openxmlformats.org/officeDocument/2006/relationships/hyperlink" Target="http://www.google.co.uk/imgres?imgurl=http://in2test.lsi.uniovi.es/gt26/logos/isdefe.jpg&amp;imgrefurl=http://in2test.lsi.uniovi.es/gt26/?lang=en&amp;usg=__NMOg5kbblosLhxlL2tHkjDIbn1c=&amp;h=492&amp;w=1442&amp;sz=63&amp;hl=fr&amp;start=1&amp;zoom=1&amp;tbnid=wxov6mZwVQ3ejM:&amp;tbnh=51&amp;tbnw=150&amp;ei=Js_xT4azFunH0QWk_uyIDg&amp;prev=/search?q=Isdefe&amp;um=1&amp;hl=fr&amp;gbv=2&amp;tbm=isch&amp;um=1&amp;itbs=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matthieu.feuvrier@apsys.eads.net" TargetMode="External"/><Relationship Id="rId7" Type="http://schemas.openxmlformats.org/officeDocument/2006/relationships/image" Target="../media/image13.png"/><Relationship Id="rId2" Type="http://schemas.openxmlformats.org/officeDocument/2006/relationships/hyperlink" Target="mailto:veronique.bonvino@apsys.eads.net" TargetMode="Externa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hyperlink" Target="mailto:jean-pierre.heckmann@apsys.eads.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uk/imgres?imgurl=http://macmurray7thgrade.pbworks.com/f/1274276472/puzzle%20pieces.jpg&amp;imgrefurl=http://macmurray7thgrade.pbworks.com/&amp;usg=__r9iSLeMDFfpBEqUgpeoXHUg0RgI=&amp;h=414&amp;w=398&amp;sz=65&amp;hl=fr&amp;start=20&amp;zoom=1&amp;tbnid=PGgJoJ3tyQNgJM:&amp;tbnh=125&amp;tbnw=120&amp;ei=xLjxT6mRO8XP0QWgv9j6DQ&amp;prev=/search?q=pi%C3%A8ce+puzzle&amp;um=1&amp;hl=fr&amp;sa=N&amp;gbv=2&amp;tbm=isch&amp;um=1&amp;itbs=1"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41575"/>
            <a:ext cx="8458200" cy="1281113"/>
          </a:xfrm>
        </p:spPr>
        <p:txBody>
          <a:bodyPr>
            <a:normAutofit/>
          </a:bodyPr>
          <a:lstStyle/>
          <a:p>
            <a:pPr fontAlgn="auto">
              <a:spcAft>
                <a:spcPts val="0"/>
              </a:spcAft>
              <a:defRPr/>
            </a:pPr>
            <a:r>
              <a:rPr lang="en-GB" dirty="0" smtClean="0"/>
              <a:t>Aviation safety &amp; certification </a:t>
            </a:r>
            <a:br>
              <a:rPr lang="en-GB" dirty="0" smtClean="0"/>
            </a:br>
            <a:r>
              <a:rPr lang="en-GB" dirty="0" smtClean="0"/>
              <a:t>of new operations and systems</a:t>
            </a:r>
            <a:endParaRPr lang="en-GB" dirty="0"/>
          </a:p>
        </p:txBody>
      </p:sp>
      <p:sp>
        <p:nvSpPr>
          <p:cNvPr id="7171" name="Subtitle 2"/>
          <p:cNvSpPr>
            <a:spLocks noGrp="1"/>
          </p:cNvSpPr>
          <p:nvPr>
            <p:ph type="subTitle" idx="1"/>
          </p:nvPr>
        </p:nvSpPr>
        <p:spPr>
          <a:xfrm>
            <a:off x="457200" y="3900488"/>
            <a:ext cx="7747348" cy="1752600"/>
          </a:xfrm>
        </p:spPr>
        <p:txBody>
          <a:bodyPr/>
          <a:lstStyle/>
          <a:p>
            <a:pPr marL="63500"/>
            <a:r>
              <a:rPr lang="en-US" sz="2800" smtClean="0">
                <a:solidFill>
                  <a:schemeClr val="tx2">
                    <a:lumMod val="60000"/>
                    <a:lumOff val="40000"/>
                  </a:schemeClr>
                </a:solidFill>
                <a:latin typeface="+mj-lt"/>
              </a:rPr>
              <a:t>WP3 – Safety Risk Management</a:t>
            </a:r>
          </a:p>
          <a:p>
            <a:pPr marL="63500"/>
            <a:r>
              <a:rPr lang="en-US" sz="2800" smtClean="0">
                <a:solidFill>
                  <a:schemeClr val="tx2">
                    <a:lumMod val="60000"/>
                    <a:lumOff val="40000"/>
                  </a:schemeClr>
                </a:solidFill>
                <a:latin typeface="+mj-lt"/>
              </a:rPr>
              <a:t>User Group Meeting – 30th of October, 2012</a:t>
            </a:r>
          </a:p>
          <a:p>
            <a:pPr marL="63500"/>
            <a:endParaRPr lang="en-US" smtClean="0"/>
          </a:p>
          <a:p>
            <a:pPr marL="63500"/>
            <a:r>
              <a:rPr lang="en-US" smtClean="0"/>
              <a:t>Matthieu FEUVRIER</a:t>
            </a:r>
          </a:p>
          <a:p>
            <a:pPr marL="63500"/>
            <a:r>
              <a:rPr lang="en-US" smtClean="0"/>
              <a:t>Jean-Pierre HECKMANN</a:t>
            </a:r>
          </a:p>
        </p:txBody>
      </p:sp>
      <p:pic>
        <p:nvPicPr>
          <p:cNvPr id="4" name="Image 15" descr="Logo_Apsys_UK small.jpg"/>
          <p:cNvPicPr>
            <a:picLocks noChangeAspect="1"/>
          </p:cNvPicPr>
          <p:nvPr/>
        </p:nvPicPr>
        <p:blipFill>
          <a:blip r:embed="rId2" cstate="print"/>
          <a:srcRect/>
          <a:stretch>
            <a:fillRect/>
          </a:stretch>
        </p:blipFill>
        <p:spPr bwMode="auto">
          <a:xfrm>
            <a:off x="6625111" y="5141165"/>
            <a:ext cx="1214446" cy="4393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571572" y="122011"/>
            <a:ext cx="7572428" cy="755650"/>
          </a:xfrm>
        </p:spPr>
        <p:txBody>
          <a:bodyPr/>
          <a:lstStyle/>
          <a:p>
            <a:r>
              <a:rPr lang="en-GB" sz="2400" dirty="0" smtClean="0">
                <a:solidFill>
                  <a:schemeClr val="bg1"/>
                </a:solidFill>
              </a:rPr>
              <a:t>NEMMO (Network Macro Model) – WP3.4</a:t>
            </a:r>
          </a:p>
        </p:txBody>
      </p:sp>
      <p:sp>
        <p:nvSpPr>
          <p:cNvPr id="3" name="2 Marcador de contenido"/>
          <p:cNvSpPr>
            <a:spLocks noGrp="1"/>
          </p:cNvSpPr>
          <p:nvPr>
            <p:ph idx="1"/>
          </p:nvPr>
        </p:nvSpPr>
        <p:spPr>
          <a:xfrm>
            <a:off x="114300" y="1090439"/>
            <a:ext cx="8229600" cy="4500736"/>
          </a:xfrm>
        </p:spPr>
        <p:txBody>
          <a:bodyPr/>
          <a:lstStyle/>
          <a:p>
            <a:pPr algn="ctr">
              <a:buNone/>
            </a:pPr>
            <a:r>
              <a:rPr lang="en-US" sz="1800" dirty="0" smtClean="0"/>
              <a:t>Main features:</a:t>
            </a:r>
          </a:p>
          <a:p>
            <a:pPr lvl="1">
              <a:buFont typeface="Wingdings" pitchFamily="2" charset="2"/>
              <a:buChar char="§"/>
            </a:pPr>
            <a:r>
              <a:rPr lang="en-US" sz="1800" dirty="0" smtClean="0"/>
              <a:t>Performance assessment of ATM system at network-wide level ;</a:t>
            </a:r>
          </a:p>
          <a:p>
            <a:pPr lvl="1">
              <a:buFont typeface="Wingdings" pitchFamily="2" charset="2"/>
              <a:buChar char="§"/>
            </a:pPr>
            <a:r>
              <a:rPr lang="en-US" sz="1800" dirty="0" smtClean="0"/>
              <a:t>Portable tool: tractable, both in computational and in modeling time;</a:t>
            </a:r>
          </a:p>
          <a:p>
            <a:pPr lvl="1">
              <a:buFont typeface="Wingdings" pitchFamily="2" charset="2"/>
              <a:buChar char="§"/>
            </a:pPr>
            <a:r>
              <a:rPr lang="en-US" sz="1800" dirty="0" smtClean="0"/>
              <a:t>High degree of flexibility, to implement local operational procedures independently;</a:t>
            </a:r>
          </a:p>
          <a:p>
            <a:pPr lvl="1">
              <a:buFont typeface="Wingdings" pitchFamily="2" charset="2"/>
              <a:buChar char="§"/>
            </a:pPr>
            <a:r>
              <a:rPr lang="en-US" sz="1800" dirty="0" smtClean="0"/>
              <a:t>Quantification of performance benefits associated to operational concepts in an early maturity stage;</a:t>
            </a:r>
          </a:p>
          <a:p>
            <a:pPr lvl="1">
              <a:buFont typeface="Wingdings" pitchFamily="2" charset="2"/>
              <a:buChar char="§"/>
            </a:pPr>
            <a:r>
              <a:rPr lang="en-US" sz="1800" dirty="0" smtClean="0"/>
              <a:t>Traffic is dynamically adapted to the ATM capacity constraints.</a:t>
            </a:r>
          </a:p>
          <a:p>
            <a:pPr lvl="1">
              <a:buFont typeface="Wingdings" pitchFamily="2" charset="2"/>
              <a:buChar char="§"/>
            </a:pPr>
            <a:r>
              <a:rPr lang="en-US" sz="1800" dirty="0" smtClean="0"/>
              <a:t>Level of granularity of air traffic diffusion rules can be customized: from traffic flows to individual flights;</a:t>
            </a:r>
          </a:p>
          <a:p>
            <a:pPr lvl="1">
              <a:buFont typeface="Wingdings" pitchFamily="2" charset="2"/>
              <a:buChar char="§"/>
            </a:pPr>
            <a:r>
              <a:rPr lang="en-US" sz="1800" dirty="0" smtClean="0"/>
              <a:t>Coarse level of modeling detail: modeling only the fundamental aspects of the ATM system, which allows improving the model tractability without affecting accuracy;</a:t>
            </a:r>
          </a:p>
          <a:p>
            <a:pPr lvl="1">
              <a:buFont typeface="Wingdings" pitchFamily="2" charset="2"/>
              <a:buChar char="§"/>
            </a:pPr>
            <a:r>
              <a:rPr lang="en-US" sz="1800" dirty="0" smtClean="0"/>
              <a:t>Details are incorporated as ‘stochastic effects’ that introduce realism in the form of variability of operations and aircraft performance.</a:t>
            </a:r>
          </a:p>
          <a:p>
            <a:pPr marL="265112" lvl="1" indent="0">
              <a:buNone/>
            </a:pPr>
            <a:endParaRPr lang="en-US" sz="1800" dirty="0"/>
          </a:p>
        </p:txBody>
      </p:sp>
      <p:sp>
        <p:nvSpPr>
          <p:cNvPr id="4" name="16 CuadroTexto"/>
          <p:cNvSpPr txBox="1"/>
          <p:nvPr/>
        </p:nvSpPr>
        <p:spPr>
          <a:xfrm>
            <a:off x="7301972" y="2285029"/>
            <a:ext cx="1604927" cy="369332"/>
          </a:xfrm>
          <a:prstGeom prst="rect">
            <a:avLst/>
          </a:prstGeom>
          <a:noFill/>
        </p:spPr>
        <p:txBody>
          <a:bodyPr wrap="none" rtlCol="0">
            <a:spAutoFit/>
          </a:bodyPr>
          <a:lstStyle/>
          <a:p>
            <a:r>
              <a:rPr lang="es-ES" i="1" dirty="0" smtClean="0">
                <a:solidFill>
                  <a:schemeClr val="tx2"/>
                </a:solidFill>
              </a:rPr>
              <a:t>Dynamic graph</a:t>
            </a:r>
            <a:endParaRPr lang="es-ES" i="1" dirty="0">
              <a:solidFill>
                <a:schemeClr val="tx2"/>
              </a:solidFill>
            </a:endParaRPr>
          </a:p>
        </p:txBody>
      </p:sp>
      <p:pic>
        <p:nvPicPr>
          <p:cNvPr id="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3583" y="1038225"/>
            <a:ext cx="1311819" cy="12838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142875" y="5724525"/>
            <a:ext cx="8839200" cy="830997"/>
          </a:xfrm>
          <a:prstGeom prst="rect">
            <a:avLst/>
          </a:prstGeom>
          <a:noFill/>
        </p:spPr>
        <p:txBody>
          <a:bodyPr wrap="square" rtlCol="0">
            <a:spAutoFit/>
          </a:bodyPr>
          <a:lstStyle/>
          <a:p>
            <a:pPr algn="ctr"/>
            <a:r>
              <a:rPr lang="en-GB" sz="2400" dirty="0" smtClean="0">
                <a:solidFill>
                  <a:srgbClr val="FF0000"/>
                </a:solidFill>
              </a:rPr>
              <a:t>Use of NEMMO to model the influence of triggering safety barrier that have a repercussion on air traffic and ATM performance</a:t>
            </a:r>
            <a:endParaRPr lang="en-GB" sz="2400" dirty="0">
              <a:solidFill>
                <a:srgbClr val="FF0000"/>
              </a:solidFill>
            </a:endParaRP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361897" y="131536"/>
            <a:ext cx="7572428" cy="755650"/>
          </a:xfrm>
        </p:spPr>
        <p:txBody>
          <a:bodyPr/>
          <a:lstStyle/>
          <a:p>
            <a:r>
              <a:rPr lang="en-GB" sz="2000" b="1" dirty="0" smtClean="0">
                <a:solidFill>
                  <a:schemeClr val="bg1"/>
                </a:solidFill>
              </a:rPr>
              <a:t>WP 3.5: Total Aviation System Safety Standards improvement method</a:t>
            </a:r>
          </a:p>
        </p:txBody>
      </p:sp>
      <p:sp>
        <p:nvSpPr>
          <p:cNvPr id="5" name="ZoneTexte 4"/>
          <p:cNvSpPr txBox="1"/>
          <p:nvPr/>
        </p:nvSpPr>
        <p:spPr>
          <a:xfrm>
            <a:off x="152400" y="1143001"/>
            <a:ext cx="8858250" cy="5201424"/>
          </a:xfrm>
          <a:prstGeom prst="rect">
            <a:avLst/>
          </a:prstGeom>
          <a:noFill/>
        </p:spPr>
        <p:txBody>
          <a:bodyPr wrap="square" rtlCol="0">
            <a:spAutoFit/>
          </a:bodyPr>
          <a:lstStyle/>
          <a:p>
            <a:endParaRPr lang="en-US" i="1" dirty="0" smtClean="0"/>
          </a:p>
          <a:p>
            <a:r>
              <a:rPr lang="en-US" i="1" dirty="0" smtClean="0"/>
              <a:t>Use of in service events to detect safety risks and derive recommendations to include in documentation applicable for total aviation systems (Aircraft, ATM, Airport) </a:t>
            </a:r>
          </a:p>
          <a:p>
            <a:endParaRPr lang="en-US" sz="800" i="1" dirty="0" smtClean="0"/>
          </a:p>
          <a:p>
            <a:r>
              <a:rPr lang="en-US" i="1" dirty="0" smtClean="0"/>
              <a:t>From the selection of a list of risk to study (e.g. Runway excursions, Mid air collision, CFIT, Loss of control in flight, Ground collision,...), from the continuous monitoring process from WP2 and from the models associated to each risk (from WP 3.1, 3.2 and 3.3)</a:t>
            </a:r>
          </a:p>
          <a:p>
            <a:pPr lvl="1"/>
            <a:r>
              <a:rPr lang="en-US" i="1" dirty="0" smtClean="0"/>
              <a:t>1- Identification of </a:t>
            </a:r>
            <a:r>
              <a:rPr lang="en-US" b="1" i="1" dirty="0" smtClean="0"/>
              <a:t>significant</a:t>
            </a:r>
            <a:r>
              <a:rPr lang="en-US" i="1" dirty="0" smtClean="0"/>
              <a:t> safety barriers implemented in the total aviation systems to mitigate risks (Risk models). </a:t>
            </a:r>
          </a:p>
          <a:p>
            <a:pPr lvl="1"/>
            <a:r>
              <a:rPr lang="en-US" i="1" dirty="0" smtClean="0"/>
              <a:t>3- Identification of the failures of the significant safety barriers (including common mode and development process errors </a:t>
            </a:r>
          </a:p>
          <a:p>
            <a:pPr lvl="1"/>
            <a:r>
              <a:rPr lang="en-US" i="1" dirty="0" smtClean="0"/>
              <a:t>4- Relation with in service events data base taxonomy  </a:t>
            </a:r>
          </a:p>
          <a:p>
            <a:pPr lvl="1"/>
            <a:r>
              <a:rPr lang="en-US" i="1" dirty="0" smtClean="0"/>
              <a:t>5- Extraction from “in service event” data bases of “in service events” in relation with the failures of the safety barriers. </a:t>
            </a:r>
          </a:p>
          <a:p>
            <a:pPr lvl="1"/>
            <a:r>
              <a:rPr lang="en-US" i="1" dirty="0" smtClean="0"/>
              <a:t>6- Identification of root causes and proposal for safety mitigation recommendations. </a:t>
            </a:r>
          </a:p>
          <a:p>
            <a:pPr lvl="1"/>
            <a:r>
              <a:rPr lang="en-US" i="1" dirty="0" smtClean="0"/>
              <a:t>7- Identification of the certification related documentation to use for recommendation application and for verification of the application (Link with WP1).</a:t>
            </a:r>
          </a:p>
          <a:p>
            <a:endParaRPr lang="fr-FR" dirty="0" smtClean="0"/>
          </a:p>
          <a:p>
            <a:r>
              <a:rPr lang="en-US" i="1" dirty="0" smtClean="0"/>
              <a:t>Recommendations should be the results of both proactive and predictive approaches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45"/>
          <p:cNvGrpSpPr/>
          <p:nvPr/>
        </p:nvGrpSpPr>
        <p:grpSpPr>
          <a:xfrm>
            <a:off x="180726" y="1236643"/>
            <a:ext cx="8786874" cy="2849581"/>
            <a:chOff x="71406" y="0"/>
            <a:chExt cx="8786874" cy="2832009"/>
          </a:xfrm>
        </p:grpSpPr>
        <p:sp>
          <p:nvSpPr>
            <p:cNvPr id="119" name="Rectangle 118"/>
            <p:cNvSpPr/>
            <p:nvPr/>
          </p:nvSpPr>
          <p:spPr>
            <a:xfrm>
              <a:off x="71406" y="0"/>
              <a:ext cx="8786874" cy="283200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 name="Groupe 53"/>
            <p:cNvGrpSpPr/>
            <p:nvPr/>
          </p:nvGrpSpPr>
          <p:grpSpPr>
            <a:xfrm>
              <a:off x="285720" y="500042"/>
              <a:ext cx="8429684" cy="2255427"/>
              <a:chOff x="202371" y="592322"/>
              <a:chExt cx="9044387" cy="2671664"/>
            </a:xfrm>
          </p:grpSpPr>
          <p:sp>
            <p:nvSpPr>
              <p:cNvPr id="10" name="Ellipse 9"/>
              <p:cNvSpPr/>
              <p:nvPr/>
            </p:nvSpPr>
            <p:spPr>
              <a:xfrm>
                <a:off x="7407222" y="1087994"/>
                <a:ext cx="1839536" cy="1359995"/>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WP 3.4</a:t>
                </a:r>
              </a:p>
              <a:p>
                <a:pPr algn="ctr"/>
                <a:r>
                  <a:rPr lang="en-GB" sz="900" b="1" dirty="0" smtClean="0">
                    <a:solidFill>
                      <a:schemeClr val="tx1"/>
                    </a:solidFill>
                  </a:rPr>
                  <a:t>Tool for Overall Safety Impact  of new safety enhancement on systems or operations</a:t>
                </a:r>
                <a:endParaRPr lang="en-GB" sz="900" b="1" dirty="0">
                  <a:solidFill>
                    <a:schemeClr val="tx1"/>
                  </a:solidFill>
                </a:endParaRPr>
              </a:p>
            </p:txBody>
          </p:sp>
          <p:grpSp>
            <p:nvGrpSpPr>
              <p:cNvPr id="4" name="Groupe 19"/>
              <p:cNvGrpSpPr/>
              <p:nvPr/>
            </p:nvGrpSpPr>
            <p:grpSpPr>
              <a:xfrm>
                <a:off x="202371" y="592322"/>
                <a:ext cx="6728575" cy="2671664"/>
                <a:chOff x="-1001781" y="1341152"/>
                <a:chExt cx="7677954" cy="5082678"/>
              </a:xfrm>
            </p:grpSpPr>
            <p:sp>
              <p:nvSpPr>
                <p:cNvPr id="8" name="Ellipse 7"/>
                <p:cNvSpPr/>
                <p:nvPr/>
              </p:nvSpPr>
              <p:spPr>
                <a:xfrm>
                  <a:off x="-1001781" y="2428869"/>
                  <a:ext cx="3185343" cy="2442571"/>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WP 3.1</a:t>
                  </a:r>
                </a:p>
                <a:p>
                  <a:pPr algn="ctr"/>
                  <a:r>
                    <a:rPr lang="en-US" sz="900" b="1" dirty="0" smtClean="0">
                      <a:solidFill>
                        <a:schemeClr val="tx1"/>
                      </a:solidFill>
                    </a:rPr>
                    <a:t>R</a:t>
                  </a:r>
                  <a:r>
                    <a:rPr lang="en-US" sz="900" dirty="0" smtClean="0">
                      <a:solidFill>
                        <a:schemeClr val="tx1"/>
                      </a:solidFill>
                    </a:rPr>
                    <a:t>eview of area of change for Identification of potential accident predictive scenarios models and safety barriers</a:t>
                  </a:r>
                </a:p>
              </p:txBody>
            </p:sp>
            <p:sp>
              <p:nvSpPr>
                <p:cNvPr id="9" name="Ellipse 8"/>
                <p:cNvSpPr/>
                <p:nvPr/>
              </p:nvSpPr>
              <p:spPr>
                <a:xfrm>
                  <a:off x="2146851" y="1341152"/>
                  <a:ext cx="2723248" cy="2395731"/>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WP 3.2</a:t>
                  </a:r>
                </a:p>
                <a:p>
                  <a:pPr algn="ctr"/>
                  <a:r>
                    <a:rPr lang="en-US" sz="900" dirty="0" smtClean="0">
                      <a:solidFill>
                        <a:schemeClr val="tx1"/>
                      </a:solidFill>
                    </a:rPr>
                    <a:t>Review of accident event sequences and elaboration of accident models to identify safety barrier and associated failures (precursors) </a:t>
                  </a:r>
                  <a:endParaRPr lang="fr-FR" sz="900" dirty="0">
                    <a:solidFill>
                      <a:schemeClr val="tx1"/>
                    </a:solidFill>
                  </a:endParaRPr>
                </a:p>
              </p:txBody>
            </p:sp>
            <p:sp>
              <p:nvSpPr>
                <p:cNvPr id="11" name="Ellipse 10"/>
                <p:cNvSpPr/>
                <p:nvPr/>
              </p:nvSpPr>
              <p:spPr>
                <a:xfrm>
                  <a:off x="5033099" y="2284138"/>
                  <a:ext cx="1643074" cy="1977907"/>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WP 3.3</a:t>
                  </a:r>
                </a:p>
                <a:p>
                  <a:pPr algn="ctr"/>
                  <a:r>
                    <a:rPr lang="en-US" sz="900" dirty="0" smtClean="0">
                      <a:solidFill>
                        <a:schemeClr val="tx1"/>
                      </a:solidFill>
                    </a:rPr>
                    <a:t>Elaboration of an accident scenario modeling tool</a:t>
                  </a:r>
                  <a:endParaRPr lang="fr-FR" sz="900" dirty="0">
                    <a:solidFill>
                      <a:schemeClr val="tx1"/>
                    </a:solidFill>
                  </a:endParaRPr>
                </a:p>
              </p:txBody>
            </p:sp>
            <p:sp>
              <p:nvSpPr>
                <p:cNvPr id="12" name="Ellipse 11"/>
                <p:cNvSpPr/>
                <p:nvPr/>
              </p:nvSpPr>
              <p:spPr>
                <a:xfrm>
                  <a:off x="2059672" y="4181494"/>
                  <a:ext cx="3941595" cy="2242336"/>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WP 3.5</a:t>
                  </a:r>
                </a:p>
                <a:p>
                  <a:pPr algn="ctr"/>
                  <a:r>
                    <a:rPr lang="en-US" sz="900" b="1" dirty="0" smtClean="0">
                      <a:solidFill>
                        <a:schemeClr val="tx1"/>
                      </a:solidFill>
                    </a:rPr>
                    <a:t>Method for in service events analysis to identify safety barrier failures and issue recommendations and design requirements for current and future developments</a:t>
                  </a:r>
                  <a:endParaRPr lang="en-GB" sz="900" b="1" dirty="0">
                    <a:solidFill>
                      <a:schemeClr val="tx1"/>
                    </a:solidFill>
                  </a:endParaRPr>
                </a:p>
              </p:txBody>
            </p:sp>
            <p:cxnSp>
              <p:nvCxnSpPr>
                <p:cNvPr id="31" name="Connecteur droit avec flèche 30"/>
                <p:cNvCxnSpPr>
                  <a:stCxn id="11" idx="3"/>
                </p:cNvCxnSpPr>
                <p:nvPr/>
              </p:nvCxnSpPr>
              <p:spPr>
                <a:xfrm rot="5400000">
                  <a:off x="4972315" y="4033435"/>
                  <a:ext cx="362455" cy="24035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a:stCxn id="9" idx="4"/>
                </p:cNvCxnSpPr>
                <p:nvPr/>
              </p:nvCxnSpPr>
              <p:spPr>
                <a:xfrm rot="16200000" flipH="1">
                  <a:off x="3288768" y="3956590"/>
                  <a:ext cx="459963" cy="2054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64" name="Connecteur droit avec flèche 63"/>
            <p:cNvCxnSpPr>
              <a:stCxn id="8" idx="5"/>
              <a:endCxn id="12" idx="2"/>
            </p:cNvCxnSpPr>
            <p:nvPr/>
          </p:nvCxnSpPr>
          <p:spPr>
            <a:xfrm rot="16200000" flipH="1">
              <a:off x="2471324" y="1942996"/>
              <a:ext cx="350086" cy="27982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8" name="Connecteur droit avec flèche 67"/>
            <p:cNvCxnSpPr>
              <a:stCxn id="8" idx="7"/>
              <a:endCxn id="9" idx="2"/>
            </p:cNvCxnSpPr>
            <p:nvPr/>
          </p:nvCxnSpPr>
          <p:spPr>
            <a:xfrm rot="5400000" flipH="1" flipV="1">
              <a:off x="2627044" y="911003"/>
              <a:ext cx="109853" cy="35103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0" name="Connecteur droit avec flèche 69"/>
            <p:cNvCxnSpPr>
              <a:stCxn id="9" idx="6"/>
              <a:endCxn id="11" idx="1"/>
            </p:cNvCxnSpPr>
            <p:nvPr/>
          </p:nvCxnSpPr>
          <p:spPr>
            <a:xfrm>
              <a:off x="5081805" y="1031592"/>
              <a:ext cx="329675" cy="1543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droit avec flèche 71"/>
            <p:cNvCxnSpPr>
              <a:stCxn id="11" idx="6"/>
              <a:endCxn id="10" idx="2"/>
            </p:cNvCxnSpPr>
            <p:nvPr/>
          </p:nvCxnSpPr>
          <p:spPr>
            <a:xfrm>
              <a:off x="6556986" y="1357335"/>
              <a:ext cx="443906" cy="13521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4" name="ZoneTexte 73"/>
            <p:cNvSpPr txBox="1"/>
            <p:nvPr/>
          </p:nvSpPr>
          <p:spPr>
            <a:xfrm>
              <a:off x="2003767" y="375143"/>
              <a:ext cx="848226" cy="494642"/>
            </a:xfrm>
            <a:prstGeom prst="rect">
              <a:avLst/>
            </a:prstGeom>
            <a:solidFill>
              <a:srgbClr val="FFFF00"/>
            </a:solidFill>
            <a:ln>
              <a:solidFill>
                <a:schemeClr val="tx1"/>
              </a:solidFill>
            </a:ln>
          </p:spPr>
          <p:txBody>
            <a:bodyPr wrap="square" rtlCol="0">
              <a:spAutoFit/>
            </a:bodyPr>
            <a:lstStyle/>
            <a:p>
              <a:pPr algn="ctr"/>
              <a:r>
                <a:rPr lang="en-US" sz="1200" dirty="0" smtClean="0"/>
                <a:t>CAST, FAST inputs</a:t>
              </a:r>
              <a:endParaRPr lang="en-US" sz="1200" dirty="0"/>
            </a:p>
          </p:txBody>
        </p:sp>
        <p:sp>
          <p:nvSpPr>
            <p:cNvPr id="75" name="ZoneTexte 74"/>
            <p:cNvSpPr txBox="1"/>
            <p:nvPr/>
          </p:nvSpPr>
          <p:spPr>
            <a:xfrm>
              <a:off x="7643834" y="229622"/>
              <a:ext cx="1143008" cy="494642"/>
            </a:xfrm>
            <a:prstGeom prst="rect">
              <a:avLst/>
            </a:prstGeom>
            <a:solidFill>
              <a:srgbClr val="FFFF00"/>
            </a:solidFill>
            <a:ln>
              <a:solidFill>
                <a:schemeClr val="tx1"/>
              </a:solidFill>
            </a:ln>
          </p:spPr>
          <p:txBody>
            <a:bodyPr wrap="square" rtlCol="0">
              <a:spAutoFit/>
            </a:bodyPr>
            <a:lstStyle/>
            <a:p>
              <a:pPr algn="ctr"/>
              <a:r>
                <a:rPr lang="en-US" sz="1200" dirty="0" smtClean="0"/>
                <a:t>ATM NEMMO  tool input</a:t>
              </a:r>
              <a:endParaRPr lang="en-US" sz="1200" dirty="0"/>
            </a:p>
          </p:txBody>
        </p:sp>
        <p:sp>
          <p:nvSpPr>
            <p:cNvPr id="76" name="ZoneTexte 75"/>
            <p:cNvSpPr txBox="1"/>
            <p:nvPr/>
          </p:nvSpPr>
          <p:spPr>
            <a:xfrm>
              <a:off x="3654705" y="31600"/>
              <a:ext cx="1571636" cy="296785"/>
            </a:xfrm>
            <a:prstGeom prst="rect">
              <a:avLst/>
            </a:prstGeom>
            <a:solidFill>
              <a:srgbClr val="FFFF00"/>
            </a:solidFill>
            <a:ln>
              <a:solidFill>
                <a:schemeClr val="tx1"/>
              </a:solidFill>
            </a:ln>
          </p:spPr>
          <p:txBody>
            <a:bodyPr wrap="square" rtlCol="0">
              <a:spAutoFit/>
            </a:bodyPr>
            <a:lstStyle/>
            <a:p>
              <a:pPr algn="ctr"/>
              <a:r>
                <a:rPr lang="en-US" sz="1200" dirty="0" smtClean="0"/>
                <a:t>FAST, EASP inputs</a:t>
              </a:r>
              <a:endParaRPr lang="en-US" sz="1200" dirty="0"/>
            </a:p>
          </p:txBody>
        </p:sp>
        <p:cxnSp>
          <p:nvCxnSpPr>
            <p:cNvPr id="82" name="Connecteur droit avec flèche 81"/>
            <p:cNvCxnSpPr/>
            <p:nvPr/>
          </p:nvCxnSpPr>
          <p:spPr>
            <a:xfrm rot="5400000">
              <a:off x="2235388" y="890173"/>
              <a:ext cx="205092" cy="146338"/>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4" name="Connecteur droit avec flèche 83"/>
            <p:cNvCxnSpPr/>
            <p:nvPr/>
          </p:nvCxnSpPr>
          <p:spPr>
            <a:xfrm rot="5400000">
              <a:off x="4078899" y="411192"/>
              <a:ext cx="229622" cy="1588"/>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a:stCxn id="75" idx="2"/>
            </p:cNvCxnSpPr>
            <p:nvPr/>
          </p:nvCxnSpPr>
          <p:spPr>
            <a:xfrm rot="5400000">
              <a:off x="8079133" y="859677"/>
              <a:ext cx="271618" cy="793"/>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20" name="ZoneTexte 119"/>
            <p:cNvSpPr txBox="1"/>
            <p:nvPr/>
          </p:nvSpPr>
          <p:spPr>
            <a:xfrm>
              <a:off x="192682" y="304641"/>
              <a:ext cx="1644243" cy="626545"/>
            </a:xfrm>
            <a:prstGeom prst="rect">
              <a:avLst/>
            </a:prstGeom>
            <a:solidFill>
              <a:schemeClr val="bg1">
                <a:lumMod val="85000"/>
              </a:schemeClr>
            </a:solidFill>
          </p:spPr>
          <p:txBody>
            <a:bodyPr wrap="square" rtlCol="0">
              <a:spAutoFit/>
            </a:bodyPr>
            <a:lstStyle/>
            <a:p>
              <a:pPr algn="ctr"/>
              <a:r>
                <a:rPr lang="en-US" sz="1600" b="1" dirty="0" smtClean="0"/>
                <a:t>WP3 Safety </a:t>
              </a:r>
            </a:p>
            <a:p>
              <a:pPr algn="ctr"/>
              <a:r>
                <a:rPr lang="en-US" sz="1600" b="1" dirty="0" smtClean="0"/>
                <a:t>Risk Assessment</a:t>
              </a:r>
            </a:p>
          </p:txBody>
        </p:sp>
      </p:grpSp>
      <p:grpSp>
        <p:nvGrpSpPr>
          <p:cNvPr id="5" name="Groupe 144"/>
          <p:cNvGrpSpPr/>
          <p:nvPr/>
        </p:nvGrpSpPr>
        <p:grpSpPr>
          <a:xfrm>
            <a:off x="109288" y="4223269"/>
            <a:ext cx="8858312" cy="2634731"/>
            <a:chOff x="142844" y="3071811"/>
            <a:chExt cx="8858312" cy="3263902"/>
          </a:xfrm>
        </p:grpSpPr>
        <p:grpSp>
          <p:nvGrpSpPr>
            <p:cNvPr id="6" name="Groupe 52"/>
            <p:cNvGrpSpPr/>
            <p:nvPr/>
          </p:nvGrpSpPr>
          <p:grpSpPr>
            <a:xfrm>
              <a:off x="142844" y="3071811"/>
              <a:ext cx="8858312" cy="3263902"/>
              <a:chOff x="214282" y="3500439"/>
              <a:chExt cx="8715436" cy="2906712"/>
            </a:xfrm>
          </p:grpSpPr>
          <p:sp>
            <p:nvSpPr>
              <p:cNvPr id="60" name="Rectangle 59"/>
              <p:cNvSpPr/>
              <p:nvPr/>
            </p:nvSpPr>
            <p:spPr>
              <a:xfrm>
                <a:off x="214282" y="3500439"/>
                <a:ext cx="8715436" cy="2906712"/>
              </a:xfrm>
              <a:prstGeom prst="rect">
                <a:avLst/>
              </a:prstGeom>
              <a:solidFill>
                <a:srgbClr val="FFE48F"/>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smtClean="0">
                  <a:solidFill>
                    <a:schemeClr val="tx1"/>
                  </a:solidFill>
                </a:endParaRPr>
              </a:p>
            </p:txBody>
          </p:sp>
          <p:sp>
            <p:nvSpPr>
              <p:cNvPr id="61" name="ZoneTexte 60"/>
              <p:cNvSpPr txBox="1"/>
              <p:nvPr/>
            </p:nvSpPr>
            <p:spPr>
              <a:xfrm>
                <a:off x="767199" y="3988506"/>
                <a:ext cx="1307547" cy="810691"/>
              </a:xfrm>
              <a:prstGeom prst="rect">
                <a:avLst/>
              </a:prstGeom>
              <a:solidFill>
                <a:schemeClr val="bg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WP4</a:t>
                </a:r>
              </a:p>
              <a:p>
                <a:pPr algn="ctr"/>
                <a:r>
                  <a:rPr lang="en-US" sz="1600" b="1" dirty="0" smtClean="0">
                    <a:solidFill>
                      <a:schemeClr val="tx1"/>
                    </a:solidFill>
                  </a:rPr>
                  <a:t>Certification case study</a:t>
                </a:r>
              </a:p>
            </p:txBody>
          </p:sp>
        </p:grpSp>
        <p:sp>
          <p:nvSpPr>
            <p:cNvPr id="62" name="ZoneTexte 61"/>
            <p:cNvSpPr txBox="1"/>
            <p:nvPr/>
          </p:nvSpPr>
          <p:spPr>
            <a:xfrm>
              <a:off x="214282" y="4572008"/>
              <a:ext cx="1857388" cy="1679015"/>
            </a:xfrm>
            <a:prstGeom prst="ellipse">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D4.1 Proposal for improving Aircraft regulation: standards ,best practices, etc (e.g. CRI, SAE, EUROCAE, RTCA, Review documents)</a:t>
              </a:r>
            </a:p>
          </p:txBody>
        </p:sp>
        <p:sp>
          <p:nvSpPr>
            <p:cNvPr id="63" name="ZoneTexte 62"/>
            <p:cNvSpPr txBox="1"/>
            <p:nvPr/>
          </p:nvSpPr>
          <p:spPr>
            <a:xfrm>
              <a:off x="2071670" y="5214951"/>
              <a:ext cx="2071702" cy="1036073"/>
            </a:xfrm>
            <a:prstGeom prst="ellipse">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smtClean="0">
                <a:solidFill>
                  <a:schemeClr val="tx1"/>
                </a:solidFill>
              </a:endParaRPr>
            </a:p>
            <a:p>
              <a:pPr algn="ctr"/>
              <a:r>
                <a:rPr lang="en-US" sz="900" b="1" dirty="0" smtClean="0">
                  <a:solidFill>
                    <a:schemeClr val="tx1"/>
                  </a:solidFill>
                </a:rPr>
                <a:t>D4.2. Proposal for an integrated aircraft system concept preventing “aircraft loss of control” accident</a:t>
              </a:r>
            </a:p>
          </p:txBody>
        </p:sp>
        <p:sp>
          <p:nvSpPr>
            <p:cNvPr id="65" name="ZoneTexte 64"/>
            <p:cNvSpPr txBox="1"/>
            <p:nvPr/>
          </p:nvSpPr>
          <p:spPr>
            <a:xfrm>
              <a:off x="4214810" y="5214951"/>
              <a:ext cx="1641413" cy="1036073"/>
            </a:xfrm>
            <a:prstGeom prst="ellipse">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smtClean="0">
                <a:solidFill>
                  <a:schemeClr val="tx1"/>
                </a:solidFill>
              </a:endParaRPr>
            </a:p>
            <a:p>
              <a:pPr algn="ctr"/>
              <a:r>
                <a:rPr lang="en-US" sz="900" b="1" dirty="0" smtClean="0">
                  <a:solidFill>
                    <a:schemeClr val="tx1"/>
                  </a:solidFill>
                </a:rPr>
                <a:t>D4.3. Proposal for improving regulation on aircraft ground handling operation</a:t>
              </a:r>
            </a:p>
          </p:txBody>
        </p:sp>
        <p:sp>
          <p:nvSpPr>
            <p:cNvPr id="67" name="Organigramme : Document 66"/>
            <p:cNvSpPr/>
            <p:nvPr/>
          </p:nvSpPr>
          <p:spPr>
            <a:xfrm>
              <a:off x="2143108" y="4786322"/>
              <a:ext cx="4572032" cy="304790"/>
            </a:xfrm>
            <a:prstGeom prst="flowChartDocument">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smtClean="0">
                <a:solidFill>
                  <a:schemeClr val="tx1"/>
                </a:solidFill>
              </a:endParaRPr>
            </a:p>
            <a:p>
              <a:pPr algn="ctr"/>
              <a:r>
                <a:rPr lang="en-US" sz="900" b="1" dirty="0" smtClean="0">
                  <a:solidFill>
                    <a:schemeClr val="tx1"/>
                  </a:solidFill>
                </a:rPr>
                <a:t>Application of WP 3.5 Method for Events analysis and issue of safety recommendations</a:t>
              </a:r>
            </a:p>
            <a:p>
              <a:pPr algn="ctr"/>
              <a:endParaRPr lang="fr-FR" sz="900" b="1" dirty="0" smtClean="0">
                <a:solidFill>
                  <a:schemeClr val="tx1"/>
                </a:solidFill>
              </a:endParaRPr>
            </a:p>
          </p:txBody>
        </p:sp>
        <p:sp>
          <p:nvSpPr>
            <p:cNvPr id="69" name="Organigramme : Multidocument 68"/>
            <p:cNvSpPr/>
            <p:nvPr/>
          </p:nvSpPr>
          <p:spPr>
            <a:xfrm>
              <a:off x="2138581" y="3633614"/>
              <a:ext cx="1619249" cy="1081270"/>
            </a:xfrm>
            <a:prstGeom prst="flowChartMultidocument">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List of in service  events linked  with failure of safety barrier (predictive approach )</a:t>
              </a:r>
            </a:p>
            <a:p>
              <a:pPr algn="ctr"/>
              <a:endParaRPr lang="fr-FR" sz="900" b="1" dirty="0" smtClean="0">
                <a:solidFill>
                  <a:schemeClr val="tx1"/>
                </a:solidFill>
              </a:endParaRPr>
            </a:p>
          </p:txBody>
        </p:sp>
        <p:sp>
          <p:nvSpPr>
            <p:cNvPr id="71" name="Organigramme : Multidocument 70"/>
            <p:cNvSpPr/>
            <p:nvPr/>
          </p:nvSpPr>
          <p:spPr>
            <a:xfrm>
              <a:off x="3857619" y="3643314"/>
              <a:ext cx="1500412" cy="1071570"/>
            </a:xfrm>
            <a:prstGeom prst="flowChartMultidocument">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list of in service events linked with failure of safety barriers (proactive approach)</a:t>
              </a:r>
              <a:endParaRPr lang="fr-FR" sz="900" b="1" dirty="0" smtClean="0">
                <a:solidFill>
                  <a:schemeClr val="tx1"/>
                </a:solidFill>
              </a:endParaRPr>
            </a:p>
          </p:txBody>
        </p:sp>
        <p:sp>
          <p:nvSpPr>
            <p:cNvPr id="73" name="Organigramme : Multidocument 72"/>
            <p:cNvSpPr/>
            <p:nvPr/>
          </p:nvSpPr>
          <p:spPr>
            <a:xfrm>
              <a:off x="5476880" y="3643314"/>
              <a:ext cx="1285884" cy="1071570"/>
            </a:xfrm>
            <a:prstGeom prst="flowChartMultidocument">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Sorting of events dossier (in service repetitive events)</a:t>
              </a:r>
            </a:p>
            <a:p>
              <a:pPr algn="ctr"/>
              <a:endParaRPr lang="fr-FR" sz="900" b="1" dirty="0" smtClean="0">
                <a:solidFill>
                  <a:schemeClr val="tx1"/>
                </a:solidFill>
              </a:endParaRPr>
            </a:p>
          </p:txBody>
        </p:sp>
        <p:sp>
          <p:nvSpPr>
            <p:cNvPr id="80" name="ZoneTexte 79"/>
            <p:cNvSpPr txBox="1"/>
            <p:nvPr/>
          </p:nvSpPr>
          <p:spPr>
            <a:xfrm>
              <a:off x="5929322" y="5214950"/>
              <a:ext cx="1500198" cy="1071569"/>
            </a:xfrm>
            <a:prstGeom prst="ellipse">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D4.4. Proposal for improving, ATM regulation</a:t>
              </a:r>
            </a:p>
          </p:txBody>
        </p:sp>
        <p:sp>
          <p:nvSpPr>
            <p:cNvPr id="81" name="Organigramme : Document 80"/>
            <p:cNvSpPr/>
            <p:nvPr/>
          </p:nvSpPr>
          <p:spPr>
            <a:xfrm>
              <a:off x="2071669" y="3177368"/>
              <a:ext cx="4791311" cy="357190"/>
            </a:xfrm>
            <a:prstGeom prst="flowChartDocument">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smtClean="0">
                <a:solidFill>
                  <a:schemeClr val="tx1"/>
                </a:solidFill>
              </a:endParaRPr>
            </a:p>
            <a:p>
              <a:pPr algn="ctr"/>
              <a:r>
                <a:rPr lang="en-US" sz="900" b="1" dirty="0" smtClean="0">
                  <a:solidFill>
                    <a:schemeClr val="tx1"/>
                  </a:solidFill>
                </a:rPr>
                <a:t>Event data base extraction using results of WP 3.1, 3.2, 3.3 and 3.4 for safety risk identification</a:t>
              </a:r>
            </a:p>
            <a:p>
              <a:pPr algn="ctr"/>
              <a:endParaRPr lang="fr-FR" sz="900" b="1" dirty="0" smtClean="0">
                <a:solidFill>
                  <a:schemeClr val="tx1"/>
                </a:solidFill>
              </a:endParaRPr>
            </a:p>
          </p:txBody>
        </p:sp>
        <p:sp>
          <p:nvSpPr>
            <p:cNvPr id="86" name="ZoneTexte 85"/>
            <p:cNvSpPr txBox="1"/>
            <p:nvPr/>
          </p:nvSpPr>
          <p:spPr>
            <a:xfrm>
              <a:off x="7715272" y="4143380"/>
              <a:ext cx="1214446" cy="2071701"/>
            </a:xfrm>
            <a:prstGeom prst="ellipse">
              <a:avLst/>
            </a:prstGeom>
            <a:solidFill>
              <a:srgbClr val="CCFF66"/>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D4.5. </a:t>
              </a:r>
            </a:p>
            <a:p>
              <a:pPr algn="ctr"/>
              <a:r>
                <a:rPr lang="en-US" sz="900" b="1" dirty="0" smtClean="0">
                  <a:solidFill>
                    <a:schemeClr val="tx1"/>
                  </a:solidFill>
                </a:rPr>
                <a:t>Evaluation of results</a:t>
              </a:r>
            </a:p>
          </p:txBody>
        </p:sp>
        <p:sp>
          <p:nvSpPr>
            <p:cNvPr id="88" name="Accolade fermante 87"/>
            <p:cNvSpPr/>
            <p:nvPr/>
          </p:nvSpPr>
          <p:spPr>
            <a:xfrm>
              <a:off x="7429520" y="3265865"/>
              <a:ext cx="214314" cy="3020655"/>
            </a:xfrm>
            <a:prstGeom prst="rightBrac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smtClean="0">
                <a:solidFill>
                  <a:schemeClr val="tx1"/>
                </a:solidFill>
              </a:endParaRPr>
            </a:p>
          </p:txBody>
        </p:sp>
      </p:grpSp>
      <p:sp>
        <p:nvSpPr>
          <p:cNvPr id="140" name="ZoneTexte 139"/>
          <p:cNvSpPr txBox="1"/>
          <p:nvPr/>
        </p:nvSpPr>
        <p:spPr>
          <a:xfrm>
            <a:off x="5400289" y="925199"/>
            <a:ext cx="3286148" cy="553998"/>
          </a:xfrm>
          <a:prstGeom prst="rect">
            <a:avLst/>
          </a:prstGeom>
          <a:solidFill>
            <a:srgbClr val="0070C0"/>
          </a:solidFill>
          <a:ln w="28575">
            <a:solidFill>
              <a:schemeClr val="accent1"/>
            </a:solidFill>
          </a:ln>
        </p:spPr>
        <p:txBody>
          <a:bodyPr wrap="square" rtlCol="0">
            <a:spAutoFit/>
          </a:bodyPr>
          <a:lstStyle/>
          <a:p>
            <a:r>
              <a:rPr lang="en-US" b="1" dirty="0" smtClean="0">
                <a:solidFill>
                  <a:schemeClr val="bg1"/>
                </a:solidFill>
              </a:rPr>
              <a:t>Input from WP 2: </a:t>
            </a:r>
            <a:r>
              <a:rPr lang="en-US" sz="1200" dirty="0" smtClean="0">
                <a:solidFill>
                  <a:schemeClr val="bg1"/>
                </a:solidFill>
              </a:rPr>
              <a:t>safety performance indicators (SPI) </a:t>
            </a:r>
            <a:endParaRPr lang="en-US" sz="1200" dirty="0">
              <a:solidFill>
                <a:schemeClr val="bg1"/>
              </a:solidFill>
            </a:endParaRPr>
          </a:p>
        </p:txBody>
      </p:sp>
      <p:sp>
        <p:nvSpPr>
          <p:cNvPr id="141" name="ZoneTexte 140"/>
          <p:cNvSpPr txBox="1"/>
          <p:nvPr/>
        </p:nvSpPr>
        <p:spPr>
          <a:xfrm>
            <a:off x="393082" y="941976"/>
            <a:ext cx="3286148" cy="553998"/>
          </a:xfrm>
          <a:prstGeom prst="rect">
            <a:avLst/>
          </a:prstGeom>
          <a:solidFill>
            <a:srgbClr val="0070C0"/>
          </a:solidFill>
          <a:ln w="28575">
            <a:solidFill>
              <a:schemeClr val="accent1"/>
            </a:solidFill>
          </a:ln>
        </p:spPr>
        <p:txBody>
          <a:bodyPr wrap="square" rtlCol="0">
            <a:spAutoFit/>
          </a:bodyPr>
          <a:lstStyle/>
          <a:p>
            <a:r>
              <a:rPr lang="en-US" b="1" dirty="0" smtClean="0">
                <a:solidFill>
                  <a:schemeClr val="bg1"/>
                </a:solidFill>
              </a:rPr>
              <a:t>Input from WP 1: </a:t>
            </a:r>
            <a:r>
              <a:rPr lang="en-US" sz="1200" dirty="0" smtClean="0">
                <a:solidFill>
                  <a:schemeClr val="bg1"/>
                </a:solidFill>
              </a:rPr>
              <a:t>applicable documentation for Aircraft, ATM, Airport, etc</a:t>
            </a:r>
            <a:endParaRPr lang="en-US" sz="1200" dirty="0">
              <a:solidFill>
                <a:schemeClr val="bg1"/>
              </a:solidFill>
            </a:endParaRPr>
          </a:p>
        </p:txBody>
      </p:sp>
      <p:cxnSp>
        <p:nvCxnSpPr>
          <p:cNvPr id="143" name="Connecteur droit avec flèche 142"/>
          <p:cNvCxnSpPr/>
          <p:nvPr/>
        </p:nvCxnSpPr>
        <p:spPr>
          <a:xfrm>
            <a:off x="3369479" y="1324597"/>
            <a:ext cx="1588" cy="232926"/>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9" name="Connecteur droit avec flèche 148"/>
          <p:cNvCxnSpPr/>
          <p:nvPr/>
        </p:nvCxnSpPr>
        <p:spPr>
          <a:xfrm>
            <a:off x="6984640" y="1282628"/>
            <a:ext cx="1588" cy="232926"/>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55" name="Organigramme : Disque magnétique 54"/>
          <p:cNvSpPr/>
          <p:nvPr/>
        </p:nvSpPr>
        <p:spPr>
          <a:xfrm>
            <a:off x="109288" y="3379784"/>
            <a:ext cx="1066800" cy="1214446"/>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In service event database</a:t>
            </a:r>
            <a:endParaRPr lang="en-US" sz="1600" b="1" dirty="0">
              <a:solidFill>
                <a:schemeClr val="tx1"/>
              </a:solidFill>
            </a:endParaRPr>
          </a:p>
        </p:txBody>
      </p:sp>
      <p:cxnSp>
        <p:nvCxnSpPr>
          <p:cNvPr id="217" name="Connecteur droit avec flèche 216"/>
          <p:cNvCxnSpPr/>
          <p:nvPr/>
        </p:nvCxnSpPr>
        <p:spPr>
          <a:xfrm rot="5400000">
            <a:off x="3038246" y="4737106"/>
            <a:ext cx="28575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9" name="Connecteur droit avec flèche 218"/>
          <p:cNvCxnSpPr/>
          <p:nvPr/>
        </p:nvCxnSpPr>
        <p:spPr>
          <a:xfrm rot="5400000">
            <a:off x="4432081" y="4700593"/>
            <a:ext cx="21431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0" name="Connecteur droit avec flèche 219"/>
          <p:cNvCxnSpPr/>
          <p:nvPr/>
        </p:nvCxnSpPr>
        <p:spPr>
          <a:xfrm rot="5400000">
            <a:off x="5860841" y="4700593"/>
            <a:ext cx="21431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1" name="Connecteur droit avec flèche 220"/>
          <p:cNvCxnSpPr/>
          <p:nvPr/>
        </p:nvCxnSpPr>
        <p:spPr>
          <a:xfrm rot="5400000">
            <a:off x="3253354" y="5450692"/>
            <a:ext cx="28575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2" name="Connecteur droit avec flèche 221"/>
          <p:cNvCxnSpPr/>
          <p:nvPr/>
        </p:nvCxnSpPr>
        <p:spPr>
          <a:xfrm rot="5400000">
            <a:off x="4682114" y="5450692"/>
            <a:ext cx="28575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3" name="Connecteur droit avec flèche 222"/>
          <p:cNvCxnSpPr/>
          <p:nvPr/>
        </p:nvCxnSpPr>
        <p:spPr>
          <a:xfrm rot="5400000">
            <a:off x="6110874" y="5450692"/>
            <a:ext cx="28575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4" name="Connecteur droit avec flèche 223"/>
          <p:cNvCxnSpPr/>
          <p:nvPr/>
        </p:nvCxnSpPr>
        <p:spPr>
          <a:xfrm rot="5400000">
            <a:off x="2896164" y="5879320"/>
            <a:ext cx="28575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5" name="Connecteur droit avec flèche 224"/>
          <p:cNvCxnSpPr/>
          <p:nvPr/>
        </p:nvCxnSpPr>
        <p:spPr>
          <a:xfrm rot="5400000">
            <a:off x="4824990" y="5879320"/>
            <a:ext cx="28575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6" name="Connecteur droit avec flèche 225"/>
          <p:cNvCxnSpPr/>
          <p:nvPr/>
        </p:nvCxnSpPr>
        <p:spPr>
          <a:xfrm rot="5400000">
            <a:off x="6396626" y="5879320"/>
            <a:ext cx="28575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7" name="Connecteur droit avec flèche 226"/>
          <p:cNvCxnSpPr/>
          <p:nvPr/>
        </p:nvCxnSpPr>
        <p:spPr>
          <a:xfrm rot="10800000" flipV="1">
            <a:off x="1823800" y="5730300"/>
            <a:ext cx="285752" cy="7837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2" name="Connecteur droit avec flèche 261"/>
          <p:cNvCxnSpPr/>
          <p:nvPr/>
        </p:nvCxnSpPr>
        <p:spPr>
          <a:xfrm>
            <a:off x="1109420" y="4278354"/>
            <a:ext cx="928694" cy="17429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4" name="Connecteur droit avec flèche 263"/>
          <p:cNvCxnSpPr/>
          <p:nvPr/>
        </p:nvCxnSpPr>
        <p:spPr>
          <a:xfrm flipV="1">
            <a:off x="1180858" y="3594098"/>
            <a:ext cx="500066" cy="14287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16200000" flipH="1">
            <a:off x="4187319" y="4137533"/>
            <a:ext cx="337343" cy="613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2" name="Connecteur en arc 91"/>
          <p:cNvCxnSpPr>
            <a:stCxn id="10" idx="4"/>
            <a:endCxn id="12" idx="6"/>
          </p:cNvCxnSpPr>
          <p:nvPr/>
        </p:nvCxnSpPr>
        <p:spPr>
          <a:xfrm rot="5400000">
            <a:off x="6944990" y="2486128"/>
            <a:ext cx="192539" cy="1852418"/>
          </a:xfrm>
          <a:prstGeom prst="curvedConnector2">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21" name="Connecteur en arc 120"/>
          <p:cNvCxnSpPr/>
          <p:nvPr/>
        </p:nvCxnSpPr>
        <p:spPr>
          <a:xfrm rot="16200000" flipH="1">
            <a:off x="6210679" y="345500"/>
            <a:ext cx="270584" cy="3293328"/>
          </a:xfrm>
          <a:prstGeom prst="curvedConnector3">
            <a:avLst>
              <a:gd name="adj1" fmla="val -128820"/>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9" name="Titre 10"/>
          <p:cNvSpPr>
            <a:spLocks noGrp="1"/>
          </p:cNvSpPr>
          <p:nvPr>
            <p:ph type="title"/>
          </p:nvPr>
        </p:nvSpPr>
        <p:spPr>
          <a:xfrm>
            <a:off x="1542869" y="138789"/>
            <a:ext cx="7215238" cy="755650"/>
          </a:xfrm>
        </p:spPr>
        <p:txBody>
          <a:bodyPr/>
          <a:lstStyle/>
          <a:p>
            <a:r>
              <a:rPr lang="en-GB" sz="2400" dirty="0" smtClean="0">
                <a:solidFill>
                  <a:schemeClr val="bg1"/>
                </a:solidFill>
              </a:rPr>
              <a:t>Relations between WP3 and WP 4.1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571572" y="109057"/>
            <a:ext cx="7572428" cy="755650"/>
          </a:xfrm>
        </p:spPr>
        <p:txBody>
          <a:bodyPr/>
          <a:lstStyle/>
          <a:p>
            <a:r>
              <a:rPr lang="en-GB" sz="2400" dirty="0" smtClean="0">
                <a:solidFill>
                  <a:schemeClr val="bg1"/>
                </a:solidFill>
              </a:rPr>
              <a:t>Lead Participants</a:t>
            </a:r>
          </a:p>
        </p:txBody>
      </p:sp>
      <p:sp>
        <p:nvSpPr>
          <p:cNvPr id="17" name="Espace réservé du contenu 16"/>
          <p:cNvSpPr>
            <a:spLocks noGrp="1"/>
          </p:cNvSpPr>
          <p:nvPr>
            <p:ph idx="1"/>
          </p:nvPr>
        </p:nvSpPr>
        <p:spPr>
          <a:xfrm>
            <a:off x="214281" y="1285860"/>
            <a:ext cx="8820661" cy="4681538"/>
          </a:xfrm>
        </p:spPr>
        <p:txBody>
          <a:bodyPr/>
          <a:lstStyle/>
          <a:p>
            <a:pPr>
              <a:buNone/>
            </a:pPr>
            <a:endParaRPr lang="en-GB" dirty="0" smtClean="0"/>
          </a:p>
          <a:p>
            <a:pPr>
              <a:buNone/>
            </a:pPr>
            <a:endParaRPr lang="en-GB" dirty="0" smtClean="0"/>
          </a:p>
          <a:p>
            <a:pPr lvl="1"/>
            <a:r>
              <a:rPr lang="en-GB" dirty="0" smtClean="0"/>
              <a:t>Management: </a:t>
            </a:r>
            <a:r>
              <a:rPr lang="en-GB" b="1" i="1" dirty="0" smtClean="0"/>
              <a:t>EADS APSYS</a:t>
            </a:r>
          </a:p>
          <a:p>
            <a:pPr lvl="1"/>
            <a:endParaRPr lang="en-GB" dirty="0" smtClean="0"/>
          </a:p>
          <a:p>
            <a:pPr lvl="1"/>
            <a:r>
              <a:rPr lang="en-GB" dirty="0" smtClean="0"/>
              <a:t>WP3.1 – Aviation Safety Assessment Methodology: </a:t>
            </a:r>
            <a:r>
              <a:rPr lang="en-GB" b="1" i="1" dirty="0" smtClean="0"/>
              <a:t>JPM</a:t>
            </a:r>
            <a:r>
              <a:rPr lang="en-GB" dirty="0" smtClean="0"/>
              <a:t> </a:t>
            </a:r>
            <a:r>
              <a:rPr lang="en-GB" b="1" i="1" dirty="0" smtClean="0"/>
              <a:t>Jean-Pierre </a:t>
            </a:r>
            <a:r>
              <a:rPr lang="en-GB" b="1" i="1" dirty="0" err="1" smtClean="0"/>
              <a:t>Magny</a:t>
            </a:r>
            <a:endParaRPr lang="en-GB" b="1" i="1" dirty="0" smtClean="0"/>
          </a:p>
          <a:p>
            <a:pPr lvl="1"/>
            <a:endParaRPr lang="en-GB" dirty="0" smtClean="0"/>
          </a:p>
          <a:p>
            <a:pPr lvl="1"/>
            <a:r>
              <a:rPr lang="en-GB" dirty="0" smtClean="0"/>
              <a:t>WP3.2 – Risk Models &amp; Accident Scenarios: </a:t>
            </a:r>
            <a:r>
              <a:rPr lang="en-GB" b="1" i="1" dirty="0" smtClean="0"/>
              <a:t>NLR</a:t>
            </a:r>
          </a:p>
          <a:p>
            <a:pPr lvl="1"/>
            <a:endParaRPr lang="en-GB" dirty="0" smtClean="0"/>
          </a:p>
          <a:p>
            <a:pPr lvl="1"/>
            <a:r>
              <a:rPr lang="en-GB" dirty="0" smtClean="0"/>
              <a:t>WP3.3 – Tool for Risk Assessment: </a:t>
            </a:r>
            <a:r>
              <a:rPr lang="en-GB" b="1" i="1" dirty="0" smtClean="0"/>
              <a:t>TUD</a:t>
            </a:r>
          </a:p>
          <a:p>
            <a:pPr lvl="1"/>
            <a:endParaRPr lang="en-GB" dirty="0" smtClean="0"/>
          </a:p>
          <a:p>
            <a:pPr lvl="1"/>
            <a:r>
              <a:rPr lang="en-GB" dirty="0" smtClean="0"/>
              <a:t>WP3.4 – Tool for Overall Safety Impact: </a:t>
            </a:r>
            <a:r>
              <a:rPr lang="en-GB" b="1" i="1" dirty="0" err="1" smtClean="0"/>
              <a:t>Isdefe</a:t>
            </a:r>
            <a:endParaRPr lang="en-GB" b="1" i="1" dirty="0" smtClean="0"/>
          </a:p>
          <a:p>
            <a:pPr lvl="1"/>
            <a:endParaRPr lang="en-GB" dirty="0" smtClean="0"/>
          </a:p>
          <a:p>
            <a:pPr lvl="1">
              <a:buNone/>
            </a:pPr>
            <a:r>
              <a:rPr lang="en-GB" sz="2000" dirty="0" smtClean="0">
                <a:solidFill>
                  <a:schemeClr val="tx2">
                    <a:lumMod val="40000"/>
                    <a:lumOff val="60000"/>
                  </a:schemeClr>
                </a:solidFill>
              </a:rPr>
              <a:t>=&gt; WP3.5 – Total Aviation System Safety Standards: </a:t>
            </a:r>
            <a:r>
              <a:rPr lang="en-GB" sz="2000" b="1" i="1" dirty="0" smtClean="0">
                <a:solidFill>
                  <a:schemeClr val="tx2">
                    <a:lumMod val="40000"/>
                    <a:lumOff val="60000"/>
                  </a:schemeClr>
                </a:solidFill>
              </a:rPr>
              <a:t>EADS APSYS</a:t>
            </a:r>
          </a:p>
          <a:p>
            <a:pPr algn="ctr">
              <a:buNone/>
            </a:pPr>
            <a:endParaRPr lang="en-GB" sz="2000" dirty="0" smtClean="0"/>
          </a:p>
          <a:p>
            <a:pPr>
              <a:buNone/>
            </a:pPr>
            <a:endParaRPr lang="en-GB" dirty="0" smtClean="0"/>
          </a:p>
          <a:p>
            <a:pPr algn="ctr">
              <a:buNone/>
            </a:pPr>
            <a:endParaRPr lang="en-GB" sz="2000" dirty="0" smtClean="0"/>
          </a:p>
        </p:txBody>
      </p:sp>
      <p:pic>
        <p:nvPicPr>
          <p:cNvPr id="33794" name="Picture 2" descr="http://t2.gstatic.com/images?q=tbn:ANd9GcRB346-G_B5IgugpMUEa18F-AvZC0cE_HEVkYq6ARZD-sqiAtwcPp3_6jx3">
            <a:hlinkClick r:id="rId2"/>
          </p:cNvPr>
          <p:cNvPicPr>
            <a:picLocks noChangeAspect="1" noChangeArrowheads="1"/>
          </p:cNvPicPr>
          <p:nvPr/>
        </p:nvPicPr>
        <p:blipFill>
          <a:blip r:embed="rId3" cstate="print"/>
          <a:srcRect/>
          <a:stretch>
            <a:fillRect/>
          </a:stretch>
        </p:blipFill>
        <p:spPr bwMode="auto">
          <a:xfrm>
            <a:off x="6377475" y="3206034"/>
            <a:ext cx="552446" cy="664808"/>
          </a:xfrm>
          <a:prstGeom prst="rect">
            <a:avLst/>
          </a:prstGeom>
          <a:noFill/>
        </p:spPr>
      </p:pic>
      <p:pic>
        <p:nvPicPr>
          <p:cNvPr id="33798" name="Picture 6" descr="http://t3.gstatic.com/images?q=tbn:ANd9GcT25LxH_ONyF0NqxlBNkP0el936BQaAkh0DtAGWrv8YPdjeBgYDnLBaZxT8">
            <a:hlinkClick r:id="rId4"/>
          </p:cNvPr>
          <p:cNvPicPr>
            <a:picLocks noChangeAspect="1" noChangeArrowheads="1"/>
          </p:cNvPicPr>
          <p:nvPr/>
        </p:nvPicPr>
        <p:blipFill>
          <a:blip r:embed="rId5" cstate="print"/>
          <a:srcRect/>
          <a:stretch>
            <a:fillRect/>
          </a:stretch>
        </p:blipFill>
        <p:spPr bwMode="auto">
          <a:xfrm>
            <a:off x="6121216" y="4710032"/>
            <a:ext cx="1428750" cy="485775"/>
          </a:xfrm>
          <a:prstGeom prst="rect">
            <a:avLst/>
          </a:prstGeom>
          <a:noFill/>
        </p:spPr>
      </p:pic>
      <p:pic>
        <p:nvPicPr>
          <p:cNvPr id="7" name="Image 15" descr="Logo_Apsys_UK small.jpg"/>
          <p:cNvPicPr>
            <a:picLocks noChangeAspect="1"/>
          </p:cNvPicPr>
          <p:nvPr/>
        </p:nvPicPr>
        <p:blipFill>
          <a:blip r:embed="rId6" cstate="print"/>
          <a:srcRect/>
          <a:stretch>
            <a:fillRect/>
          </a:stretch>
        </p:blipFill>
        <p:spPr bwMode="auto">
          <a:xfrm>
            <a:off x="7370007" y="5487987"/>
            <a:ext cx="1214446" cy="439398"/>
          </a:xfrm>
          <a:prstGeom prst="rect">
            <a:avLst/>
          </a:prstGeom>
          <a:noFill/>
          <a:ln w="9525">
            <a:noFill/>
            <a:miter lim="800000"/>
            <a:headEnd/>
            <a:tailEnd/>
          </a:ln>
        </p:spPr>
      </p:pic>
      <p:pic>
        <p:nvPicPr>
          <p:cNvPr id="9" name="Image 15" descr="Logo_Apsys_UK small.jpg"/>
          <p:cNvPicPr>
            <a:picLocks noChangeAspect="1"/>
          </p:cNvPicPr>
          <p:nvPr/>
        </p:nvPicPr>
        <p:blipFill>
          <a:blip r:embed="rId6" cstate="print"/>
          <a:srcRect/>
          <a:stretch>
            <a:fillRect/>
          </a:stretch>
        </p:blipFill>
        <p:spPr bwMode="auto">
          <a:xfrm>
            <a:off x="3714744" y="2071678"/>
            <a:ext cx="1214446" cy="439398"/>
          </a:xfrm>
          <a:prstGeom prst="rect">
            <a:avLst/>
          </a:prstGeom>
          <a:noFill/>
          <a:ln w="9525">
            <a:noFill/>
            <a:miter lim="800000"/>
            <a:headEnd/>
            <a:tailEnd/>
          </a:ln>
        </p:spPr>
      </p:pic>
      <p:pic>
        <p:nvPicPr>
          <p:cNvPr id="10" name="Picture 14" descr="\\nlr.nl\homes\oddidp\Volgnummers\Tekennummers\E-950\E977\Logo-Partners\LOGO_TU Delft.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198817" y="3992708"/>
            <a:ext cx="1347985" cy="5737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571572" y="122011"/>
            <a:ext cx="7572428" cy="755650"/>
          </a:xfrm>
        </p:spPr>
        <p:txBody>
          <a:bodyPr/>
          <a:lstStyle/>
          <a:p>
            <a:r>
              <a:rPr lang="en-GB" sz="2400" dirty="0" smtClean="0">
                <a:solidFill>
                  <a:schemeClr val="bg1"/>
                </a:solidFill>
              </a:rPr>
              <a:t>EADS APSYS Team</a:t>
            </a:r>
          </a:p>
        </p:txBody>
      </p:sp>
      <p:sp>
        <p:nvSpPr>
          <p:cNvPr id="17" name="Espace réservé du contenu 16"/>
          <p:cNvSpPr>
            <a:spLocks noGrp="1"/>
          </p:cNvSpPr>
          <p:nvPr>
            <p:ph idx="1"/>
          </p:nvPr>
        </p:nvSpPr>
        <p:spPr>
          <a:xfrm>
            <a:off x="239449" y="883188"/>
            <a:ext cx="8516938" cy="4681538"/>
          </a:xfrm>
        </p:spPr>
        <p:txBody>
          <a:bodyPr/>
          <a:lstStyle/>
          <a:p>
            <a:pPr lvl="1">
              <a:buNone/>
            </a:pPr>
            <a:endParaRPr lang="en-GB" sz="2000" dirty="0" smtClean="0"/>
          </a:p>
          <a:p>
            <a:pPr lvl="1">
              <a:buNone/>
            </a:pPr>
            <a:endParaRPr lang="en-GB" dirty="0" smtClean="0"/>
          </a:p>
          <a:p>
            <a:pPr lvl="1">
              <a:buNone/>
            </a:pPr>
            <a:endParaRPr lang="en-GB" sz="2000" dirty="0" smtClean="0"/>
          </a:p>
          <a:p>
            <a:pPr lvl="1">
              <a:buNone/>
            </a:pPr>
            <a:endParaRPr lang="en-GB" sz="2000" dirty="0" smtClean="0"/>
          </a:p>
          <a:p>
            <a:pPr lvl="1">
              <a:buFont typeface="Wingdings" pitchFamily="2" charset="2"/>
              <a:buChar char="Ø"/>
            </a:pPr>
            <a:r>
              <a:rPr lang="en-GB" sz="2000" dirty="0" smtClean="0"/>
              <a:t>WP3 – Technical Manager: </a:t>
            </a:r>
            <a:r>
              <a:rPr lang="en-GB" sz="2000" dirty="0" err="1" smtClean="0"/>
              <a:t>Véronique</a:t>
            </a:r>
            <a:r>
              <a:rPr lang="en-GB" sz="2000" dirty="0" smtClean="0"/>
              <a:t> BONVINO</a:t>
            </a:r>
          </a:p>
          <a:p>
            <a:pPr lvl="1">
              <a:buNone/>
            </a:pPr>
            <a:r>
              <a:rPr lang="en-GB" sz="2000" b="1" i="1" dirty="0" smtClean="0"/>
              <a:t>			</a:t>
            </a:r>
            <a:r>
              <a:rPr lang="en-GB" sz="2000" b="1" i="1" dirty="0" smtClean="0">
                <a:hlinkClick r:id="rId2"/>
              </a:rPr>
              <a:t>veronique.bonvino@apsys.eads.net</a:t>
            </a:r>
            <a:endParaRPr lang="en-GB" sz="2000" b="1" i="1" dirty="0" smtClean="0"/>
          </a:p>
          <a:p>
            <a:pPr lvl="1">
              <a:buNone/>
            </a:pPr>
            <a:endParaRPr lang="en-GB" sz="2000" b="1" i="1" dirty="0" smtClean="0"/>
          </a:p>
          <a:p>
            <a:pPr lvl="1">
              <a:buNone/>
            </a:pPr>
            <a:endParaRPr lang="en-GB" sz="2000" b="1" i="1" dirty="0" smtClean="0"/>
          </a:p>
          <a:p>
            <a:pPr lvl="1">
              <a:buFont typeface="Wingdings" pitchFamily="2" charset="2"/>
              <a:buChar char="Ø"/>
            </a:pPr>
            <a:r>
              <a:rPr lang="en-GB" sz="2000" dirty="0" smtClean="0"/>
              <a:t>WP3 – Technical Manager Deputy: Matthieu FEUVRIER</a:t>
            </a:r>
          </a:p>
          <a:p>
            <a:pPr lvl="1">
              <a:buNone/>
            </a:pPr>
            <a:r>
              <a:rPr lang="en-GB" sz="2000" b="1" i="1" dirty="0" smtClean="0"/>
              <a:t>			</a:t>
            </a:r>
            <a:r>
              <a:rPr lang="en-GB" sz="2000" b="1" i="1" dirty="0" smtClean="0">
                <a:hlinkClick r:id="rId3"/>
              </a:rPr>
              <a:t>matthieu.feuvrier@apsys.eads.net</a:t>
            </a:r>
            <a:endParaRPr lang="en-GB" sz="2000" b="1" i="1" dirty="0" smtClean="0">
              <a:hlinkClick r:id="rId2"/>
            </a:endParaRPr>
          </a:p>
          <a:p>
            <a:pPr algn="ctr">
              <a:buFont typeface="Wingdings" pitchFamily="2" charset="2"/>
              <a:buChar char="Ø"/>
            </a:pPr>
            <a:endParaRPr lang="en-GB" sz="2000" dirty="0" smtClean="0"/>
          </a:p>
          <a:p>
            <a:pPr algn="ctr">
              <a:buFont typeface="Wingdings" pitchFamily="2" charset="2"/>
              <a:buChar char="Ø"/>
            </a:pPr>
            <a:endParaRPr lang="en-GB" sz="2000" dirty="0" smtClean="0"/>
          </a:p>
          <a:p>
            <a:pPr lvl="1">
              <a:buFont typeface="Wingdings" pitchFamily="2" charset="2"/>
              <a:buChar char="Ø"/>
            </a:pPr>
            <a:r>
              <a:rPr lang="en-GB" sz="2000" dirty="0" smtClean="0"/>
              <a:t>WP3 – Expert: Jean-Pierre HECKMANN</a:t>
            </a:r>
          </a:p>
          <a:p>
            <a:pPr lvl="1">
              <a:buNone/>
            </a:pPr>
            <a:r>
              <a:rPr lang="en-GB" sz="2000" b="1" i="1" dirty="0" smtClean="0"/>
              <a:t>			</a:t>
            </a:r>
            <a:r>
              <a:rPr lang="en-GB" sz="2000" b="1" i="1" dirty="0" smtClean="0">
                <a:hlinkClick r:id="rId4"/>
              </a:rPr>
              <a:t>jean-pierre.heckmann@apsys.eads.net</a:t>
            </a:r>
            <a:endParaRPr lang="en-GB" sz="2000" b="1" i="1" dirty="0" smtClean="0"/>
          </a:p>
          <a:p>
            <a:pPr lvl="1">
              <a:buNone/>
            </a:pPr>
            <a:endParaRPr lang="en-GB" dirty="0" smtClean="0"/>
          </a:p>
          <a:p>
            <a:pPr algn="ctr">
              <a:buNone/>
            </a:pPr>
            <a:endParaRPr lang="en-GB" sz="2000" dirty="0" smtClean="0"/>
          </a:p>
        </p:txBody>
      </p:sp>
      <p:pic>
        <p:nvPicPr>
          <p:cNvPr id="43016" name="Picture 8" descr="http://intrapsys.net/sys/images/personnel/Jean-Pierre.Heckmann.jpg"/>
          <p:cNvPicPr>
            <a:picLocks noChangeAspect="1" noChangeArrowheads="1"/>
          </p:cNvPicPr>
          <p:nvPr/>
        </p:nvPicPr>
        <p:blipFill>
          <a:blip r:embed="rId5" cstate="print"/>
          <a:srcRect/>
          <a:stretch>
            <a:fillRect/>
          </a:stretch>
        </p:blipFill>
        <p:spPr bwMode="auto">
          <a:xfrm>
            <a:off x="7572396" y="4929198"/>
            <a:ext cx="1000132" cy="1262070"/>
          </a:xfrm>
          <a:prstGeom prst="rect">
            <a:avLst/>
          </a:prstGeom>
          <a:noFill/>
        </p:spPr>
      </p:pic>
      <p:pic>
        <p:nvPicPr>
          <p:cNvPr id="10242" name="Picture 2"/>
          <p:cNvPicPr>
            <a:picLocks noChangeAspect="1" noChangeArrowheads="1"/>
          </p:cNvPicPr>
          <p:nvPr/>
        </p:nvPicPr>
        <p:blipFill>
          <a:blip r:embed="rId6" cstate="print"/>
          <a:srcRect/>
          <a:stretch>
            <a:fillRect/>
          </a:stretch>
        </p:blipFill>
        <p:spPr bwMode="auto">
          <a:xfrm>
            <a:off x="7572396" y="3500438"/>
            <a:ext cx="1071570" cy="1241235"/>
          </a:xfrm>
          <a:prstGeom prst="rect">
            <a:avLst/>
          </a:prstGeom>
          <a:noFill/>
          <a:ln w="9525">
            <a:noFill/>
            <a:miter lim="800000"/>
            <a:headEnd/>
            <a:tailEnd/>
          </a:ln>
          <a:effectLst/>
        </p:spPr>
      </p:pic>
      <p:pic>
        <p:nvPicPr>
          <p:cNvPr id="13313" name="Picture 1"/>
          <p:cNvPicPr>
            <a:picLocks noChangeAspect="1" noChangeArrowheads="1"/>
          </p:cNvPicPr>
          <p:nvPr/>
        </p:nvPicPr>
        <p:blipFill>
          <a:blip r:embed="rId7" cstate="print"/>
          <a:srcRect/>
          <a:stretch>
            <a:fillRect/>
          </a:stretch>
        </p:blipFill>
        <p:spPr bwMode="auto">
          <a:xfrm>
            <a:off x="7558482" y="2105636"/>
            <a:ext cx="1048624" cy="12283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285720" y="5286388"/>
            <a:ext cx="8501122" cy="1041400"/>
          </a:xfrm>
          <a:prstGeom prst="rect">
            <a:avLst/>
          </a:prstGeom>
          <a:noFill/>
          <a:ln w="9525">
            <a:noFill/>
            <a:miter lim="800000"/>
            <a:headEnd/>
            <a:tailEnd/>
          </a:ln>
        </p:spPr>
        <p:txBody>
          <a:bodyPr lIns="0" tIns="0" rIns="0" bIns="0"/>
          <a:lstStyle/>
          <a:p>
            <a:pPr algn="ctr" eaLnBrk="0" hangingPunct="0">
              <a:spcBef>
                <a:spcPct val="20000"/>
              </a:spcBef>
              <a:tabLst>
                <a:tab pos="0" algn="l"/>
              </a:tabLst>
            </a:pPr>
            <a:endParaRPr lang="en-GB" sz="1200" dirty="0">
              <a:solidFill>
                <a:srgbClr val="000000"/>
              </a:solidFill>
            </a:endParaRPr>
          </a:p>
          <a:p>
            <a:pPr eaLnBrk="0" hangingPunct="0">
              <a:spcBef>
                <a:spcPct val="20000"/>
              </a:spcBef>
              <a:tabLst>
                <a:tab pos="0" algn="l"/>
              </a:tabLst>
            </a:pPr>
            <a:r>
              <a:rPr lang="en-GB" sz="1000" dirty="0">
                <a:solidFill>
                  <a:srgbClr val="000000"/>
                </a:solidFill>
              </a:rPr>
              <a:t>The reproduction, distribution and utilization of this document as well </a:t>
            </a:r>
            <a:r>
              <a:rPr lang="en-GB" sz="1000" dirty="0" smtClean="0">
                <a:solidFill>
                  <a:srgbClr val="000000"/>
                </a:solidFill>
              </a:rPr>
              <a:t>as the </a:t>
            </a:r>
            <a:r>
              <a:rPr lang="en-GB" sz="1000" dirty="0">
                <a:solidFill>
                  <a:srgbClr val="000000"/>
                </a:solidFill>
              </a:rPr>
              <a:t>communication of its contents to others without express authorization </a:t>
            </a:r>
            <a:r>
              <a:rPr lang="en-GB" sz="1000" dirty="0" smtClean="0">
                <a:solidFill>
                  <a:srgbClr val="000000"/>
                </a:solidFill>
              </a:rPr>
              <a:t>is </a:t>
            </a:r>
            <a:r>
              <a:rPr lang="en-GB" sz="1000" dirty="0">
                <a:solidFill>
                  <a:srgbClr val="000000"/>
                </a:solidFill>
              </a:rPr>
              <a:t>prohibited. Offenders will be held liable for the payment of damages. </a:t>
            </a:r>
            <a:r>
              <a:rPr lang="en-GB" sz="1000" dirty="0" smtClean="0">
                <a:solidFill>
                  <a:srgbClr val="000000"/>
                </a:solidFill>
              </a:rPr>
              <a:t>All </a:t>
            </a:r>
            <a:r>
              <a:rPr lang="en-GB" sz="1000" dirty="0">
                <a:solidFill>
                  <a:srgbClr val="000000"/>
                </a:solidFill>
              </a:rPr>
              <a:t>rights reserved in the event of the grant of a patent, utility model or design.</a:t>
            </a:r>
            <a:endParaRPr lang="de-DE" sz="1000" dirty="0">
              <a:solidFill>
                <a:srgbClr val="000000"/>
              </a:solidFill>
            </a:endParaRPr>
          </a:p>
        </p:txBody>
      </p:sp>
      <p:sp>
        <p:nvSpPr>
          <p:cNvPr id="9219" name="Rectangle 5"/>
          <p:cNvSpPr>
            <a:spLocks noChangeArrowheads="1"/>
          </p:cNvSpPr>
          <p:nvPr/>
        </p:nvSpPr>
        <p:spPr bwMode="auto">
          <a:xfrm>
            <a:off x="1428728" y="2143116"/>
            <a:ext cx="6105525" cy="836612"/>
          </a:xfrm>
          <a:prstGeom prst="rect">
            <a:avLst/>
          </a:prstGeom>
          <a:noFill/>
          <a:ln w="9525">
            <a:noFill/>
            <a:miter lim="800000"/>
            <a:headEnd/>
            <a:tailEnd/>
          </a:ln>
        </p:spPr>
        <p:txBody>
          <a:bodyPr lIns="0" tIns="0" rIns="0" bIns="0"/>
          <a:lstStyle/>
          <a:p>
            <a:pPr algn="ctr"/>
            <a:r>
              <a:rPr lang="en-US" sz="2200" dirty="0"/>
              <a:t>Thank you for your attention!</a:t>
            </a:r>
          </a:p>
        </p:txBody>
      </p:sp>
      <p:sp>
        <p:nvSpPr>
          <p:cNvPr id="6" name="ZoneTexte 5"/>
          <p:cNvSpPr txBox="1"/>
          <p:nvPr/>
        </p:nvSpPr>
        <p:spPr>
          <a:xfrm>
            <a:off x="2786050" y="3214686"/>
            <a:ext cx="3143272" cy="461665"/>
          </a:xfrm>
          <a:prstGeom prst="rect">
            <a:avLst/>
          </a:prstGeom>
          <a:noFill/>
        </p:spPr>
        <p:txBody>
          <a:bodyPr wrap="square" rtlCol="0">
            <a:spAutoFit/>
          </a:bodyPr>
          <a:lstStyle/>
          <a:p>
            <a:pPr algn="ctr"/>
            <a:r>
              <a:rPr lang="en-GB" sz="2400" dirty="0" smtClean="0"/>
              <a:t>Questions?</a:t>
            </a:r>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8"/>
          <p:cNvSpPr>
            <a:spLocks noGrp="1"/>
          </p:cNvSpPr>
          <p:nvPr>
            <p:ph idx="4294967295"/>
          </p:nvPr>
        </p:nvSpPr>
        <p:spPr>
          <a:xfrm>
            <a:off x="627063" y="1152525"/>
            <a:ext cx="8516937" cy="4868863"/>
          </a:xfrm>
        </p:spPr>
        <p:txBody>
          <a:bodyPr/>
          <a:lstStyle/>
          <a:p>
            <a:pPr>
              <a:buNone/>
            </a:pPr>
            <a:r>
              <a:rPr lang="en-GB" dirty="0" smtClean="0"/>
              <a:t>Safety Risk Management within the ASCOS project</a:t>
            </a:r>
          </a:p>
          <a:p>
            <a:pPr>
              <a:buNone/>
            </a:pPr>
            <a:r>
              <a:rPr lang="en-GB" dirty="0" smtClean="0"/>
              <a:t>Main Objective &amp; Certification Context</a:t>
            </a:r>
          </a:p>
          <a:p>
            <a:pPr>
              <a:buNone/>
            </a:pPr>
            <a:r>
              <a:rPr lang="en-GB" dirty="0" smtClean="0"/>
              <a:t>Relations between the project components</a:t>
            </a:r>
          </a:p>
          <a:p>
            <a:pPr lvl="1">
              <a:buNone/>
            </a:pPr>
            <a:r>
              <a:rPr lang="en-GB" dirty="0" smtClean="0"/>
              <a:t>WP3 main drivers</a:t>
            </a:r>
          </a:p>
          <a:p>
            <a:pPr lvl="1">
              <a:buNone/>
            </a:pPr>
            <a:r>
              <a:rPr lang="en-GB" dirty="0" smtClean="0"/>
              <a:t>WP3.1</a:t>
            </a:r>
          </a:p>
          <a:p>
            <a:pPr lvl="1">
              <a:buNone/>
            </a:pPr>
            <a:r>
              <a:rPr lang="en-GB" dirty="0" smtClean="0"/>
              <a:t>WP3.2 and 3.3</a:t>
            </a:r>
          </a:p>
          <a:p>
            <a:pPr lvl="1">
              <a:buNone/>
            </a:pPr>
            <a:r>
              <a:rPr lang="en-GB" dirty="0" smtClean="0"/>
              <a:t>WP3.4</a:t>
            </a:r>
          </a:p>
          <a:p>
            <a:pPr lvl="1">
              <a:buNone/>
            </a:pPr>
            <a:r>
              <a:rPr lang="en-GB" dirty="0" smtClean="0"/>
              <a:t>WP 3.5</a:t>
            </a:r>
          </a:p>
          <a:p>
            <a:pPr>
              <a:buNone/>
            </a:pPr>
            <a:r>
              <a:rPr lang="en-GB" dirty="0" smtClean="0"/>
              <a:t>Task Structure</a:t>
            </a:r>
          </a:p>
          <a:p>
            <a:pPr>
              <a:buNone/>
            </a:pPr>
            <a:r>
              <a:rPr lang="en-GB" dirty="0" smtClean="0"/>
              <a:t>Relations between WP3 and WP 4.1</a:t>
            </a:r>
          </a:p>
          <a:p>
            <a:pPr>
              <a:buNone/>
            </a:pPr>
            <a:r>
              <a:rPr lang="en-GB" dirty="0" smtClean="0"/>
              <a:t>Lead Participants</a:t>
            </a:r>
          </a:p>
          <a:p>
            <a:pPr>
              <a:buNone/>
            </a:pPr>
            <a:r>
              <a:rPr lang="en-GB" dirty="0" smtClean="0"/>
              <a:t>Proposed Work Breakdown Structure</a:t>
            </a:r>
          </a:p>
          <a:p>
            <a:pPr>
              <a:buNone/>
            </a:pPr>
            <a:r>
              <a:rPr lang="en-GB" dirty="0" smtClean="0"/>
              <a:t>EADS APSYS Team</a:t>
            </a:r>
          </a:p>
        </p:txBody>
      </p:sp>
      <p:sp>
        <p:nvSpPr>
          <p:cNvPr id="8195" name="Titre 10"/>
          <p:cNvSpPr>
            <a:spLocks noGrp="1"/>
          </p:cNvSpPr>
          <p:nvPr>
            <p:ph type="title" idx="4294967295"/>
          </p:nvPr>
        </p:nvSpPr>
        <p:spPr>
          <a:xfrm>
            <a:off x="2571750" y="134938"/>
            <a:ext cx="6572250" cy="755650"/>
          </a:xfrm>
        </p:spPr>
        <p:txBody>
          <a:bodyPr/>
          <a:lstStyle/>
          <a:p>
            <a:r>
              <a:rPr lang="fr-FR" sz="2400" dirty="0" smtClean="0">
                <a:solidFill>
                  <a:schemeClr val="bg1"/>
                </a:solidFill>
              </a:rPr>
              <a:t>Plan</a:t>
            </a:r>
          </a:p>
        </p:txBody>
      </p:sp>
      <p:sp>
        <p:nvSpPr>
          <p:cNvPr id="4" name="Espace réservé de la date 3"/>
          <p:cNvSpPr>
            <a:spLocks noGrp="1"/>
          </p:cNvSpPr>
          <p:nvPr>
            <p:ph type="dt" sz="half" idx="2"/>
          </p:nvPr>
        </p:nvSpPr>
        <p:spPr/>
        <p:txBody>
          <a:bodyPr/>
          <a:lstStyle/>
          <a:p>
            <a:pPr>
              <a:defRPr/>
            </a:pPr>
            <a:r>
              <a:rPr kumimoji="0" lang="fr-FR" sz="900" b="1" i="0" u="none" strike="noStrike" kern="1200" cap="all" spc="0" normalizeH="0" baseline="0" noProof="0" smtClean="0">
                <a:ln>
                  <a:noFill/>
                </a:ln>
                <a:solidFill>
                  <a:schemeClr val="accent2"/>
                </a:solidFill>
                <a:effectLst/>
                <a:uLnTx/>
                <a:uFillTx/>
                <a:latin typeface="Calibri" pitchFamily="34" charset="0"/>
                <a:ea typeface="+mn-ea"/>
                <a:cs typeface="+mn-cs"/>
              </a:rPr>
              <a:t>30 October, 2012</a:t>
            </a:r>
            <a:endParaRPr lang="en-US" dirty="0"/>
          </a:p>
        </p:txBody>
      </p:sp>
      <p:sp>
        <p:nvSpPr>
          <p:cNvPr id="5" name="Espace réservé du pied de page 4"/>
          <p:cNvSpPr>
            <a:spLocks noGrp="1"/>
          </p:cNvSpPr>
          <p:nvPr>
            <p:ph type="ftr" sz="quarter" idx="3"/>
          </p:nvPr>
        </p:nvSpPr>
        <p:spPr/>
        <p:txBody>
          <a:bodyPr/>
          <a:lstStyle/>
          <a:p>
            <a:r>
              <a:rPr lang="en-US" smtClean="0"/>
              <a:t>AVIATION SAFETY AND CERTIFICATION OF NEW OPERATIONS AND SYSTEMS</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518407" y="118697"/>
            <a:ext cx="9870510" cy="755650"/>
          </a:xfrm>
        </p:spPr>
        <p:txBody>
          <a:bodyPr/>
          <a:lstStyle/>
          <a:p>
            <a:r>
              <a:rPr lang="en-GB" sz="2400" dirty="0" smtClean="0">
                <a:solidFill>
                  <a:schemeClr val="bg1"/>
                </a:solidFill>
              </a:rPr>
              <a:t>Safety Risk Management within the ASCOS project</a:t>
            </a:r>
          </a:p>
        </p:txBody>
      </p:sp>
      <p:pic>
        <p:nvPicPr>
          <p:cNvPr id="21506" name="Picture 2"/>
          <p:cNvPicPr>
            <a:picLocks noChangeAspect="1" noChangeArrowheads="1"/>
          </p:cNvPicPr>
          <p:nvPr/>
        </p:nvPicPr>
        <p:blipFill>
          <a:blip r:embed="rId2" cstate="print"/>
          <a:srcRect/>
          <a:stretch>
            <a:fillRect/>
          </a:stretch>
        </p:blipFill>
        <p:spPr bwMode="auto">
          <a:xfrm>
            <a:off x="735682" y="1361456"/>
            <a:ext cx="7398110" cy="4665339"/>
          </a:xfrm>
          <a:prstGeom prst="rect">
            <a:avLst/>
          </a:prstGeom>
          <a:noFill/>
          <a:ln w="9525">
            <a:noFill/>
            <a:miter lim="800000"/>
            <a:headEnd/>
            <a:tailEnd/>
          </a:ln>
          <a:effectLst/>
        </p:spPr>
      </p:pic>
      <p:sp>
        <p:nvSpPr>
          <p:cNvPr id="7" name="Espace réservé du contenu 8"/>
          <p:cNvSpPr txBox="1">
            <a:spLocks/>
          </p:cNvSpPr>
          <p:nvPr/>
        </p:nvSpPr>
        <p:spPr bwMode="auto">
          <a:xfrm>
            <a:off x="6622368" y="6033256"/>
            <a:ext cx="2286016" cy="357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342900" marR="0" lvl="0" indent="-342900" algn="just" defTabSz="914400" rtl="0" eaLnBrk="1" fontAlgn="base" latinLnBrk="0" hangingPunct="1">
              <a:lnSpc>
                <a:spcPct val="100000"/>
              </a:lnSpc>
              <a:spcBef>
                <a:spcPct val="20000"/>
              </a:spcBef>
              <a:spcAft>
                <a:spcPct val="0"/>
              </a:spcAft>
              <a:buClrTx/>
              <a:buSzTx/>
              <a:buFontTx/>
              <a:buNone/>
              <a:tabLst/>
              <a:defRPr/>
            </a:pPr>
            <a:r>
              <a:rPr kumimoji="0" lang="en-GB" sz="1200" b="0" i="0" u="sng" strike="noStrike" kern="0" cap="none" spc="0" normalizeH="0" baseline="0" noProof="0" dirty="0" smtClean="0">
                <a:ln>
                  <a:noFill/>
                </a:ln>
                <a:solidFill>
                  <a:srgbClr val="000000"/>
                </a:solidFill>
                <a:effectLst/>
                <a:uLnTx/>
                <a:uFillTx/>
                <a:latin typeface="+mn-lt"/>
                <a:ea typeface="+mn-ea"/>
                <a:cs typeface="+mn-cs"/>
              </a:rPr>
              <a:t>Source:</a:t>
            </a:r>
            <a:r>
              <a:rPr kumimoji="0" lang="en-GB" sz="1200" b="0" i="0" u="sng" strike="noStrike" kern="0" cap="none" spc="0" normalizeH="0" noProof="0" dirty="0" smtClean="0">
                <a:ln>
                  <a:noFill/>
                </a:ln>
                <a:solidFill>
                  <a:srgbClr val="000000"/>
                </a:solidFill>
                <a:effectLst/>
                <a:uLnTx/>
                <a:uFillTx/>
                <a:latin typeface="+mn-lt"/>
                <a:ea typeface="+mn-ea"/>
                <a:cs typeface="+mn-cs"/>
              </a:rPr>
              <a:t> GA Annex I – Figure 1.</a:t>
            </a:r>
            <a:endParaRPr kumimoji="0" lang="en-GB" sz="1200" b="0" i="0" u="sng" strike="noStrike" kern="0" cap="none" spc="0" normalizeH="0" baseline="0" noProof="0" dirty="0" smtClean="0">
              <a:ln>
                <a:noFill/>
              </a:ln>
              <a:solidFill>
                <a:srgbClr val="000000"/>
              </a:solidFill>
              <a:effectLst/>
              <a:uLnTx/>
              <a:uFillTx/>
              <a:latin typeface="+mn-lt"/>
              <a:ea typeface="+mn-ea"/>
              <a:cs typeface="+mn-cs"/>
            </a:endParaRPr>
          </a:p>
        </p:txBody>
      </p:sp>
      <p:grpSp>
        <p:nvGrpSpPr>
          <p:cNvPr id="3" name="Groupe 33"/>
          <p:cNvGrpSpPr/>
          <p:nvPr/>
        </p:nvGrpSpPr>
        <p:grpSpPr>
          <a:xfrm>
            <a:off x="3812345" y="1941343"/>
            <a:ext cx="3995224" cy="3995223"/>
            <a:chOff x="3857619" y="1714488"/>
            <a:chExt cx="3431128" cy="3128500"/>
          </a:xfrm>
        </p:grpSpPr>
        <p:cxnSp>
          <p:nvCxnSpPr>
            <p:cNvPr id="15" name="Connecteur droit 14"/>
            <p:cNvCxnSpPr/>
            <p:nvPr/>
          </p:nvCxnSpPr>
          <p:spPr>
            <a:xfrm>
              <a:off x="4572000" y="1714488"/>
              <a:ext cx="1500198" cy="1588"/>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rot="5400000">
              <a:off x="3425820" y="2835723"/>
              <a:ext cx="2268470" cy="27587"/>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5400000">
              <a:off x="5214942" y="2571744"/>
              <a:ext cx="1714512"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3857620" y="4830386"/>
              <a:ext cx="3419046" cy="1260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6563101" y="4130484"/>
              <a:ext cx="1402972" cy="3"/>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5400000">
              <a:off x="3428992" y="4390743"/>
              <a:ext cx="857256"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flipV="1">
              <a:off x="6056441" y="3421944"/>
              <a:ext cx="1232306" cy="11017"/>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flipV="1">
              <a:off x="3857619" y="3962114"/>
              <a:ext cx="715434" cy="10621"/>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35" name="Rectangle 34"/>
          <p:cNvSpPr/>
          <p:nvPr/>
        </p:nvSpPr>
        <p:spPr>
          <a:xfrm>
            <a:off x="4727358" y="4039616"/>
            <a:ext cx="1461805" cy="668173"/>
          </a:xfrm>
          <a:prstGeom prst="rect">
            <a:avLst/>
          </a:prstGeom>
          <a:noFill/>
        </p:spPr>
        <p:txBody>
          <a:bodyPr wrap="none" lIns="91440" tIns="45720" rIns="91440" bIns="45720">
            <a:spAutoFit/>
          </a:bodyPr>
          <a:lstStyle/>
          <a:p>
            <a:pPr algn="ctr"/>
            <a:r>
              <a:rPr lang="fr-FR" sz="2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WP 03</a:t>
            </a:r>
            <a:endParaRPr lang="fr-FR" sz="2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7" name="ZoneTexte 16"/>
          <p:cNvSpPr txBox="1"/>
          <p:nvPr/>
        </p:nvSpPr>
        <p:spPr>
          <a:xfrm>
            <a:off x="4657725" y="2714625"/>
            <a:ext cx="1647826" cy="923330"/>
          </a:xfrm>
          <a:prstGeom prst="rect">
            <a:avLst/>
          </a:prstGeom>
          <a:solidFill>
            <a:srgbClr val="FFFFCC"/>
          </a:solidFill>
        </p:spPr>
        <p:txBody>
          <a:bodyPr wrap="square" rtlCol="0">
            <a:spAutoFit/>
          </a:bodyPr>
          <a:lstStyle/>
          <a:p>
            <a:r>
              <a:rPr lang="en-US" b="1" dirty="0" smtClean="0"/>
              <a:t>SAFETY RISK MANAGEMENT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541833" y="100668"/>
            <a:ext cx="7786725" cy="755650"/>
          </a:xfrm>
        </p:spPr>
        <p:txBody>
          <a:bodyPr/>
          <a:lstStyle/>
          <a:p>
            <a:r>
              <a:rPr lang="en-GB" sz="2400" dirty="0" smtClean="0">
                <a:solidFill>
                  <a:schemeClr val="bg1"/>
                </a:solidFill>
              </a:rPr>
              <a:t>Main Objective &amp; Certification Context</a:t>
            </a:r>
            <a:endParaRPr lang="en-GB" sz="2400" b="1" dirty="0" smtClean="0">
              <a:solidFill>
                <a:schemeClr val="bg1"/>
              </a:solidFill>
            </a:endParaRPr>
          </a:p>
        </p:txBody>
      </p:sp>
      <p:sp>
        <p:nvSpPr>
          <p:cNvPr id="17" name="Espace réservé du contenu 16"/>
          <p:cNvSpPr>
            <a:spLocks noGrp="1"/>
          </p:cNvSpPr>
          <p:nvPr>
            <p:ph idx="1"/>
          </p:nvPr>
        </p:nvSpPr>
        <p:spPr>
          <a:xfrm>
            <a:off x="123825" y="1339850"/>
            <a:ext cx="8877300" cy="4681538"/>
          </a:xfrm>
        </p:spPr>
        <p:txBody>
          <a:bodyPr/>
          <a:lstStyle/>
          <a:p>
            <a:r>
              <a:rPr lang="en-GB" dirty="0" smtClean="0"/>
              <a:t>Main Objective:</a:t>
            </a:r>
          </a:p>
          <a:p>
            <a:pPr algn="ctr">
              <a:buNone/>
            </a:pPr>
            <a:r>
              <a:rPr lang="en-GB" sz="2000" dirty="0" smtClean="0">
                <a:solidFill>
                  <a:schemeClr val="accent1">
                    <a:lumMod val="75000"/>
                  </a:schemeClr>
                </a:solidFill>
              </a:rPr>
              <a:t>To develop a Total Aviation System Safety Risk Management Methodology.</a:t>
            </a:r>
          </a:p>
          <a:p>
            <a:pPr algn="ctr">
              <a:buNone/>
            </a:pPr>
            <a:endParaRPr lang="en-GB" sz="2000" dirty="0" smtClean="0"/>
          </a:p>
          <a:p>
            <a:r>
              <a:rPr lang="en-GB" dirty="0" smtClean="0"/>
              <a:t>Certification Context: </a:t>
            </a:r>
            <a:r>
              <a:rPr lang="en-GB" sz="2000" dirty="0" smtClean="0">
                <a:solidFill>
                  <a:schemeClr val="accent1">
                    <a:lumMod val="75000"/>
                  </a:schemeClr>
                </a:solidFill>
              </a:rPr>
              <a:t>Aviation: Aircraft + Air Traffic Management + Airports</a:t>
            </a:r>
          </a:p>
          <a:p>
            <a:pPr>
              <a:buNone/>
            </a:pPr>
            <a:endParaRPr lang="en-GB" dirty="0" smtClean="0"/>
          </a:p>
          <a:p>
            <a:pPr algn="ctr">
              <a:buNone/>
            </a:pPr>
            <a:endParaRPr lang="en-GB" sz="2000" dirty="0" smtClean="0"/>
          </a:p>
        </p:txBody>
      </p:sp>
      <p:pic>
        <p:nvPicPr>
          <p:cNvPr id="22530" name="Picture 2" descr="http://t1.gstatic.com/images?q=tbn:ANd9GcQQy8m8zY_1jd6i3MfrS8M9lQjuLmASHNA1SmxpatgCa1v_GGJ4yzKM4w">
            <a:hlinkClick r:id="rId2"/>
          </p:cNvPr>
          <p:cNvPicPr>
            <a:picLocks noChangeAspect="1" noChangeArrowheads="1"/>
          </p:cNvPicPr>
          <p:nvPr/>
        </p:nvPicPr>
        <p:blipFill>
          <a:blip r:embed="rId3" cstate="print"/>
          <a:srcRect/>
          <a:stretch>
            <a:fillRect/>
          </a:stretch>
        </p:blipFill>
        <p:spPr bwMode="auto">
          <a:xfrm>
            <a:off x="3214678" y="3990982"/>
            <a:ext cx="2071694" cy="1752594"/>
          </a:xfrm>
          <a:prstGeom prst="rect">
            <a:avLst/>
          </a:prstGeom>
          <a:noFill/>
          <a:ln>
            <a:solidFill>
              <a:schemeClr val="tx1"/>
            </a:solidFill>
          </a:ln>
        </p:spPr>
      </p:pic>
      <p:sp>
        <p:nvSpPr>
          <p:cNvPr id="20" name="Légende encadrée 1 19"/>
          <p:cNvSpPr/>
          <p:nvPr/>
        </p:nvSpPr>
        <p:spPr>
          <a:xfrm>
            <a:off x="2752726" y="2919409"/>
            <a:ext cx="2809874" cy="857256"/>
          </a:xfrm>
          <a:prstGeom prst="borderCallout1">
            <a:avLst>
              <a:gd name="adj1" fmla="val 126527"/>
              <a:gd name="adj2" fmla="val 49444"/>
              <a:gd name="adj3" fmla="val 100500"/>
              <a:gd name="adj4" fmla="val 49285"/>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2">
                    <a:lumMod val="75000"/>
                  </a:schemeClr>
                </a:solidFill>
              </a:rPr>
              <a:t>ASCOS</a:t>
            </a:r>
          </a:p>
          <a:p>
            <a:pPr algn="ctr"/>
            <a:r>
              <a:rPr lang="fr-FR" b="1" dirty="0" err="1" smtClean="0">
                <a:solidFill>
                  <a:schemeClr val="tx2">
                    <a:lumMod val="75000"/>
                  </a:schemeClr>
                </a:solidFill>
              </a:rPr>
              <a:t>Aircraft</a:t>
            </a:r>
            <a:r>
              <a:rPr lang="fr-FR" b="1" dirty="0" smtClean="0">
                <a:solidFill>
                  <a:schemeClr val="tx2">
                    <a:lumMod val="75000"/>
                  </a:schemeClr>
                </a:solidFill>
              </a:rPr>
              <a:t> + ATM + </a:t>
            </a:r>
            <a:r>
              <a:rPr lang="fr-FR" b="1" dirty="0" err="1" smtClean="0">
                <a:solidFill>
                  <a:schemeClr val="tx2">
                    <a:lumMod val="75000"/>
                  </a:schemeClr>
                </a:solidFill>
              </a:rPr>
              <a:t>Airports</a:t>
            </a:r>
            <a:endParaRPr lang="fr-FR" b="1" dirty="0">
              <a:solidFill>
                <a:schemeClr val="tx2">
                  <a:lumMod val="75000"/>
                </a:schemeClr>
              </a:solidFill>
            </a:endParaRPr>
          </a:p>
        </p:txBody>
      </p:sp>
      <p:sp>
        <p:nvSpPr>
          <p:cNvPr id="22" name="Légende encadrée 1 21"/>
          <p:cNvSpPr/>
          <p:nvPr/>
        </p:nvSpPr>
        <p:spPr>
          <a:xfrm>
            <a:off x="5929322" y="5572140"/>
            <a:ext cx="2000264" cy="895772"/>
          </a:xfrm>
          <a:prstGeom prst="borderCallout1">
            <a:avLst>
              <a:gd name="adj1" fmla="val 18750"/>
              <a:gd name="adj2" fmla="val -8333"/>
              <a:gd name="adj3" fmla="val -17023"/>
              <a:gd name="adj4" fmla="val -45952"/>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ATM</a:t>
            </a:r>
          </a:p>
          <a:p>
            <a:pPr algn="ctr"/>
            <a:r>
              <a:rPr lang="fr-FR" b="1" dirty="0" smtClean="0">
                <a:solidFill>
                  <a:schemeClr val="tx1"/>
                </a:solidFill>
              </a:rPr>
              <a:t>- </a:t>
            </a:r>
            <a:endParaRPr lang="fr-FR" b="1" dirty="0">
              <a:solidFill>
                <a:schemeClr val="tx1"/>
              </a:solidFill>
            </a:endParaRPr>
          </a:p>
          <a:p>
            <a:pPr algn="ctr"/>
            <a:r>
              <a:rPr lang="fr-FR" b="1" dirty="0" smtClean="0">
                <a:solidFill>
                  <a:schemeClr val="tx1"/>
                </a:solidFill>
              </a:rPr>
              <a:t>SESAR</a:t>
            </a:r>
            <a:endParaRPr lang="fr-FR" b="1" dirty="0">
              <a:solidFill>
                <a:schemeClr val="tx1"/>
              </a:solidFill>
            </a:endParaRPr>
          </a:p>
        </p:txBody>
      </p:sp>
      <p:sp>
        <p:nvSpPr>
          <p:cNvPr id="23" name="Légende encadrée 1 22"/>
          <p:cNvSpPr/>
          <p:nvPr/>
        </p:nvSpPr>
        <p:spPr>
          <a:xfrm flipH="1">
            <a:off x="500034" y="5572139"/>
            <a:ext cx="2000264" cy="853827"/>
          </a:xfrm>
          <a:prstGeom prst="borderCallout1">
            <a:avLst>
              <a:gd name="adj1" fmla="val 18750"/>
              <a:gd name="adj2" fmla="val -8333"/>
              <a:gd name="adj3" fmla="val -17023"/>
              <a:gd name="adj4" fmla="val -45952"/>
            </a:avLst>
          </a:prstGeom>
          <a:solidFill>
            <a:srgbClr val="33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1"/>
                </a:solidFill>
              </a:rPr>
              <a:t>AIRCRAFT</a:t>
            </a:r>
          </a:p>
          <a:p>
            <a:pPr algn="ctr"/>
            <a:r>
              <a:rPr lang="fr-FR" b="1" dirty="0" smtClean="0">
                <a:solidFill>
                  <a:schemeClr val="bg1"/>
                </a:solidFill>
              </a:rPr>
              <a:t>- </a:t>
            </a:r>
            <a:endParaRPr lang="fr-FR" b="1" dirty="0">
              <a:solidFill>
                <a:schemeClr val="bg1"/>
              </a:solidFill>
            </a:endParaRPr>
          </a:p>
          <a:p>
            <a:pPr algn="ctr"/>
            <a:r>
              <a:rPr lang="fr-FR" b="1" dirty="0" smtClean="0">
                <a:solidFill>
                  <a:schemeClr val="bg1"/>
                </a:solidFill>
              </a:rPr>
              <a:t>CS25.1309</a:t>
            </a:r>
            <a:endParaRPr lang="fr-FR" b="1" dirty="0">
              <a:solidFill>
                <a:schemeClr val="bg1"/>
              </a:solidFill>
            </a:endParaRPr>
          </a:p>
        </p:txBody>
      </p:sp>
      <p:sp>
        <p:nvSpPr>
          <p:cNvPr id="8" name="Légende encadrée 1 7"/>
          <p:cNvSpPr/>
          <p:nvPr/>
        </p:nvSpPr>
        <p:spPr>
          <a:xfrm>
            <a:off x="3338522" y="6067425"/>
            <a:ext cx="2000264" cy="657662"/>
          </a:xfrm>
          <a:prstGeom prst="borderCallout1">
            <a:avLst>
              <a:gd name="adj1" fmla="val -49321"/>
              <a:gd name="adj2" fmla="val 48333"/>
              <a:gd name="adj3" fmla="val -2540"/>
              <a:gd name="adj4" fmla="val 49285"/>
            </a:avLst>
          </a:prstGeom>
          <a:solidFill>
            <a:srgbClr val="92D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tx1"/>
                </a:solidFill>
              </a:rPr>
              <a:t>Airports</a:t>
            </a:r>
            <a:endParaRPr lang="fr-FR" b="1" dirty="0" smtClean="0">
              <a:solidFill>
                <a:schemeClr val="tx1"/>
              </a:solidFill>
            </a:endParaRPr>
          </a:p>
          <a:p>
            <a:pPr algn="ctr"/>
            <a:endParaRPr lang="fr-FR"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541833" y="100668"/>
            <a:ext cx="7786725" cy="755650"/>
          </a:xfrm>
        </p:spPr>
        <p:txBody>
          <a:bodyPr/>
          <a:lstStyle/>
          <a:p>
            <a:r>
              <a:rPr lang="en-GB" sz="2400" dirty="0" smtClean="0">
                <a:solidFill>
                  <a:schemeClr val="bg1"/>
                </a:solidFill>
              </a:rPr>
              <a:t>Main Objective &amp; Certification Context</a:t>
            </a:r>
            <a:endParaRPr lang="en-GB" sz="2400" b="1" dirty="0" smtClean="0">
              <a:solidFill>
                <a:schemeClr val="bg1"/>
              </a:solidFill>
            </a:endParaRPr>
          </a:p>
        </p:txBody>
      </p:sp>
      <p:sp>
        <p:nvSpPr>
          <p:cNvPr id="8" name="Rectangle à coins arrondis 7"/>
          <p:cNvSpPr/>
          <p:nvPr/>
        </p:nvSpPr>
        <p:spPr>
          <a:xfrm>
            <a:off x="1954923" y="2162175"/>
            <a:ext cx="1797269" cy="404812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srgbClr val="FFFFFF"/>
                </a:solidFill>
              </a:rPr>
              <a:t>Safety risks identification</a:t>
            </a:r>
            <a:endParaRPr lang="fr-FR" sz="2000" b="1" dirty="0">
              <a:solidFill>
                <a:srgbClr val="FFFFFF"/>
              </a:solidFill>
            </a:endParaRPr>
          </a:p>
        </p:txBody>
      </p:sp>
      <p:sp>
        <p:nvSpPr>
          <p:cNvPr id="10" name="Organigramme : Multidocument 9"/>
          <p:cNvSpPr/>
          <p:nvPr/>
        </p:nvSpPr>
        <p:spPr>
          <a:xfrm>
            <a:off x="3994854" y="3552825"/>
            <a:ext cx="1844628" cy="1261241"/>
          </a:xfrm>
          <a:prstGeom prst="flowChartMultidocumen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Recommendations for </a:t>
            </a:r>
            <a:endParaRPr lang="en-US" sz="1400" b="1" dirty="0">
              <a:solidFill>
                <a:schemeClr val="tx1"/>
              </a:solidFill>
            </a:endParaRPr>
          </a:p>
        </p:txBody>
      </p:sp>
      <p:sp>
        <p:nvSpPr>
          <p:cNvPr id="11" name="Accolade fermante 10"/>
          <p:cNvSpPr/>
          <p:nvPr/>
        </p:nvSpPr>
        <p:spPr>
          <a:xfrm>
            <a:off x="3752163" y="2095500"/>
            <a:ext cx="238812" cy="408622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Organigramme : Multidocument 11"/>
          <p:cNvSpPr/>
          <p:nvPr/>
        </p:nvSpPr>
        <p:spPr>
          <a:xfrm>
            <a:off x="6514453" y="1690855"/>
            <a:ext cx="1166648" cy="1214269"/>
          </a:xfrm>
          <a:prstGeom prst="flowChartMultidocumen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Associated Safety  applicable Documents</a:t>
            </a:r>
            <a:endParaRPr lang="en-US" sz="1200" dirty="0">
              <a:solidFill>
                <a:schemeClr val="tx1"/>
              </a:solidFill>
            </a:endParaRPr>
          </a:p>
        </p:txBody>
      </p:sp>
      <p:sp>
        <p:nvSpPr>
          <p:cNvPr id="13" name="Arrondir un rectangle avec un coin du même côté 12"/>
          <p:cNvSpPr/>
          <p:nvPr/>
        </p:nvSpPr>
        <p:spPr>
          <a:xfrm>
            <a:off x="6555180" y="1306900"/>
            <a:ext cx="1166649" cy="428313"/>
          </a:xfrm>
          <a:prstGeom prst="round2Same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Aircraft</a:t>
            </a:r>
            <a:endParaRPr lang="en-US" dirty="0">
              <a:solidFill>
                <a:schemeClr val="tx1"/>
              </a:solidFill>
            </a:endParaRPr>
          </a:p>
        </p:txBody>
      </p:sp>
      <p:sp>
        <p:nvSpPr>
          <p:cNvPr id="14" name="Organigramme : Multidocument 13"/>
          <p:cNvSpPr/>
          <p:nvPr/>
        </p:nvSpPr>
        <p:spPr>
          <a:xfrm>
            <a:off x="6569304" y="3592243"/>
            <a:ext cx="1166648" cy="1189307"/>
          </a:xfrm>
          <a:prstGeom prst="flowChartMultidocumen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Associated Safety  applicable Documents</a:t>
            </a:r>
            <a:endParaRPr lang="en-US" sz="1200" dirty="0">
              <a:solidFill>
                <a:schemeClr val="tx1"/>
              </a:solidFill>
            </a:endParaRPr>
          </a:p>
        </p:txBody>
      </p:sp>
      <p:sp>
        <p:nvSpPr>
          <p:cNvPr id="15" name="Arrondir un rectangle avec un coin du même côté 14"/>
          <p:cNvSpPr/>
          <p:nvPr/>
        </p:nvSpPr>
        <p:spPr>
          <a:xfrm>
            <a:off x="6600506" y="3132087"/>
            <a:ext cx="1166649" cy="439788"/>
          </a:xfrm>
          <a:prstGeom prst="round2Same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ATM</a:t>
            </a:r>
            <a:endParaRPr lang="en-US" dirty="0">
              <a:solidFill>
                <a:schemeClr val="tx1"/>
              </a:solidFill>
            </a:endParaRPr>
          </a:p>
        </p:txBody>
      </p:sp>
      <p:sp>
        <p:nvSpPr>
          <p:cNvPr id="16" name="Organigramme : Multidocument 15"/>
          <p:cNvSpPr/>
          <p:nvPr/>
        </p:nvSpPr>
        <p:spPr>
          <a:xfrm>
            <a:off x="6529234" y="5530745"/>
            <a:ext cx="1166648" cy="1212955"/>
          </a:xfrm>
          <a:prstGeom prst="flowChartMultidocumen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Associated Safety applicable Documents</a:t>
            </a:r>
            <a:endParaRPr lang="en-US" sz="1200" dirty="0">
              <a:solidFill>
                <a:schemeClr val="tx1"/>
              </a:solidFill>
            </a:endParaRPr>
          </a:p>
        </p:txBody>
      </p:sp>
      <p:sp>
        <p:nvSpPr>
          <p:cNvPr id="18" name="Arrondir un rectangle avec un coin du même côté 17"/>
          <p:cNvSpPr/>
          <p:nvPr/>
        </p:nvSpPr>
        <p:spPr>
          <a:xfrm>
            <a:off x="6579486" y="5118215"/>
            <a:ext cx="1166649" cy="488414"/>
          </a:xfrm>
          <a:prstGeom prst="round2Same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Airports</a:t>
            </a:r>
            <a:endParaRPr lang="en-US" dirty="0">
              <a:solidFill>
                <a:schemeClr val="tx1"/>
              </a:solidFill>
            </a:endParaRPr>
          </a:p>
        </p:txBody>
      </p:sp>
      <p:cxnSp>
        <p:nvCxnSpPr>
          <p:cNvPr id="21" name="Connecteur droit avec flèche 20"/>
          <p:cNvCxnSpPr>
            <a:endCxn id="12" idx="1"/>
          </p:cNvCxnSpPr>
          <p:nvPr/>
        </p:nvCxnSpPr>
        <p:spPr>
          <a:xfrm rot="5400000" flipH="1" flipV="1">
            <a:off x="5587320" y="2530444"/>
            <a:ext cx="1159586" cy="6946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a:stCxn id="10" idx="3"/>
            <a:endCxn id="14" idx="1"/>
          </p:cNvCxnSpPr>
          <p:nvPr/>
        </p:nvCxnSpPr>
        <p:spPr>
          <a:xfrm>
            <a:off x="5839482" y="4183446"/>
            <a:ext cx="729822" cy="3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a:endCxn id="16" idx="1"/>
          </p:cNvCxnSpPr>
          <p:nvPr/>
        </p:nvCxnSpPr>
        <p:spPr>
          <a:xfrm rot="16200000" flipH="1">
            <a:off x="5325218" y="4933206"/>
            <a:ext cx="1498549" cy="90948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Accolade fermante 29"/>
          <p:cNvSpPr/>
          <p:nvPr/>
        </p:nvSpPr>
        <p:spPr>
          <a:xfrm>
            <a:off x="1666875" y="2057399"/>
            <a:ext cx="203945" cy="419100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2" name="Organigramme : Multidocument 31"/>
          <p:cNvSpPr/>
          <p:nvPr/>
        </p:nvSpPr>
        <p:spPr>
          <a:xfrm>
            <a:off x="63058" y="2249184"/>
            <a:ext cx="1608111" cy="1261241"/>
          </a:xfrm>
          <a:prstGeom prst="flowChartMultidocumen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Safety Assessments Models</a:t>
            </a:r>
            <a:endParaRPr lang="en-US" sz="1400" b="1" dirty="0">
              <a:solidFill>
                <a:schemeClr val="tx1"/>
              </a:solidFill>
            </a:endParaRPr>
          </a:p>
        </p:txBody>
      </p:sp>
      <p:sp>
        <p:nvSpPr>
          <p:cNvPr id="33" name="Cylindre 32"/>
          <p:cNvSpPr/>
          <p:nvPr/>
        </p:nvSpPr>
        <p:spPr>
          <a:xfrm>
            <a:off x="220718" y="4209393"/>
            <a:ext cx="1182413" cy="1639614"/>
          </a:xfrm>
          <a:prstGeom prst="can">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In-Service</a:t>
            </a:r>
          </a:p>
          <a:p>
            <a:pPr algn="ctr"/>
            <a:endParaRPr lang="fr-FR" b="1" dirty="0" smtClean="0">
              <a:solidFill>
                <a:schemeClr val="tx1"/>
              </a:solidFill>
            </a:endParaRPr>
          </a:p>
          <a:p>
            <a:pPr algn="ctr"/>
            <a:r>
              <a:rPr lang="fr-FR" b="1" dirty="0" err="1" smtClean="0">
                <a:solidFill>
                  <a:schemeClr val="tx1"/>
                </a:solidFill>
              </a:rPr>
              <a:t>Database</a:t>
            </a:r>
            <a:endParaRPr lang="fr-FR" b="1" dirty="0">
              <a:solidFill>
                <a:schemeClr val="tx1"/>
              </a:solidFill>
            </a:endParaRPr>
          </a:p>
        </p:txBody>
      </p:sp>
      <p:sp>
        <p:nvSpPr>
          <p:cNvPr id="19" name="ZoneTexte 18"/>
          <p:cNvSpPr txBox="1"/>
          <p:nvPr/>
        </p:nvSpPr>
        <p:spPr>
          <a:xfrm>
            <a:off x="219075" y="1066800"/>
            <a:ext cx="4581525" cy="461665"/>
          </a:xfrm>
          <a:prstGeom prst="rect">
            <a:avLst/>
          </a:prstGeom>
          <a:noFill/>
        </p:spPr>
        <p:txBody>
          <a:bodyPr wrap="square" rtlCol="0">
            <a:spAutoFit/>
          </a:bodyPr>
          <a:lstStyle/>
          <a:p>
            <a:pPr algn="ctr"/>
            <a:r>
              <a:rPr lang="en-US" sz="2400" b="1" dirty="0" smtClean="0"/>
              <a:t>WP3 - Safety Risk Management</a:t>
            </a:r>
            <a:endParaRPr lang="en-US"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551258" y="113622"/>
            <a:ext cx="7215238" cy="755650"/>
          </a:xfrm>
        </p:spPr>
        <p:txBody>
          <a:bodyPr/>
          <a:lstStyle/>
          <a:p>
            <a:r>
              <a:rPr lang="en-GB" sz="2400" dirty="0" smtClean="0">
                <a:solidFill>
                  <a:schemeClr val="bg1"/>
                </a:solidFill>
              </a:rPr>
              <a:t>Task Structure</a:t>
            </a:r>
            <a:endParaRPr lang="en-GB" sz="2400" b="1" dirty="0" smtClean="0">
              <a:solidFill>
                <a:schemeClr val="bg1"/>
              </a:solidFill>
            </a:endParaRPr>
          </a:p>
        </p:txBody>
      </p:sp>
      <p:sp>
        <p:nvSpPr>
          <p:cNvPr id="17" name="Espace réservé du contenu 16"/>
          <p:cNvSpPr>
            <a:spLocks noGrp="1"/>
          </p:cNvSpPr>
          <p:nvPr>
            <p:ph idx="1"/>
          </p:nvPr>
        </p:nvSpPr>
        <p:spPr>
          <a:xfrm>
            <a:off x="176704" y="1643026"/>
            <a:ext cx="8516938" cy="4681538"/>
          </a:xfrm>
        </p:spPr>
        <p:txBody>
          <a:bodyPr/>
          <a:lstStyle/>
          <a:p>
            <a:pPr algn="ctr">
              <a:buNone/>
            </a:pPr>
            <a:endParaRPr lang="en-GB" sz="2000" dirty="0" smtClean="0"/>
          </a:p>
          <a:p>
            <a:pPr>
              <a:buNone/>
            </a:pPr>
            <a:endParaRPr lang="en-GB" dirty="0" smtClean="0"/>
          </a:p>
          <a:p>
            <a:pPr algn="ctr">
              <a:buNone/>
            </a:pPr>
            <a:endParaRPr lang="en-GB" sz="2000" dirty="0" smtClean="0"/>
          </a:p>
        </p:txBody>
      </p:sp>
      <p:sp>
        <p:nvSpPr>
          <p:cNvPr id="8" name="Ellipse 7"/>
          <p:cNvSpPr/>
          <p:nvPr/>
        </p:nvSpPr>
        <p:spPr>
          <a:xfrm>
            <a:off x="248142" y="3500414"/>
            <a:ext cx="1785950"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WP 3.1</a:t>
            </a:r>
          </a:p>
          <a:p>
            <a:pPr algn="ctr"/>
            <a:r>
              <a:rPr lang="en-GB" sz="1200" b="1" dirty="0" smtClean="0"/>
              <a:t>-</a:t>
            </a:r>
          </a:p>
          <a:p>
            <a:pPr algn="ctr"/>
            <a:r>
              <a:rPr lang="en-GB" sz="1200" b="1" dirty="0" smtClean="0"/>
              <a:t>Aviation Safety Assessment Methodology (predictive approach)</a:t>
            </a:r>
            <a:endParaRPr lang="en-GB" sz="1200" b="1" dirty="0"/>
          </a:p>
        </p:txBody>
      </p:sp>
      <p:sp>
        <p:nvSpPr>
          <p:cNvPr id="9" name="Ellipse 8"/>
          <p:cNvSpPr/>
          <p:nvPr/>
        </p:nvSpPr>
        <p:spPr>
          <a:xfrm>
            <a:off x="2319844" y="2071654"/>
            <a:ext cx="1785950"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WP 3.2</a:t>
            </a:r>
          </a:p>
          <a:p>
            <a:pPr algn="ctr"/>
            <a:r>
              <a:rPr lang="en-GB" sz="1200" b="1" dirty="0" smtClean="0"/>
              <a:t>-</a:t>
            </a:r>
          </a:p>
          <a:p>
            <a:pPr algn="ctr"/>
            <a:r>
              <a:rPr lang="en-GB" sz="1200" b="1" dirty="0" smtClean="0"/>
              <a:t>Risk Models &amp; Accident Scenarios</a:t>
            </a:r>
            <a:endParaRPr lang="en-GB" sz="1200" b="1" dirty="0"/>
          </a:p>
        </p:txBody>
      </p:sp>
      <p:sp>
        <p:nvSpPr>
          <p:cNvPr id="10" name="Ellipse 9"/>
          <p:cNvSpPr/>
          <p:nvPr/>
        </p:nvSpPr>
        <p:spPr>
          <a:xfrm>
            <a:off x="7106190" y="2143092"/>
            <a:ext cx="1785950"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WP 3.4</a:t>
            </a:r>
          </a:p>
          <a:p>
            <a:pPr algn="ctr"/>
            <a:r>
              <a:rPr lang="en-GB" sz="1200" b="1" dirty="0" smtClean="0"/>
              <a:t>-</a:t>
            </a:r>
          </a:p>
          <a:p>
            <a:pPr algn="ctr"/>
            <a:r>
              <a:rPr lang="en-GB" sz="1200" b="1" dirty="0" smtClean="0"/>
              <a:t>Tool for Overall Safety Impact</a:t>
            </a:r>
            <a:endParaRPr lang="en-GB" sz="1200" b="1" dirty="0"/>
          </a:p>
        </p:txBody>
      </p:sp>
      <p:sp>
        <p:nvSpPr>
          <p:cNvPr id="11" name="Ellipse 10"/>
          <p:cNvSpPr/>
          <p:nvPr/>
        </p:nvSpPr>
        <p:spPr>
          <a:xfrm>
            <a:off x="4820174" y="2214530"/>
            <a:ext cx="1643074"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WP 3.3</a:t>
            </a:r>
          </a:p>
          <a:p>
            <a:pPr algn="ctr"/>
            <a:r>
              <a:rPr lang="en-GB" sz="1200" b="1" dirty="0" smtClean="0"/>
              <a:t>-</a:t>
            </a:r>
          </a:p>
          <a:p>
            <a:pPr algn="ctr"/>
            <a:r>
              <a:rPr lang="en-GB" sz="1200" b="1" dirty="0" smtClean="0"/>
              <a:t>Tool for Risk Assessment</a:t>
            </a:r>
            <a:endParaRPr lang="en-GB" sz="1200" b="1" dirty="0"/>
          </a:p>
        </p:txBody>
      </p:sp>
      <p:sp>
        <p:nvSpPr>
          <p:cNvPr id="12" name="Ellipse 11"/>
          <p:cNvSpPr/>
          <p:nvPr/>
        </p:nvSpPr>
        <p:spPr>
          <a:xfrm>
            <a:off x="2248406" y="5214926"/>
            <a:ext cx="1785950"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WP 3.5</a:t>
            </a:r>
          </a:p>
          <a:p>
            <a:pPr algn="ctr"/>
            <a:r>
              <a:rPr lang="en-GB" sz="1200" b="1" dirty="0" smtClean="0"/>
              <a:t>-</a:t>
            </a:r>
          </a:p>
          <a:p>
            <a:pPr algn="ctr"/>
            <a:r>
              <a:rPr lang="en-GB" sz="1200" b="1" dirty="0" smtClean="0"/>
              <a:t>Total Aviation System Safety Standards </a:t>
            </a:r>
            <a:r>
              <a:rPr lang="en-GB" sz="1200" b="1" dirty="0" smtClean="0">
                <a:solidFill>
                  <a:srgbClr val="0070C0"/>
                </a:solidFill>
              </a:rPr>
              <a:t>improvement method</a:t>
            </a:r>
            <a:endParaRPr lang="en-GB" sz="1200" b="1" dirty="0">
              <a:solidFill>
                <a:srgbClr val="0070C0"/>
              </a:solidFill>
            </a:endParaRPr>
          </a:p>
        </p:txBody>
      </p:sp>
      <p:sp>
        <p:nvSpPr>
          <p:cNvPr id="24" name="Flèche droite rayée 23"/>
          <p:cNvSpPr/>
          <p:nvPr/>
        </p:nvSpPr>
        <p:spPr>
          <a:xfrm rot="19857919">
            <a:off x="1736939" y="3212145"/>
            <a:ext cx="688628" cy="425717"/>
          </a:xfrm>
          <a:prstGeom prst="stripedRightArrow">
            <a:avLst/>
          </a:prstGeom>
          <a:solidFill>
            <a:srgbClr val="FF20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Flèche droite rayée 26"/>
          <p:cNvSpPr/>
          <p:nvPr/>
        </p:nvSpPr>
        <p:spPr>
          <a:xfrm>
            <a:off x="4105794" y="2714596"/>
            <a:ext cx="688184" cy="357190"/>
          </a:xfrm>
          <a:prstGeom prst="stripedRightArrow">
            <a:avLst/>
          </a:prstGeom>
          <a:solidFill>
            <a:srgbClr val="FF20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8" name="Flèche droite rayée 27"/>
          <p:cNvSpPr/>
          <p:nvPr/>
        </p:nvSpPr>
        <p:spPr>
          <a:xfrm rot="2312090">
            <a:off x="1795957" y="5000918"/>
            <a:ext cx="584518" cy="357190"/>
          </a:xfrm>
          <a:prstGeom prst="stripedRightArrow">
            <a:avLst/>
          </a:prstGeom>
          <a:solidFill>
            <a:srgbClr val="FF20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Flèche droite rayée 13"/>
          <p:cNvSpPr/>
          <p:nvPr/>
        </p:nvSpPr>
        <p:spPr>
          <a:xfrm>
            <a:off x="6463248" y="2786034"/>
            <a:ext cx="688184" cy="357190"/>
          </a:xfrm>
          <a:prstGeom prst="stripedRightArrow">
            <a:avLst/>
          </a:prstGeom>
          <a:solidFill>
            <a:schemeClr val="accent6">
              <a:lumMod val="40000"/>
              <a:lumOff val="6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p:nvSpPr>
        <p:spPr>
          <a:xfrm>
            <a:off x="4808511" y="4383363"/>
            <a:ext cx="2714644" cy="523220"/>
          </a:xfrm>
          <a:prstGeom prst="rect">
            <a:avLst/>
          </a:prstGeom>
          <a:noFill/>
        </p:spPr>
        <p:txBody>
          <a:bodyPr wrap="square" rtlCol="0">
            <a:spAutoFit/>
          </a:bodyPr>
          <a:lstStyle/>
          <a:p>
            <a:r>
              <a:rPr lang="en-GB" dirty="0" smtClean="0"/>
              <a:t>! Only methodology and tools development</a:t>
            </a:r>
            <a:endParaRPr lang="en-GB" dirty="0"/>
          </a:p>
        </p:txBody>
      </p:sp>
      <p:sp>
        <p:nvSpPr>
          <p:cNvPr id="15" name="Flèche courbée vers le bas 14"/>
          <p:cNvSpPr/>
          <p:nvPr/>
        </p:nvSpPr>
        <p:spPr>
          <a:xfrm>
            <a:off x="3820042" y="1285836"/>
            <a:ext cx="3857652" cy="1000132"/>
          </a:xfrm>
          <a:prstGeom prst="curvedDownArrow">
            <a:avLst/>
          </a:prstGeom>
          <a:solidFill>
            <a:schemeClr val="accent6">
              <a:lumMod val="40000"/>
              <a:lumOff val="6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5" name="Flèche courbée vers le bas 24"/>
          <p:cNvSpPr/>
          <p:nvPr/>
        </p:nvSpPr>
        <p:spPr>
          <a:xfrm rot="9172561">
            <a:off x="3716269" y="4775750"/>
            <a:ext cx="4870876" cy="897202"/>
          </a:xfrm>
          <a:prstGeom prst="curvedDownArrow">
            <a:avLst/>
          </a:prstGeom>
          <a:solidFill>
            <a:srgbClr val="FFC0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1" name="Connecteur droit avec flèche 30"/>
          <p:cNvCxnSpPr>
            <a:stCxn id="11" idx="3"/>
            <a:endCxn id="12" idx="7"/>
          </p:cNvCxnSpPr>
          <p:nvPr/>
        </p:nvCxnSpPr>
        <p:spPr>
          <a:xfrm rot="5400000">
            <a:off x="3497520" y="3892271"/>
            <a:ext cx="1838566" cy="12879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a:stCxn id="9" idx="4"/>
            <a:endCxn id="12" idx="0"/>
          </p:cNvCxnSpPr>
          <p:nvPr/>
        </p:nvCxnSpPr>
        <p:spPr>
          <a:xfrm rot="5400000">
            <a:off x="2427001" y="4429108"/>
            <a:ext cx="1500198" cy="7143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677034" y="1285836"/>
            <a:ext cx="1071570" cy="461665"/>
          </a:xfrm>
          <a:prstGeom prst="rect">
            <a:avLst/>
          </a:prstGeom>
          <a:solidFill>
            <a:srgbClr val="FFC000"/>
          </a:solidFill>
          <a:ln>
            <a:solidFill>
              <a:schemeClr val="tx1"/>
            </a:solidFill>
          </a:ln>
        </p:spPr>
        <p:txBody>
          <a:bodyPr wrap="square" rtlCol="0">
            <a:spAutoFit/>
          </a:bodyPr>
          <a:lstStyle/>
          <a:p>
            <a:pPr algn="ctr"/>
            <a:r>
              <a:rPr lang="en-US" sz="1200" smtClean="0"/>
              <a:t> CATS, </a:t>
            </a:r>
            <a:r>
              <a:rPr lang="en-US" sz="1200" dirty="0" smtClean="0"/>
              <a:t>EASP inputs</a:t>
            </a:r>
            <a:endParaRPr lang="en-US" sz="1200" dirty="0"/>
          </a:p>
        </p:txBody>
      </p:sp>
      <p:sp>
        <p:nvSpPr>
          <p:cNvPr id="19" name="ZoneTexte 18"/>
          <p:cNvSpPr txBox="1"/>
          <p:nvPr/>
        </p:nvSpPr>
        <p:spPr>
          <a:xfrm>
            <a:off x="605332" y="2714596"/>
            <a:ext cx="1071570" cy="461665"/>
          </a:xfrm>
          <a:prstGeom prst="rect">
            <a:avLst/>
          </a:prstGeom>
          <a:solidFill>
            <a:srgbClr val="FFC000"/>
          </a:solidFill>
          <a:ln>
            <a:solidFill>
              <a:schemeClr val="tx1"/>
            </a:solidFill>
          </a:ln>
        </p:spPr>
        <p:txBody>
          <a:bodyPr wrap="square" rtlCol="0">
            <a:spAutoFit/>
          </a:bodyPr>
          <a:lstStyle/>
          <a:p>
            <a:pPr algn="ctr"/>
            <a:r>
              <a:rPr lang="en-US" sz="1200" dirty="0" smtClean="0"/>
              <a:t>CAST, FAST inputs</a:t>
            </a:r>
            <a:endParaRPr lang="en-US" sz="1200" dirty="0"/>
          </a:p>
        </p:txBody>
      </p:sp>
      <p:sp>
        <p:nvSpPr>
          <p:cNvPr id="20" name="ZoneTexte 19"/>
          <p:cNvSpPr txBox="1"/>
          <p:nvPr/>
        </p:nvSpPr>
        <p:spPr>
          <a:xfrm>
            <a:off x="7463380" y="1357274"/>
            <a:ext cx="1143008" cy="461665"/>
          </a:xfrm>
          <a:prstGeom prst="rect">
            <a:avLst/>
          </a:prstGeom>
          <a:solidFill>
            <a:srgbClr val="FFC000"/>
          </a:solidFill>
          <a:ln>
            <a:solidFill>
              <a:schemeClr val="tx1"/>
            </a:solidFill>
          </a:ln>
        </p:spPr>
        <p:txBody>
          <a:bodyPr wrap="square" rtlCol="0">
            <a:spAutoFit/>
          </a:bodyPr>
          <a:lstStyle/>
          <a:p>
            <a:pPr algn="ctr"/>
            <a:r>
              <a:rPr lang="en-US" sz="1200" dirty="0" smtClean="0"/>
              <a:t>ATM NEMMO  tool input</a:t>
            </a:r>
            <a:endParaRPr lang="en-US" sz="1200" dirty="0"/>
          </a:p>
        </p:txBody>
      </p:sp>
      <p:cxnSp>
        <p:nvCxnSpPr>
          <p:cNvPr id="22" name="Connecteur droit avec flèche 21"/>
          <p:cNvCxnSpPr>
            <a:stCxn id="19" idx="2"/>
            <a:endCxn id="8" idx="0"/>
          </p:cNvCxnSpPr>
          <p:nvPr/>
        </p:nvCxnSpPr>
        <p:spPr>
          <a:xfrm rot="5400000">
            <a:off x="979041" y="3338337"/>
            <a:ext cx="324153" cy="1588"/>
          </a:xfrm>
          <a:prstGeom prst="straightConnector1">
            <a:avLst/>
          </a:prstGeom>
          <a:ln w="254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stCxn id="18" idx="2"/>
            <a:endCxn id="9" idx="0"/>
          </p:cNvCxnSpPr>
          <p:nvPr/>
        </p:nvCxnSpPr>
        <p:spPr>
          <a:xfrm rot="5400000">
            <a:off x="3050743" y="1909577"/>
            <a:ext cx="324153" cy="1588"/>
          </a:xfrm>
          <a:prstGeom prst="straightConnector1">
            <a:avLst/>
          </a:prstGeom>
          <a:ln w="254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20" idx="2"/>
            <a:endCxn id="10" idx="0"/>
          </p:cNvCxnSpPr>
          <p:nvPr/>
        </p:nvCxnSpPr>
        <p:spPr>
          <a:xfrm rot="5400000">
            <a:off x="7854949" y="1963156"/>
            <a:ext cx="324153" cy="35719"/>
          </a:xfrm>
          <a:prstGeom prst="straightConnector1">
            <a:avLst/>
          </a:prstGeom>
          <a:ln w="254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8450" y="1196974"/>
            <a:ext cx="8516938" cy="5470525"/>
          </a:xfrm>
        </p:spPr>
        <p:txBody>
          <a:bodyPr/>
          <a:lstStyle/>
          <a:p>
            <a:endParaRPr lang="en-US" sz="800" dirty="0" smtClean="0"/>
          </a:p>
          <a:p>
            <a:r>
              <a:rPr lang="en-US" sz="1800" dirty="0" smtClean="0"/>
              <a:t>Use of in service events to detect safety risks and derive recommendations to include in documentation applicable for total aviation systems (Aircraft, ATM, Airport) development and utilization</a:t>
            </a:r>
            <a:endParaRPr lang="fr-FR" sz="1800" dirty="0" smtClean="0"/>
          </a:p>
          <a:p>
            <a:endParaRPr lang="en-US" sz="800" dirty="0" smtClean="0"/>
          </a:p>
          <a:p>
            <a:r>
              <a:rPr lang="en-US" sz="2000" dirty="0" smtClean="0"/>
              <a:t>The principles used will be: </a:t>
            </a:r>
          </a:p>
          <a:p>
            <a:pPr lvl="1"/>
            <a:r>
              <a:rPr lang="en-US" sz="1600" dirty="0" smtClean="0"/>
              <a:t>1- Select a list of risk to study (e.g. Runway excursions, Mid air collision, CFIT, Loss of control in flight, Ground collision,...)</a:t>
            </a:r>
          </a:p>
          <a:p>
            <a:pPr lvl="1"/>
            <a:r>
              <a:rPr lang="en-US" sz="1600" dirty="0" smtClean="0"/>
              <a:t>2- Identification of safety barriers implemented in the total aviation systems to mitigate risks (Risk models). </a:t>
            </a:r>
          </a:p>
          <a:p>
            <a:pPr lvl="1"/>
            <a:r>
              <a:rPr lang="en-US" sz="1600" dirty="0" smtClean="0"/>
              <a:t>3- identification of the failures of the safety barriers considered significant </a:t>
            </a:r>
          </a:p>
          <a:p>
            <a:pPr lvl="1"/>
            <a:r>
              <a:rPr lang="en-US" sz="1600" dirty="0" smtClean="0"/>
              <a:t>4- Extraction from “in service event” data bases of “in service events” in relation with the failures of the safety barriers. </a:t>
            </a:r>
          </a:p>
          <a:p>
            <a:pPr lvl="1"/>
            <a:r>
              <a:rPr lang="en-US" sz="1600" dirty="0" smtClean="0"/>
              <a:t>5- Identification of root causes and proposal for safety mitigation recommendations. </a:t>
            </a:r>
          </a:p>
          <a:p>
            <a:pPr lvl="1"/>
            <a:r>
              <a:rPr lang="en-US" sz="1600" dirty="0" smtClean="0"/>
              <a:t>6- Identification of applicable documentation to use for recommendation application and for verification of the application of recommendations.</a:t>
            </a:r>
            <a:endParaRPr lang="fr-FR" sz="1600" dirty="0" smtClean="0"/>
          </a:p>
          <a:p>
            <a:pPr lvl="1"/>
            <a:endParaRPr lang="en-US" sz="800" dirty="0" smtClean="0"/>
          </a:p>
          <a:p>
            <a:r>
              <a:rPr lang="en-US" sz="1800" dirty="0" smtClean="0"/>
              <a:t>Risk models and recommendations should be the results of both  proactive and predictive approaches</a:t>
            </a:r>
            <a:endParaRPr lang="fr-FR" sz="1800" dirty="0" smtClean="0"/>
          </a:p>
          <a:p>
            <a:endParaRPr lang="en-US" dirty="0"/>
          </a:p>
        </p:txBody>
      </p:sp>
      <p:sp>
        <p:nvSpPr>
          <p:cNvPr id="4" name="Titre 10"/>
          <p:cNvSpPr>
            <a:spLocks noGrp="1"/>
          </p:cNvSpPr>
          <p:nvPr>
            <p:ph type="title"/>
          </p:nvPr>
        </p:nvSpPr>
        <p:spPr>
          <a:xfrm>
            <a:off x="1551258" y="113622"/>
            <a:ext cx="7215238" cy="755650"/>
          </a:xfrm>
        </p:spPr>
        <p:txBody>
          <a:bodyPr/>
          <a:lstStyle/>
          <a:p>
            <a:r>
              <a:rPr lang="en-US" sz="2400" b="1" dirty="0" smtClean="0">
                <a:solidFill>
                  <a:schemeClr val="bg1"/>
                </a:solidFill>
              </a:rPr>
              <a:t>WP3 (Safety Risk management) main drivers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746795"/>
            <a:ext cx="9605714" cy="532036"/>
          </a:xfrm>
        </p:spPr>
        <p:txBody>
          <a:bodyPr rtlCol="0">
            <a:noAutofit/>
          </a:bodyPr>
          <a:lstStyle/>
          <a:p>
            <a:pPr algn="ctr" fontAlgn="auto">
              <a:spcAft>
                <a:spcPts val="0"/>
              </a:spcAft>
              <a:defRPr/>
            </a:pPr>
            <a:r>
              <a:rPr lang="en-US" sz="1800" b="1" dirty="0" smtClean="0">
                <a:ea typeface="+mj-ea"/>
                <a:cs typeface="+mj-cs"/>
              </a:rPr>
              <a:t>Monitoring and Predictive Analysis for Safety</a:t>
            </a:r>
          </a:p>
        </p:txBody>
      </p:sp>
      <p:sp>
        <p:nvSpPr>
          <p:cNvPr id="54275" name="Rectangle 3"/>
          <p:cNvSpPr>
            <a:spLocks noGrp="1" noChangeArrowheads="1"/>
          </p:cNvSpPr>
          <p:nvPr>
            <p:ph type="body" idx="1"/>
          </p:nvPr>
        </p:nvSpPr>
        <p:spPr>
          <a:xfrm>
            <a:off x="3686175" y="5800725"/>
            <a:ext cx="1524000" cy="304800"/>
          </a:xfrm>
          <a:noFill/>
        </p:spPr>
        <p:txBody>
          <a:bodyPr/>
          <a:lstStyle/>
          <a:p>
            <a:pPr marL="533400" indent="-533400" algn="ctr">
              <a:buFontTx/>
              <a:buNone/>
            </a:pPr>
            <a:r>
              <a:rPr lang="en-US" sz="1200" smtClean="0">
                <a:solidFill>
                  <a:schemeClr val="tx1"/>
                </a:solidFill>
              </a:rPr>
              <a:t>TODAY</a:t>
            </a:r>
            <a:endParaRPr lang="en-US" sz="1400" smtClean="0">
              <a:solidFill>
                <a:schemeClr val="tx1"/>
              </a:solidFill>
            </a:endParaRPr>
          </a:p>
        </p:txBody>
      </p:sp>
      <p:sp>
        <p:nvSpPr>
          <p:cNvPr id="54276" name="Rectangle 4"/>
          <p:cNvSpPr>
            <a:spLocks noChangeArrowheads="1"/>
          </p:cNvSpPr>
          <p:nvPr/>
        </p:nvSpPr>
        <p:spPr bwMode="auto">
          <a:xfrm>
            <a:off x="790575" y="1304925"/>
            <a:ext cx="3657600" cy="914400"/>
          </a:xfrm>
          <a:prstGeom prst="rect">
            <a:avLst/>
          </a:prstGeom>
          <a:noFill/>
          <a:ln w="9525">
            <a:solidFill>
              <a:schemeClr val="tx1"/>
            </a:solidFill>
            <a:miter lim="800000"/>
            <a:headEnd/>
            <a:tailEnd/>
          </a:ln>
        </p:spPr>
        <p:txBody>
          <a:bodyPr wrap="none" anchor="ctr"/>
          <a:lstStyle/>
          <a:p>
            <a:pPr algn="ctr"/>
            <a:r>
              <a:rPr lang="en-US" sz="1400" dirty="0">
                <a:latin typeface="Calibri" pitchFamily="34" charset="0"/>
              </a:rPr>
              <a:t>Accident</a:t>
            </a:r>
          </a:p>
          <a:p>
            <a:pPr algn="ctr"/>
            <a:r>
              <a:rPr lang="en-US" sz="1400" dirty="0">
                <a:latin typeface="Calibri" pitchFamily="34" charset="0"/>
              </a:rPr>
              <a:t>Investigations</a:t>
            </a:r>
          </a:p>
          <a:p>
            <a:pPr algn="ctr"/>
            <a:r>
              <a:rPr lang="en-US" sz="1200" dirty="0">
                <a:latin typeface="Calibri" pitchFamily="34" charset="0"/>
              </a:rPr>
              <a:t>(NTSB, AAIB, BEA, etc)</a:t>
            </a:r>
            <a:endParaRPr lang="en-US" sz="1400" dirty="0">
              <a:latin typeface="Calibri" pitchFamily="34" charset="0"/>
            </a:endParaRPr>
          </a:p>
        </p:txBody>
      </p:sp>
      <p:sp>
        <p:nvSpPr>
          <p:cNvPr id="13317" name="Rectangle 5"/>
          <p:cNvSpPr>
            <a:spLocks noChangeArrowheads="1"/>
          </p:cNvSpPr>
          <p:nvPr/>
        </p:nvSpPr>
        <p:spPr bwMode="auto">
          <a:xfrm>
            <a:off x="2162175" y="2219325"/>
            <a:ext cx="2286000" cy="914400"/>
          </a:xfrm>
          <a:prstGeom prst="rect">
            <a:avLst/>
          </a:prstGeom>
          <a:noFill/>
          <a:ln w="9525">
            <a:solidFill>
              <a:schemeClr val="tx1"/>
            </a:solidFill>
            <a:miter lim="800000"/>
            <a:headEnd/>
            <a:tailEnd/>
          </a:ln>
        </p:spPr>
        <p:txBody>
          <a:bodyPr wrap="none" anchor="ctr"/>
          <a:lstStyle/>
          <a:p>
            <a:pPr algn="ctr"/>
            <a:r>
              <a:rPr lang="en-US" sz="1400" dirty="0">
                <a:latin typeface="Calibri" pitchFamily="34" charset="0"/>
              </a:rPr>
              <a:t>Incidents &amp;</a:t>
            </a:r>
            <a:br>
              <a:rPr lang="en-US" sz="1400" dirty="0">
                <a:latin typeface="Calibri" pitchFamily="34" charset="0"/>
              </a:rPr>
            </a:br>
            <a:r>
              <a:rPr lang="en-US" sz="1400" dirty="0">
                <a:latin typeface="Calibri" pitchFamily="34" charset="0"/>
              </a:rPr>
              <a:t>Operational Events</a:t>
            </a:r>
          </a:p>
          <a:p>
            <a:pPr algn="ctr"/>
            <a:r>
              <a:rPr lang="en-US" sz="1200" dirty="0">
                <a:latin typeface="Calibri" pitchFamily="34" charset="0"/>
              </a:rPr>
              <a:t>(ASIAS: FOQA, ASAP, ASRS)</a:t>
            </a:r>
            <a:endParaRPr lang="en-US" sz="1400" dirty="0">
              <a:latin typeface="Calibri" pitchFamily="34" charset="0"/>
            </a:endParaRPr>
          </a:p>
        </p:txBody>
      </p:sp>
      <p:sp>
        <p:nvSpPr>
          <p:cNvPr id="54278" name="Line 8"/>
          <p:cNvSpPr>
            <a:spLocks noChangeShapeType="1"/>
          </p:cNvSpPr>
          <p:nvPr/>
        </p:nvSpPr>
        <p:spPr bwMode="auto">
          <a:xfrm>
            <a:off x="4448175" y="1228725"/>
            <a:ext cx="0" cy="4495800"/>
          </a:xfrm>
          <a:prstGeom prst="line">
            <a:avLst/>
          </a:prstGeom>
          <a:noFill/>
          <a:ln w="38100">
            <a:solidFill>
              <a:schemeClr val="tx1"/>
            </a:solidFill>
            <a:round/>
            <a:headEnd/>
            <a:tailEnd/>
          </a:ln>
        </p:spPr>
        <p:txBody>
          <a:bodyPr wrap="none" anchor="ctr"/>
          <a:lstStyle/>
          <a:p>
            <a:endParaRPr lang="fr-FR"/>
          </a:p>
        </p:txBody>
      </p:sp>
      <p:sp>
        <p:nvSpPr>
          <p:cNvPr id="54279" name="Line 9"/>
          <p:cNvSpPr>
            <a:spLocks noChangeShapeType="1"/>
          </p:cNvSpPr>
          <p:nvPr/>
        </p:nvSpPr>
        <p:spPr bwMode="auto">
          <a:xfrm>
            <a:off x="790575" y="5724525"/>
            <a:ext cx="7467600" cy="0"/>
          </a:xfrm>
          <a:prstGeom prst="line">
            <a:avLst/>
          </a:prstGeom>
          <a:noFill/>
          <a:ln w="38100">
            <a:solidFill>
              <a:schemeClr val="tx1"/>
            </a:solidFill>
            <a:round/>
            <a:headEnd/>
            <a:tailEnd type="stealth" w="med" len="med"/>
          </a:ln>
        </p:spPr>
        <p:txBody>
          <a:bodyPr wrap="none" anchor="ctr"/>
          <a:lstStyle/>
          <a:p>
            <a:endParaRPr lang="fr-FR"/>
          </a:p>
        </p:txBody>
      </p:sp>
      <p:sp>
        <p:nvSpPr>
          <p:cNvPr id="54280" name="Rectangle 10"/>
          <p:cNvSpPr>
            <a:spLocks noChangeArrowheads="1"/>
          </p:cNvSpPr>
          <p:nvPr/>
        </p:nvSpPr>
        <p:spPr bwMode="auto">
          <a:xfrm>
            <a:off x="5438775" y="5800725"/>
            <a:ext cx="1524000" cy="304800"/>
          </a:xfrm>
          <a:prstGeom prst="rect">
            <a:avLst/>
          </a:prstGeom>
          <a:noFill/>
          <a:ln w="9525">
            <a:noFill/>
            <a:miter lim="800000"/>
            <a:headEnd/>
            <a:tailEnd/>
          </a:ln>
        </p:spPr>
        <p:txBody>
          <a:bodyPr/>
          <a:lstStyle/>
          <a:p>
            <a:pPr marL="533400" indent="-533400" algn="ctr">
              <a:spcBef>
                <a:spcPct val="20000"/>
              </a:spcBef>
            </a:pPr>
            <a:r>
              <a:rPr lang="en-US" sz="1200">
                <a:latin typeface="Calibri" pitchFamily="34" charset="0"/>
              </a:rPr>
              <a:t>3-5 YEARS</a:t>
            </a:r>
          </a:p>
        </p:txBody>
      </p:sp>
      <p:sp>
        <p:nvSpPr>
          <p:cNvPr id="54281" name="Rectangle 11"/>
          <p:cNvSpPr>
            <a:spLocks noChangeArrowheads="1"/>
          </p:cNvSpPr>
          <p:nvPr/>
        </p:nvSpPr>
        <p:spPr bwMode="auto">
          <a:xfrm>
            <a:off x="485775" y="5800725"/>
            <a:ext cx="1524000" cy="304800"/>
          </a:xfrm>
          <a:prstGeom prst="rect">
            <a:avLst/>
          </a:prstGeom>
          <a:noFill/>
          <a:ln w="9525">
            <a:noFill/>
            <a:miter lim="800000"/>
            <a:headEnd/>
            <a:tailEnd/>
          </a:ln>
        </p:spPr>
        <p:txBody>
          <a:bodyPr/>
          <a:lstStyle/>
          <a:p>
            <a:pPr marL="533400" indent="-533400" algn="ctr">
              <a:spcBef>
                <a:spcPct val="20000"/>
              </a:spcBef>
            </a:pPr>
            <a:r>
              <a:rPr lang="en-US" sz="1200">
                <a:latin typeface="Calibri" pitchFamily="34" charset="0"/>
              </a:rPr>
              <a:t>20-10 YEARS</a:t>
            </a:r>
          </a:p>
        </p:txBody>
      </p:sp>
      <p:sp>
        <p:nvSpPr>
          <p:cNvPr id="54282" name="Rectangle 12"/>
          <p:cNvSpPr>
            <a:spLocks noChangeArrowheads="1"/>
          </p:cNvSpPr>
          <p:nvPr/>
        </p:nvSpPr>
        <p:spPr bwMode="auto">
          <a:xfrm>
            <a:off x="1933575" y="5800725"/>
            <a:ext cx="1524000" cy="304800"/>
          </a:xfrm>
          <a:prstGeom prst="rect">
            <a:avLst/>
          </a:prstGeom>
          <a:noFill/>
          <a:ln w="9525">
            <a:noFill/>
            <a:miter lim="800000"/>
            <a:headEnd/>
            <a:tailEnd/>
          </a:ln>
        </p:spPr>
        <p:txBody>
          <a:bodyPr/>
          <a:lstStyle/>
          <a:p>
            <a:pPr marL="533400" indent="-533400" algn="ctr">
              <a:spcBef>
                <a:spcPct val="20000"/>
              </a:spcBef>
            </a:pPr>
            <a:r>
              <a:rPr lang="en-US" sz="1200">
                <a:latin typeface="Calibri" pitchFamily="34" charset="0"/>
              </a:rPr>
              <a:t>5-3 YEARS</a:t>
            </a:r>
          </a:p>
        </p:txBody>
      </p:sp>
      <p:sp>
        <p:nvSpPr>
          <p:cNvPr id="54283" name="Rectangle 13"/>
          <p:cNvSpPr>
            <a:spLocks noChangeArrowheads="1"/>
          </p:cNvSpPr>
          <p:nvPr/>
        </p:nvSpPr>
        <p:spPr bwMode="auto">
          <a:xfrm>
            <a:off x="7038975" y="5800725"/>
            <a:ext cx="1524000" cy="304800"/>
          </a:xfrm>
          <a:prstGeom prst="rect">
            <a:avLst/>
          </a:prstGeom>
          <a:noFill/>
          <a:ln w="9525">
            <a:noFill/>
            <a:miter lim="800000"/>
            <a:headEnd/>
            <a:tailEnd/>
          </a:ln>
        </p:spPr>
        <p:txBody>
          <a:bodyPr/>
          <a:lstStyle/>
          <a:p>
            <a:pPr marL="533400" indent="-533400" algn="ctr">
              <a:spcBef>
                <a:spcPct val="20000"/>
              </a:spcBef>
            </a:pPr>
            <a:r>
              <a:rPr lang="en-US" sz="1200">
                <a:latin typeface="Calibri" pitchFamily="34" charset="0"/>
              </a:rPr>
              <a:t>10-20 YEARS</a:t>
            </a:r>
          </a:p>
        </p:txBody>
      </p:sp>
      <p:sp>
        <p:nvSpPr>
          <p:cNvPr id="54285" name="AutoShape 17"/>
          <p:cNvSpPr>
            <a:spLocks noChangeArrowheads="1"/>
          </p:cNvSpPr>
          <p:nvPr/>
        </p:nvSpPr>
        <p:spPr bwMode="auto">
          <a:xfrm flipV="1">
            <a:off x="5004048" y="4797152"/>
            <a:ext cx="3200400" cy="860698"/>
          </a:xfrm>
          <a:prstGeom prst="parallelogram">
            <a:avLst>
              <a:gd name="adj" fmla="val 154661"/>
            </a:avLst>
          </a:prstGeom>
          <a:solidFill>
            <a:srgbClr val="FFC000"/>
          </a:solidFill>
          <a:ln w="9525">
            <a:solidFill>
              <a:schemeClr val="tx1"/>
            </a:solidFill>
            <a:miter lim="800000"/>
            <a:headEnd/>
            <a:tailEnd/>
          </a:ln>
        </p:spPr>
        <p:txBody>
          <a:bodyPr rot="10800000" wrap="none" anchor="ctr"/>
          <a:lstStyle/>
          <a:p>
            <a:endParaRPr lang="en-US" sz="1200" dirty="0" smtClean="0">
              <a:solidFill>
                <a:srgbClr val="FF0000"/>
              </a:solidFill>
              <a:latin typeface="Calibri" pitchFamily="34" charset="0"/>
            </a:endParaRPr>
          </a:p>
          <a:p>
            <a:r>
              <a:rPr lang="en-US" sz="1200" dirty="0" smtClean="0">
                <a:latin typeface="Calibri" pitchFamily="34" charset="0"/>
              </a:rPr>
              <a:t>Safety Systems  concepts </a:t>
            </a:r>
          </a:p>
          <a:p>
            <a:r>
              <a:rPr lang="en-US" sz="1200" dirty="0" smtClean="0">
                <a:latin typeface="Calibri" pitchFamily="34" charset="0"/>
              </a:rPr>
              <a:t>     And Specifications  for  </a:t>
            </a:r>
          </a:p>
          <a:p>
            <a:r>
              <a:rPr lang="en-US" sz="1200" dirty="0" smtClean="0">
                <a:latin typeface="Calibri" pitchFamily="34" charset="0"/>
              </a:rPr>
              <a:t>            Predicted Future </a:t>
            </a:r>
            <a:endParaRPr lang="en-US" sz="1200" dirty="0">
              <a:latin typeface="Calibri" pitchFamily="34" charset="0"/>
            </a:endParaRPr>
          </a:p>
          <a:p>
            <a:r>
              <a:rPr lang="en-US" sz="1200" dirty="0">
                <a:latin typeface="Calibri" pitchFamily="34" charset="0"/>
              </a:rPr>
              <a:t>  </a:t>
            </a:r>
            <a:r>
              <a:rPr lang="en-US" sz="1200" dirty="0" smtClean="0">
                <a:latin typeface="Calibri" pitchFamily="34" charset="0"/>
              </a:rPr>
              <a:t>                (</a:t>
            </a:r>
            <a:r>
              <a:rPr lang="en-US" sz="1200" dirty="0">
                <a:latin typeface="Calibri" pitchFamily="34" charset="0"/>
              </a:rPr>
              <a:t>vehicles &amp; operations)</a:t>
            </a:r>
          </a:p>
        </p:txBody>
      </p:sp>
      <p:sp>
        <p:nvSpPr>
          <p:cNvPr id="54286" name="Text Box 19"/>
          <p:cNvSpPr txBox="1">
            <a:spLocks noChangeArrowheads="1"/>
          </p:cNvSpPr>
          <p:nvPr/>
        </p:nvSpPr>
        <p:spPr bwMode="auto">
          <a:xfrm>
            <a:off x="1509713" y="3632200"/>
            <a:ext cx="2015360" cy="1569660"/>
          </a:xfrm>
          <a:prstGeom prst="rect">
            <a:avLst/>
          </a:prstGeom>
          <a:noFill/>
          <a:ln w="9525">
            <a:noFill/>
            <a:miter lim="800000"/>
            <a:headEnd/>
            <a:tailEnd/>
          </a:ln>
        </p:spPr>
        <p:txBody>
          <a:bodyPr wrap="none">
            <a:spAutoFit/>
          </a:bodyPr>
          <a:lstStyle/>
          <a:p>
            <a:pPr algn="ctr"/>
            <a:r>
              <a:rPr lang="en-US" sz="1600">
                <a:latin typeface="Calibri" pitchFamily="34" charset="0"/>
              </a:rPr>
              <a:t>Data-Driven</a:t>
            </a:r>
          </a:p>
          <a:p>
            <a:pPr algn="ctr"/>
            <a:r>
              <a:rPr lang="en-US" sz="1600">
                <a:latin typeface="Calibri" pitchFamily="34" charset="0"/>
              </a:rPr>
              <a:t>Historic &amp; Diagnostic</a:t>
            </a:r>
          </a:p>
          <a:p>
            <a:pPr algn="ctr"/>
            <a:r>
              <a:rPr lang="en-US" sz="1600" b="1">
                <a:latin typeface="Calibri" pitchFamily="34" charset="0"/>
              </a:rPr>
              <a:t>Monitoring for Safety</a:t>
            </a:r>
            <a:endParaRPr lang="en-US" sz="1600">
              <a:latin typeface="Calibri" pitchFamily="34" charset="0"/>
            </a:endParaRPr>
          </a:p>
          <a:p>
            <a:pPr algn="ctr"/>
            <a:r>
              <a:rPr lang="en-US" sz="1600">
                <a:latin typeface="Calibri" pitchFamily="34" charset="0"/>
              </a:rPr>
              <a:t>(purely retrospective</a:t>
            </a:r>
          </a:p>
          <a:p>
            <a:pPr algn="ctr"/>
            <a:r>
              <a:rPr lang="en-US" sz="1600">
                <a:latin typeface="Calibri" pitchFamily="34" charset="0"/>
              </a:rPr>
              <a:t>view of conditions</a:t>
            </a:r>
          </a:p>
          <a:p>
            <a:pPr algn="ctr"/>
            <a:r>
              <a:rPr lang="en-US" sz="1600">
                <a:latin typeface="Calibri" pitchFamily="34" charset="0"/>
              </a:rPr>
              <a:t>internal to aviation)</a:t>
            </a:r>
          </a:p>
        </p:txBody>
      </p:sp>
      <p:sp>
        <p:nvSpPr>
          <p:cNvPr id="54287" name="AutoShape 20"/>
          <p:cNvSpPr>
            <a:spLocks/>
          </p:cNvSpPr>
          <p:nvPr/>
        </p:nvSpPr>
        <p:spPr bwMode="auto">
          <a:xfrm rot="-5400000">
            <a:off x="2466975" y="1574800"/>
            <a:ext cx="304800" cy="3657600"/>
          </a:xfrm>
          <a:prstGeom prst="leftBrace">
            <a:avLst>
              <a:gd name="adj1" fmla="val 100000"/>
              <a:gd name="adj2" fmla="val 50000"/>
            </a:avLst>
          </a:prstGeom>
          <a:noFill/>
          <a:ln w="9525">
            <a:solidFill>
              <a:schemeClr val="tx1"/>
            </a:solidFill>
            <a:round/>
            <a:headEnd/>
            <a:tailEnd/>
          </a:ln>
        </p:spPr>
        <p:txBody>
          <a:bodyPr wrap="none" anchor="ctr"/>
          <a:lstStyle/>
          <a:p>
            <a:endParaRPr lang="fr-FR">
              <a:latin typeface="Calibri" pitchFamily="34" charset="0"/>
            </a:endParaRPr>
          </a:p>
        </p:txBody>
      </p:sp>
      <p:sp>
        <p:nvSpPr>
          <p:cNvPr id="54288" name="AutoShape 21"/>
          <p:cNvSpPr>
            <a:spLocks/>
          </p:cNvSpPr>
          <p:nvPr/>
        </p:nvSpPr>
        <p:spPr bwMode="auto">
          <a:xfrm rot="5400000" flipV="1">
            <a:off x="6146800" y="1000125"/>
            <a:ext cx="304800" cy="3657600"/>
          </a:xfrm>
          <a:prstGeom prst="leftBrace">
            <a:avLst>
              <a:gd name="adj1" fmla="val 100000"/>
              <a:gd name="adj2" fmla="val 50000"/>
            </a:avLst>
          </a:prstGeom>
          <a:noFill/>
          <a:ln w="9525">
            <a:solidFill>
              <a:schemeClr val="tx1"/>
            </a:solidFill>
            <a:round/>
            <a:headEnd/>
            <a:tailEnd/>
          </a:ln>
        </p:spPr>
        <p:txBody>
          <a:bodyPr wrap="none" anchor="ctr"/>
          <a:lstStyle/>
          <a:p>
            <a:endParaRPr lang="fr-FR">
              <a:latin typeface="Calibri" pitchFamily="34" charset="0"/>
            </a:endParaRPr>
          </a:p>
        </p:txBody>
      </p:sp>
      <p:sp>
        <p:nvSpPr>
          <p:cNvPr id="54289" name="Text Box 22"/>
          <p:cNvSpPr txBox="1">
            <a:spLocks noChangeArrowheads="1"/>
          </p:cNvSpPr>
          <p:nvPr/>
        </p:nvSpPr>
        <p:spPr bwMode="auto">
          <a:xfrm>
            <a:off x="4953000" y="1238250"/>
            <a:ext cx="2351541" cy="1569660"/>
          </a:xfrm>
          <a:prstGeom prst="rect">
            <a:avLst/>
          </a:prstGeom>
          <a:noFill/>
          <a:ln w="9525">
            <a:noFill/>
            <a:miter lim="800000"/>
            <a:headEnd/>
            <a:tailEnd/>
          </a:ln>
        </p:spPr>
        <p:txBody>
          <a:bodyPr wrap="none">
            <a:spAutoFit/>
          </a:bodyPr>
          <a:lstStyle/>
          <a:p>
            <a:pPr algn="ctr"/>
            <a:r>
              <a:rPr lang="en-US" sz="1600" b="1" dirty="0">
                <a:latin typeface="Calibri" pitchFamily="34" charset="0"/>
              </a:rPr>
              <a:t>Predictive</a:t>
            </a:r>
            <a:r>
              <a:rPr lang="en-US" sz="1600" dirty="0">
                <a:latin typeface="Calibri" pitchFamily="34" charset="0"/>
              </a:rPr>
              <a:t> </a:t>
            </a:r>
            <a:r>
              <a:rPr lang="en-US" sz="1600" b="1" dirty="0">
                <a:latin typeface="Calibri" pitchFamily="34" charset="0"/>
              </a:rPr>
              <a:t>Safety Analysis</a:t>
            </a:r>
            <a:endParaRPr lang="en-US" sz="1600" dirty="0">
              <a:latin typeface="Calibri" pitchFamily="34" charset="0"/>
            </a:endParaRPr>
          </a:p>
          <a:p>
            <a:pPr algn="ctr"/>
            <a:r>
              <a:rPr lang="en-US" sz="1600" dirty="0">
                <a:latin typeface="Calibri" pitchFamily="34" charset="0"/>
              </a:rPr>
              <a:t>(driven by ongoing &amp;</a:t>
            </a:r>
          </a:p>
          <a:p>
            <a:pPr algn="ctr"/>
            <a:r>
              <a:rPr lang="en-US" sz="1600" dirty="0">
                <a:latin typeface="Calibri" pitchFamily="34" charset="0"/>
              </a:rPr>
              <a:t>emerging trends and</a:t>
            </a:r>
          </a:p>
          <a:p>
            <a:pPr algn="ctr"/>
            <a:r>
              <a:rPr lang="en-US" sz="1600" dirty="0">
                <a:latin typeface="Calibri" pitchFamily="34" charset="0"/>
              </a:rPr>
              <a:t>changing conditions</a:t>
            </a:r>
          </a:p>
          <a:p>
            <a:pPr algn="ctr"/>
            <a:r>
              <a:rPr lang="en-US" sz="1600" dirty="0">
                <a:latin typeface="Calibri" pitchFamily="34" charset="0"/>
              </a:rPr>
              <a:t>internal &amp; external</a:t>
            </a:r>
          </a:p>
          <a:p>
            <a:pPr algn="ctr"/>
            <a:r>
              <a:rPr lang="en-US" sz="1600" dirty="0">
                <a:latin typeface="Calibri" pitchFamily="34" charset="0"/>
              </a:rPr>
              <a:t>to aviation)</a:t>
            </a:r>
          </a:p>
        </p:txBody>
      </p:sp>
      <p:sp>
        <p:nvSpPr>
          <p:cNvPr id="54301" name="AutoShape 16"/>
          <p:cNvSpPr>
            <a:spLocks noChangeArrowheads="1"/>
          </p:cNvSpPr>
          <p:nvPr/>
        </p:nvSpPr>
        <p:spPr bwMode="auto">
          <a:xfrm flipV="1">
            <a:off x="4429124" y="3952872"/>
            <a:ext cx="3181351" cy="942975"/>
          </a:xfrm>
          <a:prstGeom prst="parallelogram">
            <a:avLst>
              <a:gd name="adj" fmla="val 158913"/>
            </a:avLst>
          </a:prstGeom>
          <a:solidFill>
            <a:srgbClr val="FFFF00"/>
          </a:solidFill>
          <a:ln w="9525">
            <a:solidFill>
              <a:schemeClr val="tx1"/>
            </a:solidFill>
            <a:miter lim="800000"/>
            <a:headEnd/>
            <a:tailEnd/>
          </a:ln>
        </p:spPr>
        <p:txBody>
          <a:bodyPr rot="10800000" wrap="none" anchor="ctr"/>
          <a:lstStyle/>
          <a:p>
            <a:r>
              <a:rPr lang="en-US" sz="1200" dirty="0" smtClean="0">
                <a:latin typeface="Calibri" pitchFamily="34" charset="0"/>
              </a:rPr>
              <a:t>Data  mining  for </a:t>
            </a:r>
          </a:p>
          <a:p>
            <a:pPr algn="ctr"/>
            <a:r>
              <a:rPr lang="en-US" sz="1200" dirty="0" smtClean="0">
                <a:latin typeface="Calibri" pitchFamily="34" charset="0"/>
              </a:rPr>
              <a:t>       Searching precursors  </a:t>
            </a:r>
          </a:p>
          <a:p>
            <a:pPr algn="ctr"/>
            <a:r>
              <a:rPr lang="en-US" sz="1200" dirty="0" smtClean="0"/>
              <a:t>                       a</a:t>
            </a:r>
            <a:r>
              <a:rPr lang="en-US" sz="1200" dirty="0" smtClean="0">
                <a:latin typeface="Calibri" pitchFamily="34" charset="0"/>
              </a:rPr>
              <a:t>nd Prognostic analysis</a:t>
            </a:r>
            <a:endParaRPr lang="en-US" sz="1200" dirty="0">
              <a:latin typeface="Calibri" pitchFamily="34" charset="0"/>
            </a:endParaRPr>
          </a:p>
        </p:txBody>
      </p:sp>
      <p:sp>
        <p:nvSpPr>
          <p:cNvPr id="54303" name="Rectangle 24"/>
          <p:cNvSpPr>
            <a:spLocks noChangeArrowheads="1"/>
          </p:cNvSpPr>
          <p:nvPr/>
        </p:nvSpPr>
        <p:spPr bwMode="auto">
          <a:xfrm>
            <a:off x="6943724" y="2933700"/>
            <a:ext cx="2200275" cy="1123950"/>
          </a:xfrm>
          <a:prstGeom prst="rect">
            <a:avLst/>
          </a:prstGeom>
          <a:noFill/>
          <a:ln w="9525">
            <a:noFill/>
            <a:miter lim="800000"/>
            <a:headEnd/>
            <a:tailEnd/>
          </a:ln>
        </p:spPr>
        <p:txBody>
          <a:bodyPr/>
          <a:lstStyle/>
          <a:p>
            <a:pPr marL="533400" indent="-533400" algn="ctr">
              <a:spcBef>
                <a:spcPct val="20000"/>
              </a:spcBef>
            </a:pPr>
            <a:r>
              <a:rPr lang="en-US" sz="1400" b="1" i="1" dirty="0">
                <a:latin typeface="Calibri" pitchFamily="34" charset="0"/>
              </a:rPr>
              <a:t>Analysis Gap filled by FAST:</a:t>
            </a:r>
          </a:p>
          <a:p>
            <a:pPr marL="533400" indent="-533400" algn="ctr">
              <a:spcBef>
                <a:spcPct val="20000"/>
              </a:spcBef>
            </a:pPr>
            <a:r>
              <a:rPr lang="en-US" sz="1400" i="1" dirty="0">
                <a:latin typeface="Calibri" pitchFamily="34" charset="0"/>
              </a:rPr>
              <a:t>Recommendations to Improve Safety</a:t>
            </a:r>
          </a:p>
          <a:p>
            <a:pPr marL="533400" indent="-533400" algn="ctr">
              <a:spcBef>
                <a:spcPct val="20000"/>
              </a:spcBef>
            </a:pPr>
            <a:r>
              <a:rPr lang="en-US" sz="1400" i="1" dirty="0">
                <a:latin typeface="Calibri" pitchFamily="34" charset="0"/>
              </a:rPr>
              <a:t>&amp; Prepare for Future</a:t>
            </a:r>
          </a:p>
        </p:txBody>
      </p:sp>
      <p:sp>
        <p:nvSpPr>
          <p:cNvPr id="34" name="Rectangle 33"/>
          <p:cNvSpPr/>
          <p:nvPr/>
        </p:nvSpPr>
        <p:spPr>
          <a:xfrm>
            <a:off x="1536448" y="415409"/>
            <a:ext cx="5636415" cy="461665"/>
          </a:xfrm>
          <a:prstGeom prst="rect">
            <a:avLst/>
          </a:prstGeom>
        </p:spPr>
        <p:txBody>
          <a:bodyPr wrap="none">
            <a:spAutoFit/>
          </a:bodyPr>
          <a:lstStyle/>
          <a:p>
            <a:r>
              <a:rPr lang="en-GB" sz="2400" dirty="0" smtClean="0">
                <a:solidFill>
                  <a:schemeClr val="bg1"/>
                </a:solidFill>
                <a:latin typeface="+mj-lt"/>
                <a:ea typeface="+mj-ea"/>
                <a:cs typeface="+mj-cs"/>
              </a:rPr>
              <a:t>FAST (Future Aviation Safety Team) – WP3.1</a:t>
            </a:r>
          </a:p>
        </p:txBody>
      </p:sp>
      <p:sp>
        <p:nvSpPr>
          <p:cNvPr id="27" name="Rectangle à coins arrondis 26"/>
          <p:cNvSpPr/>
          <p:nvPr/>
        </p:nvSpPr>
        <p:spPr>
          <a:xfrm>
            <a:off x="4619625" y="2971800"/>
            <a:ext cx="1381125" cy="1181101"/>
          </a:xfrm>
          <a:prstGeom prst="roundRect">
            <a:avLst/>
          </a:prstGeom>
          <a:solidFill>
            <a:srgbClr val="CCFF6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smtClean="0">
              <a:solidFill>
                <a:schemeClr val="tx1"/>
              </a:solidFill>
            </a:endParaRPr>
          </a:p>
          <a:p>
            <a:r>
              <a:rPr lang="en-US" sz="1200" dirty="0" smtClean="0">
                <a:solidFill>
                  <a:schemeClr val="tx1"/>
                </a:solidFill>
              </a:rPr>
              <a:t>Predictive model, identification of Risk Area and of  necessary safety </a:t>
            </a:r>
          </a:p>
          <a:p>
            <a:r>
              <a:rPr lang="en-US" sz="1200" dirty="0" smtClean="0">
                <a:solidFill>
                  <a:schemeClr val="tx1"/>
                </a:solidFill>
              </a:rPr>
              <a:t>Barriers</a:t>
            </a:r>
          </a:p>
          <a:p>
            <a:endParaRPr lang="en-US" sz="1200"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re 10"/>
          <p:cNvSpPr>
            <a:spLocks noGrp="1"/>
          </p:cNvSpPr>
          <p:nvPr>
            <p:ph type="title"/>
          </p:nvPr>
        </p:nvSpPr>
        <p:spPr>
          <a:xfrm>
            <a:off x="1247722" y="150586"/>
            <a:ext cx="7572428" cy="755650"/>
          </a:xfrm>
        </p:spPr>
        <p:txBody>
          <a:bodyPr/>
          <a:lstStyle/>
          <a:p>
            <a:r>
              <a:rPr lang="en-GB" sz="2400" dirty="0" smtClean="0">
                <a:solidFill>
                  <a:schemeClr val="bg1"/>
                </a:solidFill>
              </a:rPr>
              <a:t>CATS (Causal model for Air Transport Safety) – WP3.2</a:t>
            </a:r>
          </a:p>
        </p:txBody>
      </p:sp>
      <p:sp>
        <p:nvSpPr>
          <p:cNvPr id="3" name="Text Box 3"/>
          <p:cNvSpPr txBox="1">
            <a:spLocks noChangeArrowheads="1"/>
          </p:cNvSpPr>
          <p:nvPr/>
        </p:nvSpPr>
        <p:spPr bwMode="auto">
          <a:xfrm>
            <a:off x="6156325" y="2170113"/>
            <a:ext cx="2987675" cy="366712"/>
          </a:xfrm>
          <a:prstGeom prst="rect">
            <a:avLst/>
          </a:prstGeom>
          <a:noFill/>
          <a:ln w="12700" algn="ctr">
            <a:noFill/>
            <a:miter lim="800000"/>
            <a:headEnd/>
            <a:tailEnd/>
          </a:ln>
          <a:effectLst/>
        </p:spPr>
        <p:txBody>
          <a:bodyPr wrap="none" lIns="90000" tIns="46800" rIns="90000" bIns="46800">
            <a:spAutoFit/>
          </a:bodyPr>
          <a:lstStyle/>
          <a:p>
            <a:pPr marL="182563" indent="-182563" algn="l">
              <a:spcBef>
                <a:spcPct val="50000"/>
              </a:spcBef>
              <a:buClrTx/>
              <a:buSzTx/>
              <a:buFont typeface="Wingdings" pitchFamily="2" charset="2"/>
              <a:buNone/>
            </a:pPr>
            <a:r>
              <a:rPr lang="en-GB" sz="1800" b="1">
                <a:solidFill>
                  <a:srgbClr val="105FFC"/>
                </a:solidFill>
                <a:latin typeface="Arial" charset="0"/>
              </a:rPr>
              <a:t>Event Sequence Diagram</a:t>
            </a:r>
            <a:r>
              <a:rPr lang="en-GB" sz="1800" b="1">
                <a:latin typeface="Arial" charset="0"/>
              </a:rPr>
              <a:t> </a:t>
            </a:r>
            <a:endParaRPr lang="en-US" sz="1800" b="1">
              <a:latin typeface="Arial" charset="0"/>
            </a:endParaRPr>
          </a:p>
        </p:txBody>
      </p:sp>
      <p:sp>
        <p:nvSpPr>
          <p:cNvPr id="4" name="Text Box 4"/>
          <p:cNvSpPr txBox="1">
            <a:spLocks noChangeArrowheads="1"/>
          </p:cNvSpPr>
          <p:nvPr/>
        </p:nvSpPr>
        <p:spPr bwMode="auto">
          <a:xfrm>
            <a:off x="139700" y="3525838"/>
            <a:ext cx="1336675" cy="366712"/>
          </a:xfrm>
          <a:prstGeom prst="rect">
            <a:avLst/>
          </a:prstGeom>
          <a:noFill/>
          <a:ln w="12700" algn="ctr">
            <a:noFill/>
            <a:miter lim="800000"/>
            <a:headEnd/>
            <a:tailEnd/>
          </a:ln>
          <a:effectLst/>
        </p:spPr>
        <p:txBody>
          <a:bodyPr wrap="none" lIns="90000" tIns="46800" rIns="90000" bIns="46800">
            <a:spAutoFit/>
          </a:bodyPr>
          <a:lstStyle/>
          <a:p>
            <a:pPr marL="182563" indent="-182563" algn="l">
              <a:spcBef>
                <a:spcPct val="50000"/>
              </a:spcBef>
              <a:buClrTx/>
              <a:buSzTx/>
              <a:buFont typeface="Wingdings" pitchFamily="2" charset="2"/>
              <a:buNone/>
            </a:pPr>
            <a:r>
              <a:rPr lang="en-GB" sz="1800" b="1">
                <a:solidFill>
                  <a:srgbClr val="FF5437"/>
                </a:solidFill>
                <a:latin typeface="Arial" charset="0"/>
              </a:rPr>
              <a:t>Fault Tree </a:t>
            </a:r>
            <a:endParaRPr lang="en-US" sz="1800" b="1">
              <a:solidFill>
                <a:srgbClr val="FF5437"/>
              </a:solidFill>
              <a:latin typeface="Arial" charset="0"/>
            </a:endParaRPr>
          </a:p>
        </p:txBody>
      </p:sp>
      <p:sp>
        <p:nvSpPr>
          <p:cNvPr id="5" name="Rectangle 7"/>
          <p:cNvSpPr>
            <a:spLocks noChangeAspect="1" noChangeArrowheads="1"/>
          </p:cNvSpPr>
          <p:nvPr/>
        </p:nvSpPr>
        <p:spPr bwMode="auto">
          <a:xfrm>
            <a:off x="2174875" y="2795588"/>
            <a:ext cx="619125" cy="346075"/>
          </a:xfrm>
          <a:prstGeom prst="rect">
            <a:avLst/>
          </a:prstGeom>
          <a:noFill/>
          <a:ln w="28575">
            <a:solidFill>
              <a:srgbClr val="FF0000"/>
            </a:solidFill>
            <a:miter lim="800000"/>
            <a:headEnd/>
            <a:tailEnd/>
          </a:ln>
        </p:spPr>
        <p:txBody>
          <a:bodyPr/>
          <a:lstStyle/>
          <a:p>
            <a:endParaRPr lang="nl-NL"/>
          </a:p>
        </p:txBody>
      </p:sp>
      <p:sp>
        <p:nvSpPr>
          <p:cNvPr id="6" name="Rectangle 9"/>
          <p:cNvSpPr>
            <a:spLocks noChangeAspect="1" noChangeArrowheads="1"/>
          </p:cNvSpPr>
          <p:nvPr/>
        </p:nvSpPr>
        <p:spPr bwMode="auto">
          <a:xfrm>
            <a:off x="2794000" y="3659188"/>
            <a:ext cx="620713" cy="346075"/>
          </a:xfrm>
          <a:prstGeom prst="rect">
            <a:avLst/>
          </a:prstGeom>
          <a:noFill/>
          <a:ln w="28575">
            <a:solidFill>
              <a:srgbClr val="FF0000"/>
            </a:solidFill>
            <a:miter lim="800000"/>
            <a:headEnd/>
            <a:tailEnd/>
          </a:ln>
        </p:spPr>
        <p:txBody>
          <a:bodyPr/>
          <a:lstStyle/>
          <a:p>
            <a:endParaRPr lang="nl-NL"/>
          </a:p>
        </p:txBody>
      </p:sp>
      <p:sp>
        <p:nvSpPr>
          <p:cNvPr id="7" name="Rectangle 10"/>
          <p:cNvSpPr>
            <a:spLocks noChangeAspect="1" noChangeArrowheads="1"/>
          </p:cNvSpPr>
          <p:nvPr/>
        </p:nvSpPr>
        <p:spPr bwMode="auto">
          <a:xfrm>
            <a:off x="1555750" y="3659188"/>
            <a:ext cx="619125" cy="346075"/>
          </a:xfrm>
          <a:prstGeom prst="rect">
            <a:avLst/>
          </a:prstGeom>
          <a:noFill/>
          <a:ln w="28575">
            <a:solidFill>
              <a:srgbClr val="FF0000"/>
            </a:solidFill>
            <a:miter lim="800000"/>
            <a:headEnd/>
            <a:tailEnd/>
          </a:ln>
        </p:spPr>
        <p:txBody>
          <a:bodyPr/>
          <a:lstStyle/>
          <a:p>
            <a:endParaRPr lang="nl-NL"/>
          </a:p>
        </p:txBody>
      </p:sp>
      <p:sp>
        <p:nvSpPr>
          <p:cNvPr id="8" name="Rectangle 11"/>
          <p:cNvSpPr>
            <a:spLocks noChangeAspect="1" noChangeArrowheads="1"/>
          </p:cNvSpPr>
          <p:nvPr/>
        </p:nvSpPr>
        <p:spPr bwMode="auto">
          <a:xfrm>
            <a:off x="1903413" y="4522788"/>
            <a:ext cx="619125" cy="346075"/>
          </a:xfrm>
          <a:prstGeom prst="rect">
            <a:avLst/>
          </a:prstGeom>
          <a:noFill/>
          <a:ln w="28575">
            <a:solidFill>
              <a:srgbClr val="FF0000"/>
            </a:solidFill>
            <a:miter lim="800000"/>
            <a:headEnd/>
            <a:tailEnd/>
          </a:ln>
        </p:spPr>
        <p:txBody>
          <a:bodyPr/>
          <a:lstStyle/>
          <a:p>
            <a:endParaRPr lang="nl-NL"/>
          </a:p>
        </p:txBody>
      </p:sp>
      <p:sp>
        <p:nvSpPr>
          <p:cNvPr id="9" name="Rectangle 12"/>
          <p:cNvSpPr>
            <a:spLocks noChangeAspect="1" noChangeArrowheads="1"/>
          </p:cNvSpPr>
          <p:nvPr/>
        </p:nvSpPr>
        <p:spPr bwMode="auto">
          <a:xfrm>
            <a:off x="2794000" y="4522788"/>
            <a:ext cx="620713" cy="346075"/>
          </a:xfrm>
          <a:prstGeom prst="rect">
            <a:avLst/>
          </a:prstGeom>
          <a:noFill/>
          <a:ln w="28575">
            <a:solidFill>
              <a:srgbClr val="FF0000"/>
            </a:solidFill>
            <a:miter lim="800000"/>
            <a:headEnd/>
            <a:tailEnd/>
          </a:ln>
        </p:spPr>
        <p:txBody>
          <a:bodyPr/>
          <a:lstStyle/>
          <a:p>
            <a:endParaRPr lang="nl-NL"/>
          </a:p>
        </p:txBody>
      </p:sp>
      <p:sp>
        <p:nvSpPr>
          <p:cNvPr id="10" name="Line 13"/>
          <p:cNvSpPr>
            <a:spLocks noChangeAspect="1" noChangeShapeType="1"/>
          </p:cNvSpPr>
          <p:nvPr/>
        </p:nvSpPr>
        <p:spPr bwMode="auto">
          <a:xfrm>
            <a:off x="1878013" y="3514725"/>
            <a:ext cx="0" cy="144463"/>
          </a:xfrm>
          <a:prstGeom prst="line">
            <a:avLst/>
          </a:prstGeom>
          <a:noFill/>
          <a:ln w="28575">
            <a:solidFill>
              <a:srgbClr val="FF0000"/>
            </a:solidFill>
            <a:round/>
            <a:headEnd/>
            <a:tailEnd/>
          </a:ln>
        </p:spPr>
        <p:txBody>
          <a:bodyPr/>
          <a:lstStyle/>
          <a:p>
            <a:endParaRPr lang="en-GB"/>
          </a:p>
        </p:txBody>
      </p:sp>
      <p:sp>
        <p:nvSpPr>
          <p:cNvPr id="11" name="Line 14"/>
          <p:cNvSpPr>
            <a:spLocks noChangeAspect="1" noChangeShapeType="1"/>
          </p:cNvSpPr>
          <p:nvPr/>
        </p:nvSpPr>
        <p:spPr bwMode="auto">
          <a:xfrm>
            <a:off x="2200275" y="4379913"/>
            <a:ext cx="1781175" cy="0"/>
          </a:xfrm>
          <a:prstGeom prst="line">
            <a:avLst/>
          </a:prstGeom>
          <a:noFill/>
          <a:ln w="28575">
            <a:solidFill>
              <a:srgbClr val="FF0000"/>
            </a:solidFill>
            <a:round/>
            <a:headEnd/>
            <a:tailEnd/>
          </a:ln>
        </p:spPr>
        <p:txBody>
          <a:bodyPr/>
          <a:lstStyle/>
          <a:p>
            <a:endParaRPr lang="en-GB"/>
          </a:p>
        </p:txBody>
      </p:sp>
      <p:sp>
        <p:nvSpPr>
          <p:cNvPr id="12" name="Line 15"/>
          <p:cNvSpPr>
            <a:spLocks noChangeAspect="1" noChangeShapeType="1"/>
          </p:cNvSpPr>
          <p:nvPr/>
        </p:nvSpPr>
        <p:spPr bwMode="auto">
          <a:xfrm>
            <a:off x="2489200" y="3371850"/>
            <a:ext cx="0" cy="142875"/>
          </a:xfrm>
          <a:prstGeom prst="line">
            <a:avLst/>
          </a:prstGeom>
          <a:noFill/>
          <a:ln w="28575">
            <a:solidFill>
              <a:srgbClr val="FF0000"/>
            </a:solidFill>
            <a:round/>
            <a:headEnd/>
            <a:tailEnd/>
          </a:ln>
        </p:spPr>
        <p:txBody>
          <a:bodyPr/>
          <a:lstStyle/>
          <a:p>
            <a:endParaRPr lang="en-GB"/>
          </a:p>
        </p:txBody>
      </p:sp>
      <p:sp>
        <p:nvSpPr>
          <p:cNvPr id="13" name="AutoShape 16"/>
          <p:cNvSpPr>
            <a:spLocks noChangeAspect="1" noChangeArrowheads="1"/>
          </p:cNvSpPr>
          <p:nvPr/>
        </p:nvSpPr>
        <p:spPr bwMode="auto">
          <a:xfrm rot="-5400000">
            <a:off x="2932907" y="4063206"/>
            <a:ext cx="317500" cy="198437"/>
          </a:xfrm>
          <a:prstGeom prst="flowChartDelay">
            <a:avLst/>
          </a:prstGeom>
          <a:noFill/>
          <a:ln w="28575">
            <a:solidFill>
              <a:srgbClr val="FF0000"/>
            </a:solidFill>
            <a:miter lim="800000"/>
            <a:headEnd/>
            <a:tailEnd/>
          </a:ln>
        </p:spPr>
        <p:txBody>
          <a:bodyPr/>
          <a:lstStyle/>
          <a:p>
            <a:endParaRPr lang="nl-NL"/>
          </a:p>
        </p:txBody>
      </p:sp>
      <p:sp>
        <p:nvSpPr>
          <p:cNvPr id="14" name="AutoShape 17"/>
          <p:cNvSpPr>
            <a:spLocks noChangeAspect="1" noChangeArrowheads="1"/>
          </p:cNvSpPr>
          <p:nvPr/>
        </p:nvSpPr>
        <p:spPr bwMode="auto">
          <a:xfrm rot="5400000">
            <a:off x="2341563" y="3198813"/>
            <a:ext cx="287337" cy="173037"/>
          </a:xfrm>
          <a:prstGeom prst="flowChartOnlineStorage">
            <a:avLst/>
          </a:prstGeom>
          <a:noFill/>
          <a:ln w="28575">
            <a:solidFill>
              <a:srgbClr val="FF0000"/>
            </a:solidFill>
            <a:miter lim="800000"/>
            <a:headEnd/>
            <a:tailEnd/>
          </a:ln>
        </p:spPr>
        <p:txBody>
          <a:bodyPr/>
          <a:lstStyle/>
          <a:p>
            <a:endParaRPr lang="nl-NL"/>
          </a:p>
        </p:txBody>
      </p:sp>
      <p:sp>
        <p:nvSpPr>
          <p:cNvPr id="15" name="Line 18"/>
          <p:cNvSpPr>
            <a:spLocks noChangeAspect="1" noChangeShapeType="1"/>
          </p:cNvSpPr>
          <p:nvPr/>
        </p:nvSpPr>
        <p:spPr bwMode="auto">
          <a:xfrm>
            <a:off x="1878013" y="3514725"/>
            <a:ext cx="1214437" cy="0"/>
          </a:xfrm>
          <a:prstGeom prst="line">
            <a:avLst/>
          </a:prstGeom>
          <a:noFill/>
          <a:ln w="28575">
            <a:solidFill>
              <a:srgbClr val="FF0000"/>
            </a:solidFill>
            <a:round/>
            <a:headEnd/>
            <a:tailEnd/>
          </a:ln>
        </p:spPr>
        <p:txBody>
          <a:bodyPr/>
          <a:lstStyle/>
          <a:p>
            <a:endParaRPr lang="en-GB"/>
          </a:p>
        </p:txBody>
      </p:sp>
      <p:sp>
        <p:nvSpPr>
          <p:cNvPr id="16" name="Line 19"/>
          <p:cNvSpPr>
            <a:spLocks noChangeAspect="1" noChangeShapeType="1"/>
          </p:cNvSpPr>
          <p:nvPr/>
        </p:nvSpPr>
        <p:spPr bwMode="auto">
          <a:xfrm>
            <a:off x="2200275" y="4379913"/>
            <a:ext cx="0" cy="142875"/>
          </a:xfrm>
          <a:prstGeom prst="line">
            <a:avLst/>
          </a:prstGeom>
          <a:noFill/>
          <a:ln w="28575">
            <a:solidFill>
              <a:srgbClr val="FF0000"/>
            </a:solidFill>
            <a:round/>
            <a:headEnd/>
            <a:tailEnd/>
          </a:ln>
        </p:spPr>
        <p:txBody>
          <a:bodyPr/>
          <a:lstStyle/>
          <a:p>
            <a:endParaRPr lang="en-GB"/>
          </a:p>
        </p:txBody>
      </p:sp>
      <p:sp>
        <p:nvSpPr>
          <p:cNvPr id="17" name="Line 20"/>
          <p:cNvSpPr>
            <a:spLocks noChangeAspect="1" noChangeShapeType="1"/>
          </p:cNvSpPr>
          <p:nvPr/>
        </p:nvSpPr>
        <p:spPr bwMode="auto">
          <a:xfrm>
            <a:off x="3092450" y="3514725"/>
            <a:ext cx="0" cy="144463"/>
          </a:xfrm>
          <a:prstGeom prst="line">
            <a:avLst/>
          </a:prstGeom>
          <a:noFill/>
          <a:ln w="28575">
            <a:solidFill>
              <a:srgbClr val="FF0000"/>
            </a:solidFill>
            <a:round/>
            <a:headEnd/>
            <a:tailEnd/>
          </a:ln>
        </p:spPr>
        <p:txBody>
          <a:bodyPr/>
          <a:lstStyle/>
          <a:p>
            <a:endParaRPr lang="en-GB"/>
          </a:p>
        </p:txBody>
      </p:sp>
      <p:sp>
        <p:nvSpPr>
          <p:cNvPr id="18" name="Line 21"/>
          <p:cNvSpPr>
            <a:spLocks noChangeAspect="1" noChangeShapeType="1"/>
          </p:cNvSpPr>
          <p:nvPr/>
        </p:nvSpPr>
        <p:spPr bwMode="auto">
          <a:xfrm>
            <a:off x="3092450" y="4321175"/>
            <a:ext cx="0" cy="201613"/>
          </a:xfrm>
          <a:prstGeom prst="line">
            <a:avLst/>
          </a:prstGeom>
          <a:noFill/>
          <a:ln w="28575">
            <a:solidFill>
              <a:srgbClr val="FF0000"/>
            </a:solidFill>
            <a:round/>
            <a:headEnd/>
            <a:tailEnd/>
          </a:ln>
        </p:spPr>
        <p:txBody>
          <a:bodyPr/>
          <a:lstStyle/>
          <a:p>
            <a:endParaRPr lang="en-GB"/>
          </a:p>
        </p:txBody>
      </p:sp>
      <p:sp>
        <p:nvSpPr>
          <p:cNvPr id="19" name="Line 22"/>
          <p:cNvSpPr>
            <a:spLocks noChangeAspect="1" noChangeShapeType="1"/>
          </p:cNvSpPr>
          <p:nvPr/>
        </p:nvSpPr>
        <p:spPr bwMode="auto">
          <a:xfrm>
            <a:off x="3984625" y="4379913"/>
            <a:ext cx="0" cy="142875"/>
          </a:xfrm>
          <a:prstGeom prst="line">
            <a:avLst/>
          </a:prstGeom>
          <a:noFill/>
          <a:ln w="28575">
            <a:solidFill>
              <a:srgbClr val="FF0000"/>
            </a:solidFill>
            <a:round/>
            <a:headEnd/>
            <a:tailEnd/>
          </a:ln>
        </p:spPr>
        <p:txBody>
          <a:bodyPr/>
          <a:lstStyle/>
          <a:p>
            <a:endParaRPr lang="en-GB"/>
          </a:p>
        </p:txBody>
      </p:sp>
      <p:grpSp>
        <p:nvGrpSpPr>
          <p:cNvPr id="2" name="Group 23"/>
          <p:cNvGrpSpPr>
            <a:grpSpLocks/>
          </p:cNvGrpSpPr>
          <p:nvPr/>
        </p:nvGrpSpPr>
        <p:grpSpPr bwMode="auto">
          <a:xfrm>
            <a:off x="2108200" y="2170113"/>
            <a:ext cx="3887788" cy="2001837"/>
            <a:chOff x="4629" y="4859"/>
            <a:chExt cx="5949" cy="2947"/>
          </a:xfrm>
        </p:grpSpPr>
        <p:sp>
          <p:nvSpPr>
            <p:cNvPr id="21" name="Oval 24"/>
            <p:cNvSpPr>
              <a:spLocks noChangeAspect="1" noChangeArrowheads="1"/>
            </p:cNvSpPr>
            <p:nvPr/>
          </p:nvSpPr>
          <p:spPr bwMode="auto">
            <a:xfrm>
              <a:off x="4629" y="4954"/>
              <a:ext cx="1172" cy="808"/>
            </a:xfrm>
            <a:prstGeom prst="ellipse">
              <a:avLst/>
            </a:prstGeom>
            <a:noFill/>
            <a:ln w="34925">
              <a:solidFill>
                <a:srgbClr val="0000FF"/>
              </a:solidFill>
              <a:round/>
              <a:headEnd/>
              <a:tailEnd/>
            </a:ln>
          </p:spPr>
          <p:txBody>
            <a:bodyPr lIns="0" tIns="0" rIns="0" bIns="0"/>
            <a:lstStyle/>
            <a:p>
              <a:pPr marL="182563" indent="-182563" algn="l">
                <a:spcBef>
                  <a:spcPct val="50000"/>
                </a:spcBef>
                <a:buClrTx/>
                <a:buSzTx/>
                <a:buFont typeface="Wingdings" pitchFamily="2" charset="2"/>
                <a:buNone/>
              </a:pPr>
              <a:endParaRPr lang="nl-NL" sz="1800">
                <a:latin typeface="Arial" charset="0"/>
              </a:endParaRPr>
            </a:p>
          </p:txBody>
        </p:sp>
        <p:sp>
          <p:nvSpPr>
            <p:cNvPr id="22" name="Rectangle 25"/>
            <p:cNvSpPr>
              <a:spLocks noChangeAspect="1" noChangeArrowheads="1"/>
            </p:cNvSpPr>
            <p:nvPr/>
          </p:nvSpPr>
          <p:spPr bwMode="auto">
            <a:xfrm>
              <a:off x="6747" y="5002"/>
              <a:ext cx="1037" cy="618"/>
            </a:xfrm>
            <a:prstGeom prst="rect">
              <a:avLst/>
            </a:prstGeom>
            <a:noFill/>
            <a:ln w="34925">
              <a:solidFill>
                <a:srgbClr val="0000FF"/>
              </a:solidFill>
              <a:miter lim="800000"/>
              <a:headEnd/>
              <a:tailEnd/>
            </a:ln>
          </p:spPr>
          <p:txBody>
            <a:bodyPr lIns="0" tIns="0" rIns="0" bIns="0"/>
            <a:lstStyle/>
            <a:p>
              <a:pPr marL="182563" indent="-182563" algn="l">
                <a:spcBef>
                  <a:spcPct val="50000"/>
                </a:spcBef>
                <a:buClrTx/>
                <a:buSzTx/>
                <a:buFont typeface="Wingdings" pitchFamily="2" charset="2"/>
                <a:buNone/>
              </a:pPr>
              <a:endParaRPr lang="nl-NL" sz="1800">
                <a:latin typeface="Arial" charset="0"/>
              </a:endParaRPr>
            </a:p>
          </p:txBody>
        </p:sp>
        <p:sp>
          <p:nvSpPr>
            <p:cNvPr id="23" name="AutoShape 26"/>
            <p:cNvSpPr>
              <a:spLocks noChangeAspect="1" noChangeArrowheads="1"/>
            </p:cNvSpPr>
            <p:nvPr/>
          </p:nvSpPr>
          <p:spPr bwMode="auto">
            <a:xfrm>
              <a:off x="9271" y="4859"/>
              <a:ext cx="1307" cy="951"/>
            </a:xfrm>
            <a:prstGeom prst="diamond">
              <a:avLst/>
            </a:prstGeom>
            <a:noFill/>
            <a:ln w="34925">
              <a:solidFill>
                <a:srgbClr val="0000FF"/>
              </a:solidFill>
              <a:miter lim="800000"/>
              <a:headEnd/>
              <a:tailEnd/>
            </a:ln>
          </p:spPr>
          <p:txBody>
            <a:bodyPr lIns="0" tIns="0" rIns="0" bIns="0"/>
            <a:lstStyle/>
            <a:p>
              <a:pPr marL="182563" indent="-182563" algn="l">
                <a:spcBef>
                  <a:spcPct val="50000"/>
                </a:spcBef>
                <a:buClrTx/>
                <a:buSzTx/>
                <a:buFont typeface="Wingdings" pitchFamily="2" charset="2"/>
                <a:buNone/>
              </a:pPr>
              <a:endParaRPr lang="nl-NL" sz="1800">
                <a:latin typeface="Arial" charset="0"/>
              </a:endParaRPr>
            </a:p>
          </p:txBody>
        </p:sp>
        <p:sp>
          <p:nvSpPr>
            <p:cNvPr id="24" name="Rectangle 27"/>
            <p:cNvSpPr>
              <a:spLocks noChangeAspect="1" noChangeArrowheads="1"/>
            </p:cNvSpPr>
            <p:nvPr/>
          </p:nvSpPr>
          <p:spPr bwMode="auto">
            <a:xfrm>
              <a:off x="6747" y="6047"/>
              <a:ext cx="1037" cy="618"/>
            </a:xfrm>
            <a:prstGeom prst="rect">
              <a:avLst/>
            </a:prstGeom>
            <a:noFill/>
            <a:ln w="34925">
              <a:solidFill>
                <a:srgbClr val="0000FF"/>
              </a:solidFill>
              <a:miter lim="800000"/>
              <a:headEnd/>
              <a:tailEnd/>
            </a:ln>
          </p:spPr>
          <p:txBody>
            <a:bodyPr lIns="0" tIns="0" rIns="0" bIns="0"/>
            <a:lstStyle/>
            <a:p>
              <a:pPr marL="182563" indent="-182563" algn="l">
                <a:spcBef>
                  <a:spcPct val="50000"/>
                </a:spcBef>
                <a:buClrTx/>
                <a:buSzTx/>
                <a:buFont typeface="Wingdings" pitchFamily="2" charset="2"/>
                <a:buNone/>
              </a:pPr>
              <a:endParaRPr lang="nl-NL" sz="1800">
                <a:latin typeface="Arial" charset="0"/>
              </a:endParaRPr>
            </a:p>
          </p:txBody>
        </p:sp>
        <p:sp>
          <p:nvSpPr>
            <p:cNvPr id="25" name="Line 28"/>
            <p:cNvSpPr>
              <a:spLocks noChangeAspect="1" noChangeShapeType="1"/>
            </p:cNvSpPr>
            <p:nvPr/>
          </p:nvSpPr>
          <p:spPr bwMode="auto">
            <a:xfrm>
              <a:off x="5801" y="5334"/>
              <a:ext cx="946" cy="0"/>
            </a:xfrm>
            <a:prstGeom prst="line">
              <a:avLst/>
            </a:prstGeom>
            <a:noFill/>
            <a:ln w="34925">
              <a:solidFill>
                <a:srgbClr val="0000FF"/>
              </a:solidFill>
              <a:round/>
              <a:headEnd/>
              <a:tailEnd type="triangle" w="med" len="med"/>
            </a:ln>
          </p:spPr>
          <p:txBody>
            <a:bodyPr/>
            <a:lstStyle/>
            <a:p>
              <a:endParaRPr lang="en-GB"/>
            </a:p>
          </p:txBody>
        </p:sp>
        <p:sp>
          <p:nvSpPr>
            <p:cNvPr id="26" name="Line 29"/>
            <p:cNvSpPr>
              <a:spLocks noChangeAspect="1" noChangeShapeType="1"/>
            </p:cNvSpPr>
            <p:nvPr/>
          </p:nvSpPr>
          <p:spPr bwMode="auto">
            <a:xfrm>
              <a:off x="7784" y="5334"/>
              <a:ext cx="1487" cy="0"/>
            </a:xfrm>
            <a:prstGeom prst="line">
              <a:avLst/>
            </a:prstGeom>
            <a:noFill/>
            <a:ln w="34925">
              <a:solidFill>
                <a:srgbClr val="0000FF"/>
              </a:solidFill>
              <a:round/>
              <a:headEnd/>
              <a:tailEnd type="triangle" w="med" len="med"/>
            </a:ln>
          </p:spPr>
          <p:txBody>
            <a:bodyPr/>
            <a:lstStyle/>
            <a:p>
              <a:endParaRPr lang="en-GB"/>
            </a:p>
          </p:txBody>
        </p:sp>
        <p:sp>
          <p:nvSpPr>
            <p:cNvPr id="27" name="Line 30"/>
            <p:cNvSpPr>
              <a:spLocks noChangeAspect="1" noChangeShapeType="1"/>
            </p:cNvSpPr>
            <p:nvPr/>
          </p:nvSpPr>
          <p:spPr bwMode="auto">
            <a:xfrm>
              <a:off x="7784" y="6333"/>
              <a:ext cx="1487" cy="0"/>
            </a:xfrm>
            <a:prstGeom prst="line">
              <a:avLst/>
            </a:prstGeom>
            <a:noFill/>
            <a:ln w="34925">
              <a:solidFill>
                <a:srgbClr val="0000FF"/>
              </a:solidFill>
              <a:round/>
              <a:headEnd/>
              <a:tailEnd type="triangle" w="med" len="med"/>
            </a:ln>
          </p:spPr>
          <p:txBody>
            <a:bodyPr/>
            <a:lstStyle/>
            <a:p>
              <a:endParaRPr lang="en-GB"/>
            </a:p>
          </p:txBody>
        </p:sp>
        <p:sp>
          <p:nvSpPr>
            <p:cNvPr id="28" name="AutoShape 31"/>
            <p:cNvSpPr>
              <a:spLocks noChangeAspect="1" noChangeArrowheads="1"/>
            </p:cNvSpPr>
            <p:nvPr/>
          </p:nvSpPr>
          <p:spPr bwMode="auto">
            <a:xfrm>
              <a:off x="9271" y="5857"/>
              <a:ext cx="1307" cy="951"/>
            </a:xfrm>
            <a:prstGeom prst="diamond">
              <a:avLst/>
            </a:prstGeom>
            <a:noFill/>
            <a:ln w="34925">
              <a:solidFill>
                <a:srgbClr val="0000FF"/>
              </a:solidFill>
              <a:miter lim="800000"/>
              <a:headEnd/>
              <a:tailEnd/>
            </a:ln>
          </p:spPr>
          <p:txBody>
            <a:bodyPr lIns="0" tIns="0" rIns="0" bIns="0"/>
            <a:lstStyle/>
            <a:p>
              <a:pPr marL="182563" indent="-182563" algn="l">
                <a:spcBef>
                  <a:spcPct val="50000"/>
                </a:spcBef>
                <a:buClrTx/>
                <a:buSzTx/>
                <a:buFont typeface="Wingdings" pitchFamily="2" charset="2"/>
                <a:buNone/>
              </a:pPr>
              <a:endParaRPr lang="nl-NL" sz="1800">
                <a:latin typeface="Arial" charset="0"/>
              </a:endParaRPr>
            </a:p>
          </p:txBody>
        </p:sp>
        <p:sp>
          <p:nvSpPr>
            <p:cNvPr id="29" name="AutoShape 32"/>
            <p:cNvSpPr>
              <a:spLocks noChangeAspect="1" noChangeArrowheads="1"/>
            </p:cNvSpPr>
            <p:nvPr/>
          </p:nvSpPr>
          <p:spPr bwMode="auto">
            <a:xfrm>
              <a:off x="9271" y="6855"/>
              <a:ext cx="1307" cy="951"/>
            </a:xfrm>
            <a:prstGeom prst="diamond">
              <a:avLst/>
            </a:prstGeom>
            <a:noFill/>
            <a:ln w="34925">
              <a:solidFill>
                <a:srgbClr val="0000FF"/>
              </a:solidFill>
              <a:miter lim="800000"/>
              <a:headEnd/>
              <a:tailEnd/>
            </a:ln>
          </p:spPr>
          <p:txBody>
            <a:bodyPr lIns="0" tIns="0" rIns="0" bIns="0"/>
            <a:lstStyle/>
            <a:p>
              <a:pPr marL="182563" indent="-182563" algn="l">
                <a:spcBef>
                  <a:spcPct val="50000"/>
                </a:spcBef>
                <a:buClrTx/>
                <a:buSzTx/>
                <a:buFont typeface="Wingdings" pitchFamily="2" charset="2"/>
                <a:buNone/>
              </a:pPr>
              <a:endParaRPr lang="nl-NL" sz="1800">
                <a:latin typeface="Arial" charset="0"/>
              </a:endParaRPr>
            </a:p>
          </p:txBody>
        </p:sp>
        <p:sp>
          <p:nvSpPr>
            <p:cNvPr id="30" name="Line 33"/>
            <p:cNvSpPr>
              <a:spLocks noChangeAspect="1" noChangeShapeType="1"/>
            </p:cNvSpPr>
            <p:nvPr/>
          </p:nvSpPr>
          <p:spPr bwMode="auto">
            <a:xfrm>
              <a:off x="7243" y="7331"/>
              <a:ext cx="2028" cy="0"/>
            </a:xfrm>
            <a:prstGeom prst="line">
              <a:avLst/>
            </a:prstGeom>
            <a:noFill/>
            <a:ln w="34925">
              <a:solidFill>
                <a:srgbClr val="0000FF"/>
              </a:solidFill>
              <a:round/>
              <a:headEnd/>
              <a:tailEnd type="triangle" w="med" len="med"/>
            </a:ln>
          </p:spPr>
          <p:txBody>
            <a:bodyPr/>
            <a:lstStyle/>
            <a:p>
              <a:endParaRPr lang="en-GB"/>
            </a:p>
          </p:txBody>
        </p:sp>
        <p:sp>
          <p:nvSpPr>
            <p:cNvPr id="31" name="Line 34"/>
            <p:cNvSpPr>
              <a:spLocks noChangeAspect="1" noChangeShapeType="1"/>
            </p:cNvSpPr>
            <p:nvPr/>
          </p:nvSpPr>
          <p:spPr bwMode="auto">
            <a:xfrm>
              <a:off x="7243" y="6665"/>
              <a:ext cx="0" cy="666"/>
            </a:xfrm>
            <a:prstGeom prst="line">
              <a:avLst/>
            </a:prstGeom>
            <a:noFill/>
            <a:ln w="34925">
              <a:solidFill>
                <a:srgbClr val="0000FF"/>
              </a:solidFill>
              <a:round/>
              <a:headEnd/>
              <a:tailEnd/>
            </a:ln>
          </p:spPr>
          <p:txBody>
            <a:bodyPr/>
            <a:lstStyle/>
            <a:p>
              <a:endParaRPr lang="en-GB"/>
            </a:p>
          </p:txBody>
        </p:sp>
        <p:sp>
          <p:nvSpPr>
            <p:cNvPr id="32" name="Line 35"/>
            <p:cNvSpPr>
              <a:spLocks noChangeAspect="1" noChangeShapeType="1"/>
            </p:cNvSpPr>
            <p:nvPr/>
          </p:nvSpPr>
          <p:spPr bwMode="auto">
            <a:xfrm>
              <a:off x="7243" y="5620"/>
              <a:ext cx="0" cy="427"/>
            </a:xfrm>
            <a:prstGeom prst="line">
              <a:avLst/>
            </a:prstGeom>
            <a:noFill/>
            <a:ln w="34925">
              <a:solidFill>
                <a:srgbClr val="0000FF"/>
              </a:solidFill>
              <a:round/>
              <a:headEnd/>
              <a:tailEnd type="triangle" w="med" len="med"/>
            </a:ln>
          </p:spPr>
          <p:txBody>
            <a:bodyPr/>
            <a:lstStyle/>
            <a:p>
              <a:endParaRPr lang="en-GB"/>
            </a:p>
          </p:txBody>
        </p:sp>
      </p:grpSp>
      <p:sp>
        <p:nvSpPr>
          <p:cNvPr id="33" name="Oval 38"/>
          <p:cNvSpPr>
            <a:spLocks noChangeArrowheads="1"/>
          </p:cNvSpPr>
          <p:nvPr/>
        </p:nvSpPr>
        <p:spPr bwMode="auto">
          <a:xfrm>
            <a:off x="3686175" y="4525963"/>
            <a:ext cx="620713" cy="342900"/>
          </a:xfrm>
          <a:prstGeom prst="ellipse">
            <a:avLst/>
          </a:prstGeom>
          <a:noFill/>
          <a:ln w="28575" algn="ctr">
            <a:solidFill>
              <a:srgbClr val="FFC000"/>
            </a:solidFill>
            <a:round/>
            <a:headEnd/>
            <a:tailEnd/>
          </a:ln>
        </p:spPr>
        <p:txBody>
          <a:bodyPr wrap="none" lIns="0" tIns="0" rIns="0" bIns="0" anchor="ctr"/>
          <a:lstStyle/>
          <a:p>
            <a:endParaRPr lang="nl-NL"/>
          </a:p>
        </p:txBody>
      </p:sp>
      <p:sp>
        <p:nvSpPr>
          <p:cNvPr id="34" name="Oval 39"/>
          <p:cNvSpPr>
            <a:spLocks noChangeArrowheads="1"/>
          </p:cNvSpPr>
          <p:nvPr/>
        </p:nvSpPr>
        <p:spPr bwMode="auto">
          <a:xfrm>
            <a:off x="3197225" y="5318125"/>
            <a:ext cx="619125" cy="342900"/>
          </a:xfrm>
          <a:prstGeom prst="ellipse">
            <a:avLst/>
          </a:prstGeom>
          <a:noFill/>
          <a:ln w="28575" algn="ctr">
            <a:solidFill>
              <a:srgbClr val="FFC000"/>
            </a:solidFill>
            <a:round/>
            <a:headEnd/>
            <a:tailEnd/>
          </a:ln>
        </p:spPr>
        <p:txBody>
          <a:bodyPr wrap="none" lIns="0" tIns="0" rIns="0" bIns="0" anchor="ctr"/>
          <a:lstStyle/>
          <a:p>
            <a:endParaRPr lang="nl-NL"/>
          </a:p>
        </p:txBody>
      </p:sp>
      <p:sp>
        <p:nvSpPr>
          <p:cNvPr id="35" name="Oval 40"/>
          <p:cNvSpPr>
            <a:spLocks noChangeArrowheads="1"/>
          </p:cNvSpPr>
          <p:nvPr/>
        </p:nvSpPr>
        <p:spPr bwMode="auto">
          <a:xfrm>
            <a:off x="4233863" y="5326063"/>
            <a:ext cx="619125" cy="342900"/>
          </a:xfrm>
          <a:prstGeom prst="ellipse">
            <a:avLst/>
          </a:prstGeom>
          <a:noFill/>
          <a:ln w="28575" algn="ctr">
            <a:solidFill>
              <a:srgbClr val="FFC000"/>
            </a:solidFill>
            <a:round/>
            <a:headEnd/>
            <a:tailEnd/>
          </a:ln>
        </p:spPr>
        <p:txBody>
          <a:bodyPr wrap="none" lIns="0" tIns="0" rIns="0" bIns="0" anchor="ctr"/>
          <a:lstStyle/>
          <a:p>
            <a:endParaRPr lang="nl-NL"/>
          </a:p>
        </p:txBody>
      </p:sp>
      <p:cxnSp>
        <p:nvCxnSpPr>
          <p:cNvPr id="36" name="Straight Arrow Connector 43"/>
          <p:cNvCxnSpPr>
            <a:cxnSpLocks noChangeShapeType="1"/>
            <a:stCxn id="34" idx="6"/>
            <a:endCxn id="35" idx="2"/>
          </p:cNvCxnSpPr>
          <p:nvPr/>
        </p:nvCxnSpPr>
        <p:spPr bwMode="auto">
          <a:xfrm>
            <a:off x="3816350" y="5489575"/>
            <a:ext cx="417513" cy="7938"/>
          </a:xfrm>
          <a:prstGeom prst="straightConnector1">
            <a:avLst/>
          </a:prstGeom>
          <a:noFill/>
          <a:ln w="34925" algn="ctr">
            <a:solidFill>
              <a:srgbClr val="FFC000"/>
            </a:solidFill>
            <a:round/>
            <a:headEnd/>
            <a:tailEnd type="arrow" w="med" len="med"/>
          </a:ln>
          <a:effectLst/>
        </p:spPr>
      </p:cxnSp>
      <p:cxnSp>
        <p:nvCxnSpPr>
          <p:cNvPr id="37" name="Straight Arrow Connector 45"/>
          <p:cNvCxnSpPr>
            <a:cxnSpLocks noChangeShapeType="1"/>
            <a:stCxn id="34" idx="0"/>
            <a:endCxn id="33" idx="3"/>
          </p:cNvCxnSpPr>
          <p:nvPr/>
        </p:nvCxnSpPr>
        <p:spPr bwMode="auto">
          <a:xfrm flipV="1">
            <a:off x="3506788" y="4818063"/>
            <a:ext cx="271462" cy="500062"/>
          </a:xfrm>
          <a:prstGeom prst="straightConnector1">
            <a:avLst/>
          </a:prstGeom>
          <a:noFill/>
          <a:ln w="34925" algn="ctr">
            <a:solidFill>
              <a:srgbClr val="FFC000"/>
            </a:solidFill>
            <a:round/>
            <a:headEnd/>
            <a:tailEnd type="arrow" w="med" len="med"/>
          </a:ln>
          <a:effectLst/>
        </p:spPr>
      </p:cxnSp>
      <p:cxnSp>
        <p:nvCxnSpPr>
          <p:cNvPr id="38" name="Straight Arrow Connector 47"/>
          <p:cNvCxnSpPr>
            <a:cxnSpLocks noChangeShapeType="1"/>
            <a:stCxn id="35" idx="0"/>
            <a:endCxn id="33" idx="5"/>
          </p:cNvCxnSpPr>
          <p:nvPr/>
        </p:nvCxnSpPr>
        <p:spPr bwMode="auto">
          <a:xfrm flipH="1" flipV="1">
            <a:off x="4216400" y="4818063"/>
            <a:ext cx="327025" cy="508000"/>
          </a:xfrm>
          <a:prstGeom prst="straightConnector1">
            <a:avLst/>
          </a:prstGeom>
          <a:noFill/>
          <a:ln w="34925" algn="ctr">
            <a:solidFill>
              <a:srgbClr val="FFC000"/>
            </a:solidFill>
            <a:round/>
            <a:headEnd/>
            <a:tailEnd type="arrow" w="med" len="med"/>
          </a:ln>
          <a:effectLst/>
        </p:spPr>
      </p:cxnSp>
      <p:sp>
        <p:nvSpPr>
          <p:cNvPr id="39" name="Text Box 4"/>
          <p:cNvSpPr txBox="1">
            <a:spLocks noChangeArrowheads="1"/>
          </p:cNvSpPr>
          <p:nvPr/>
        </p:nvSpPr>
        <p:spPr bwMode="auto">
          <a:xfrm>
            <a:off x="4710113" y="4818063"/>
            <a:ext cx="2246312" cy="371475"/>
          </a:xfrm>
          <a:prstGeom prst="rect">
            <a:avLst/>
          </a:prstGeom>
          <a:noFill/>
          <a:ln w="12700" algn="ctr">
            <a:noFill/>
            <a:miter lim="800000"/>
            <a:headEnd/>
            <a:tailEnd/>
          </a:ln>
          <a:effectLst/>
        </p:spPr>
        <p:txBody>
          <a:bodyPr wrap="none" lIns="90000" tIns="46800" rIns="90000" bIns="46800">
            <a:spAutoFit/>
          </a:bodyPr>
          <a:lstStyle/>
          <a:p>
            <a:pPr marL="182563" indent="-182563" algn="l">
              <a:spcBef>
                <a:spcPct val="50000"/>
              </a:spcBef>
              <a:buClrTx/>
              <a:buSzTx/>
              <a:buFont typeface="Wingdings" pitchFamily="2" charset="2"/>
              <a:buNone/>
            </a:pPr>
            <a:r>
              <a:rPr lang="en-GB" sz="1800" b="1">
                <a:solidFill>
                  <a:srgbClr val="FFC000"/>
                </a:solidFill>
                <a:latin typeface="Arial" charset="0"/>
              </a:rPr>
              <a:t>Influence Diagram </a:t>
            </a:r>
            <a:endParaRPr lang="en-US" sz="1800" b="1">
              <a:solidFill>
                <a:srgbClr val="FFC000"/>
              </a:solidFill>
              <a:latin typeface="Arial" charset="0"/>
            </a:endParaRPr>
          </a:p>
        </p:txBody>
      </p:sp>
      <p:sp>
        <p:nvSpPr>
          <p:cNvPr id="40" name="Rectangle 2"/>
          <p:cNvSpPr txBox="1">
            <a:spLocks noChangeArrowheads="1"/>
          </p:cNvSpPr>
          <p:nvPr/>
        </p:nvSpPr>
        <p:spPr bwMode="auto">
          <a:xfrm>
            <a:off x="0" y="1223045"/>
            <a:ext cx="9605714" cy="532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Autofit/>
          </a:bodyPr>
          <a:lstStyle/>
          <a:p>
            <a:pPr lvl="0" algn="ctr" fontAlgn="auto">
              <a:spcAft>
                <a:spcPts val="0"/>
              </a:spcAft>
              <a:defRPr/>
            </a:pPr>
            <a:r>
              <a:rPr lang="nl-NL" dirty="0" err="1" smtClean="0"/>
              <a:t>Selected</a:t>
            </a:r>
            <a:r>
              <a:rPr lang="nl-NL" dirty="0" smtClean="0"/>
              <a:t> </a:t>
            </a:r>
            <a:r>
              <a:rPr lang="nl-NL" dirty="0" err="1" smtClean="0"/>
              <a:t>risks</a:t>
            </a:r>
            <a:r>
              <a:rPr lang="nl-NL" dirty="0" smtClean="0"/>
              <a:t> are </a:t>
            </a:r>
            <a:r>
              <a:rPr lang="nl-NL" dirty="0" err="1" smtClean="0"/>
              <a:t>detailed</a:t>
            </a:r>
            <a:r>
              <a:rPr lang="nl-NL" dirty="0" smtClean="0"/>
              <a:t> in </a:t>
            </a:r>
            <a:r>
              <a:rPr lang="nl-NL" dirty="0" err="1" smtClean="0"/>
              <a:t>Fault</a:t>
            </a:r>
            <a:r>
              <a:rPr lang="nl-NL" dirty="0" smtClean="0"/>
              <a:t> Trees, </a:t>
            </a:r>
            <a:r>
              <a:rPr lang="nl-NL" dirty="0" err="1" smtClean="0"/>
              <a:t>Influence</a:t>
            </a:r>
            <a:r>
              <a:rPr lang="nl-NL" dirty="0" smtClean="0"/>
              <a:t> </a:t>
            </a:r>
            <a:r>
              <a:rPr lang="nl-NL" dirty="0" err="1" smtClean="0"/>
              <a:t>Diagrams</a:t>
            </a:r>
            <a:r>
              <a:rPr lang="nl-NL" dirty="0" smtClean="0"/>
              <a:t> and </a:t>
            </a:r>
            <a:r>
              <a:rPr lang="nl-NL" dirty="0" err="1" smtClean="0"/>
              <a:t>event</a:t>
            </a:r>
            <a:r>
              <a:rPr lang="nl-NL" dirty="0" smtClean="0"/>
              <a:t> </a:t>
            </a:r>
            <a:r>
              <a:rPr lang="nl-NL" dirty="0" err="1" smtClean="0"/>
              <a:t>sequence</a:t>
            </a:r>
            <a:r>
              <a:rPr lang="nl-NL" dirty="0" smtClean="0"/>
              <a:t> diagram</a:t>
            </a:r>
          </a:p>
        </p:txBody>
      </p:sp>
      <p:sp>
        <p:nvSpPr>
          <p:cNvPr id="41" name="ZoneTexte 40"/>
          <p:cNvSpPr txBox="1"/>
          <p:nvPr/>
        </p:nvSpPr>
        <p:spPr>
          <a:xfrm>
            <a:off x="542925" y="5779353"/>
            <a:ext cx="8447825" cy="830997"/>
          </a:xfrm>
          <a:prstGeom prst="rect">
            <a:avLst/>
          </a:prstGeom>
          <a:noFill/>
        </p:spPr>
        <p:txBody>
          <a:bodyPr wrap="none" rtlCol="0">
            <a:spAutoFit/>
          </a:bodyPr>
          <a:lstStyle/>
          <a:p>
            <a:pPr algn="ctr"/>
            <a:r>
              <a:rPr lang="en-GB" sz="2400" dirty="0" smtClean="0">
                <a:solidFill>
                  <a:srgbClr val="FF0000"/>
                </a:solidFill>
              </a:rPr>
              <a:t>Based on CATS results, implement those type of graphic formalism </a:t>
            </a:r>
          </a:p>
          <a:p>
            <a:pPr algn="ctr"/>
            <a:r>
              <a:rPr lang="en-GB" sz="2400" dirty="0" smtClean="0">
                <a:solidFill>
                  <a:srgbClr val="FF0000"/>
                </a:solidFill>
              </a:rPr>
              <a:t>to assess proactive and predictive approach</a:t>
            </a:r>
            <a:endParaRPr lang="en-GB" sz="2400" dirty="0">
              <a:solidFill>
                <a:srgbClr val="FF0000"/>
              </a:solidFill>
            </a:endParaRPr>
          </a:p>
        </p:txBody>
      </p:sp>
      <p:sp>
        <p:nvSpPr>
          <p:cNvPr id="42" name="ZoneTexte 41"/>
          <p:cNvSpPr txBox="1"/>
          <p:nvPr/>
        </p:nvSpPr>
        <p:spPr>
          <a:xfrm>
            <a:off x="6200775" y="3133725"/>
            <a:ext cx="2819399" cy="1600438"/>
          </a:xfrm>
          <a:prstGeom prst="rect">
            <a:avLst/>
          </a:prstGeom>
          <a:solidFill>
            <a:srgbClr val="92D050"/>
          </a:solidFill>
        </p:spPr>
        <p:txBody>
          <a:bodyPr wrap="square" rtlCol="0">
            <a:spAutoFit/>
          </a:bodyPr>
          <a:lstStyle/>
          <a:p>
            <a:pPr algn="ctr"/>
            <a:r>
              <a:rPr lang="en-US" sz="1400" dirty="0" smtClean="0"/>
              <a:t>Safety risk model</a:t>
            </a:r>
          </a:p>
          <a:p>
            <a:r>
              <a:rPr lang="en-US" sz="1400" dirty="0" smtClean="0"/>
              <a:t>Identification of Safety barriers and associated failures. </a:t>
            </a:r>
          </a:p>
          <a:p>
            <a:r>
              <a:rPr lang="en-US" sz="1400" dirty="0" smtClean="0"/>
              <a:t>Safety barriers may be  procedures, redundancies, independencies, dissimilarities, development assurance, reviews, etc</a:t>
            </a:r>
            <a:endParaRPr lang="en-US" sz="1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COS_Presentation_Template_V1 for MS 2010">
  <a:themeElements>
    <a:clrScheme name="ASCOS">
      <a:dk1>
        <a:srgbClr val="333333"/>
      </a:dk1>
      <a:lt1>
        <a:sysClr val="window" lastClr="FFFFFF"/>
      </a:lt1>
      <a:dk2>
        <a:srgbClr val="1E4E6B"/>
      </a:dk2>
      <a:lt2>
        <a:srgbClr val="DDDDDD"/>
      </a:lt2>
      <a:accent1>
        <a:srgbClr val="B5CE48"/>
      </a:accent1>
      <a:accent2>
        <a:srgbClr val="5B8AA5"/>
      </a:accent2>
      <a:accent3>
        <a:srgbClr val="9EBFD2"/>
      </a:accent3>
      <a:accent4>
        <a:srgbClr val="728617"/>
      </a:accent4>
      <a:accent5>
        <a:srgbClr val="D7E794"/>
      </a:accent5>
      <a:accent6>
        <a:srgbClr val="F79646"/>
      </a:accent6>
      <a:hlink>
        <a:srgbClr val="00B0F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8AE0DFFBB2104D97EB48C5BF0558E6" ma:contentTypeVersion="12" ma:contentTypeDescription="Create a new document." ma:contentTypeScope="" ma:versionID="e923fe4e8ab86b1ff2f022f7a19025c4">
  <xsd:schema xmlns:xsd="http://www.w3.org/2001/XMLSchema" xmlns:p="http://schemas.microsoft.com/office/2006/metadata/properties" xmlns:ns2="f0b43a98-f909-48ce-bcf5-5ff6f70f86f0" targetNamespace="http://schemas.microsoft.com/office/2006/metadata/properties" ma:root="true" ma:fieldsID="4752dd1caa329f03041f9a1631aa833b" ns2:_="">
    <xsd:import namespace="f0b43a98-f909-48ce-bcf5-5ff6f70f86f0"/>
    <xsd:element name="properties">
      <xsd:complexType>
        <xsd:sequence>
          <xsd:element name="documentManagement">
            <xsd:complexType>
              <xsd:all>
                <xsd:element ref="ns2:DocID" minOccurs="0"/>
                <xsd:element ref="ns2:DocTitle" minOccurs="0"/>
                <xsd:element ref="ns2:Release" minOccurs="0"/>
                <xsd:element ref="ns2:Status" minOccurs="0"/>
                <xsd:element ref="ns2:Baseline" minOccurs="0"/>
                <xsd:element ref="ns2:DocType" minOccurs="0"/>
                <xsd:element ref="ns2:Org_x002e_" minOccurs="0"/>
                <xsd:element ref="ns2:WP" minOccurs="0"/>
                <xsd:element ref="ns2:Activity" minOccurs="0"/>
                <xsd:element ref="ns2:DISL_x0023_" minOccurs="0"/>
              </xsd:all>
            </xsd:complexType>
          </xsd:element>
        </xsd:sequence>
      </xsd:complexType>
    </xsd:element>
  </xsd:schema>
  <xsd:schema xmlns:xsd="http://www.w3.org/2001/XMLSchema" xmlns:dms="http://schemas.microsoft.com/office/2006/documentManagement/types" targetNamespace="f0b43a98-f909-48ce-bcf5-5ff6f70f86f0" elementFormDefault="qualified">
    <xsd:import namespace="http://schemas.microsoft.com/office/2006/documentManagement/types"/>
    <xsd:element name="DocID" ma:index="1" nillable="true" ma:displayName="DocID" ma:internalName="DocID">
      <xsd:simpleType>
        <xsd:restriction base="dms:Text">
          <xsd:maxLength value="255"/>
        </xsd:restriction>
      </xsd:simpleType>
    </xsd:element>
    <xsd:element name="DocTitle" ma:index="2" nillable="true" ma:displayName="DocTitle" ma:description="Alternative for Title (which is used in NLR reports to define the NLR document number)" ma:internalName="DocTitle">
      <xsd:simpleType>
        <xsd:restriction base="dms:Text">
          <xsd:maxLength value="255"/>
        </xsd:restriction>
      </xsd:simpleType>
    </xsd:element>
    <xsd:element name="Release" ma:index="3" nillable="true" ma:displayName="Release" ma:description="(Planned) Release identification (e.g. 1.0)" ma:internalName="Release">
      <xsd:simpleType>
        <xsd:restriction base="dms:Text">
          <xsd:maxLength value="255"/>
        </xsd:restriction>
      </xsd:simpleType>
    </xsd:element>
    <xsd:element name="Status" ma:index="4" nillable="true" ma:displayName="Status" ma:list="{A1E82056-003C-4DCE-A68B-43AA45DC96F2}" ma:internalName="Status" ma:showField="Title">
      <xsd:simpleType>
        <xsd:restriction base="dms:Lookup"/>
      </xsd:simpleType>
    </xsd:element>
    <xsd:element name="Baseline" ma:index="5" nillable="true" ma:displayName="Baseline" ma:description="Identifies the baseline the item is part of." ma:list="{5A21BAC9-225B-4F2F-8D16-016E35F10CFE}" ma:internalName="Baseline" ma:showField="LookupID">
      <xsd:simpleType>
        <xsd:restriction base="dms:Lookup"/>
      </xsd:simpleType>
    </xsd:element>
    <xsd:element name="DocType" ma:index="6" nillable="true" ma:displayName="DocType" ma:list="{8FA99976-EA4E-4D53-820F-3C918FA088B4}" ma:internalName="DocType" ma:showField="Title">
      <xsd:simpleType>
        <xsd:restriction base="dms:Lookup"/>
      </xsd:simpleType>
    </xsd:element>
    <xsd:element name="Org_x002e_" ma:index="7" nillable="true" ma:displayName="Org." ma:list="{85B1ED24-8E4A-49B3-8925-73154E44821A}" ma:internalName="Org_x002e_" ma:showField="LookupID">
      <xsd:simpleType>
        <xsd:restriction base="dms:Lookup"/>
      </xsd:simpleType>
    </xsd:element>
    <xsd:element name="WP" ma:index="8" nillable="true" ma:displayName="WP" ma:list="{72527DDC-4322-4558-8E48-1A11BB187FF3}" ma:internalName="WP" ma:showField="LookupID">
      <xsd:simpleType>
        <xsd:restriction base="dms:Lookup"/>
      </xsd:simpleType>
    </xsd:element>
    <xsd:element name="Activity" ma:index="9" nillable="true" ma:displayName="Activity" ma:list="{B68EE924-B976-429C-BE49-78BEF5499426}" ma:internalName="Activity" ma:showField="Title">
      <xsd:simpleType>
        <xsd:restriction base="dms:Lookup"/>
      </xsd:simpleType>
    </xsd:element>
    <xsd:element name="DISL_x0023_" ma:index="10" nillable="true" ma:displayName="DISL-ref" ma:description="Document ID's and Status List (DISL) reference item." ma:list="{3250406A-99F6-4238-BDDD-F3AE414DCBD9}" ma:internalName="DISL_x0023_" ma:showField="leo">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Org_x002e_ xmlns="f0b43a98-f909-48ce-bcf5-5ff6f70f86f0" xsi:nil="true"/>
    <DISL_x0023_ xmlns="f0b43a98-f909-48ce-bcf5-5ff6f70f86f0" xsi:nil="true"/>
    <Status xmlns="f0b43a98-f909-48ce-bcf5-5ff6f70f86f0" xsi:nil="true"/>
    <DocType xmlns="f0b43a98-f909-48ce-bcf5-5ff6f70f86f0" xsi:nil="true"/>
    <DocID xmlns="f0b43a98-f909-48ce-bcf5-5ff6f70f86f0" xsi:nil="true"/>
    <DocTitle xmlns="f0b43a98-f909-48ce-bcf5-5ff6f70f86f0" xsi:nil="true"/>
    <Baseline xmlns="f0b43a98-f909-48ce-bcf5-5ff6f70f86f0" xsi:nil="true"/>
    <WP xmlns="f0b43a98-f909-48ce-bcf5-5ff6f70f86f0" xsi:nil="true"/>
    <Activity xmlns="f0b43a98-f909-48ce-bcf5-5ff6f70f86f0" xsi:nil="true"/>
    <Release xmlns="f0b43a98-f909-48ce-bcf5-5ff6f70f86f0" xsi:nil="true"/>
  </documentManagement>
</p:properties>
</file>

<file path=customXml/itemProps1.xml><?xml version="1.0" encoding="utf-8"?>
<ds:datastoreItem xmlns:ds="http://schemas.openxmlformats.org/officeDocument/2006/customXml" ds:itemID="{6460591D-5A07-4A60-AA38-8D36D0AC2A3B}"/>
</file>

<file path=customXml/itemProps2.xml><?xml version="1.0" encoding="utf-8"?>
<ds:datastoreItem xmlns:ds="http://schemas.openxmlformats.org/officeDocument/2006/customXml" ds:itemID="{33D1F6F8-87DB-4BDD-8ECC-C7852609DFCE}"/>
</file>

<file path=customXml/itemProps3.xml><?xml version="1.0" encoding="utf-8"?>
<ds:datastoreItem xmlns:ds="http://schemas.openxmlformats.org/officeDocument/2006/customXml" ds:itemID="{E1E6645A-A6F8-4E6E-9D54-2C90E49B8B76}"/>
</file>

<file path=docProps/app.xml><?xml version="1.0" encoding="utf-8"?>
<Properties xmlns="http://schemas.openxmlformats.org/officeDocument/2006/extended-properties" xmlns:vt="http://schemas.openxmlformats.org/officeDocument/2006/docPropsVTypes">
  <Template>ASCOS_Presentation_Template_V1 for MS 2010</Template>
  <TotalTime>1777</TotalTime>
  <Words>1406</Words>
  <Application>Microsoft Office PowerPoint</Application>
  <PresentationFormat>Diavoorstelling (4:3)</PresentationFormat>
  <Paragraphs>234</Paragraphs>
  <Slides>15</Slides>
  <Notes>2</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ASCOS_Presentation_Template_V1 for MS 2010</vt:lpstr>
      <vt:lpstr>Aviation safety &amp; certification  of new operations and systems</vt:lpstr>
      <vt:lpstr>Plan</vt:lpstr>
      <vt:lpstr>Safety Risk Management within the ASCOS project</vt:lpstr>
      <vt:lpstr>Main Objective &amp; Certification Context</vt:lpstr>
      <vt:lpstr>Main Objective &amp; Certification Context</vt:lpstr>
      <vt:lpstr>Task Structure</vt:lpstr>
      <vt:lpstr>WP3 (Safety Risk management) main drivers</vt:lpstr>
      <vt:lpstr>Monitoring and Predictive Analysis for Safety</vt:lpstr>
      <vt:lpstr>CATS (Causal model for Air Transport Safety) – WP3.2</vt:lpstr>
      <vt:lpstr>NEMMO (Network Macro Model) – WP3.4</vt:lpstr>
      <vt:lpstr>WP 3.5: Total Aviation System Safety Standards improvement method</vt:lpstr>
      <vt:lpstr>Relations between WP3 and WP 4.1</vt:lpstr>
      <vt:lpstr>Lead Participants</vt:lpstr>
      <vt:lpstr>EADS APSYS Team</vt:lpstr>
      <vt:lpstr>PowerPoint-presentatie</vt:lpstr>
    </vt:vector>
  </TitlesOfParts>
  <Company>National Aerospace Laboratory - NLR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Aviation safety and certification of  new operations and systems</dc:title>
  <dc:creator>Speijker, Lennaert</dc:creator>
  <cp:lastModifiedBy>Gebruiker</cp:lastModifiedBy>
  <cp:revision>199</cp:revision>
  <cp:lastPrinted>2012-07-12T12:05:38Z</cp:lastPrinted>
  <dcterms:created xsi:type="dcterms:W3CDTF">2012-10-15T10:59:45Z</dcterms:created>
  <dcterms:modified xsi:type="dcterms:W3CDTF">2012-10-31T11:42:24Z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0x0101009B8AE0DFFBB2104D97EB48C5BF0558E6</vt:lpwstr>
  </property>
</Properties>
</file>