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rels" ContentType="application/vnd.openxmlformats-package.relationship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png" ContentType="image/png"/>
  <Default Extension="bin" ContentType="application/vnd.openxmlformats-officedocument.oleObject"/>
  <Override PartName="/ppt/slides/slide5.xml" ContentType="application/vnd.openxmlformats-officedocument.presentationml.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Default Extension="jpeg" ContentType="image/jpeg"/>
  <Default Extension="emf" ContentType="image/x-emf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60" r:id="rId3"/>
    <p:sldId id="261" r:id="rId4"/>
    <p:sldId id="263" r:id="rId5"/>
    <p:sldId id="262" r:id="rId6"/>
    <p:sldId id="273" r:id="rId7"/>
    <p:sldId id="279" r:id="rId8"/>
    <p:sldId id="280" r:id="rId9"/>
    <p:sldId id="282" r:id="rId10"/>
    <p:sldId id="283" r:id="rId11"/>
    <p:sldId id="284" r:id="rId12"/>
    <p:sldId id="285" r:id="rId13"/>
    <p:sldId id="281" r:id="rId14"/>
    <p:sldId id="286" r:id="rId15"/>
    <p:sldId id="272" r:id="rId16"/>
    <p:sldId id="258" r:id="rId17"/>
  </p:sldIdLst>
  <p:sldSz cx="9144000" cy="6858000" type="screen4x3"/>
  <p:notesSz cx="6794500" cy="100076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21" autoAdjust="0"/>
    <p:restoredTop sz="86323" autoAdjust="0"/>
  </p:normalViewPr>
  <p:slideViewPr>
    <p:cSldViewPr snapToGrid="0">
      <p:cViewPr>
        <p:scale>
          <a:sx n="76" d="100"/>
          <a:sy n="76" d="100"/>
        </p:scale>
        <p:origin x="-2394" y="-8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500063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500063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B121A7-A890-4968-AD50-E2973E9EDF00}" type="datetimeFigureOut">
              <a:rPr lang="en-GB"/>
              <a:pPr>
                <a:defRPr/>
              </a:pPr>
              <a:t>26/10/2012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50888"/>
            <a:ext cx="5003800" cy="3752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6" tIns="45718" rIns="91436" bIns="45718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52975"/>
            <a:ext cx="5435600" cy="4503738"/>
          </a:xfrm>
          <a:prstGeom prst="rect">
            <a:avLst/>
          </a:prstGeom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5950"/>
            <a:ext cx="2944813" cy="500063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505950"/>
            <a:ext cx="2944813" cy="500063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78550CE-3A89-41D1-890E-F4615047DF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0233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420938"/>
            <a:ext cx="9144000" cy="1281112"/>
          </a:xfrm>
          <a:prstGeom prst="rect">
            <a:avLst/>
          </a:prstGeom>
          <a:solidFill>
            <a:schemeClr val="accent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331913" y="1560513"/>
            <a:ext cx="3095625" cy="1147762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 useBgFill="1">
        <p:nvSpPr>
          <p:cNvPr id="6" name="Rounded Rectangle 5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3643313"/>
            <a:ext cx="5932488" cy="244475"/>
          </a:xfrm>
          <a:prstGeom prst="rect">
            <a:avLst/>
          </a:prstGeom>
          <a:solidFill>
            <a:schemeClr val="accent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5932488" y="3643313"/>
            <a:ext cx="3211512" cy="244475"/>
          </a:xfrm>
          <a:prstGeom prst="rect">
            <a:avLst/>
          </a:prstGeom>
          <a:solidFill>
            <a:schemeClr val="tx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2" name="Picture 20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0750" y="823913"/>
            <a:ext cx="7302500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42088"/>
            <a:ext cx="8458200" cy="1280812"/>
          </a:xfrm>
        </p:spPr>
        <p:txBody>
          <a:bodyPr bIns="0">
            <a:normAutofit/>
          </a:bodyPr>
          <a:lstStyle>
            <a:lvl1pPr>
              <a:defRPr sz="32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" name="Date Placeholder 27"/>
          <p:cNvSpPr>
            <a:spLocks noGrp="1"/>
          </p:cNvSpPr>
          <p:nvPr>
            <p:ph type="dt" sz="half" idx="10"/>
          </p:nvPr>
        </p:nvSpPr>
        <p:spPr>
          <a:xfrm>
            <a:off x="7440613" y="3414713"/>
            <a:ext cx="1471612" cy="457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695087D-8F0E-4965-B018-2B8BA22DCE01}" type="datetime3">
              <a:rPr lang="en-GB"/>
              <a:pPr>
                <a:defRPr/>
              </a:pPr>
              <a:t>26 October, 2012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06680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924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0ED00-E513-489A-A9FB-EED7CFFA86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 eaLnBrk="1" latinLnBrk="0" hangingPunct="1">
              <a:defRPr kumimoji="0" sz="900" b="1" cap="all" baseline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873EFD3E-1FA4-4B5B-A331-F2CACDBC7B39}" type="datetime3">
              <a:rPr lang="en-GB"/>
              <a:pPr>
                <a:defRPr/>
              </a:pPr>
              <a:t>26 October, 2012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AVIATION SAFETY AND CERTIFICATION OF NEW OPERATIONS AND SYSTEMS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6CF6C-9F78-4132-9730-97F2FD2956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 eaLnBrk="1" latinLnBrk="0" hangingPunct="1">
              <a:defRPr kumimoji="0" sz="900" b="1" cap="all" baseline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C3141B56-0AAF-44BA-A02A-5A5C68D8CBD9}" type="datetime3">
              <a:rPr lang="en-GB"/>
              <a:pPr>
                <a:defRPr/>
              </a:pPr>
              <a:t>26 October, 2012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AVIATION SAFETY AND CERTIFICATION OF NEW OPERATIONS AND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44970"/>
            <a:ext cx="4041648" cy="457200"/>
          </a:xfr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2000" b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244970"/>
            <a:ext cx="4041775" cy="457200"/>
          </a:xfr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2000" b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052513"/>
            <a:ext cx="8229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CF9400A-72E6-49E5-8777-365B35CC80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 eaLnBrk="1" latinLnBrk="0" hangingPunct="1">
              <a:defRPr kumimoji="0" sz="900" b="1" cap="all" baseline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A4EE06C0-FD53-437C-A98D-5F662328F2E7}" type="datetime3">
              <a:rPr lang="en-GB"/>
              <a:pPr>
                <a:defRPr/>
              </a:pPr>
              <a:t>26 October, 2012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AVIATION SAFETY AND CERTIFICATION OF NEW OPERATIONS AND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0E967-11B4-485D-BBFF-E4E307DC3BC5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CA0DA-C215-4A46-A72F-0B44BD4665FC}" type="datetime3">
              <a:rPr lang="en-GB"/>
              <a:pPr>
                <a:defRPr/>
              </a:pPr>
              <a:t>26 October, 2012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AVIATION SAFETY AND CERTIFICATION OF NEW OPERATIONS AND SYSTEMS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EFA0F-40E9-4B91-A4E3-7B3CDCCAA7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 eaLnBrk="1" latinLnBrk="0" hangingPunct="1">
              <a:defRPr kumimoji="0" sz="900" b="1" cap="all" baseline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8EFE615C-5662-41D4-B4BA-9BD917798323}" type="datetime3">
              <a:rPr lang="en-GB"/>
              <a:pPr>
                <a:defRPr/>
              </a:pPr>
              <a:t>26 October, 2012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AVIATION SAFETY AND CERTIFICATION OF NEW OPERATIONS AND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052513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05038"/>
            <a:ext cx="822960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490538"/>
            <a:ext cx="762000" cy="366712"/>
          </a:xfrm>
          <a:prstGeom prst="rect">
            <a:avLst/>
          </a:prstGeom>
        </p:spPr>
        <p:txBody>
          <a:bodyPr vert="horz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75E24D16-212B-4C09-9345-1A56C3C321CD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488950"/>
            <a:ext cx="9144000" cy="309563"/>
          </a:xfrm>
          <a:prstGeom prst="rect">
            <a:avLst/>
          </a:prstGeom>
          <a:solidFill>
            <a:schemeClr val="accent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932488" y="796925"/>
            <a:ext cx="3211512" cy="142875"/>
          </a:xfrm>
          <a:prstGeom prst="rect">
            <a:avLst/>
          </a:prstGeom>
          <a:solidFill>
            <a:schemeClr val="tx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796925"/>
            <a:ext cx="5932488" cy="142875"/>
          </a:xfrm>
          <a:prstGeom prst="rect">
            <a:avLst/>
          </a:prstGeom>
          <a:solidFill>
            <a:schemeClr val="accent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32" name="Group 5"/>
          <p:cNvGrpSpPr>
            <a:grpSpLocks/>
          </p:cNvGrpSpPr>
          <p:nvPr/>
        </p:nvGrpSpPr>
        <p:grpSpPr bwMode="auto">
          <a:xfrm>
            <a:off x="469900" y="77788"/>
            <a:ext cx="2157413" cy="566737"/>
            <a:chOff x="469284" y="77078"/>
            <a:chExt cx="2158500" cy="566832"/>
          </a:xfrm>
        </p:grpSpPr>
        <p:sp>
          <p:nvSpPr>
            <p:cNvPr id="2" name="Oval 1"/>
            <p:cNvSpPr/>
            <p:nvPr/>
          </p:nvSpPr>
          <p:spPr>
            <a:xfrm>
              <a:off x="540758" y="243793"/>
              <a:ext cx="1008570" cy="40011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pic>
          <p:nvPicPr>
            <p:cNvPr id="1036" name="Picture 19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69284" y="77078"/>
              <a:ext cx="2158500" cy="513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" name="Date Placeholder 13"/>
          <p:cNvSpPr>
            <a:spLocks noGrp="1"/>
          </p:cNvSpPr>
          <p:nvPr>
            <p:ph type="dt" sz="half" idx="2"/>
          </p:nvPr>
        </p:nvSpPr>
        <p:spPr>
          <a:xfrm>
            <a:off x="7596188" y="44450"/>
            <a:ext cx="1090612" cy="457200"/>
          </a:xfrm>
          <a:prstGeom prst="rect">
            <a:avLst/>
          </a:prstGeom>
        </p:spPr>
        <p:txBody>
          <a:bodyPr vert="horz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900" b="1" cap="all" baseline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5E8445B3-0F4F-4D5A-ACE0-D74142E110B9}" type="datetime3">
              <a:rPr lang="en-GB"/>
              <a:pPr>
                <a:defRPr/>
              </a:pPr>
              <a:t>26 October, 2012</a:t>
            </a:fld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700338" y="44450"/>
            <a:ext cx="4824412" cy="457200"/>
          </a:xfrm>
          <a:prstGeom prst="rect">
            <a:avLst/>
          </a:prstGeom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en-GB"/>
              <a:t>AVIATION SAFETY AND CERTIFICATION OF NEW OPERATIONS AND SYSTEMS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6" r:id="rId5"/>
    <p:sldLayoutId id="2147483671" r:id="rId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9pPr>
    </p:titleStyle>
    <p:bodyStyle>
      <a:lvl1pPr marL="358775" indent="-3587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57225" indent="-392113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22338" indent="-3841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179513" indent="-376238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063" indent="-312738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jpeg"/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12" Type="http://schemas.openxmlformats.org/officeDocument/2006/relationships/image" Target="../media/image15.jpeg"/><Relationship Id="rId17" Type="http://schemas.openxmlformats.org/officeDocument/2006/relationships/image" Target="../media/image17.jpe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jpeg"/><Relationship Id="rId11" Type="http://schemas.openxmlformats.org/officeDocument/2006/relationships/image" Target="../media/image14.jpeg"/><Relationship Id="rId5" Type="http://schemas.openxmlformats.org/officeDocument/2006/relationships/image" Target="../media/image8.gif"/><Relationship Id="rId15" Type="http://schemas.openxmlformats.org/officeDocument/2006/relationships/oleObject" Target="../embeddings/oleObject1.bin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2.png"/><Relationship Id="rId1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ctrTitle"/>
          </p:nvPr>
        </p:nvSpPr>
        <p:spPr>
          <a:xfrm>
            <a:off x="457200" y="2441575"/>
            <a:ext cx="8458200" cy="1004888"/>
          </a:xfrm>
        </p:spPr>
        <p:txBody>
          <a:bodyPr/>
          <a:lstStyle/>
          <a:p>
            <a:pPr eaLnBrk="1" hangingPunct="1"/>
            <a:r>
              <a:rPr lang="en-GB" cap="none" smtClean="0"/>
              <a:t>WP2 – Continuous Safety Monitoring</a:t>
            </a:r>
          </a:p>
        </p:txBody>
      </p:sp>
      <p:sp>
        <p:nvSpPr>
          <p:cNvPr id="20482" name="Subtitle 2"/>
          <p:cNvSpPr>
            <a:spLocks noGrp="1"/>
          </p:cNvSpPr>
          <p:nvPr>
            <p:ph type="subTitle" idx="1"/>
          </p:nvPr>
        </p:nvSpPr>
        <p:spPr>
          <a:xfrm>
            <a:off x="457199" y="3900488"/>
            <a:ext cx="8311019" cy="1752600"/>
          </a:xfrm>
        </p:spPr>
        <p:txBody>
          <a:bodyPr/>
          <a:lstStyle/>
          <a:p>
            <a:pPr marL="63500" eaLnBrk="1" hangingPunct="1"/>
            <a:endParaRPr lang="en-GB" dirty="0" smtClean="0"/>
          </a:p>
          <a:p>
            <a:pPr marL="63500" eaLnBrk="1" hangingPunct="1"/>
            <a:r>
              <a:rPr lang="en-GB" dirty="0" err="1" smtClean="0"/>
              <a:t>Nuno</a:t>
            </a:r>
            <a:r>
              <a:rPr lang="en-GB" dirty="0" smtClean="0"/>
              <a:t> </a:t>
            </a:r>
            <a:r>
              <a:rPr lang="en-GB" dirty="0" err="1" smtClean="0"/>
              <a:t>Aghdassi</a:t>
            </a:r>
            <a:endParaRPr lang="en-GB" dirty="0" smtClean="0"/>
          </a:p>
          <a:p>
            <a:pPr marL="63500" eaLnBrk="1" hangingPunct="1"/>
            <a:r>
              <a:rPr lang="en-GB" dirty="0" smtClean="0"/>
              <a:t>WP2 Leader / </a:t>
            </a:r>
            <a:r>
              <a:rPr lang="en-GB" dirty="0" err="1" smtClean="0"/>
              <a:t>Avanssa</a:t>
            </a:r>
            <a:endParaRPr lang="en-GB" dirty="0" smtClean="0"/>
          </a:p>
          <a:p>
            <a:pPr marL="63500" eaLnBrk="1" hangingPunct="1"/>
            <a:endParaRPr lang="en-GB" dirty="0" smtClean="0"/>
          </a:p>
          <a:p>
            <a:pPr marL="63500" eaLnBrk="1" hangingPunct="1"/>
            <a:r>
              <a:rPr lang="en-GB" dirty="0" smtClean="0"/>
              <a:t>ASCOS </a:t>
            </a:r>
            <a:r>
              <a:rPr lang="en-GB" dirty="0" smtClean="0"/>
              <a:t>User Group Workshop 1</a:t>
            </a:r>
            <a:r>
              <a:rPr lang="en-GB" dirty="0" smtClean="0"/>
              <a:t>, 30 October 2012, Amsterdam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052513"/>
            <a:ext cx="8229600" cy="563562"/>
          </a:xfrm>
        </p:spPr>
        <p:txBody>
          <a:bodyPr/>
          <a:lstStyle/>
          <a:p>
            <a:pPr eaLnBrk="1" hangingPunct="1"/>
            <a:r>
              <a:rPr lang="en-GB" smtClean="0"/>
              <a:t>Safety Performance Indicators (SPI)</a:t>
            </a:r>
          </a:p>
        </p:txBody>
      </p:sp>
      <p:sp>
        <p:nvSpPr>
          <p:cNvPr id="28675" name="Date Placeholder 3"/>
          <p:cNvSpPr txBox="1">
            <a:spLocks noGrp="1"/>
          </p:cNvSpPr>
          <p:nvPr/>
        </p:nvSpPr>
        <p:spPr bwMode="auto">
          <a:xfrm>
            <a:off x="7924800" y="49053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b"/>
          <a:lstStyle/>
          <a:p>
            <a:pPr algn="r"/>
            <a:r>
              <a:rPr lang="nl-NL">
                <a:solidFill>
                  <a:srgbClr val="FFFFFF"/>
                </a:solidFill>
              </a:rPr>
              <a:t>6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28676" name="Footer Placeholder 5"/>
          <p:cNvSpPr txBox="1">
            <a:spLocks noGrp="1"/>
          </p:cNvSpPr>
          <p:nvPr/>
        </p:nvSpPr>
        <p:spPr bwMode="auto">
          <a:xfrm>
            <a:off x="2700338" y="44450"/>
            <a:ext cx="4824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b"/>
          <a:lstStyle/>
          <a:p>
            <a:pPr algn="r"/>
            <a:r>
              <a:rPr lang="en-GB" sz="1100">
                <a:solidFill>
                  <a:schemeClr val="accent2"/>
                </a:solidFill>
              </a:rPr>
              <a:t>AVIATION SAFETY AND CERTIFICATION OF NEW OPERATIONS AND SYSTEMS</a:t>
            </a:r>
          </a:p>
        </p:txBody>
      </p:sp>
      <p:sp>
        <p:nvSpPr>
          <p:cNvPr id="28677" name="Rectangle 4"/>
          <p:cNvSpPr>
            <a:spLocks noChangeArrowheads="1"/>
          </p:cNvSpPr>
          <p:nvPr/>
        </p:nvSpPr>
        <p:spPr bwMode="auto">
          <a:xfrm>
            <a:off x="485775" y="1771650"/>
            <a:ext cx="8123238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400">
                <a:solidFill>
                  <a:schemeClr val="tx2"/>
                </a:solidFill>
              </a:rPr>
              <a:t>A data-based parameter used for monitoring and assessing a State's or a service provider's performance. </a:t>
            </a:r>
            <a:r>
              <a:rPr lang="en-GB" sz="2400" i="1">
                <a:solidFill>
                  <a:schemeClr val="tx2"/>
                </a:solidFill>
              </a:rPr>
              <a:t>(ICAO)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400">
                <a:solidFill>
                  <a:schemeClr val="tx2"/>
                </a:solidFill>
              </a:rPr>
              <a:t>SPIs are important because they are a fundamental part of Safety Assurance within a Safety Management System (SMS).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400">
                <a:solidFill>
                  <a:schemeClr val="tx2"/>
                </a:solidFill>
              </a:rPr>
              <a:t>They allow us to monitor the performance of a given safety parameter or issue over time by analysing safety data.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400">
                <a:solidFill>
                  <a:schemeClr val="tx2"/>
                </a:solidFill>
              </a:rPr>
              <a:t>SPIs allow us to look for trends and are normally measured against a target.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41413"/>
            <a:ext cx="8229600" cy="876300"/>
          </a:xfrm>
        </p:spPr>
        <p:txBody>
          <a:bodyPr/>
          <a:lstStyle/>
          <a:p>
            <a:pPr eaLnBrk="1" hangingPunct="1"/>
            <a:r>
              <a:rPr lang="en-GB" smtClean="0"/>
              <a:t>Operational issues identified for commercial air transport in the Safety Plan Framework of EASP</a:t>
            </a:r>
          </a:p>
        </p:txBody>
      </p:sp>
      <p:sp>
        <p:nvSpPr>
          <p:cNvPr id="29699" name="Date Placeholder 3"/>
          <p:cNvSpPr txBox="1">
            <a:spLocks noGrp="1"/>
          </p:cNvSpPr>
          <p:nvPr/>
        </p:nvSpPr>
        <p:spPr bwMode="auto">
          <a:xfrm>
            <a:off x="7924800" y="49053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b"/>
          <a:lstStyle/>
          <a:p>
            <a:pPr algn="r"/>
            <a:r>
              <a:rPr lang="nl-NL">
                <a:solidFill>
                  <a:srgbClr val="FFFFFF"/>
                </a:solidFill>
              </a:rPr>
              <a:t>7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29700" name="Footer Placeholder 5"/>
          <p:cNvSpPr txBox="1">
            <a:spLocks noGrp="1"/>
          </p:cNvSpPr>
          <p:nvPr/>
        </p:nvSpPr>
        <p:spPr bwMode="auto">
          <a:xfrm>
            <a:off x="2700338" y="44450"/>
            <a:ext cx="4824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b"/>
          <a:lstStyle/>
          <a:p>
            <a:pPr algn="r"/>
            <a:r>
              <a:rPr lang="en-GB" sz="1100">
                <a:solidFill>
                  <a:schemeClr val="accent2"/>
                </a:solidFill>
              </a:rPr>
              <a:t>AVIATION SAFETY AND CERTIFICATION OF NEW OPERATIONS AND SYSTEMS</a:t>
            </a:r>
          </a:p>
        </p:txBody>
      </p:sp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485775" y="2139950"/>
            <a:ext cx="8123238" cy="415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400">
                <a:solidFill>
                  <a:schemeClr val="tx2"/>
                </a:solidFill>
              </a:rPr>
              <a:t>Safety Performance Indicators (SPI) will be developed for:</a:t>
            </a:r>
          </a:p>
          <a:p>
            <a:pPr marL="742950" lvl="1" indent="-28575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400">
                <a:solidFill>
                  <a:schemeClr val="tx2"/>
                </a:solidFill>
              </a:rPr>
              <a:t>Runway Excursions</a:t>
            </a:r>
          </a:p>
          <a:p>
            <a:pPr marL="742950" lvl="1" indent="-28575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400">
                <a:solidFill>
                  <a:schemeClr val="tx2"/>
                </a:solidFill>
              </a:rPr>
              <a:t>Mid-Air Collisions</a:t>
            </a:r>
          </a:p>
          <a:p>
            <a:pPr marL="742950" lvl="1" indent="-28575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400">
                <a:solidFill>
                  <a:schemeClr val="tx2"/>
                </a:solidFill>
              </a:rPr>
              <a:t>Controlled Flight Into Terrain (CFIT)</a:t>
            </a:r>
          </a:p>
          <a:p>
            <a:pPr marL="742950" lvl="1" indent="-28575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400">
                <a:solidFill>
                  <a:schemeClr val="tx2"/>
                </a:solidFill>
              </a:rPr>
              <a:t>Loss of Control In Flight (LOC-I)</a:t>
            </a:r>
          </a:p>
          <a:p>
            <a:pPr marL="742950" lvl="1" indent="-28575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400">
                <a:solidFill>
                  <a:schemeClr val="tx2"/>
                </a:solidFill>
              </a:rPr>
              <a:t>Ground Collisions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052513"/>
            <a:ext cx="8229600" cy="563562"/>
          </a:xfrm>
        </p:spPr>
        <p:txBody>
          <a:bodyPr/>
          <a:lstStyle/>
          <a:p>
            <a:pPr eaLnBrk="1" hangingPunct="1"/>
            <a:r>
              <a:rPr lang="en-GB" smtClean="0"/>
              <a:t>ECCAIRS</a:t>
            </a:r>
          </a:p>
        </p:txBody>
      </p:sp>
      <p:sp>
        <p:nvSpPr>
          <p:cNvPr id="30723" name="Date Placeholder 3"/>
          <p:cNvSpPr txBox="1">
            <a:spLocks noGrp="1"/>
          </p:cNvSpPr>
          <p:nvPr/>
        </p:nvSpPr>
        <p:spPr bwMode="auto">
          <a:xfrm>
            <a:off x="7924800" y="49053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b"/>
          <a:lstStyle/>
          <a:p>
            <a:pPr algn="r"/>
            <a:r>
              <a:rPr lang="nl-NL">
                <a:solidFill>
                  <a:srgbClr val="FFFFFF"/>
                </a:solidFill>
              </a:rPr>
              <a:t>8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30724" name="Footer Placeholder 5"/>
          <p:cNvSpPr txBox="1">
            <a:spLocks noGrp="1"/>
          </p:cNvSpPr>
          <p:nvPr/>
        </p:nvSpPr>
        <p:spPr bwMode="auto">
          <a:xfrm>
            <a:off x="2700338" y="44450"/>
            <a:ext cx="4824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b"/>
          <a:lstStyle/>
          <a:p>
            <a:pPr algn="r"/>
            <a:r>
              <a:rPr lang="en-GB" sz="1100">
                <a:solidFill>
                  <a:schemeClr val="accent2"/>
                </a:solidFill>
              </a:rPr>
              <a:t>AVIATION SAFETY AND CERTIFICATION OF NEW OPERATIONS AND SYSTEMS</a:t>
            </a:r>
          </a:p>
        </p:txBody>
      </p:sp>
      <p:sp>
        <p:nvSpPr>
          <p:cNvPr id="30725" name="Rectangle 4"/>
          <p:cNvSpPr>
            <a:spLocks noChangeArrowheads="1"/>
          </p:cNvSpPr>
          <p:nvPr/>
        </p:nvSpPr>
        <p:spPr bwMode="auto">
          <a:xfrm>
            <a:off x="485775" y="1763713"/>
            <a:ext cx="8123238" cy="452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400">
                <a:solidFill>
                  <a:schemeClr val="tx2"/>
                </a:solidFill>
              </a:rPr>
              <a:t>ECCAIRS is a software tool used to collect, store, analyse and share accident and incident data.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400">
                <a:solidFill>
                  <a:schemeClr val="tx2"/>
                </a:solidFill>
              </a:rPr>
              <a:t>It is used by over 500 organisations, including EASA and ICAO.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400">
                <a:solidFill>
                  <a:schemeClr val="tx2"/>
                </a:solidFill>
              </a:rPr>
              <a:t>The ICAO ADREP 2000 taxonomy for classification of accidents and incidents has been implemented in ECCAIRS.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400">
                <a:solidFill>
                  <a:schemeClr val="tx2"/>
                </a:solidFill>
              </a:rPr>
              <a:t>ASCOS will extend ECCAIRS’ capabilities with an interface to enable CMA by users.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endParaRPr lang="en-GB" sz="2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052513"/>
            <a:ext cx="8229600" cy="563562"/>
          </a:xfrm>
        </p:spPr>
        <p:txBody>
          <a:bodyPr/>
          <a:lstStyle/>
          <a:p>
            <a:pPr eaLnBrk="1" hangingPunct="1"/>
            <a:r>
              <a:rPr lang="en-GB" smtClean="0"/>
              <a:t>Main impacts and benefits</a:t>
            </a:r>
          </a:p>
        </p:txBody>
      </p:sp>
      <p:sp>
        <p:nvSpPr>
          <p:cNvPr id="17410" name="Date Placeholder 3"/>
          <p:cNvSpPr txBox="1">
            <a:spLocks noGrp="1"/>
          </p:cNvSpPr>
          <p:nvPr/>
        </p:nvSpPr>
        <p:spPr bwMode="auto">
          <a:xfrm>
            <a:off x="7924800" y="49053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b"/>
          <a:lstStyle/>
          <a:p>
            <a:pPr algn="r"/>
            <a:r>
              <a:rPr lang="nl-NL">
                <a:solidFill>
                  <a:srgbClr val="FFFFFF"/>
                </a:solidFill>
              </a:rPr>
              <a:t>9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17411" name="Footer Placeholder 5"/>
          <p:cNvSpPr txBox="1">
            <a:spLocks noGrp="1"/>
          </p:cNvSpPr>
          <p:nvPr/>
        </p:nvSpPr>
        <p:spPr bwMode="auto">
          <a:xfrm>
            <a:off x="2700338" y="44450"/>
            <a:ext cx="4824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b"/>
          <a:lstStyle/>
          <a:p>
            <a:pPr algn="r"/>
            <a:r>
              <a:rPr lang="en-GB" sz="1100">
                <a:solidFill>
                  <a:schemeClr val="accent2"/>
                </a:solidFill>
              </a:rPr>
              <a:t>AVIATION SAFETY AND CERTIFICATION OF NEW OPERATIONS AND SYSTEMS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85775" y="2005013"/>
            <a:ext cx="8123238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400">
                <a:solidFill>
                  <a:schemeClr val="tx2"/>
                </a:solidFill>
              </a:rPr>
              <a:t>Creation of SPIs linked to the main operational issues for commercial air transport as identified by EASP.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400">
                <a:solidFill>
                  <a:schemeClr val="tx2"/>
                </a:solidFill>
              </a:rPr>
              <a:t>Use of accident/incident data to create baseline risk picture for total aviation system.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400">
                <a:solidFill>
                  <a:schemeClr val="tx2"/>
                </a:solidFill>
              </a:rPr>
              <a:t>Application of CMA to lifecycle processes for key functions of the aviation system.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400">
                <a:solidFill>
                  <a:schemeClr val="tx2"/>
                </a:solidFill>
              </a:rPr>
              <a:t>Creation of CMA tools for management of safety issues. 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endParaRPr lang="en-GB" sz="2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052513"/>
            <a:ext cx="8229600" cy="563562"/>
          </a:xfrm>
        </p:spPr>
        <p:txBody>
          <a:bodyPr/>
          <a:lstStyle/>
          <a:p>
            <a:pPr eaLnBrk="1" hangingPunct="1"/>
            <a:r>
              <a:rPr lang="en-GB" smtClean="0"/>
              <a:t>Questions</a:t>
            </a:r>
          </a:p>
        </p:txBody>
      </p:sp>
      <p:sp>
        <p:nvSpPr>
          <p:cNvPr id="31747" name="Date Placeholder 3"/>
          <p:cNvSpPr txBox="1">
            <a:spLocks noGrp="1"/>
          </p:cNvSpPr>
          <p:nvPr/>
        </p:nvSpPr>
        <p:spPr bwMode="auto">
          <a:xfrm>
            <a:off x="7924800" y="49053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b"/>
          <a:lstStyle/>
          <a:p>
            <a:pPr algn="r"/>
            <a:r>
              <a:rPr lang="nl-NL">
                <a:solidFill>
                  <a:srgbClr val="FFFFFF"/>
                </a:solidFill>
              </a:rPr>
              <a:t>10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31748" name="Footer Placeholder 5"/>
          <p:cNvSpPr txBox="1">
            <a:spLocks noGrp="1"/>
          </p:cNvSpPr>
          <p:nvPr/>
        </p:nvSpPr>
        <p:spPr bwMode="auto">
          <a:xfrm>
            <a:off x="2700338" y="44450"/>
            <a:ext cx="4824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b"/>
          <a:lstStyle/>
          <a:p>
            <a:pPr algn="r"/>
            <a:r>
              <a:rPr lang="en-GB" sz="1100">
                <a:solidFill>
                  <a:schemeClr val="accent2"/>
                </a:solidFill>
              </a:rPr>
              <a:t>AVIATION SAFETY AND CERTIFICATION OF NEW OPERATIONS AND SYSTEMS</a:t>
            </a:r>
          </a:p>
        </p:txBody>
      </p:sp>
      <p:sp>
        <p:nvSpPr>
          <p:cNvPr id="31749" name="Rectangle 4"/>
          <p:cNvSpPr>
            <a:spLocks noChangeArrowheads="1"/>
          </p:cNvSpPr>
          <p:nvPr/>
        </p:nvSpPr>
        <p:spPr bwMode="auto">
          <a:xfrm>
            <a:off x="485775" y="2005013"/>
            <a:ext cx="8123238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400">
                <a:solidFill>
                  <a:schemeClr val="tx2"/>
                </a:solidFill>
              </a:rPr>
              <a:t>Scope of operational issues, EASP or other?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400">
                <a:solidFill>
                  <a:schemeClr val="tx2"/>
                </a:solidFill>
              </a:rPr>
              <a:t>Should SPIs be set for risk control measures or outcome of service delivery (or both)?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400">
                <a:solidFill>
                  <a:schemeClr val="tx2"/>
                </a:solidFill>
              </a:rPr>
              <a:t>What accident/incident data sources can be used for SPI quantification?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400">
                <a:solidFill>
                  <a:schemeClr val="tx2"/>
                </a:solidFill>
              </a:rPr>
              <a:t>Should FDM be used as a means to enhance CMA in a multi-stakeholder model?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457200" y="1052513"/>
            <a:ext cx="8229600" cy="601662"/>
          </a:xfrm>
        </p:spPr>
        <p:txBody>
          <a:bodyPr/>
          <a:lstStyle/>
          <a:p>
            <a:pPr eaLnBrk="1" hangingPunct="1"/>
            <a:r>
              <a:rPr lang="nl-NL" smtClean="0"/>
              <a:t>Contact us			</a:t>
            </a:r>
            <a:r>
              <a:rPr lang="nl-NL" i="1" u="sng" smtClean="0"/>
              <a:t>http://www.ascos-project.eu</a:t>
            </a:r>
            <a:endParaRPr lang="en-US" i="1" u="sng" smtClean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57200" y="2003425"/>
            <a:ext cx="8229600" cy="4594225"/>
          </a:xfrm>
        </p:spPr>
        <p:txBody>
          <a:bodyPr/>
          <a:lstStyle/>
          <a:p>
            <a:pPr eaLnBrk="1" hangingPunct="1"/>
            <a:r>
              <a:rPr lang="en-US" smtClean="0"/>
              <a:t>WP2 Leader:</a:t>
            </a:r>
          </a:p>
          <a:p>
            <a:pPr lvl="1" eaLnBrk="1" hangingPunct="1"/>
            <a:r>
              <a:rPr lang="en-US" smtClean="0"/>
              <a:t>Nuno Aghdassi</a:t>
            </a:r>
          </a:p>
          <a:p>
            <a:pPr lvl="1" eaLnBrk="1" hangingPunct="1"/>
            <a:r>
              <a:rPr lang="en-US" smtClean="0"/>
              <a:t>Avanssa</a:t>
            </a:r>
          </a:p>
          <a:p>
            <a:pPr lvl="1" eaLnBrk="1" hangingPunct="1"/>
            <a:r>
              <a:rPr lang="en-US" smtClean="0"/>
              <a:t>Email: 	nuno@avanssa.com</a:t>
            </a:r>
          </a:p>
          <a:p>
            <a:pPr lvl="1" eaLnBrk="1" hangingPunct="1"/>
            <a:r>
              <a:rPr lang="en-US" smtClean="0"/>
              <a:t>Phone : 	+351 917 209 267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ASCOS coordinator:</a:t>
            </a:r>
          </a:p>
          <a:p>
            <a:pPr lvl="1" eaLnBrk="1" hangingPunct="1"/>
            <a:r>
              <a:rPr lang="en-US" smtClean="0"/>
              <a:t>Dr. Ir. Lennaert Speijker</a:t>
            </a:r>
          </a:p>
          <a:p>
            <a:pPr lvl="1" eaLnBrk="1" hangingPunct="1"/>
            <a:r>
              <a:rPr lang="en-US" smtClean="0"/>
              <a:t>NLR Air Transport Safety Institute</a:t>
            </a:r>
          </a:p>
          <a:p>
            <a:pPr lvl="1" eaLnBrk="1" hangingPunct="1"/>
            <a:r>
              <a:rPr lang="en-US" smtClean="0"/>
              <a:t>Email: 	speijker@nlr-atsi.nl</a:t>
            </a:r>
          </a:p>
          <a:p>
            <a:pPr lvl="1" eaLnBrk="1" hangingPunct="1"/>
            <a:r>
              <a:rPr lang="en-US" smtClean="0"/>
              <a:t>Phone : 	+31 88 511 3654</a:t>
            </a:r>
          </a:p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wrap="square" lIns="91440" tIns="4572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11</a:t>
            </a:r>
          </a:p>
        </p:txBody>
      </p:sp>
      <p:sp>
        <p:nvSpPr>
          <p:cNvPr id="18436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GB" smtClean="0"/>
              <a:t>AVIATION SAFETY AND CERTIFICATION OF NEW OPERATIONS AND SYSTEMS</a:t>
            </a:r>
          </a:p>
        </p:txBody>
      </p:sp>
      <p:pic>
        <p:nvPicPr>
          <p:cNvPr id="18437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7913" y="1838325"/>
            <a:ext cx="3867150" cy="257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0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2000" y="490538"/>
            <a:ext cx="762000" cy="366712"/>
          </a:xfrm>
          <a:ln>
            <a:miter lim="800000"/>
            <a:headEnd/>
            <a:tailEnd/>
          </a:ln>
        </p:spPr>
        <p:txBody>
          <a:bodyPr wrap="square" lIns="91440" tIns="4572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1A491E-3EB0-44CF-8B7C-3A63A1D94024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GB" smtClean="0"/>
          </a:p>
        </p:txBody>
      </p:sp>
      <p:pic>
        <p:nvPicPr>
          <p:cNvPr id="9311" name="Picture 5" descr="\\nlr.nl\homes\oddidp\Volgnummers\Tekennummers\E-950\E977\Logo-Partners\LOGO_Thal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00163" y="4781550"/>
            <a:ext cx="19050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2" name="Picture 7" descr="\\nlr.nl\homes\oddidp\Volgnummers\Tekennummers\E-950\E977\Logo-Partners\LOGO_CAAi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65663" y="4832350"/>
            <a:ext cx="10001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3" name="Picture 8" descr="\\nlr.nl\homes\oddidp\Volgnummers\Tekennummers\E-950\E977\Logo-Partners\LOGO_Isdefe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42013" y="4733925"/>
            <a:ext cx="1366837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4" name="Picture 9" descr="\\nlr.nl\homes\oddidp\Volgnummers\Tekennummers\E-950\E977\Logo-Partners\LOGO_CertiFlyer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381875" y="4564063"/>
            <a:ext cx="1381125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5" name="Picture 10" descr="\\nlr.nl\homes\oddidp\Volgnummers\Tekennummers\E-950\E977\Logo-Partners\LOGO_Avanssa 2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1000" y="5662613"/>
            <a:ext cx="9525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6" name="Picture 11" descr="\\nlr.nl\homes\oddidp\Volgnummers\Tekennummers\E-950\E977\Logo-Partners\Ebeni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765300" y="5632450"/>
            <a:ext cx="1150938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7" name="Picture 12" descr="\\nlr.nl\homes\oddidp\Volgnummers\Tekennummers\E-950\E977\Logo-Partners\DeepBlue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205163" y="5662613"/>
            <a:ext cx="180022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8" name="Picture 13" descr="\\nlr.nl\homes\oddidp\Volgnummers\Tekennummers\E-950\E977\Logo-Partners\jrc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165725" y="5675313"/>
            <a:ext cx="965200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9" name="Picture 14" descr="\\nlr.nl\homes\oddidp\Volgnummers\Tekennummers\E-950\E977\Logo-Partners\LOGO_TU Delft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373813" y="5511800"/>
            <a:ext cx="1347787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20" name="Picture 15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870825" y="5532438"/>
            <a:ext cx="892175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21" name="TextBox 21"/>
          <p:cNvSpPr txBox="1">
            <a:spLocks noChangeArrowheads="1"/>
          </p:cNvSpPr>
          <p:nvPr/>
        </p:nvSpPr>
        <p:spPr bwMode="auto">
          <a:xfrm>
            <a:off x="549275" y="3833813"/>
            <a:ext cx="63642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i="1">
                <a:solidFill>
                  <a:schemeClr val="bg1"/>
                </a:solidFill>
              </a:rPr>
              <a:t>Aviation Safety and Certification of new Operations and Systems</a:t>
            </a:r>
          </a:p>
        </p:txBody>
      </p:sp>
      <p:pic>
        <p:nvPicPr>
          <p:cNvPr id="9322" name="Picture 34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2425700"/>
            <a:ext cx="9144000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323" name="Group 19"/>
          <p:cNvGrpSpPr>
            <a:grpSpLocks/>
          </p:cNvGrpSpPr>
          <p:nvPr/>
        </p:nvGrpSpPr>
        <p:grpSpPr bwMode="auto">
          <a:xfrm>
            <a:off x="920750" y="820738"/>
            <a:ext cx="7302500" cy="1885950"/>
            <a:chOff x="920797" y="144854"/>
            <a:chExt cx="7302405" cy="1885138"/>
          </a:xfrm>
        </p:grpSpPr>
        <p:sp>
          <p:nvSpPr>
            <p:cNvPr id="54" name="Oval 53"/>
            <p:cNvSpPr/>
            <p:nvPr/>
          </p:nvSpPr>
          <p:spPr>
            <a:xfrm>
              <a:off x="1331955" y="881137"/>
              <a:ext cx="3095585" cy="11488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pic>
          <p:nvPicPr>
            <p:cNvPr id="9326" name="Picture 54"/>
            <p:cNvPicPr>
              <a:picLocks noChangeAspect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920797" y="144854"/>
              <a:ext cx="7302405" cy="1737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9309" name="Object 93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536575" y="4538663"/>
          <a:ext cx="639763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4" name="FreeHand 5.0 Drawing" r:id="rId15" imgW="2982960" imgH="3977280" progId="">
                  <p:embed/>
                </p:oleObj>
              </mc:Choice>
              <mc:Fallback>
                <p:oleObj name="FreeHand 5.0 Drawing" r:id="rId15" imgW="2982960" imgH="3977280" progId="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4538663"/>
                        <a:ext cx="639763" cy="84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324" name="Picture 1"/>
          <p:cNvPicPr>
            <a:picLocks noChangeAspect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3205163" y="4776788"/>
            <a:ext cx="12223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457200" y="1052513"/>
            <a:ext cx="8229600" cy="663575"/>
          </a:xfrm>
        </p:spPr>
        <p:txBody>
          <a:bodyPr/>
          <a:lstStyle/>
          <a:p>
            <a:pPr eaLnBrk="1" hangingPunct="1"/>
            <a:r>
              <a:rPr lang="en-GB" smtClean="0"/>
              <a:t>This Presentation</a:t>
            </a:r>
            <a:endParaRPr lang="en-US" smtClean="0"/>
          </a:p>
        </p:txBody>
      </p:sp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457200" y="2090738"/>
            <a:ext cx="8229600" cy="4392612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</a:pPr>
            <a:r>
              <a:rPr lang="en-GB" smtClean="0"/>
              <a:t>  Breakdown of WP2 Tasks</a:t>
            </a:r>
          </a:p>
          <a:p>
            <a:pPr marL="0" indent="0" eaLnBrk="1" hangingPunct="1">
              <a:spcBef>
                <a:spcPts val="600"/>
              </a:spcBef>
            </a:pPr>
            <a:r>
              <a:rPr lang="en-GB" smtClean="0"/>
              <a:t>  State-of-the-Art Methods and Tools</a:t>
            </a:r>
          </a:p>
          <a:p>
            <a:pPr marL="0" indent="0" eaLnBrk="1" hangingPunct="1">
              <a:spcBef>
                <a:spcPts val="600"/>
              </a:spcBef>
            </a:pPr>
            <a:r>
              <a:rPr lang="en-GB" smtClean="0"/>
              <a:t>  ICAO’s Continuous Monitoring Approach (CMA)</a:t>
            </a:r>
          </a:p>
          <a:p>
            <a:pPr marL="0" indent="0" eaLnBrk="1" hangingPunct="1">
              <a:spcBef>
                <a:spcPts val="600"/>
              </a:spcBef>
            </a:pPr>
            <a:r>
              <a:rPr lang="en-GB" smtClean="0"/>
              <a:t>  Safety Performance Indicators (SPI)</a:t>
            </a:r>
          </a:p>
          <a:p>
            <a:pPr marL="0" indent="0" eaLnBrk="1" hangingPunct="1">
              <a:spcBef>
                <a:spcPts val="600"/>
              </a:spcBef>
            </a:pPr>
            <a:r>
              <a:rPr lang="en-GB" smtClean="0"/>
              <a:t>  Operational Issues Identified by EASP</a:t>
            </a:r>
          </a:p>
          <a:p>
            <a:pPr marL="0" indent="0" eaLnBrk="1" hangingPunct="1">
              <a:spcBef>
                <a:spcPts val="600"/>
              </a:spcBef>
            </a:pPr>
            <a:r>
              <a:rPr lang="en-GB" smtClean="0"/>
              <a:t>  ECCAIRS</a:t>
            </a:r>
          </a:p>
          <a:p>
            <a:pPr marL="0" indent="0" eaLnBrk="1" hangingPunct="1">
              <a:spcBef>
                <a:spcPts val="600"/>
              </a:spcBef>
            </a:pPr>
            <a:r>
              <a:rPr lang="en-GB" smtClean="0"/>
              <a:t>  Main Impacts and Benefits</a:t>
            </a:r>
          </a:p>
          <a:p>
            <a:pPr marL="0" indent="0" eaLnBrk="1" hangingPunct="1">
              <a:spcBef>
                <a:spcPts val="600"/>
              </a:spcBef>
            </a:pPr>
            <a:r>
              <a:rPr lang="en-GB" smtClean="0"/>
              <a:t>  Questions</a:t>
            </a:r>
          </a:p>
          <a:p>
            <a:pPr marL="0" indent="0" eaLnBrk="1" hangingPunct="1">
              <a:spcBef>
                <a:spcPts val="600"/>
              </a:spcBef>
            </a:pPr>
            <a:r>
              <a:rPr lang="en-GB" smtClean="0"/>
              <a:t>  Contact Details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1"/>
          </p:nvPr>
        </p:nvSpPr>
        <p:spPr>
          <a:xfrm>
            <a:off x="7924800" y="490538"/>
            <a:ext cx="762000" cy="366712"/>
          </a:xfrm>
        </p:spPr>
        <p:txBody>
          <a:bodyPr/>
          <a:lstStyle/>
          <a:p>
            <a:pPr>
              <a:defRPr/>
            </a:pPr>
            <a:r>
              <a:rPr lang="nl-NL" sz="1800" b="0" cap="none" dirty="0" smtClean="0">
                <a:solidFill>
                  <a:srgbClr val="FFFFFF"/>
                </a:solidFill>
              </a:rPr>
              <a:t>06-07-2</a:t>
            </a:r>
            <a:endParaRPr lang="en-GB" sz="1800" b="0" cap="none" dirty="0">
              <a:solidFill>
                <a:srgbClr val="FFFFFF"/>
              </a:solidFill>
            </a:endParaRPr>
          </a:p>
        </p:txBody>
      </p:sp>
      <p:sp>
        <p:nvSpPr>
          <p:cNvPr id="10244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GB" smtClean="0"/>
              <a:t>AVIATION SAFETY AND CERTIFICATION OF NEW OPERATIONS AND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52513"/>
            <a:ext cx="8229600" cy="688975"/>
          </a:xfrm>
        </p:spPr>
        <p:txBody>
          <a:bodyPr/>
          <a:lstStyle/>
          <a:p>
            <a:pPr eaLnBrk="1" hangingPunct="1"/>
            <a:r>
              <a:rPr lang="en-GB" smtClean="0"/>
              <a:t>Breakdown of WP2 Tasks</a:t>
            </a:r>
          </a:p>
        </p:txBody>
      </p:sp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563" y="1866900"/>
            <a:ext cx="8280400" cy="43815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200" smtClean="0"/>
              <a:t>Objective is to create tools for Continuous Safety Monitoring, using a baseline risk picture for the safety performance of the total aviation system.</a:t>
            </a:r>
          </a:p>
          <a:p>
            <a:pPr eaLnBrk="1" hangingPunct="1">
              <a:lnSpc>
                <a:spcPct val="90000"/>
              </a:lnSpc>
            </a:pPr>
            <a:endParaRPr lang="en-GB" sz="2200" smtClean="0"/>
          </a:p>
          <a:p>
            <a:pPr eaLnBrk="1" hangingPunct="1">
              <a:lnSpc>
                <a:spcPct val="90000"/>
              </a:lnSpc>
            </a:pPr>
            <a:r>
              <a:rPr lang="en-GB" sz="2200" smtClean="0"/>
              <a:t>WP2.1 Framework Safety Performance Indicators (Lead: NLR)</a:t>
            </a:r>
          </a:p>
          <a:p>
            <a:pPr eaLnBrk="1" hangingPunct="1">
              <a:lnSpc>
                <a:spcPct val="90000"/>
              </a:lnSpc>
            </a:pPr>
            <a:endParaRPr lang="en-GB" sz="2200" smtClean="0"/>
          </a:p>
          <a:p>
            <a:pPr eaLnBrk="1" hangingPunct="1">
              <a:lnSpc>
                <a:spcPct val="90000"/>
              </a:lnSpc>
            </a:pPr>
            <a:r>
              <a:rPr lang="en-GB" sz="2200" smtClean="0"/>
              <a:t>WP2.2 Baseline Risk Picture for Total Aviation System (Lead: Avanssa)</a:t>
            </a:r>
          </a:p>
          <a:p>
            <a:pPr eaLnBrk="1" hangingPunct="1">
              <a:lnSpc>
                <a:spcPct val="90000"/>
              </a:lnSpc>
            </a:pPr>
            <a:endParaRPr lang="en-GB" sz="2200" smtClean="0"/>
          </a:p>
          <a:p>
            <a:pPr eaLnBrk="1" hangingPunct="1">
              <a:lnSpc>
                <a:spcPct val="90000"/>
              </a:lnSpc>
            </a:pPr>
            <a:r>
              <a:rPr lang="en-GB" sz="2200" smtClean="0"/>
              <a:t>WP2.3 Process for Safety Performance Monitoring (Lead: IoA)</a:t>
            </a:r>
          </a:p>
          <a:p>
            <a:pPr eaLnBrk="1" hangingPunct="1">
              <a:lnSpc>
                <a:spcPct val="90000"/>
              </a:lnSpc>
            </a:pPr>
            <a:endParaRPr lang="en-GB" sz="2200" smtClean="0"/>
          </a:p>
          <a:p>
            <a:pPr eaLnBrk="1" hangingPunct="1">
              <a:lnSpc>
                <a:spcPct val="90000"/>
              </a:lnSpc>
            </a:pPr>
            <a:r>
              <a:rPr lang="en-GB" sz="2200" smtClean="0"/>
              <a:t>WP2.4 Tools for Continuous Safety Monitoring (Lead: JRC)</a:t>
            </a:r>
            <a:endParaRPr lang="en-US" sz="180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1"/>
          </p:nvPr>
        </p:nvSpPr>
        <p:spPr>
          <a:xfrm>
            <a:off x="7924800" y="490538"/>
            <a:ext cx="762000" cy="366712"/>
          </a:xfrm>
        </p:spPr>
        <p:txBody>
          <a:bodyPr wrap="square" lIns="91440" tIns="4572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800" b="0" cap="none" smtClean="0">
                <a:solidFill>
                  <a:srgbClr val="FFFFFF"/>
                </a:solidFill>
              </a:rPr>
              <a:t>3</a:t>
            </a:r>
            <a:endParaRPr lang="en-GB" sz="1800" b="0" cap="none" smtClean="0">
              <a:solidFill>
                <a:srgbClr val="FFFFFF"/>
              </a:solidFill>
            </a:endParaRPr>
          </a:p>
        </p:txBody>
      </p:sp>
      <p:sp>
        <p:nvSpPr>
          <p:cNvPr id="11268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GB" smtClean="0"/>
              <a:t>AVIATION SAFETY AND CERTIFICATION OF NEW OPERATIONS AND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1052513"/>
            <a:ext cx="8229600" cy="614362"/>
          </a:xfrm>
        </p:spPr>
        <p:txBody>
          <a:bodyPr/>
          <a:lstStyle/>
          <a:p>
            <a:pPr eaLnBrk="1" hangingPunct="1"/>
            <a:r>
              <a:rPr lang="en-GB" smtClean="0"/>
              <a:t>WP2.1 Framework Safety Performance Indicators 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954213"/>
            <a:ext cx="7867650" cy="4732337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GB" sz="2000" smtClean="0"/>
              <a:t>Scope will be on the main operational issues defined by the European Aviation Safety Plan (EASP).</a:t>
            </a:r>
          </a:p>
          <a:p>
            <a:pPr eaLnBrk="1" hangingPunct="1">
              <a:lnSpc>
                <a:spcPct val="130000"/>
              </a:lnSpc>
            </a:pPr>
            <a:r>
              <a:rPr lang="en-GB" sz="2000" smtClean="0"/>
              <a:t>SPIs will indicate whether safety improvement activities have been effective at mitigating the risks.</a:t>
            </a:r>
          </a:p>
          <a:p>
            <a:pPr eaLnBrk="1" hangingPunct="1">
              <a:lnSpc>
                <a:spcPct val="130000"/>
              </a:lnSpc>
            </a:pPr>
            <a:r>
              <a:rPr lang="en-GB" sz="2000" smtClean="0"/>
              <a:t>Will address whether SPIs should be set for risk control measures or outcome of service delivery or both.</a:t>
            </a:r>
          </a:p>
          <a:p>
            <a:pPr eaLnBrk="1" hangingPunct="1">
              <a:lnSpc>
                <a:spcPct val="130000"/>
              </a:lnSpc>
            </a:pPr>
            <a:r>
              <a:rPr lang="en-GB" sz="2000" smtClean="0"/>
              <a:t>Safety will be regarded at 3 levels:</a:t>
            </a:r>
          </a:p>
          <a:p>
            <a:pPr lvl="1" eaLnBrk="1" hangingPunct="1">
              <a:lnSpc>
                <a:spcPct val="130000"/>
              </a:lnSpc>
            </a:pPr>
            <a:r>
              <a:rPr lang="en-GB" sz="1800" smtClean="0"/>
              <a:t>System/component/human operator</a:t>
            </a:r>
          </a:p>
          <a:p>
            <a:pPr lvl="1" eaLnBrk="1" hangingPunct="1">
              <a:lnSpc>
                <a:spcPct val="130000"/>
              </a:lnSpc>
            </a:pPr>
            <a:r>
              <a:rPr lang="en-GB" sz="1800" smtClean="0"/>
              <a:t>Organisation</a:t>
            </a:r>
          </a:p>
          <a:p>
            <a:pPr lvl="1" eaLnBrk="1" hangingPunct="1">
              <a:lnSpc>
                <a:spcPct val="130000"/>
              </a:lnSpc>
            </a:pPr>
            <a:r>
              <a:rPr lang="en-GB" sz="1800" smtClean="0"/>
              <a:t>System of organisations</a:t>
            </a:r>
          </a:p>
          <a:p>
            <a:pPr eaLnBrk="1" hangingPunct="1">
              <a:lnSpc>
                <a:spcPct val="130000"/>
              </a:lnSpc>
            </a:pPr>
            <a:r>
              <a:rPr lang="en-GB" sz="2000" smtClean="0"/>
              <a:t>Final evaluation will integrate all SPIs into a single framework.</a:t>
            </a:r>
            <a:endParaRPr lang="en-GB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1"/>
          </p:nvPr>
        </p:nvSpPr>
        <p:spPr>
          <a:xfrm>
            <a:off x="7924800" y="490538"/>
            <a:ext cx="762000" cy="366712"/>
          </a:xfrm>
        </p:spPr>
        <p:txBody>
          <a:bodyPr wrap="square" lIns="91440" tIns="4572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800" b="0" cap="none" smtClean="0">
                <a:solidFill>
                  <a:srgbClr val="FFFFFF"/>
                </a:solidFill>
              </a:rPr>
              <a:t>4</a:t>
            </a:r>
            <a:endParaRPr lang="en-GB" sz="1800" b="0" cap="none" smtClean="0">
              <a:solidFill>
                <a:srgbClr val="FFFFFF"/>
              </a:solidFill>
            </a:endParaRPr>
          </a:p>
        </p:txBody>
      </p:sp>
      <p:sp>
        <p:nvSpPr>
          <p:cNvPr id="12292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GB" smtClean="0"/>
              <a:t>AVIATION SAFETY AND CERTIFICATION OF NEW OPERATIONS AND SYSTEMS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52513"/>
            <a:ext cx="8229600" cy="550862"/>
          </a:xfrm>
        </p:spPr>
        <p:txBody>
          <a:bodyPr/>
          <a:lstStyle/>
          <a:p>
            <a:pPr eaLnBrk="1" hangingPunct="1"/>
            <a:r>
              <a:rPr lang="en-GB" smtClean="0"/>
              <a:t>WP2.2 Baseline Risk Picture for Total Aviation System</a:t>
            </a:r>
          </a:p>
        </p:txBody>
      </p:sp>
      <p:sp>
        <p:nvSpPr>
          <p:cNvPr id="1331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52625"/>
            <a:ext cx="8123238" cy="4527550"/>
          </a:xfrm>
        </p:spPr>
        <p:txBody>
          <a:bodyPr/>
          <a:lstStyle/>
          <a:p>
            <a:pPr marL="381000" indent="-381000" eaLnBrk="1" hangingPunct="1">
              <a:lnSpc>
                <a:spcPct val="125000"/>
              </a:lnSpc>
              <a:spcBef>
                <a:spcPct val="50000"/>
              </a:spcBef>
            </a:pPr>
            <a:r>
              <a:rPr lang="en-GB" sz="2000" smtClean="0"/>
              <a:t>Quantify the SPIs from 2.1 using the CATS model (Causal model for Air Transport Safety).</a:t>
            </a:r>
          </a:p>
          <a:p>
            <a:pPr marL="381000" indent="-381000" eaLnBrk="1" hangingPunct="1">
              <a:lnSpc>
                <a:spcPct val="125000"/>
              </a:lnSpc>
              <a:spcBef>
                <a:spcPct val="50000"/>
              </a:spcBef>
            </a:pPr>
            <a:r>
              <a:rPr lang="en-GB" sz="2000" smtClean="0"/>
              <a:t>Supplemented by information retrieved from accident/incident databases, using ECCAIRS, and other sources (e.g. EASA and Eurocontrol).</a:t>
            </a:r>
          </a:p>
          <a:p>
            <a:pPr marL="381000" indent="-381000" eaLnBrk="1" hangingPunct="1">
              <a:lnSpc>
                <a:spcPct val="125000"/>
              </a:lnSpc>
              <a:spcBef>
                <a:spcPct val="50000"/>
              </a:spcBef>
            </a:pPr>
            <a:r>
              <a:rPr lang="en-GB" sz="2000" smtClean="0"/>
              <a:t>SPI quantification must be based on using representative, reliable and reproducible set of safety data.</a:t>
            </a:r>
          </a:p>
          <a:p>
            <a:pPr marL="381000" indent="-381000" eaLnBrk="1" hangingPunct="1">
              <a:lnSpc>
                <a:spcPct val="125000"/>
              </a:lnSpc>
              <a:spcBef>
                <a:spcPct val="50000"/>
              </a:spcBef>
            </a:pPr>
            <a:r>
              <a:rPr lang="en-GB" sz="2000" smtClean="0"/>
              <a:t>Statistical analysis will be performed on the safety data.</a:t>
            </a:r>
          </a:p>
          <a:p>
            <a:pPr marL="381000" indent="-381000" eaLnBrk="1" hangingPunct="1">
              <a:lnSpc>
                <a:spcPct val="125000"/>
              </a:lnSpc>
              <a:spcBef>
                <a:spcPct val="50000"/>
              </a:spcBef>
            </a:pPr>
            <a:r>
              <a:rPr lang="en-GB" sz="2000" smtClean="0"/>
              <a:t>Create basis for subsequent target performance of future aviation system.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1"/>
          </p:nvPr>
        </p:nvSpPr>
        <p:spPr>
          <a:xfrm>
            <a:off x="7924800" y="490538"/>
            <a:ext cx="762000" cy="366712"/>
          </a:xfrm>
        </p:spPr>
        <p:txBody>
          <a:bodyPr wrap="square" lIns="91440" tIns="4572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800" b="0" cap="none" smtClean="0">
                <a:solidFill>
                  <a:srgbClr val="FFFFFF"/>
                </a:solidFill>
              </a:rPr>
              <a:t>5</a:t>
            </a:r>
            <a:endParaRPr lang="en-GB" sz="1800" b="0" cap="none" smtClean="0">
              <a:solidFill>
                <a:srgbClr val="FFFFFF"/>
              </a:solidFill>
            </a:endParaRPr>
          </a:p>
        </p:txBody>
      </p:sp>
      <p:sp>
        <p:nvSpPr>
          <p:cNvPr id="13316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GB" smtClean="0"/>
              <a:t>AVIATION SAFETY AND CERTIFICATION OF NEW OPERATIONS AND SYSTEMS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457200" y="1049338"/>
            <a:ext cx="8229600" cy="588962"/>
          </a:xfrm>
        </p:spPr>
        <p:txBody>
          <a:bodyPr/>
          <a:lstStyle/>
          <a:p>
            <a:pPr eaLnBrk="1" hangingPunct="1"/>
            <a:r>
              <a:rPr lang="en-GB" smtClean="0"/>
              <a:t>WP2.3 Process for Safety Performance Monitoring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62CFB-35EE-41DF-9A2E-7098635499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4339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GB" smtClean="0"/>
              <a:t>AVIATION SAFETY AND CERTIFICATION OF NEW OPERATIONS AND SYSTEMS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685800" y="1952625"/>
            <a:ext cx="8123238" cy="452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000">
                <a:solidFill>
                  <a:schemeClr val="tx2"/>
                </a:solidFill>
              </a:rPr>
              <a:t>SPIs will be linked with precursors to develop and validate a continuous monitoring process.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000">
                <a:solidFill>
                  <a:schemeClr val="tx2"/>
                </a:solidFill>
              </a:rPr>
              <a:t>Investigate how ICAO’s Continuous Monitoring Approach (CMA) can be used as an integral part of the lifecycle processes for key functions of the aviation system.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000">
                <a:solidFill>
                  <a:schemeClr val="tx2"/>
                </a:solidFill>
              </a:rPr>
              <a:t>Explore if and how Flight Data Monitoring (FDM) can be used to enhance the safety of a multi-stakeholder CMA model.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000">
                <a:solidFill>
                  <a:schemeClr val="tx2"/>
                </a:solidFill>
              </a:rPr>
              <a:t>Focus will be on operational issues identified for commercial air transport in the Safety Plan Framework of the  European Aviation Safety Plan (EASP).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endParaRPr lang="en-GB" sz="20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 idx="4294967295"/>
          </p:nvPr>
        </p:nvSpPr>
        <p:spPr>
          <a:xfrm>
            <a:off x="457200" y="1049338"/>
            <a:ext cx="8229600" cy="588962"/>
          </a:xfrm>
        </p:spPr>
        <p:txBody>
          <a:bodyPr/>
          <a:lstStyle/>
          <a:p>
            <a:pPr eaLnBrk="1" hangingPunct="1"/>
            <a:r>
              <a:rPr lang="en-GB" smtClean="0"/>
              <a:t>WP2.4 Tools for Continuous Safety Monitoring </a:t>
            </a:r>
            <a:endParaRPr lang="en-US" smtClean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7924800" y="490538"/>
            <a:ext cx="762000" cy="366712"/>
          </a:xfrm>
          <a:prstGeom prst="rect">
            <a:avLst/>
          </a:prstGeom>
          <a:noFill/>
        </p:spPr>
        <p:txBody>
          <a:bodyPr r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51C9343-8673-4C89-8E38-D1AC1B055883}" type="slidenum">
              <a:rPr lang="en-US">
                <a:solidFill>
                  <a:srgbClr val="FFFFFF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5363" name="Footer Placeholder 5"/>
          <p:cNvSpPr txBox="1">
            <a:spLocks noGrp="1"/>
          </p:cNvSpPr>
          <p:nvPr/>
        </p:nvSpPr>
        <p:spPr bwMode="auto">
          <a:xfrm>
            <a:off x="2700338" y="44450"/>
            <a:ext cx="4824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b"/>
          <a:lstStyle/>
          <a:p>
            <a:pPr algn="r"/>
            <a:r>
              <a:rPr lang="en-GB" sz="1100">
                <a:solidFill>
                  <a:schemeClr val="accent2"/>
                </a:solidFill>
              </a:rPr>
              <a:t>AVIATION SAFETY AND CERTIFICATION OF NEW OPERATIONS AND SYSTEMS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685800" y="1914525"/>
            <a:ext cx="8123238" cy="452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000">
                <a:solidFill>
                  <a:schemeClr val="tx2"/>
                </a:solidFill>
              </a:rPr>
              <a:t>Develop a set of tools that implement the defined Continuous Monitoring Approach (CMA).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000">
                <a:solidFill>
                  <a:schemeClr val="tx2"/>
                </a:solidFill>
              </a:rPr>
              <a:t>Particular focus will be on the subjects of the case studies defined win WP4.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000">
                <a:solidFill>
                  <a:schemeClr val="tx2"/>
                </a:solidFill>
              </a:rPr>
              <a:t>Tools will use safety data extracted from occurrence databases and complemented with exposure data.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000">
                <a:solidFill>
                  <a:schemeClr val="tx2"/>
                </a:solidFill>
              </a:rPr>
              <a:t>Carry-out retroactive simulation of CMA processes, procedures and methodologies.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000">
                <a:solidFill>
                  <a:schemeClr val="tx2"/>
                </a:solidFill>
              </a:rPr>
              <a:t>Tools will provide an overview of the past evolution of SPIs in the areas of concern selected for the cases studies.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052513"/>
            <a:ext cx="8229600" cy="563562"/>
          </a:xfrm>
        </p:spPr>
        <p:txBody>
          <a:bodyPr/>
          <a:lstStyle/>
          <a:p>
            <a:pPr eaLnBrk="1" hangingPunct="1"/>
            <a:r>
              <a:rPr lang="en-GB" smtClean="0"/>
              <a:t>State-of-the-Art Methods and Tools</a:t>
            </a:r>
          </a:p>
        </p:txBody>
      </p:sp>
      <p:sp>
        <p:nvSpPr>
          <p:cNvPr id="16386" name="Date Placeholder 3"/>
          <p:cNvSpPr txBox="1">
            <a:spLocks noGrp="1"/>
          </p:cNvSpPr>
          <p:nvPr/>
        </p:nvSpPr>
        <p:spPr bwMode="auto">
          <a:xfrm>
            <a:off x="7924800" y="49053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b"/>
          <a:lstStyle/>
          <a:p>
            <a:pPr algn="r"/>
            <a:r>
              <a:rPr lang="nl-NL">
                <a:solidFill>
                  <a:srgbClr val="FFFFFF"/>
                </a:solidFill>
              </a:rPr>
              <a:t>4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16387" name="Footer Placeholder 5"/>
          <p:cNvSpPr txBox="1">
            <a:spLocks noGrp="1"/>
          </p:cNvSpPr>
          <p:nvPr/>
        </p:nvSpPr>
        <p:spPr bwMode="auto">
          <a:xfrm>
            <a:off x="2700338" y="44450"/>
            <a:ext cx="4824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b"/>
          <a:lstStyle/>
          <a:p>
            <a:pPr algn="r"/>
            <a:r>
              <a:rPr lang="en-GB" sz="1100">
                <a:solidFill>
                  <a:schemeClr val="accent2"/>
                </a:solidFill>
              </a:rPr>
              <a:t>AVIATION SAFETY AND CERTIFICATION OF NEW OPERATIONS AND SYSTEMS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85775" y="1763713"/>
            <a:ext cx="8123238" cy="452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000">
                <a:solidFill>
                  <a:schemeClr val="tx2"/>
                </a:solidFill>
              </a:rPr>
              <a:t>Use of ECCAIRS tool to use data from accident/incident databases for analysis of SPIs and development of continuous monitoring tools.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000">
                <a:solidFill>
                  <a:schemeClr val="tx2"/>
                </a:solidFill>
              </a:rPr>
              <a:t>Develop and measure SPIs for operational issues identified for commercial air transport in the Safety Plan Framework of the  European Aviation Safety Plan (EASP).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000">
                <a:solidFill>
                  <a:schemeClr val="tx2"/>
                </a:solidFill>
              </a:rPr>
              <a:t>Assess whether SPIs should be set for risk control measures or outcome of service delivery or both.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000">
                <a:solidFill>
                  <a:schemeClr val="tx2"/>
                </a:solidFill>
              </a:rPr>
              <a:t>Application of Continuous Monitoring Approach (CMA) to key functions of the aviation system and possible use of flight data as enhancement.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000">
                <a:solidFill>
                  <a:schemeClr val="tx2"/>
                </a:solidFill>
              </a:rPr>
              <a:t>Development of CMA tools that monitor and predict the evolution of safety issues.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052513"/>
            <a:ext cx="8229600" cy="563562"/>
          </a:xfrm>
        </p:spPr>
        <p:txBody>
          <a:bodyPr/>
          <a:lstStyle/>
          <a:p>
            <a:pPr eaLnBrk="1" hangingPunct="1"/>
            <a:r>
              <a:rPr lang="en-GB" smtClean="0"/>
              <a:t>ICAO’s Continuous Monitoring Approach (CMA)</a:t>
            </a:r>
          </a:p>
        </p:txBody>
      </p:sp>
      <p:sp>
        <p:nvSpPr>
          <p:cNvPr id="26627" name="Date Placeholder 3"/>
          <p:cNvSpPr txBox="1">
            <a:spLocks noGrp="1"/>
          </p:cNvSpPr>
          <p:nvPr/>
        </p:nvSpPr>
        <p:spPr bwMode="auto">
          <a:xfrm>
            <a:off x="7924800" y="49053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b"/>
          <a:lstStyle/>
          <a:p>
            <a:pPr algn="r"/>
            <a:r>
              <a:rPr lang="nl-NL">
                <a:solidFill>
                  <a:srgbClr val="FFFFFF"/>
                </a:solidFill>
              </a:rPr>
              <a:t>5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26628" name="Footer Placeholder 5"/>
          <p:cNvSpPr txBox="1">
            <a:spLocks noGrp="1"/>
          </p:cNvSpPr>
          <p:nvPr/>
        </p:nvSpPr>
        <p:spPr bwMode="auto">
          <a:xfrm>
            <a:off x="2700338" y="44450"/>
            <a:ext cx="4824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 anchor="b"/>
          <a:lstStyle/>
          <a:p>
            <a:pPr algn="r"/>
            <a:r>
              <a:rPr lang="en-GB" sz="1100">
                <a:solidFill>
                  <a:schemeClr val="accent2"/>
                </a:solidFill>
              </a:rPr>
              <a:t>AVIATION SAFETY AND CERTIFICATION OF NEW OPERATIONS AND SYSTEMS</a:t>
            </a:r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485775" y="1763713"/>
            <a:ext cx="8123238" cy="452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000">
                <a:solidFill>
                  <a:schemeClr val="tx2"/>
                </a:solidFill>
              </a:rPr>
              <a:t>The main objective of CMA is to enhance States’ safety oversight and safety management capabilities.</a:t>
            </a: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endParaRPr lang="en-GB" sz="2000">
              <a:solidFill>
                <a:schemeClr val="tx2"/>
              </a:solidFill>
            </a:endParaRP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endParaRPr lang="en-GB" sz="2000">
              <a:solidFill>
                <a:schemeClr val="tx2"/>
              </a:solidFill>
            </a:endParaRP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None/>
            </a:pPr>
            <a:endParaRPr lang="en-GB" sz="2000">
              <a:solidFill>
                <a:schemeClr val="tx2"/>
              </a:solidFill>
            </a:endParaRPr>
          </a:p>
          <a:p>
            <a:pPr marL="381000" indent="-38100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 sz="2000">
                <a:solidFill>
                  <a:schemeClr val="tx2"/>
                </a:solidFill>
              </a:rPr>
              <a:t>Benefits include:</a:t>
            </a:r>
          </a:p>
          <a:p>
            <a:pPr marL="742950" lvl="1" indent="-28575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>
                <a:solidFill>
                  <a:schemeClr val="tx2"/>
                </a:solidFill>
              </a:rPr>
              <a:t>Continuous monitoring process rather than one-time “snapshot” assessments of safety oversight systems.</a:t>
            </a:r>
          </a:p>
          <a:p>
            <a:pPr marL="742950" lvl="1" indent="-28575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>
                <a:solidFill>
                  <a:schemeClr val="tx2"/>
                </a:solidFill>
              </a:rPr>
              <a:t>Collective sharing of safety data and the ability to identify safety risks.</a:t>
            </a:r>
          </a:p>
          <a:p>
            <a:pPr marL="742950" lvl="1" indent="-28575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r>
              <a:rPr lang="en-GB">
                <a:solidFill>
                  <a:schemeClr val="tx2"/>
                </a:solidFill>
              </a:rPr>
              <a:t>A long-term, cost-effective, more flexible and sustainable approach.</a:t>
            </a:r>
          </a:p>
          <a:p>
            <a:pPr marL="742950" lvl="1" indent="-28575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Font typeface="Calibri" pitchFamily="34" charset="0"/>
              <a:buChar char="→"/>
            </a:pPr>
            <a:endParaRPr lang="en-GB">
              <a:solidFill>
                <a:schemeClr val="tx2"/>
              </a:solidFill>
            </a:endParaRPr>
          </a:p>
        </p:txBody>
      </p:sp>
      <p:sp>
        <p:nvSpPr>
          <p:cNvPr id="26631" name="Oval 7"/>
          <p:cNvSpPr>
            <a:spLocks noChangeArrowheads="1"/>
          </p:cNvSpPr>
          <p:nvPr/>
        </p:nvSpPr>
        <p:spPr bwMode="auto">
          <a:xfrm>
            <a:off x="3836988" y="2703513"/>
            <a:ext cx="1239837" cy="8397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GB" sz="1000"/>
              <a:t>1. Identifying safety deficiencies </a:t>
            </a:r>
          </a:p>
        </p:txBody>
      </p:sp>
      <p:sp>
        <p:nvSpPr>
          <p:cNvPr id="26632" name="Oval 8"/>
          <p:cNvSpPr>
            <a:spLocks noChangeArrowheads="1"/>
          </p:cNvSpPr>
          <p:nvPr/>
        </p:nvSpPr>
        <p:spPr bwMode="auto">
          <a:xfrm>
            <a:off x="4867275" y="3181350"/>
            <a:ext cx="1239838" cy="8397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GB" sz="1000"/>
              <a:t>2. Assessing associated safety risks</a:t>
            </a:r>
          </a:p>
        </p:txBody>
      </p:sp>
      <p:sp>
        <p:nvSpPr>
          <p:cNvPr id="26634" name="Oval 10"/>
          <p:cNvSpPr>
            <a:spLocks noChangeArrowheads="1"/>
          </p:cNvSpPr>
          <p:nvPr/>
        </p:nvSpPr>
        <p:spPr bwMode="auto">
          <a:xfrm>
            <a:off x="3773488" y="3598863"/>
            <a:ext cx="1239837" cy="8397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GB" sz="1000"/>
              <a:t>3. Developing strategies for mitigation</a:t>
            </a:r>
          </a:p>
        </p:txBody>
      </p:sp>
      <p:sp>
        <p:nvSpPr>
          <p:cNvPr id="26635" name="Oval 11"/>
          <p:cNvSpPr>
            <a:spLocks noChangeArrowheads="1"/>
          </p:cNvSpPr>
          <p:nvPr/>
        </p:nvSpPr>
        <p:spPr bwMode="auto">
          <a:xfrm>
            <a:off x="2749550" y="3125788"/>
            <a:ext cx="1239838" cy="8397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GB" sz="1000"/>
              <a:t>4. Re-evaluate achieved safety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COS_Presentation_Template_V1 for MS 2010">
  <a:themeElements>
    <a:clrScheme name="ASCOS">
      <a:dk1>
        <a:srgbClr val="333333"/>
      </a:dk1>
      <a:lt1>
        <a:sysClr val="window" lastClr="FFFFFF"/>
      </a:lt1>
      <a:dk2>
        <a:srgbClr val="1E4E6B"/>
      </a:dk2>
      <a:lt2>
        <a:srgbClr val="DDDDDD"/>
      </a:lt2>
      <a:accent1>
        <a:srgbClr val="B5CE48"/>
      </a:accent1>
      <a:accent2>
        <a:srgbClr val="5B8AA5"/>
      </a:accent2>
      <a:accent3>
        <a:srgbClr val="9EBFD2"/>
      </a:accent3>
      <a:accent4>
        <a:srgbClr val="728617"/>
      </a:accent4>
      <a:accent5>
        <a:srgbClr val="D7E794"/>
      </a:accent5>
      <a:accent6>
        <a:srgbClr val="F79646"/>
      </a:accent6>
      <a:hlink>
        <a:srgbClr val="00B0F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8AE0DFFBB2104D97EB48C5BF0558E6" ma:contentTypeVersion="12" ma:contentTypeDescription="Create a new document." ma:contentTypeScope="" ma:versionID="e923fe4e8ab86b1ff2f022f7a19025c4">
  <xsd:schema xmlns:xsd="http://www.w3.org/2001/XMLSchema" xmlns:p="http://schemas.microsoft.com/office/2006/metadata/properties" xmlns:ns2="f0b43a98-f909-48ce-bcf5-5ff6f70f86f0" targetNamespace="http://schemas.microsoft.com/office/2006/metadata/properties" ma:root="true" ma:fieldsID="4752dd1caa329f03041f9a1631aa833b" ns2:_="">
    <xsd:import namespace="f0b43a98-f909-48ce-bcf5-5ff6f70f86f0"/>
    <xsd:element name="properties">
      <xsd:complexType>
        <xsd:sequence>
          <xsd:element name="documentManagement">
            <xsd:complexType>
              <xsd:all>
                <xsd:element ref="ns2:DocID" minOccurs="0"/>
                <xsd:element ref="ns2:DocTitle" minOccurs="0"/>
                <xsd:element ref="ns2:Release" minOccurs="0"/>
                <xsd:element ref="ns2:Status" minOccurs="0"/>
                <xsd:element ref="ns2:Baseline" minOccurs="0"/>
                <xsd:element ref="ns2:DocType" minOccurs="0"/>
                <xsd:element ref="ns2:Org_x002e_" minOccurs="0"/>
                <xsd:element ref="ns2:WP" minOccurs="0"/>
                <xsd:element ref="ns2:Activity" minOccurs="0"/>
                <xsd:element ref="ns2:DISL_x0023_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0b43a98-f909-48ce-bcf5-5ff6f70f86f0" elementFormDefault="qualified">
    <xsd:import namespace="http://schemas.microsoft.com/office/2006/documentManagement/types"/>
    <xsd:element name="DocID" ma:index="1" nillable="true" ma:displayName="DocID" ma:internalName="DocID">
      <xsd:simpleType>
        <xsd:restriction base="dms:Text">
          <xsd:maxLength value="255"/>
        </xsd:restriction>
      </xsd:simpleType>
    </xsd:element>
    <xsd:element name="DocTitle" ma:index="2" nillable="true" ma:displayName="DocTitle" ma:description="Alternative for Title (which is used in NLR reports to define the NLR document number)" ma:internalName="DocTitle">
      <xsd:simpleType>
        <xsd:restriction base="dms:Text">
          <xsd:maxLength value="255"/>
        </xsd:restriction>
      </xsd:simpleType>
    </xsd:element>
    <xsd:element name="Release" ma:index="3" nillable="true" ma:displayName="Release" ma:description="(Planned) Release identification (e.g. 1.0)" ma:internalName="Release">
      <xsd:simpleType>
        <xsd:restriction base="dms:Text">
          <xsd:maxLength value="255"/>
        </xsd:restriction>
      </xsd:simpleType>
    </xsd:element>
    <xsd:element name="Status" ma:index="4" nillable="true" ma:displayName="Status" ma:list="{A1E82056-003C-4DCE-A68B-43AA45DC96F2}" ma:internalName="Status" ma:showField="Title">
      <xsd:simpleType>
        <xsd:restriction base="dms:Lookup"/>
      </xsd:simpleType>
    </xsd:element>
    <xsd:element name="Baseline" ma:index="5" nillable="true" ma:displayName="Baseline" ma:description="Identifies the baseline the item is part of." ma:list="{5A21BAC9-225B-4F2F-8D16-016E35F10CFE}" ma:internalName="Baseline" ma:showField="LookupID">
      <xsd:simpleType>
        <xsd:restriction base="dms:Lookup"/>
      </xsd:simpleType>
    </xsd:element>
    <xsd:element name="DocType" ma:index="6" nillable="true" ma:displayName="DocType" ma:list="{8FA99976-EA4E-4D53-820F-3C918FA088B4}" ma:internalName="DocType" ma:showField="Title">
      <xsd:simpleType>
        <xsd:restriction base="dms:Lookup"/>
      </xsd:simpleType>
    </xsd:element>
    <xsd:element name="Org_x002e_" ma:index="7" nillable="true" ma:displayName="Org." ma:list="{85B1ED24-8E4A-49B3-8925-73154E44821A}" ma:internalName="Org_x002e_" ma:showField="LookupID">
      <xsd:simpleType>
        <xsd:restriction base="dms:Lookup"/>
      </xsd:simpleType>
    </xsd:element>
    <xsd:element name="WP" ma:index="8" nillable="true" ma:displayName="WP" ma:list="{72527DDC-4322-4558-8E48-1A11BB187FF3}" ma:internalName="WP" ma:showField="LookupID">
      <xsd:simpleType>
        <xsd:restriction base="dms:Lookup"/>
      </xsd:simpleType>
    </xsd:element>
    <xsd:element name="Activity" ma:index="9" nillable="true" ma:displayName="Activity" ma:list="{B68EE924-B976-429C-BE49-78BEF5499426}" ma:internalName="Activity" ma:showField="Title">
      <xsd:simpleType>
        <xsd:restriction base="dms:Lookup"/>
      </xsd:simpleType>
    </xsd:element>
    <xsd:element name="DISL_x0023_" ma:index="10" nillable="true" ma:displayName="DISL-ref" ma:description="Document ID's and Status List (DISL) reference item." ma:list="{3250406A-99F6-4238-BDDD-F3AE414DCBD9}" ma:internalName="DISL_x0023_" ma:showField="leo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Content Type"/>
        <xsd:element ref="dc:title" minOccurs="0" maxOccurs="1" ma:index="1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ocID xmlns="f0b43a98-f909-48ce-bcf5-5ff6f70f86f0" xsi:nil="true"/>
    <Activity xmlns="f0b43a98-f909-48ce-bcf5-5ff6f70f86f0" xsi:nil="true"/>
    <Release xmlns="f0b43a98-f909-48ce-bcf5-5ff6f70f86f0" xsi:nil="true"/>
    <DocType xmlns="f0b43a98-f909-48ce-bcf5-5ff6f70f86f0" xsi:nil="true"/>
    <Org_x002e_ xmlns="f0b43a98-f909-48ce-bcf5-5ff6f70f86f0" xsi:nil="true"/>
    <Baseline xmlns="f0b43a98-f909-48ce-bcf5-5ff6f70f86f0" xsi:nil="true"/>
    <WP xmlns="f0b43a98-f909-48ce-bcf5-5ff6f70f86f0" xsi:nil="true"/>
    <DISL_x0023_ xmlns="f0b43a98-f909-48ce-bcf5-5ff6f70f86f0" xsi:nil="true"/>
    <Status xmlns="f0b43a98-f909-48ce-bcf5-5ff6f70f86f0" xsi:nil="true"/>
    <DocTitle xmlns="f0b43a98-f909-48ce-bcf5-5ff6f70f86f0" xsi:nil="true"/>
  </documentManagement>
</p:properties>
</file>

<file path=customXml/itemProps1.xml><?xml version="1.0" encoding="utf-8"?>
<ds:datastoreItem xmlns:ds="http://schemas.openxmlformats.org/officeDocument/2006/customXml" ds:itemID="{05566D4D-0C58-43DF-A287-3FA3A404A797}"/>
</file>

<file path=customXml/itemProps2.xml><?xml version="1.0" encoding="utf-8"?>
<ds:datastoreItem xmlns:ds="http://schemas.openxmlformats.org/officeDocument/2006/customXml" ds:itemID="{0F00093C-BCB7-4BE2-81EA-2A3D2B8A3FF1}"/>
</file>

<file path=customXml/itemProps3.xml><?xml version="1.0" encoding="utf-8"?>
<ds:datastoreItem xmlns:ds="http://schemas.openxmlformats.org/officeDocument/2006/customXml" ds:itemID="{49D201EA-AF9B-4863-B32E-82AA40FD2232}"/>
</file>

<file path=docProps/app.xml><?xml version="1.0" encoding="utf-8"?>
<Properties xmlns="http://schemas.openxmlformats.org/officeDocument/2006/extended-properties" xmlns:vt="http://schemas.openxmlformats.org/officeDocument/2006/docPropsVTypes">
  <Template>ASCOS_Presentation_Template_V1 for MS 2010</Template>
  <TotalTime>1173</TotalTime>
  <Words>1149</Words>
  <Application>Microsoft Office PowerPoint</Application>
  <PresentationFormat>On-screen Show (4:3)</PresentationFormat>
  <Paragraphs>140</Paragraphs>
  <Slides>16</Slides>
  <Notes>0</Notes>
  <HiddenSlides>4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ASCOS_Presentation_Template_V1 for MS 2010</vt:lpstr>
      <vt:lpstr>FreeHand 5.0 Drawing</vt:lpstr>
      <vt:lpstr>WP2 – Continuous Safety Monitoring</vt:lpstr>
      <vt:lpstr>This Presentation</vt:lpstr>
      <vt:lpstr>Breakdown of WP2 Tasks</vt:lpstr>
      <vt:lpstr>WP2.1 Framework Safety Performance Indicators </vt:lpstr>
      <vt:lpstr>WP2.2 Baseline Risk Picture for Total Aviation System</vt:lpstr>
      <vt:lpstr>WP2.3 Process for Safety Performance Monitoring</vt:lpstr>
      <vt:lpstr>WP2.4 Tools for Continuous Safety Monitoring </vt:lpstr>
      <vt:lpstr>State-of-the-Art Methods and Tools</vt:lpstr>
      <vt:lpstr>ICAO’s Continuous Monitoring Approach (CMA)</vt:lpstr>
      <vt:lpstr>Safety Performance Indicators (SPI)</vt:lpstr>
      <vt:lpstr>Operational issues identified for commercial air transport in the Safety Plan Framework of EASP</vt:lpstr>
      <vt:lpstr>ECCAIRS</vt:lpstr>
      <vt:lpstr>Main impacts and benefits</vt:lpstr>
      <vt:lpstr>Questions</vt:lpstr>
      <vt:lpstr>Contact us   http://www.ascos-project.eu</vt:lpstr>
      <vt:lpstr>PowerPoint Presentation</vt:lpstr>
    </vt:vector>
  </TitlesOfParts>
  <Company>National Aerospace Laboratory - NLR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Aviation safety and certification of  new operations and systems</dc:title>
  <dc:creator>Speijker, Lennaert</dc:creator>
  <cp:lastModifiedBy>Speijker, Lennaert</cp:lastModifiedBy>
  <cp:revision>85</cp:revision>
  <cp:lastPrinted>2012-07-12T12:05:38Z</cp:lastPrinted>
  <dcterms:created xsi:type="dcterms:W3CDTF">2012-10-15T10:59:45Z</dcterms:created>
  <dcterms:modified xsi:type="dcterms:W3CDTF">2012-10-26T08:07:31Z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0x0101009B8AE0DFFBB2104D97EB48C5BF0558E6</vt:lpwstr>
  </property>
  <property fmtid="{D5CDD505-2E9C-101B-9397-08002B2CF9AE}" pid="3" name="Org.">
    <vt:lpwstr/>
  </property>
  <property fmtid="{D5CDD505-2E9C-101B-9397-08002B2CF9AE}" pid="4" name="DISL#">
    <vt:lpwstr/>
  </property>
  <property fmtid="{D5CDD505-2E9C-101B-9397-08002B2CF9AE}" pid="5" name="Status">
    <vt:lpwstr/>
  </property>
  <property fmtid="{D5CDD505-2E9C-101B-9397-08002B2CF9AE}" pid="6" name="DocType">
    <vt:lpwstr/>
  </property>
  <property fmtid="{D5CDD505-2E9C-101B-9397-08002B2CF9AE}" pid="7" name="DocID">
    <vt:lpwstr/>
  </property>
  <property fmtid="{D5CDD505-2E9C-101B-9397-08002B2CF9AE}" pid="8" name="DocTitle">
    <vt:lpwstr/>
  </property>
  <property fmtid="{D5CDD505-2E9C-101B-9397-08002B2CF9AE}" pid="9" name="Baseline">
    <vt:lpwstr/>
  </property>
  <property fmtid="{D5CDD505-2E9C-101B-9397-08002B2CF9AE}" pid="10" name="WP">
    <vt:lpwstr/>
  </property>
  <property fmtid="{D5CDD505-2E9C-101B-9397-08002B2CF9AE}" pid="11" name="Activity">
    <vt:lpwstr/>
  </property>
  <property fmtid="{D5CDD505-2E9C-101B-9397-08002B2CF9AE}" pid="12" name="Release">
    <vt:lpwstr/>
  </property>
</Properties>
</file>