
<file path=[Content_Types].xml><?xml version="1.0" encoding="utf-8"?>
<Types xmlns="http://schemas.openxmlformats.org/package/2006/content-types">
  <Override PartName="/ppt/diagrams/drawing2.xml" ContentType="application/vnd.ms-office.drawingml.diagramDrawing+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customXml/itemProps1.xml" ContentType="application/vnd.openxmlformats-officedocument.customXmlPropertie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customXml/itemProps2.xml" ContentType="application/vnd.openxmlformats-officedocument.customXmlPropertie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Default Extension="jpeg" ContentType="image/jpeg"/>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Default Extension="gif" ContentType="image/gif"/>
  <Override PartName="/ppt/slideLayouts/slideLayout10.xml" ContentType="application/vnd.openxmlformats-officedocument.presentationml.slideLayout+xml"/>
  <Override PartName="/ppt/diagrams/layout2.xml" ContentType="application/vnd.openxmlformats-officedocument.drawingml.diagramLayout+xml"/>
  <Override PartName="/ppt/diagrams/data3.xml" ContentType="application/vnd.openxmlformats-officedocument.drawingml.diagramData+xml"/>
  <Default Extension="jpg" ContentType="image/jpeg"/>
  <Override PartName="/ppt/slides/slide8.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customXml/itemProps3.xml" ContentType="application/vnd.openxmlformats-officedocument.customXmlPropertie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handoutMasterIdLst>
    <p:handoutMasterId r:id="rId28"/>
  </p:handoutMasterIdLst>
  <p:sldIdLst>
    <p:sldId id="256" r:id="rId2"/>
    <p:sldId id="325" r:id="rId3"/>
    <p:sldId id="273" r:id="rId4"/>
    <p:sldId id="318" r:id="rId5"/>
    <p:sldId id="279" r:id="rId6"/>
    <p:sldId id="269" r:id="rId7"/>
    <p:sldId id="280" r:id="rId8"/>
    <p:sldId id="324" r:id="rId9"/>
    <p:sldId id="320" r:id="rId10"/>
    <p:sldId id="349" r:id="rId11"/>
    <p:sldId id="326" r:id="rId12"/>
    <p:sldId id="330" r:id="rId13"/>
    <p:sldId id="336" r:id="rId14"/>
    <p:sldId id="337" r:id="rId15"/>
    <p:sldId id="338" r:id="rId16"/>
    <p:sldId id="339" r:id="rId17"/>
    <p:sldId id="342" r:id="rId18"/>
    <p:sldId id="343" r:id="rId19"/>
    <p:sldId id="344" r:id="rId20"/>
    <p:sldId id="340" r:id="rId21"/>
    <p:sldId id="347" r:id="rId22"/>
    <p:sldId id="348" r:id="rId23"/>
    <p:sldId id="345" r:id="rId24"/>
    <p:sldId id="346" r:id="rId25"/>
    <p:sldId id="260" r:id="rId26"/>
  </p:sldIdLst>
  <p:sldSz cx="9144000" cy="6858000" type="screen4x3"/>
  <p:notesSz cx="6858000" cy="9236075"/>
  <p:defaultTextStyle>
    <a:defPPr>
      <a:defRPr lang="en-GB"/>
    </a:defPPr>
    <a:lvl1pPr algn="l" rtl="0" fontAlgn="base">
      <a:spcBef>
        <a:spcPct val="20000"/>
      </a:spcBef>
      <a:spcAft>
        <a:spcPct val="0"/>
      </a:spcAft>
      <a:buSzPct val="60000"/>
      <a:buChar char="•"/>
      <a:defRPr sz="3200" kern="1200">
        <a:solidFill>
          <a:srgbClr val="055685"/>
        </a:solidFill>
        <a:latin typeface="Calibri" pitchFamily="34" charset="0"/>
        <a:ea typeface="+mn-ea"/>
        <a:cs typeface="+mn-cs"/>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685"/>
    <a:srgbClr val="6DB6FF"/>
    <a:srgbClr val="000099"/>
    <a:srgbClr val="5BADFF"/>
    <a:srgbClr val="BDDEFF"/>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29" autoAdjust="0"/>
    <p:restoredTop sz="91564" autoAdjust="0"/>
  </p:normalViewPr>
  <p:slideViewPr>
    <p:cSldViewPr>
      <p:cViewPr>
        <p:scale>
          <a:sx n="70" d="100"/>
          <a:sy n="70" d="100"/>
        </p:scale>
        <p:origin x="-1144" y="-24"/>
      </p:cViewPr>
      <p:guideLst>
        <p:guide orient="horz" pos="2160"/>
        <p:guide pos="2880"/>
      </p:guideLst>
    </p:cSldViewPr>
  </p:slideViewPr>
  <p:outlineViewPr>
    <p:cViewPr>
      <p:scale>
        <a:sx n="33" d="100"/>
        <a:sy n="33" d="100"/>
      </p:scale>
      <p:origin x="0" y="6222"/>
    </p:cViewPr>
  </p:outlineViewPr>
  <p:notesTextViewPr>
    <p:cViewPr>
      <p:scale>
        <a:sx n="100" d="100"/>
        <a:sy n="100" d="100"/>
      </p:scale>
      <p:origin x="0" y="0"/>
    </p:cViewPr>
  </p:notesTextViewPr>
  <p:sorterViewPr>
    <p:cViewPr>
      <p:scale>
        <a:sx n="140" d="100"/>
        <a:sy n="140" d="100"/>
      </p:scale>
      <p:origin x="0" y="0"/>
    </p:cViewPr>
  </p:sorterViewPr>
  <p:notesViewPr>
    <p:cSldViewPr>
      <p:cViewPr varScale="1">
        <p:scale>
          <a:sx n="100" d="100"/>
          <a:sy n="100" d="100"/>
        </p:scale>
        <p:origin x="-2022" y="-90"/>
      </p:cViewPr>
      <p:guideLst>
        <p:guide orient="horz" pos="2909"/>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openxmlformats.org/officeDocument/2006/relationships/customXml" Target="../customXml/item3.xml"/><Relationship Id="rId8" Type="http://schemas.openxmlformats.org/officeDocument/2006/relationships/slide" Target="slides/slide7.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png"/><Relationship Id="rId5" Type="http://schemas.openxmlformats.org/officeDocument/2006/relationships/image" Target="../media/image25.jpg"/><Relationship Id="rId4" Type="http://schemas.openxmlformats.org/officeDocument/2006/relationships/image" Target="../media/image24.jpg"/></Relationships>
</file>

<file path=ppt/diagrams/_rels/data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png"/><Relationship Id="rId1" Type="http://schemas.openxmlformats.org/officeDocument/2006/relationships/image" Target="../media/image34.png"/><Relationship Id="rId4" Type="http://schemas.openxmlformats.org/officeDocument/2006/relationships/image" Target="../media/image37.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image" Target="../media/image21.png"/><Relationship Id="rId5" Type="http://schemas.openxmlformats.org/officeDocument/2006/relationships/image" Target="../media/image25.jpg"/><Relationship Id="rId4" Type="http://schemas.openxmlformats.org/officeDocument/2006/relationships/image" Target="../media/image24.jpg"/></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AB3B33-6B1A-4C0A-832A-62C0395153E6}" type="doc">
      <dgm:prSet loTypeId="urn:microsoft.com/office/officeart/2008/layout/BendingPictureCaptionList" loCatId="picture" qsTypeId="urn:microsoft.com/office/officeart/2005/8/quickstyle/simple4" qsCatId="simple" csTypeId="urn:microsoft.com/office/officeart/2005/8/colors/accent1_4" csCatId="accent1" phldr="1"/>
      <dgm:spPr/>
      <dgm:t>
        <a:bodyPr/>
        <a:lstStyle/>
        <a:p>
          <a:endParaRPr lang="en-GB"/>
        </a:p>
      </dgm:t>
    </dgm:pt>
    <dgm:pt modelId="{C16D5661-832F-417B-9260-67B66F38D136}">
      <dgm:prSet/>
      <dgm:spPr/>
      <dgm:t>
        <a:bodyPr/>
        <a:lstStyle/>
        <a:p>
          <a:pPr rtl="0"/>
          <a:r>
            <a:rPr lang="en-GB" noProof="0" smtClean="0">
              <a:latin typeface="Arial" pitchFamily="34" charset="0"/>
              <a:cs typeface="Arial" pitchFamily="34" charset="0"/>
            </a:rPr>
            <a:t>Founded in 2003</a:t>
          </a:r>
          <a:endParaRPr lang="en-GB" noProof="0">
            <a:latin typeface="Arial" pitchFamily="34" charset="0"/>
            <a:cs typeface="Arial" pitchFamily="34" charset="0"/>
          </a:endParaRPr>
        </a:p>
      </dgm:t>
    </dgm:pt>
    <dgm:pt modelId="{FE42912E-F797-4B42-A6DC-14D929B26D61}" type="parTrans" cxnId="{3848F707-41A3-4087-9C6D-DE235042CDD5}">
      <dgm:prSet/>
      <dgm:spPr/>
      <dgm:t>
        <a:bodyPr/>
        <a:lstStyle/>
        <a:p>
          <a:endParaRPr lang="en-GB" noProof="0">
            <a:latin typeface="Arial" pitchFamily="34" charset="0"/>
            <a:cs typeface="Arial" pitchFamily="34" charset="0"/>
          </a:endParaRPr>
        </a:p>
      </dgm:t>
    </dgm:pt>
    <dgm:pt modelId="{CE3047D5-EC4F-4FB7-BE86-26BEE9F16DF4}" type="sibTrans" cxnId="{3848F707-41A3-4087-9C6D-DE235042CDD5}">
      <dgm:prSet/>
      <dgm:spPr/>
      <dgm:t>
        <a:bodyPr/>
        <a:lstStyle/>
        <a:p>
          <a:endParaRPr lang="en-GB" noProof="0">
            <a:latin typeface="Arial" pitchFamily="34" charset="0"/>
            <a:cs typeface="Arial" pitchFamily="34" charset="0"/>
          </a:endParaRPr>
        </a:p>
      </dgm:t>
    </dgm:pt>
    <dgm:pt modelId="{9EEB9F61-578A-4D99-8F65-ADFE0C2E28AA}">
      <dgm:prSet/>
      <dgm:spPr/>
      <dgm:t>
        <a:bodyPr/>
        <a:lstStyle/>
        <a:p>
          <a:pPr rtl="0"/>
          <a:r>
            <a:rPr lang="en-GB" noProof="0" smtClean="0">
              <a:latin typeface="Arial" pitchFamily="34" charset="0"/>
              <a:cs typeface="Arial" pitchFamily="34" charset="0"/>
            </a:rPr>
            <a:t>Located in Cologne, Germany</a:t>
          </a:r>
          <a:endParaRPr lang="en-GB" noProof="0">
            <a:latin typeface="Arial" pitchFamily="34" charset="0"/>
            <a:cs typeface="Arial" pitchFamily="34" charset="0"/>
          </a:endParaRPr>
        </a:p>
      </dgm:t>
    </dgm:pt>
    <dgm:pt modelId="{DE8DF0FA-1ED6-403A-B67D-28AF7E011537}" type="parTrans" cxnId="{31D68B4C-236E-448B-9E02-46E557A76417}">
      <dgm:prSet/>
      <dgm:spPr/>
      <dgm:t>
        <a:bodyPr/>
        <a:lstStyle/>
        <a:p>
          <a:endParaRPr lang="en-GB" noProof="0">
            <a:latin typeface="Arial" pitchFamily="34" charset="0"/>
            <a:cs typeface="Arial" pitchFamily="34" charset="0"/>
          </a:endParaRPr>
        </a:p>
      </dgm:t>
    </dgm:pt>
    <dgm:pt modelId="{EB67FC33-5D75-4A7E-A0B3-9A771130B9BC}" type="sibTrans" cxnId="{31D68B4C-236E-448B-9E02-46E557A76417}">
      <dgm:prSet/>
      <dgm:spPr/>
      <dgm:t>
        <a:bodyPr/>
        <a:lstStyle/>
        <a:p>
          <a:endParaRPr lang="en-GB" noProof="0">
            <a:latin typeface="Arial" pitchFamily="34" charset="0"/>
            <a:cs typeface="Arial" pitchFamily="34" charset="0"/>
          </a:endParaRPr>
        </a:p>
      </dgm:t>
    </dgm:pt>
    <dgm:pt modelId="{69F8D0FF-E944-48EC-AD71-A210CC68098C}">
      <dgm:prSet/>
      <dgm:spPr/>
      <dgm:t>
        <a:bodyPr/>
        <a:lstStyle/>
        <a:p>
          <a:pPr rtl="0"/>
          <a:r>
            <a:rPr lang="en-GB" noProof="0" smtClean="0">
              <a:latin typeface="Arial" pitchFamily="34" charset="0"/>
              <a:cs typeface="Arial" pitchFamily="34" charset="0"/>
            </a:rPr>
            <a:t>Headed by Mr Patrick Goudou</a:t>
          </a:r>
          <a:endParaRPr lang="en-GB" noProof="0">
            <a:latin typeface="Arial" pitchFamily="34" charset="0"/>
            <a:cs typeface="Arial" pitchFamily="34" charset="0"/>
          </a:endParaRPr>
        </a:p>
      </dgm:t>
    </dgm:pt>
    <dgm:pt modelId="{6408874C-C25A-4D56-9E05-AF0F22F73765}" type="parTrans" cxnId="{8336ED13-FC3F-4B97-895B-B7D3E64D5B34}">
      <dgm:prSet/>
      <dgm:spPr/>
      <dgm:t>
        <a:bodyPr/>
        <a:lstStyle/>
        <a:p>
          <a:endParaRPr lang="en-GB" noProof="0">
            <a:latin typeface="Arial" pitchFamily="34" charset="0"/>
            <a:cs typeface="Arial" pitchFamily="34" charset="0"/>
          </a:endParaRPr>
        </a:p>
      </dgm:t>
    </dgm:pt>
    <dgm:pt modelId="{323CC3B9-DC03-4DB0-8B79-90D3E5C883DB}" type="sibTrans" cxnId="{8336ED13-FC3F-4B97-895B-B7D3E64D5B34}">
      <dgm:prSet/>
      <dgm:spPr/>
      <dgm:t>
        <a:bodyPr/>
        <a:lstStyle/>
        <a:p>
          <a:endParaRPr lang="en-GB" noProof="0">
            <a:latin typeface="Arial" pitchFamily="34" charset="0"/>
            <a:cs typeface="Arial" pitchFamily="34" charset="0"/>
          </a:endParaRPr>
        </a:p>
      </dgm:t>
    </dgm:pt>
    <dgm:pt modelId="{6B01EA11-394C-4046-823B-74BFE03823EE}">
      <dgm:prSet/>
      <dgm:spPr/>
      <dgm:t>
        <a:bodyPr/>
        <a:lstStyle/>
        <a:p>
          <a:pPr rtl="0"/>
          <a:r>
            <a:rPr lang="en-GB" noProof="0" smtClean="0">
              <a:latin typeface="Arial" pitchFamily="34" charset="0"/>
              <a:cs typeface="Arial" pitchFamily="34" charset="0"/>
            </a:rPr>
            <a:t>Staff of more than 700</a:t>
          </a:r>
          <a:endParaRPr lang="en-GB" noProof="0">
            <a:latin typeface="Arial" pitchFamily="34" charset="0"/>
            <a:cs typeface="Arial" pitchFamily="34" charset="0"/>
          </a:endParaRPr>
        </a:p>
      </dgm:t>
    </dgm:pt>
    <dgm:pt modelId="{F6A38580-9CD9-4011-A68F-692F22A1B372}" type="parTrans" cxnId="{E8E36EFE-2369-4BB2-BEC1-74623B2B8F23}">
      <dgm:prSet/>
      <dgm:spPr/>
      <dgm:t>
        <a:bodyPr/>
        <a:lstStyle/>
        <a:p>
          <a:endParaRPr lang="en-GB" noProof="0">
            <a:latin typeface="Arial" pitchFamily="34" charset="0"/>
            <a:cs typeface="Arial" pitchFamily="34" charset="0"/>
          </a:endParaRPr>
        </a:p>
      </dgm:t>
    </dgm:pt>
    <dgm:pt modelId="{236ACA04-8F8A-4687-8ECB-22673C098D4D}" type="sibTrans" cxnId="{E8E36EFE-2369-4BB2-BEC1-74623B2B8F23}">
      <dgm:prSet/>
      <dgm:spPr/>
      <dgm:t>
        <a:bodyPr/>
        <a:lstStyle/>
        <a:p>
          <a:endParaRPr lang="en-GB" noProof="0">
            <a:latin typeface="Arial" pitchFamily="34" charset="0"/>
            <a:cs typeface="Arial" pitchFamily="34" charset="0"/>
          </a:endParaRPr>
        </a:p>
      </dgm:t>
    </dgm:pt>
    <dgm:pt modelId="{9307FC05-3CE4-421B-BA9F-4EDBE0B79FF9}">
      <dgm:prSet/>
      <dgm:spPr/>
      <dgm:t>
        <a:bodyPr/>
        <a:lstStyle/>
        <a:p>
          <a:pPr rtl="0"/>
          <a:r>
            <a:rPr lang="en-GB" noProof="0" dirty="0" smtClean="0">
              <a:latin typeface="Arial" pitchFamily="34" charset="0"/>
              <a:cs typeface="Arial" pitchFamily="34" charset="0"/>
            </a:rPr>
            <a:t>Built on experience from the JAA</a:t>
          </a:r>
          <a:endParaRPr lang="en-GB" noProof="0" dirty="0">
            <a:latin typeface="Arial" pitchFamily="34" charset="0"/>
            <a:cs typeface="Arial" pitchFamily="34" charset="0"/>
          </a:endParaRPr>
        </a:p>
      </dgm:t>
    </dgm:pt>
    <dgm:pt modelId="{A876531B-670D-458F-9F48-4920389E1D75}" type="parTrans" cxnId="{66E2EA16-CA22-4A81-AE3E-1F36C3E65EAE}">
      <dgm:prSet/>
      <dgm:spPr/>
      <dgm:t>
        <a:bodyPr/>
        <a:lstStyle/>
        <a:p>
          <a:endParaRPr lang="en-GB"/>
        </a:p>
      </dgm:t>
    </dgm:pt>
    <dgm:pt modelId="{01A89674-3033-4677-9FC7-84AB20A12317}" type="sibTrans" cxnId="{66E2EA16-CA22-4A81-AE3E-1F36C3E65EAE}">
      <dgm:prSet/>
      <dgm:spPr/>
      <dgm:t>
        <a:bodyPr/>
        <a:lstStyle/>
        <a:p>
          <a:endParaRPr lang="en-GB"/>
        </a:p>
      </dgm:t>
    </dgm:pt>
    <dgm:pt modelId="{BA8458D9-AACD-4B01-B4D4-C74B5D81D010}" type="pres">
      <dgm:prSet presAssocID="{89AB3B33-6B1A-4C0A-832A-62C0395153E6}" presName="Name0" presStyleCnt="0">
        <dgm:presLayoutVars>
          <dgm:dir/>
          <dgm:resizeHandles val="exact"/>
        </dgm:presLayoutVars>
      </dgm:prSet>
      <dgm:spPr/>
      <dgm:t>
        <a:bodyPr/>
        <a:lstStyle/>
        <a:p>
          <a:endParaRPr lang="en-GB"/>
        </a:p>
      </dgm:t>
    </dgm:pt>
    <dgm:pt modelId="{5C3F4AA2-6132-4938-AE40-04DBD88C54BC}" type="pres">
      <dgm:prSet presAssocID="{C16D5661-832F-417B-9260-67B66F38D136}" presName="composite" presStyleCnt="0"/>
      <dgm:spPr/>
      <dgm:t>
        <a:bodyPr/>
        <a:lstStyle/>
        <a:p>
          <a:endParaRPr lang="en-GB"/>
        </a:p>
      </dgm:t>
    </dgm:pt>
    <dgm:pt modelId="{4EDF78E3-AE05-46B2-8D31-346768CAB549}" type="pres">
      <dgm:prSet presAssocID="{C16D5661-832F-417B-9260-67B66F38D136}" presName="rect1" presStyleLbl="bgImgPlac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dgm:spPr>
      <dgm:t>
        <a:bodyPr/>
        <a:lstStyle/>
        <a:p>
          <a:endParaRPr lang="en-GB"/>
        </a:p>
      </dgm:t>
    </dgm:pt>
    <dgm:pt modelId="{D6B10A23-14EE-46C0-9DE0-14A8C0046F33}" type="pres">
      <dgm:prSet presAssocID="{C16D5661-832F-417B-9260-67B66F38D136}" presName="wedgeRectCallout1" presStyleLbl="node1" presStyleIdx="0" presStyleCnt="5">
        <dgm:presLayoutVars>
          <dgm:bulletEnabled val="1"/>
        </dgm:presLayoutVars>
      </dgm:prSet>
      <dgm:spPr/>
      <dgm:t>
        <a:bodyPr/>
        <a:lstStyle/>
        <a:p>
          <a:endParaRPr lang="en-GB"/>
        </a:p>
      </dgm:t>
    </dgm:pt>
    <dgm:pt modelId="{0507CD37-56AC-4F71-901A-A911434A52C4}" type="pres">
      <dgm:prSet presAssocID="{CE3047D5-EC4F-4FB7-BE86-26BEE9F16DF4}" presName="sibTrans" presStyleCnt="0"/>
      <dgm:spPr/>
      <dgm:t>
        <a:bodyPr/>
        <a:lstStyle/>
        <a:p>
          <a:endParaRPr lang="en-GB"/>
        </a:p>
      </dgm:t>
    </dgm:pt>
    <dgm:pt modelId="{D204D640-5B51-42E5-9D51-1590D3F858F3}" type="pres">
      <dgm:prSet presAssocID="{9307FC05-3CE4-421B-BA9F-4EDBE0B79FF9}" presName="composite" presStyleCnt="0"/>
      <dgm:spPr/>
      <dgm:t>
        <a:bodyPr/>
        <a:lstStyle/>
        <a:p>
          <a:endParaRPr lang="en-GB"/>
        </a:p>
      </dgm:t>
    </dgm:pt>
    <dgm:pt modelId="{E0C62A3E-06C9-4284-940E-CE553C3DCFAE}" type="pres">
      <dgm:prSet presAssocID="{9307FC05-3CE4-421B-BA9F-4EDBE0B79FF9}" presName="rect1" presStyleLbl="bgImgPlac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dgm:spPr>
      <dgm:t>
        <a:bodyPr/>
        <a:lstStyle/>
        <a:p>
          <a:endParaRPr lang="en-GB"/>
        </a:p>
      </dgm:t>
    </dgm:pt>
    <dgm:pt modelId="{DDC39043-48CD-46A1-8779-06D933482008}" type="pres">
      <dgm:prSet presAssocID="{9307FC05-3CE4-421B-BA9F-4EDBE0B79FF9}" presName="wedgeRectCallout1" presStyleLbl="node1" presStyleIdx="1" presStyleCnt="5">
        <dgm:presLayoutVars>
          <dgm:bulletEnabled val="1"/>
        </dgm:presLayoutVars>
      </dgm:prSet>
      <dgm:spPr/>
      <dgm:t>
        <a:bodyPr/>
        <a:lstStyle/>
        <a:p>
          <a:endParaRPr lang="en-GB"/>
        </a:p>
      </dgm:t>
    </dgm:pt>
    <dgm:pt modelId="{5D78ECFA-73CD-4AD7-BBC0-57E778896A09}" type="pres">
      <dgm:prSet presAssocID="{01A89674-3033-4677-9FC7-84AB20A12317}" presName="sibTrans" presStyleCnt="0"/>
      <dgm:spPr/>
      <dgm:t>
        <a:bodyPr/>
        <a:lstStyle/>
        <a:p>
          <a:endParaRPr lang="en-GB"/>
        </a:p>
      </dgm:t>
    </dgm:pt>
    <dgm:pt modelId="{694D2526-230C-46BA-ACB8-77F4421F0334}" type="pres">
      <dgm:prSet presAssocID="{9EEB9F61-578A-4D99-8F65-ADFE0C2E28AA}" presName="composite" presStyleCnt="0"/>
      <dgm:spPr/>
      <dgm:t>
        <a:bodyPr/>
        <a:lstStyle/>
        <a:p>
          <a:endParaRPr lang="en-GB"/>
        </a:p>
      </dgm:t>
    </dgm:pt>
    <dgm:pt modelId="{1CEECD25-B637-40DA-BA50-E12F189D4136}" type="pres">
      <dgm:prSet presAssocID="{9EEB9F61-578A-4D99-8F65-ADFE0C2E28AA}" presName="rect1" presStyleLbl="bgImgPlace1" presStyleIdx="2" presStyleCnt="5"/>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dgm:spPr>
      <dgm:t>
        <a:bodyPr/>
        <a:lstStyle/>
        <a:p>
          <a:endParaRPr lang="en-GB"/>
        </a:p>
      </dgm:t>
    </dgm:pt>
    <dgm:pt modelId="{C4EDC4BB-1895-42B9-A339-B67E0FDB6A82}" type="pres">
      <dgm:prSet presAssocID="{9EEB9F61-578A-4D99-8F65-ADFE0C2E28AA}" presName="wedgeRectCallout1" presStyleLbl="node1" presStyleIdx="2" presStyleCnt="5">
        <dgm:presLayoutVars>
          <dgm:bulletEnabled val="1"/>
        </dgm:presLayoutVars>
      </dgm:prSet>
      <dgm:spPr/>
      <dgm:t>
        <a:bodyPr/>
        <a:lstStyle/>
        <a:p>
          <a:endParaRPr lang="en-GB"/>
        </a:p>
      </dgm:t>
    </dgm:pt>
    <dgm:pt modelId="{60029CE8-6B7C-4B7D-82A2-B7A2C51BB1B1}" type="pres">
      <dgm:prSet presAssocID="{EB67FC33-5D75-4A7E-A0B3-9A771130B9BC}" presName="sibTrans" presStyleCnt="0"/>
      <dgm:spPr/>
      <dgm:t>
        <a:bodyPr/>
        <a:lstStyle/>
        <a:p>
          <a:endParaRPr lang="en-GB"/>
        </a:p>
      </dgm:t>
    </dgm:pt>
    <dgm:pt modelId="{73081F26-21F3-463C-9AE1-BD536AF831EE}" type="pres">
      <dgm:prSet presAssocID="{6B01EA11-394C-4046-823B-74BFE03823EE}" presName="composite" presStyleCnt="0"/>
      <dgm:spPr/>
      <dgm:t>
        <a:bodyPr/>
        <a:lstStyle/>
        <a:p>
          <a:endParaRPr lang="en-GB"/>
        </a:p>
      </dgm:t>
    </dgm:pt>
    <dgm:pt modelId="{4A2F3059-497D-4706-9FCC-D10F72A34AB8}" type="pres">
      <dgm:prSet presAssocID="{6B01EA11-394C-4046-823B-74BFE03823EE}" presName="rect1" presStyleLbl="b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t>
        <a:bodyPr/>
        <a:lstStyle/>
        <a:p>
          <a:endParaRPr lang="en-GB"/>
        </a:p>
      </dgm:t>
    </dgm:pt>
    <dgm:pt modelId="{426E24AE-79E0-471A-B2F0-A84B5E22AB55}" type="pres">
      <dgm:prSet presAssocID="{6B01EA11-394C-4046-823B-74BFE03823EE}" presName="wedgeRectCallout1" presStyleLbl="node1" presStyleIdx="3" presStyleCnt="5">
        <dgm:presLayoutVars>
          <dgm:bulletEnabled val="1"/>
        </dgm:presLayoutVars>
      </dgm:prSet>
      <dgm:spPr/>
      <dgm:t>
        <a:bodyPr/>
        <a:lstStyle/>
        <a:p>
          <a:endParaRPr lang="en-GB"/>
        </a:p>
      </dgm:t>
    </dgm:pt>
    <dgm:pt modelId="{8A547DF2-3914-4CBF-ABDC-9E762A2C1790}" type="pres">
      <dgm:prSet presAssocID="{236ACA04-8F8A-4687-8ECB-22673C098D4D}" presName="sibTrans" presStyleCnt="0"/>
      <dgm:spPr/>
      <dgm:t>
        <a:bodyPr/>
        <a:lstStyle/>
        <a:p>
          <a:endParaRPr lang="en-GB"/>
        </a:p>
      </dgm:t>
    </dgm:pt>
    <dgm:pt modelId="{B331955C-30FE-4A11-A481-C8A60D5E56C5}" type="pres">
      <dgm:prSet presAssocID="{69F8D0FF-E944-48EC-AD71-A210CC68098C}" presName="composite" presStyleCnt="0"/>
      <dgm:spPr/>
      <dgm:t>
        <a:bodyPr/>
        <a:lstStyle/>
        <a:p>
          <a:endParaRPr lang="en-GB"/>
        </a:p>
      </dgm:t>
    </dgm:pt>
    <dgm:pt modelId="{16808ED5-F2AD-4DDF-9B32-FE2BB47B5A3D}" type="pres">
      <dgm:prSet presAssocID="{69F8D0FF-E944-48EC-AD71-A210CC68098C}" presName="rect1" presStyleLbl="bgImgPlac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dgm:spPr>
      <dgm:t>
        <a:bodyPr/>
        <a:lstStyle/>
        <a:p>
          <a:endParaRPr lang="en-GB"/>
        </a:p>
      </dgm:t>
    </dgm:pt>
    <dgm:pt modelId="{B2888873-92E0-43E7-9721-64483CD6F999}" type="pres">
      <dgm:prSet presAssocID="{69F8D0FF-E944-48EC-AD71-A210CC68098C}" presName="wedgeRectCallout1" presStyleLbl="node1" presStyleIdx="4" presStyleCnt="5">
        <dgm:presLayoutVars>
          <dgm:bulletEnabled val="1"/>
        </dgm:presLayoutVars>
      </dgm:prSet>
      <dgm:spPr/>
      <dgm:t>
        <a:bodyPr/>
        <a:lstStyle/>
        <a:p>
          <a:endParaRPr lang="en-GB"/>
        </a:p>
      </dgm:t>
    </dgm:pt>
  </dgm:ptLst>
  <dgm:cxnLst>
    <dgm:cxn modelId="{8336ED13-FC3F-4B97-895B-B7D3E64D5B34}" srcId="{89AB3B33-6B1A-4C0A-832A-62C0395153E6}" destId="{69F8D0FF-E944-48EC-AD71-A210CC68098C}" srcOrd="4" destOrd="0" parTransId="{6408874C-C25A-4D56-9E05-AF0F22F73765}" sibTransId="{323CC3B9-DC03-4DB0-8B79-90D3E5C883DB}"/>
    <dgm:cxn modelId="{31D68B4C-236E-448B-9E02-46E557A76417}" srcId="{89AB3B33-6B1A-4C0A-832A-62C0395153E6}" destId="{9EEB9F61-578A-4D99-8F65-ADFE0C2E28AA}" srcOrd="2" destOrd="0" parTransId="{DE8DF0FA-1ED6-403A-B67D-28AF7E011537}" sibTransId="{EB67FC33-5D75-4A7E-A0B3-9A771130B9BC}"/>
    <dgm:cxn modelId="{6AB48361-B6DA-4007-96BD-F10CCA61C127}" type="presOf" srcId="{89AB3B33-6B1A-4C0A-832A-62C0395153E6}" destId="{BA8458D9-AACD-4B01-B4D4-C74B5D81D010}" srcOrd="0" destOrd="0" presId="urn:microsoft.com/office/officeart/2008/layout/BendingPictureCaptionList"/>
    <dgm:cxn modelId="{A1A1F1EC-6438-45C6-A4F0-B60197B21F9B}" type="presOf" srcId="{6B01EA11-394C-4046-823B-74BFE03823EE}" destId="{426E24AE-79E0-471A-B2F0-A84B5E22AB55}" srcOrd="0" destOrd="0" presId="urn:microsoft.com/office/officeart/2008/layout/BendingPictureCaptionList"/>
    <dgm:cxn modelId="{B33AE4AA-FEFD-496E-9129-EDC083CEC54B}" type="presOf" srcId="{9EEB9F61-578A-4D99-8F65-ADFE0C2E28AA}" destId="{C4EDC4BB-1895-42B9-A339-B67E0FDB6A82}" srcOrd="0" destOrd="0" presId="urn:microsoft.com/office/officeart/2008/layout/BendingPictureCaptionList"/>
    <dgm:cxn modelId="{4A2C764A-9E36-4BBF-82E7-1706D8D5BD2E}" type="presOf" srcId="{69F8D0FF-E944-48EC-AD71-A210CC68098C}" destId="{B2888873-92E0-43E7-9721-64483CD6F999}" srcOrd="0" destOrd="0" presId="urn:microsoft.com/office/officeart/2008/layout/BendingPictureCaptionList"/>
    <dgm:cxn modelId="{66E2EA16-CA22-4A81-AE3E-1F36C3E65EAE}" srcId="{89AB3B33-6B1A-4C0A-832A-62C0395153E6}" destId="{9307FC05-3CE4-421B-BA9F-4EDBE0B79FF9}" srcOrd="1" destOrd="0" parTransId="{A876531B-670D-458F-9F48-4920389E1D75}" sibTransId="{01A89674-3033-4677-9FC7-84AB20A12317}"/>
    <dgm:cxn modelId="{E8E36EFE-2369-4BB2-BEC1-74623B2B8F23}" srcId="{89AB3B33-6B1A-4C0A-832A-62C0395153E6}" destId="{6B01EA11-394C-4046-823B-74BFE03823EE}" srcOrd="3" destOrd="0" parTransId="{F6A38580-9CD9-4011-A68F-692F22A1B372}" sibTransId="{236ACA04-8F8A-4687-8ECB-22673C098D4D}"/>
    <dgm:cxn modelId="{8050E098-1ED7-4589-B9E7-8EA174CF6B71}" type="presOf" srcId="{C16D5661-832F-417B-9260-67B66F38D136}" destId="{D6B10A23-14EE-46C0-9DE0-14A8C0046F33}" srcOrd="0" destOrd="0" presId="urn:microsoft.com/office/officeart/2008/layout/BendingPictureCaptionList"/>
    <dgm:cxn modelId="{C69D336A-CFA4-41E9-9CF5-C161C4B6C27E}" type="presOf" srcId="{9307FC05-3CE4-421B-BA9F-4EDBE0B79FF9}" destId="{DDC39043-48CD-46A1-8779-06D933482008}" srcOrd="0" destOrd="0" presId="urn:microsoft.com/office/officeart/2008/layout/BendingPictureCaptionList"/>
    <dgm:cxn modelId="{3848F707-41A3-4087-9C6D-DE235042CDD5}" srcId="{89AB3B33-6B1A-4C0A-832A-62C0395153E6}" destId="{C16D5661-832F-417B-9260-67B66F38D136}" srcOrd="0" destOrd="0" parTransId="{FE42912E-F797-4B42-A6DC-14D929B26D61}" sibTransId="{CE3047D5-EC4F-4FB7-BE86-26BEE9F16DF4}"/>
    <dgm:cxn modelId="{3B8A038A-EFEA-48C5-ADFC-6E5C643F7E40}" type="presParOf" srcId="{BA8458D9-AACD-4B01-B4D4-C74B5D81D010}" destId="{5C3F4AA2-6132-4938-AE40-04DBD88C54BC}" srcOrd="0" destOrd="0" presId="urn:microsoft.com/office/officeart/2008/layout/BendingPictureCaptionList"/>
    <dgm:cxn modelId="{CA4B6193-87CF-4D35-A47C-C78744E05380}" type="presParOf" srcId="{5C3F4AA2-6132-4938-AE40-04DBD88C54BC}" destId="{4EDF78E3-AE05-46B2-8D31-346768CAB549}" srcOrd="0" destOrd="0" presId="urn:microsoft.com/office/officeart/2008/layout/BendingPictureCaptionList"/>
    <dgm:cxn modelId="{FDD646B5-2019-4AC0-A587-18C90A89C9B0}" type="presParOf" srcId="{5C3F4AA2-6132-4938-AE40-04DBD88C54BC}" destId="{D6B10A23-14EE-46C0-9DE0-14A8C0046F33}" srcOrd="1" destOrd="0" presId="urn:microsoft.com/office/officeart/2008/layout/BendingPictureCaptionList"/>
    <dgm:cxn modelId="{713559AF-B309-440F-8AA8-85219F53588A}" type="presParOf" srcId="{BA8458D9-AACD-4B01-B4D4-C74B5D81D010}" destId="{0507CD37-56AC-4F71-901A-A911434A52C4}" srcOrd="1" destOrd="0" presId="urn:microsoft.com/office/officeart/2008/layout/BendingPictureCaptionList"/>
    <dgm:cxn modelId="{2418D1D6-529F-4A77-BFC3-7C4175A20EB9}" type="presParOf" srcId="{BA8458D9-AACD-4B01-B4D4-C74B5D81D010}" destId="{D204D640-5B51-42E5-9D51-1590D3F858F3}" srcOrd="2" destOrd="0" presId="urn:microsoft.com/office/officeart/2008/layout/BendingPictureCaptionList"/>
    <dgm:cxn modelId="{9A9414E2-50A8-4B24-B6EC-E5C6061D5104}" type="presParOf" srcId="{D204D640-5B51-42E5-9D51-1590D3F858F3}" destId="{E0C62A3E-06C9-4284-940E-CE553C3DCFAE}" srcOrd="0" destOrd="0" presId="urn:microsoft.com/office/officeart/2008/layout/BendingPictureCaptionList"/>
    <dgm:cxn modelId="{455D3426-C2AB-4984-B59A-7132672B68DB}" type="presParOf" srcId="{D204D640-5B51-42E5-9D51-1590D3F858F3}" destId="{DDC39043-48CD-46A1-8779-06D933482008}" srcOrd="1" destOrd="0" presId="urn:microsoft.com/office/officeart/2008/layout/BendingPictureCaptionList"/>
    <dgm:cxn modelId="{BD81F284-05B5-4778-B6F1-6ADBBD33E417}" type="presParOf" srcId="{BA8458D9-AACD-4B01-B4D4-C74B5D81D010}" destId="{5D78ECFA-73CD-4AD7-BBC0-57E778896A09}" srcOrd="3" destOrd="0" presId="urn:microsoft.com/office/officeart/2008/layout/BendingPictureCaptionList"/>
    <dgm:cxn modelId="{9288AFBE-0BA8-4554-A416-388C7895D43E}" type="presParOf" srcId="{BA8458D9-AACD-4B01-B4D4-C74B5D81D010}" destId="{694D2526-230C-46BA-ACB8-77F4421F0334}" srcOrd="4" destOrd="0" presId="urn:microsoft.com/office/officeart/2008/layout/BendingPictureCaptionList"/>
    <dgm:cxn modelId="{D90EC2EF-2283-4ED9-A704-AA1B045E25E1}" type="presParOf" srcId="{694D2526-230C-46BA-ACB8-77F4421F0334}" destId="{1CEECD25-B637-40DA-BA50-E12F189D4136}" srcOrd="0" destOrd="0" presId="urn:microsoft.com/office/officeart/2008/layout/BendingPictureCaptionList"/>
    <dgm:cxn modelId="{0054CCE0-ADC1-4A00-A4D5-D035BEC91A13}" type="presParOf" srcId="{694D2526-230C-46BA-ACB8-77F4421F0334}" destId="{C4EDC4BB-1895-42B9-A339-B67E0FDB6A82}" srcOrd="1" destOrd="0" presId="urn:microsoft.com/office/officeart/2008/layout/BendingPictureCaptionList"/>
    <dgm:cxn modelId="{4D80DEE8-DA01-4C26-B20F-9D9BE6680F20}" type="presParOf" srcId="{BA8458D9-AACD-4B01-B4D4-C74B5D81D010}" destId="{60029CE8-6B7C-4B7D-82A2-B7A2C51BB1B1}" srcOrd="5" destOrd="0" presId="urn:microsoft.com/office/officeart/2008/layout/BendingPictureCaptionList"/>
    <dgm:cxn modelId="{F1AC9E74-F040-4DE7-A044-4146F845A0A8}" type="presParOf" srcId="{BA8458D9-AACD-4B01-B4D4-C74B5D81D010}" destId="{73081F26-21F3-463C-9AE1-BD536AF831EE}" srcOrd="6" destOrd="0" presId="urn:microsoft.com/office/officeart/2008/layout/BendingPictureCaptionList"/>
    <dgm:cxn modelId="{FB251A86-18ED-4A93-BB0A-51E6D7D344FD}" type="presParOf" srcId="{73081F26-21F3-463C-9AE1-BD536AF831EE}" destId="{4A2F3059-497D-4706-9FCC-D10F72A34AB8}" srcOrd="0" destOrd="0" presId="urn:microsoft.com/office/officeart/2008/layout/BendingPictureCaptionList"/>
    <dgm:cxn modelId="{0CF3738A-CDE9-41E6-9773-A674E89AD911}" type="presParOf" srcId="{73081F26-21F3-463C-9AE1-BD536AF831EE}" destId="{426E24AE-79E0-471A-B2F0-A84B5E22AB55}" srcOrd="1" destOrd="0" presId="urn:microsoft.com/office/officeart/2008/layout/BendingPictureCaptionList"/>
    <dgm:cxn modelId="{408020C3-7954-48FB-AE8A-529C94EB314E}" type="presParOf" srcId="{BA8458D9-AACD-4B01-B4D4-C74B5D81D010}" destId="{8A547DF2-3914-4CBF-ABDC-9E762A2C1790}" srcOrd="7" destOrd="0" presId="urn:microsoft.com/office/officeart/2008/layout/BendingPictureCaptionList"/>
    <dgm:cxn modelId="{44BBCBE4-AE40-4E22-BDC1-E1BF60948BA9}" type="presParOf" srcId="{BA8458D9-AACD-4B01-B4D4-C74B5D81D010}" destId="{B331955C-30FE-4A11-A481-C8A60D5E56C5}" srcOrd="8" destOrd="0" presId="urn:microsoft.com/office/officeart/2008/layout/BendingPictureCaptionList"/>
    <dgm:cxn modelId="{A39F911D-DD0C-489D-8034-21DAAD0BFC6A}" type="presParOf" srcId="{B331955C-30FE-4A11-A481-C8A60D5E56C5}" destId="{16808ED5-F2AD-4DDF-9B32-FE2BB47B5A3D}" srcOrd="0" destOrd="0" presId="urn:microsoft.com/office/officeart/2008/layout/BendingPictureCaptionList"/>
    <dgm:cxn modelId="{C0275885-C6B6-4FAD-86AC-02958ECD7F12}" type="presParOf" srcId="{B331955C-30FE-4A11-A481-C8A60D5E56C5}" destId="{B2888873-92E0-43E7-9721-64483CD6F999}"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ECE5AE-30E5-47E8-9389-DAFD0F7FE9D6}" type="doc">
      <dgm:prSet loTypeId="urn:microsoft.com/office/officeart/2005/8/layout/orgChart1" loCatId="hierarchy" qsTypeId="urn:microsoft.com/office/officeart/2005/8/quickstyle/simple5" qsCatId="simple" csTypeId="urn:microsoft.com/office/officeart/2005/8/colors/accent6_2" csCatId="accent6" phldr="1"/>
      <dgm:spPr/>
      <dgm:t>
        <a:bodyPr/>
        <a:lstStyle/>
        <a:p>
          <a:endParaRPr lang="en-GB"/>
        </a:p>
      </dgm:t>
    </dgm:pt>
    <dgm:pt modelId="{B8491E1E-9860-4A83-8573-24A13EFAB87B}">
      <dgm:prSet phldrT="[Text]" custT="1"/>
      <dgm:spPr>
        <a:xfrm>
          <a:off x="3226993" y="1188735"/>
          <a:ext cx="1775612" cy="887806"/>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600" noProof="0" dirty="0" smtClean="0">
              <a:solidFill>
                <a:srgbClr val="FFFFFF"/>
              </a:solidFill>
              <a:latin typeface="Verdana"/>
              <a:ea typeface="+mn-ea"/>
              <a:cs typeface="+mn-cs"/>
            </a:rPr>
            <a:t>Certification Directorate</a:t>
          </a:r>
        </a:p>
      </dgm:t>
    </dgm:pt>
    <dgm:pt modelId="{5638E0B8-5038-48A2-870B-8A407E24ABC5}" type="parTrans" cxnId="{60AEBBFC-5AB6-4F21-867F-E8A75B625829}">
      <dgm:prSet/>
      <dgm:spPr/>
      <dgm:t>
        <a:bodyPr/>
        <a:lstStyle/>
        <a:p>
          <a:endParaRPr lang="en-GB" noProof="0"/>
        </a:p>
      </dgm:t>
    </dgm:pt>
    <dgm:pt modelId="{CF1B5AC1-7FA6-4F56-B346-997535AC8DCD}" type="sibTrans" cxnId="{60AEBBFC-5AB6-4F21-867F-E8A75B625829}">
      <dgm:prSet/>
      <dgm:spPr/>
      <dgm:t>
        <a:bodyPr/>
        <a:lstStyle/>
        <a:p>
          <a:endParaRPr lang="en-GB" noProof="0"/>
        </a:p>
      </dgm:t>
    </dgm:pt>
    <dgm:pt modelId="{1C4272C6-959E-40DA-B692-E331184BC73F}">
      <dgm:prSet phldrT="[Text]" custT="1"/>
      <dgm:spPr>
        <a:xfrm>
          <a:off x="4256" y="2449420"/>
          <a:ext cx="1775612" cy="887806"/>
        </a:xfrm>
        <a:prstGeom prst="roundRect">
          <a:avLst/>
        </a:prstGeom>
        <a:solidFill>
          <a:srgbClr val="6DB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600" noProof="0" dirty="0" smtClean="0">
              <a:solidFill>
                <a:srgbClr val="FFFFFF"/>
              </a:solidFill>
              <a:latin typeface="Verdana"/>
              <a:ea typeface="+mn-ea"/>
              <a:cs typeface="+mn-cs"/>
            </a:rPr>
            <a:t>C.1 Products</a:t>
          </a:r>
        </a:p>
      </dgm:t>
    </dgm:pt>
    <dgm:pt modelId="{949A2D18-C201-44A4-A855-FB68CCB8EA4F}" type="parTrans" cxnId="{8B2FBF5E-43C7-478F-8EDD-405E2D32525F}">
      <dgm:prSet/>
      <dgm:spPr>
        <a:xfrm>
          <a:off x="892063" y="2076542"/>
          <a:ext cx="3222736" cy="372878"/>
        </a:xfrm>
        <a:custGeom>
          <a:avLst/>
          <a:gdLst/>
          <a:ahLst/>
          <a:cxnLst/>
          <a:rect l="0" t="0" r="0" b="0"/>
          <a:pathLst>
            <a:path>
              <a:moveTo>
                <a:pt x="3222736" y="0"/>
              </a:moveTo>
              <a:lnTo>
                <a:pt x="3222736" y="186439"/>
              </a:lnTo>
              <a:lnTo>
                <a:pt x="0" y="186439"/>
              </a:lnTo>
              <a:lnTo>
                <a:pt x="0" y="372878"/>
              </a:lnTo>
            </a:path>
          </a:pathLst>
        </a:custGeom>
        <a:noFill/>
        <a:ln w="25400" cap="flat" cmpd="sng" algn="ctr">
          <a:solidFill>
            <a:srgbClr val="2D2D8A">
              <a:shade val="60000"/>
              <a:hueOff val="0"/>
              <a:satOff val="0"/>
              <a:lumOff val="0"/>
              <a:alphaOff val="0"/>
            </a:srgbClr>
          </a:solidFill>
          <a:prstDash val="solid"/>
        </a:ln>
        <a:effectLst/>
      </dgm:spPr>
      <dgm:t>
        <a:bodyPr/>
        <a:lstStyle/>
        <a:p>
          <a:endParaRPr lang="en-GB" noProof="0"/>
        </a:p>
      </dgm:t>
    </dgm:pt>
    <dgm:pt modelId="{80FC91A8-3BE6-44FB-ABB8-08682872FA2B}" type="sibTrans" cxnId="{8B2FBF5E-43C7-478F-8EDD-405E2D32525F}">
      <dgm:prSet/>
      <dgm:spPr/>
      <dgm:t>
        <a:bodyPr/>
        <a:lstStyle/>
        <a:p>
          <a:endParaRPr lang="en-GB" noProof="0"/>
        </a:p>
      </dgm:t>
    </dgm:pt>
    <dgm:pt modelId="{6739EE87-A0B0-4D2F-8729-FD7ECA71FCA0}">
      <dgm:prSet phldrT="[Text]" custT="1"/>
      <dgm:spPr>
        <a:xfrm>
          <a:off x="2152748" y="2449420"/>
          <a:ext cx="1775612" cy="887806"/>
        </a:xfrm>
        <a:prstGeom prst="roundRect">
          <a:avLst/>
        </a:prstGeom>
        <a:solidFill>
          <a:srgbClr val="6DB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600" noProof="0" dirty="0" smtClean="0">
              <a:solidFill>
                <a:srgbClr val="FFFFFF"/>
              </a:solidFill>
              <a:latin typeface="Verdana"/>
              <a:ea typeface="+mn-ea"/>
              <a:cs typeface="+mn-cs"/>
            </a:rPr>
            <a:t>C.2 Experts</a:t>
          </a:r>
        </a:p>
      </dgm:t>
    </dgm:pt>
    <dgm:pt modelId="{05E0A0AE-0425-4C20-821B-93EFE3502B98}" type="parTrans" cxnId="{CF6212C2-5E2B-490E-8C91-C760250CC195}">
      <dgm:prSet/>
      <dgm:spPr>
        <a:xfrm>
          <a:off x="3040554" y="2076542"/>
          <a:ext cx="1074245" cy="372878"/>
        </a:xfrm>
        <a:custGeom>
          <a:avLst/>
          <a:gdLst/>
          <a:ahLst/>
          <a:cxnLst/>
          <a:rect l="0" t="0" r="0" b="0"/>
          <a:pathLst>
            <a:path>
              <a:moveTo>
                <a:pt x="1074245" y="0"/>
              </a:moveTo>
              <a:lnTo>
                <a:pt x="1074245" y="186439"/>
              </a:lnTo>
              <a:lnTo>
                <a:pt x="0" y="186439"/>
              </a:lnTo>
              <a:lnTo>
                <a:pt x="0" y="372878"/>
              </a:lnTo>
            </a:path>
          </a:pathLst>
        </a:custGeom>
        <a:noFill/>
        <a:ln w="25400" cap="flat" cmpd="sng" algn="ctr">
          <a:solidFill>
            <a:srgbClr val="2D2D8A">
              <a:shade val="60000"/>
              <a:hueOff val="0"/>
              <a:satOff val="0"/>
              <a:lumOff val="0"/>
              <a:alphaOff val="0"/>
            </a:srgbClr>
          </a:solidFill>
          <a:prstDash val="solid"/>
        </a:ln>
        <a:effectLst/>
      </dgm:spPr>
      <dgm:t>
        <a:bodyPr/>
        <a:lstStyle/>
        <a:p>
          <a:endParaRPr lang="en-GB" noProof="0"/>
        </a:p>
      </dgm:t>
    </dgm:pt>
    <dgm:pt modelId="{E8CC07AA-CF2E-4A18-A9CE-13D8BDA6304F}" type="sibTrans" cxnId="{CF6212C2-5E2B-490E-8C91-C760250CC195}">
      <dgm:prSet/>
      <dgm:spPr/>
      <dgm:t>
        <a:bodyPr/>
        <a:lstStyle/>
        <a:p>
          <a:endParaRPr lang="en-GB" noProof="0"/>
        </a:p>
      </dgm:t>
    </dgm:pt>
    <dgm:pt modelId="{CFB76628-BA9B-45C7-83FD-50EA601F2769}">
      <dgm:prSet phldrT="[Text]" custT="1"/>
      <dgm:spPr>
        <a:xfrm>
          <a:off x="4301239" y="2449420"/>
          <a:ext cx="1775612" cy="887806"/>
        </a:xfrm>
        <a:prstGeom prst="roundRect">
          <a:avLst/>
        </a:prstGeom>
        <a:solidFill>
          <a:srgbClr val="6DB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600" noProof="0" dirty="0" smtClean="0">
              <a:solidFill>
                <a:srgbClr val="FFFFFF"/>
              </a:solidFill>
              <a:latin typeface="Verdana"/>
              <a:ea typeface="+mn-ea"/>
              <a:cs typeface="+mn-cs"/>
            </a:rPr>
            <a:t>C.4 Policy and Planning</a:t>
          </a:r>
        </a:p>
      </dgm:t>
    </dgm:pt>
    <dgm:pt modelId="{39018AB2-680D-40F3-8B19-2A2FEF81CEDA}" type="parTrans" cxnId="{6D60F9EB-2827-442C-8ED5-A2900DC60C35}">
      <dgm:prSet/>
      <dgm:spPr>
        <a:xfrm>
          <a:off x="4114800" y="2076542"/>
          <a:ext cx="1074245" cy="372878"/>
        </a:xfrm>
        <a:custGeom>
          <a:avLst/>
          <a:gdLst/>
          <a:ahLst/>
          <a:cxnLst/>
          <a:rect l="0" t="0" r="0" b="0"/>
          <a:pathLst>
            <a:path>
              <a:moveTo>
                <a:pt x="0" y="0"/>
              </a:moveTo>
              <a:lnTo>
                <a:pt x="0" y="186439"/>
              </a:lnTo>
              <a:lnTo>
                <a:pt x="1074245" y="186439"/>
              </a:lnTo>
              <a:lnTo>
                <a:pt x="1074245" y="372878"/>
              </a:lnTo>
            </a:path>
          </a:pathLst>
        </a:custGeom>
        <a:noFill/>
        <a:ln w="25400" cap="flat" cmpd="sng" algn="ctr">
          <a:solidFill>
            <a:srgbClr val="2D2D8A">
              <a:shade val="60000"/>
              <a:hueOff val="0"/>
              <a:satOff val="0"/>
              <a:lumOff val="0"/>
              <a:alphaOff val="0"/>
            </a:srgbClr>
          </a:solidFill>
          <a:prstDash val="solid"/>
        </a:ln>
        <a:effectLst/>
      </dgm:spPr>
      <dgm:t>
        <a:bodyPr/>
        <a:lstStyle/>
        <a:p>
          <a:endParaRPr lang="en-GB" noProof="0"/>
        </a:p>
      </dgm:t>
    </dgm:pt>
    <dgm:pt modelId="{543C2D82-2CFB-4577-86BF-4AAF06999E55}" type="sibTrans" cxnId="{6D60F9EB-2827-442C-8ED5-A2900DC60C35}">
      <dgm:prSet/>
      <dgm:spPr/>
      <dgm:t>
        <a:bodyPr/>
        <a:lstStyle/>
        <a:p>
          <a:endParaRPr lang="en-GB" noProof="0"/>
        </a:p>
      </dgm:t>
    </dgm:pt>
    <dgm:pt modelId="{4F945485-95C5-4D98-B334-EA844A061D2E}">
      <dgm:prSet phldrT="[Text]" custT="1"/>
      <dgm:spPr>
        <a:xfrm>
          <a:off x="6449730" y="2449420"/>
          <a:ext cx="1775612" cy="887806"/>
        </a:xfrm>
        <a:prstGeom prst="roundRect">
          <a:avLst/>
        </a:prstGeom>
        <a:solidFill>
          <a:srgbClr val="6DB6FF"/>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gm:spPr>
      <dgm:t>
        <a:bodyPr/>
        <a:lstStyle/>
        <a:p>
          <a:r>
            <a:rPr lang="en-GB" sz="1600" noProof="0" dirty="0" smtClean="0">
              <a:solidFill>
                <a:srgbClr val="FFFFFF"/>
              </a:solidFill>
              <a:latin typeface="Verdana"/>
              <a:ea typeface="+mn-ea"/>
              <a:cs typeface="+mn-cs"/>
            </a:rPr>
            <a:t>C.5 ATM /ANS</a:t>
          </a:r>
        </a:p>
      </dgm:t>
    </dgm:pt>
    <dgm:pt modelId="{780146F9-3DE7-4822-90C8-7EE63A8C3EC7}" type="parTrans" cxnId="{024891B9-BE71-4395-BE65-EA5D11345287}">
      <dgm:prSet/>
      <dgm:spPr>
        <a:xfrm>
          <a:off x="4114800" y="2076542"/>
          <a:ext cx="3222736" cy="372878"/>
        </a:xfrm>
        <a:custGeom>
          <a:avLst/>
          <a:gdLst/>
          <a:ahLst/>
          <a:cxnLst/>
          <a:rect l="0" t="0" r="0" b="0"/>
          <a:pathLst>
            <a:path>
              <a:moveTo>
                <a:pt x="0" y="0"/>
              </a:moveTo>
              <a:lnTo>
                <a:pt x="0" y="186439"/>
              </a:lnTo>
              <a:lnTo>
                <a:pt x="3222736" y="186439"/>
              </a:lnTo>
              <a:lnTo>
                <a:pt x="3222736" y="372878"/>
              </a:lnTo>
            </a:path>
          </a:pathLst>
        </a:custGeom>
        <a:noFill/>
        <a:ln w="25400" cap="flat" cmpd="sng" algn="ctr">
          <a:solidFill>
            <a:srgbClr val="2D2D8A">
              <a:shade val="60000"/>
              <a:hueOff val="0"/>
              <a:satOff val="0"/>
              <a:lumOff val="0"/>
              <a:alphaOff val="0"/>
            </a:srgbClr>
          </a:solidFill>
          <a:prstDash val="solid"/>
        </a:ln>
        <a:effectLst/>
      </dgm:spPr>
      <dgm:t>
        <a:bodyPr/>
        <a:lstStyle/>
        <a:p>
          <a:endParaRPr lang="en-GB" noProof="0"/>
        </a:p>
      </dgm:t>
    </dgm:pt>
    <dgm:pt modelId="{89F5A739-B051-4A08-892C-AC23D7BCEBAB}" type="sibTrans" cxnId="{024891B9-BE71-4395-BE65-EA5D11345287}">
      <dgm:prSet/>
      <dgm:spPr/>
      <dgm:t>
        <a:bodyPr/>
        <a:lstStyle/>
        <a:p>
          <a:endParaRPr lang="en-GB" noProof="0"/>
        </a:p>
      </dgm:t>
    </dgm:pt>
    <dgm:pt modelId="{51A08986-B068-4E1A-8599-52A5084342B1}" type="pres">
      <dgm:prSet presAssocID="{8FECE5AE-30E5-47E8-9389-DAFD0F7FE9D6}" presName="hierChild1" presStyleCnt="0">
        <dgm:presLayoutVars>
          <dgm:orgChart val="1"/>
          <dgm:chPref val="1"/>
          <dgm:dir/>
          <dgm:animOne val="branch"/>
          <dgm:animLvl val="lvl"/>
          <dgm:resizeHandles/>
        </dgm:presLayoutVars>
      </dgm:prSet>
      <dgm:spPr/>
      <dgm:t>
        <a:bodyPr/>
        <a:lstStyle/>
        <a:p>
          <a:endParaRPr lang="en-GB"/>
        </a:p>
      </dgm:t>
    </dgm:pt>
    <dgm:pt modelId="{887E9F56-A7F4-4AB6-B785-FF4D6F4C9910}" type="pres">
      <dgm:prSet presAssocID="{B8491E1E-9860-4A83-8573-24A13EFAB87B}" presName="hierRoot1" presStyleCnt="0">
        <dgm:presLayoutVars>
          <dgm:hierBranch val="init"/>
        </dgm:presLayoutVars>
      </dgm:prSet>
      <dgm:spPr/>
    </dgm:pt>
    <dgm:pt modelId="{8AD6F41B-015A-490B-A9E6-2E2A2DECFBB0}" type="pres">
      <dgm:prSet presAssocID="{B8491E1E-9860-4A83-8573-24A13EFAB87B}" presName="rootComposite1" presStyleCnt="0"/>
      <dgm:spPr/>
    </dgm:pt>
    <dgm:pt modelId="{771CC62D-3D82-462A-80B6-EE1BD4DBA10C}" type="pres">
      <dgm:prSet presAssocID="{B8491E1E-9860-4A83-8573-24A13EFAB87B}" presName="rootText1" presStyleLbl="node0" presStyleIdx="0" presStyleCnt="1">
        <dgm:presLayoutVars>
          <dgm:chPref val="3"/>
        </dgm:presLayoutVars>
      </dgm:prSet>
      <dgm:spPr>
        <a:prstGeom prst="roundRect">
          <a:avLst/>
        </a:prstGeom>
      </dgm:spPr>
      <dgm:t>
        <a:bodyPr/>
        <a:lstStyle/>
        <a:p>
          <a:endParaRPr lang="en-GB"/>
        </a:p>
      </dgm:t>
    </dgm:pt>
    <dgm:pt modelId="{0A982748-D693-43A2-8E7B-0DE9D8DC3ED8}" type="pres">
      <dgm:prSet presAssocID="{B8491E1E-9860-4A83-8573-24A13EFAB87B}" presName="rootConnector1" presStyleLbl="node1" presStyleIdx="0" presStyleCnt="0"/>
      <dgm:spPr/>
      <dgm:t>
        <a:bodyPr/>
        <a:lstStyle/>
        <a:p>
          <a:endParaRPr lang="en-GB"/>
        </a:p>
      </dgm:t>
    </dgm:pt>
    <dgm:pt modelId="{F88A8943-A7EC-4B14-A8D2-F441BF2A71A3}" type="pres">
      <dgm:prSet presAssocID="{B8491E1E-9860-4A83-8573-24A13EFAB87B}" presName="hierChild2" presStyleCnt="0"/>
      <dgm:spPr/>
    </dgm:pt>
    <dgm:pt modelId="{DDFB4333-D17B-4AE6-A78B-C4D96172109F}" type="pres">
      <dgm:prSet presAssocID="{949A2D18-C201-44A4-A855-FB68CCB8EA4F}" presName="Name37" presStyleLbl="parChTrans1D2" presStyleIdx="0" presStyleCnt="4"/>
      <dgm:spPr/>
      <dgm:t>
        <a:bodyPr/>
        <a:lstStyle/>
        <a:p>
          <a:endParaRPr lang="en-GB"/>
        </a:p>
      </dgm:t>
    </dgm:pt>
    <dgm:pt modelId="{5E2EEFC8-F2D9-4AE7-908C-F97A75CC2D7E}" type="pres">
      <dgm:prSet presAssocID="{1C4272C6-959E-40DA-B692-E331184BC73F}" presName="hierRoot2" presStyleCnt="0">
        <dgm:presLayoutVars>
          <dgm:hierBranch val="init"/>
        </dgm:presLayoutVars>
      </dgm:prSet>
      <dgm:spPr/>
    </dgm:pt>
    <dgm:pt modelId="{405B0DFC-F6DB-4798-B073-DAA0FDA2FBB1}" type="pres">
      <dgm:prSet presAssocID="{1C4272C6-959E-40DA-B692-E331184BC73F}" presName="rootComposite" presStyleCnt="0"/>
      <dgm:spPr/>
    </dgm:pt>
    <dgm:pt modelId="{728D771D-E3FB-46BB-98A8-7193AC1E70B5}" type="pres">
      <dgm:prSet presAssocID="{1C4272C6-959E-40DA-B692-E331184BC73F}" presName="rootText" presStyleLbl="node2" presStyleIdx="0" presStyleCnt="4">
        <dgm:presLayoutVars>
          <dgm:chPref val="3"/>
        </dgm:presLayoutVars>
      </dgm:prSet>
      <dgm:spPr>
        <a:prstGeom prst="roundRect">
          <a:avLst/>
        </a:prstGeom>
      </dgm:spPr>
      <dgm:t>
        <a:bodyPr/>
        <a:lstStyle/>
        <a:p>
          <a:endParaRPr lang="en-GB"/>
        </a:p>
      </dgm:t>
    </dgm:pt>
    <dgm:pt modelId="{976C4386-C8D0-4363-93E8-9BF1B7834F86}" type="pres">
      <dgm:prSet presAssocID="{1C4272C6-959E-40DA-B692-E331184BC73F}" presName="rootConnector" presStyleLbl="node2" presStyleIdx="0" presStyleCnt="4"/>
      <dgm:spPr/>
      <dgm:t>
        <a:bodyPr/>
        <a:lstStyle/>
        <a:p>
          <a:endParaRPr lang="en-GB"/>
        </a:p>
      </dgm:t>
    </dgm:pt>
    <dgm:pt modelId="{57218E7E-EE17-47D8-8F7A-BA2DF1A0F44C}" type="pres">
      <dgm:prSet presAssocID="{1C4272C6-959E-40DA-B692-E331184BC73F}" presName="hierChild4" presStyleCnt="0"/>
      <dgm:spPr/>
    </dgm:pt>
    <dgm:pt modelId="{372FCF7A-3F55-42F6-99DA-1E6059372EC4}" type="pres">
      <dgm:prSet presAssocID="{1C4272C6-959E-40DA-B692-E331184BC73F}" presName="hierChild5" presStyleCnt="0"/>
      <dgm:spPr/>
    </dgm:pt>
    <dgm:pt modelId="{BEDFA7BE-DF0E-40F6-AC1E-133E9C37AB71}" type="pres">
      <dgm:prSet presAssocID="{05E0A0AE-0425-4C20-821B-93EFE3502B98}" presName="Name37" presStyleLbl="parChTrans1D2" presStyleIdx="1" presStyleCnt="4"/>
      <dgm:spPr/>
      <dgm:t>
        <a:bodyPr/>
        <a:lstStyle/>
        <a:p>
          <a:endParaRPr lang="en-GB"/>
        </a:p>
      </dgm:t>
    </dgm:pt>
    <dgm:pt modelId="{41AE2F2D-30E5-4885-9AE2-6CAB632D24F7}" type="pres">
      <dgm:prSet presAssocID="{6739EE87-A0B0-4D2F-8729-FD7ECA71FCA0}" presName="hierRoot2" presStyleCnt="0">
        <dgm:presLayoutVars>
          <dgm:hierBranch val="init"/>
        </dgm:presLayoutVars>
      </dgm:prSet>
      <dgm:spPr/>
    </dgm:pt>
    <dgm:pt modelId="{5D5D5B94-F7E5-4637-BFA8-68350F1A7409}" type="pres">
      <dgm:prSet presAssocID="{6739EE87-A0B0-4D2F-8729-FD7ECA71FCA0}" presName="rootComposite" presStyleCnt="0"/>
      <dgm:spPr/>
    </dgm:pt>
    <dgm:pt modelId="{416A3CF4-50B2-45BF-958F-2D382EF42623}" type="pres">
      <dgm:prSet presAssocID="{6739EE87-A0B0-4D2F-8729-FD7ECA71FCA0}" presName="rootText" presStyleLbl="node2" presStyleIdx="1" presStyleCnt="4">
        <dgm:presLayoutVars>
          <dgm:chPref val="3"/>
        </dgm:presLayoutVars>
      </dgm:prSet>
      <dgm:spPr>
        <a:prstGeom prst="roundRect">
          <a:avLst/>
        </a:prstGeom>
      </dgm:spPr>
      <dgm:t>
        <a:bodyPr/>
        <a:lstStyle/>
        <a:p>
          <a:endParaRPr lang="en-GB"/>
        </a:p>
      </dgm:t>
    </dgm:pt>
    <dgm:pt modelId="{5CF70A38-0FD1-4C65-94CE-57BE834F00AE}" type="pres">
      <dgm:prSet presAssocID="{6739EE87-A0B0-4D2F-8729-FD7ECA71FCA0}" presName="rootConnector" presStyleLbl="node2" presStyleIdx="1" presStyleCnt="4"/>
      <dgm:spPr/>
      <dgm:t>
        <a:bodyPr/>
        <a:lstStyle/>
        <a:p>
          <a:endParaRPr lang="en-GB"/>
        </a:p>
      </dgm:t>
    </dgm:pt>
    <dgm:pt modelId="{F40D441F-9622-4201-9515-A9561D746337}" type="pres">
      <dgm:prSet presAssocID="{6739EE87-A0B0-4D2F-8729-FD7ECA71FCA0}" presName="hierChild4" presStyleCnt="0"/>
      <dgm:spPr/>
    </dgm:pt>
    <dgm:pt modelId="{BEAB1449-FD84-4573-930A-DD594A0DAC90}" type="pres">
      <dgm:prSet presAssocID="{6739EE87-A0B0-4D2F-8729-FD7ECA71FCA0}" presName="hierChild5" presStyleCnt="0"/>
      <dgm:spPr/>
    </dgm:pt>
    <dgm:pt modelId="{53663C62-30B6-4DDD-A7E0-5F7E4E1FC5FA}" type="pres">
      <dgm:prSet presAssocID="{39018AB2-680D-40F3-8B19-2A2FEF81CEDA}" presName="Name37" presStyleLbl="parChTrans1D2" presStyleIdx="2" presStyleCnt="4"/>
      <dgm:spPr/>
      <dgm:t>
        <a:bodyPr/>
        <a:lstStyle/>
        <a:p>
          <a:endParaRPr lang="en-GB"/>
        </a:p>
      </dgm:t>
    </dgm:pt>
    <dgm:pt modelId="{6EB29CDF-85BD-4D67-997B-B20500077112}" type="pres">
      <dgm:prSet presAssocID="{CFB76628-BA9B-45C7-83FD-50EA601F2769}" presName="hierRoot2" presStyleCnt="0">
        <dgm:presLayoutVars>
          <dgm:hierBranch val="init"/>
        </dgm:presLayoutVars>
      </dgm:prSet>
      <dgm:spPr/>
    </dgm:pt>
    <dgm:pt modelId="{F3BF99AE-1612-4B08-ABC7-BCF5BFC12417}" type="pres">
      <dgm:prSet presAssocID="{CFB76628-BA9B-45C7-83FD-50EA601F2769}" presName="rootComposite" presStyleCnt="0"/>
      <dgm:spPr/>
    </dgm:pt>
    <dgm:pt modelId="{37086592-6D13-41FC-A4AA-30CF9DA4B6AA}" type="pres">
      <dgm:prSet presAssocID="{CFB76628-BA9B-45C7-83FD-50EA601F2769}" presName="rootText" presStyleLbl="node2" presStyleIdx="2" presStyleCnt="4">
        <dgm:presLayoutVars>
          <dgm:chPref val="3"/>
        </dgm:presLayoutVars>
      </dgm:prSet>
      <dgm:spPr>
        <a:prstGeom prst="roundRect">
          <a:avLst/>
        </a:prstGeom>
      </dgm:spPr>
      <dgm:t>
        <a:bodyPr/>
        <a:lstStyle/>
        <a:p>
          <a:endParaRPr lang="en-GB"/>
        </a:p>
      </dgm:t>
    </dgm:pt>
    <dgm:pt modelId="{C6F2CF12-9D9A-4916-9F01-55D5A392A629}" type="pres">
      <dgm:prSet presAssocID="{CFB76628-BA9B-45C7-83FD-50EA601F2769}" presName="rootConnector" presStyleLbl="node2" presStyleIdx="2" presStyleCnt="4"/>
      <dgm:spPr/>
      <dgm:t>
        <a:bodyPr/>
        <a:lstStyle/>
        <a:p>
          <a:endParaRPr lang="en-GB"/>
        </a:p>
      </dgm:t>
    </dgm:pt>
    <dgm:pt modelId="{91CA70E4-DBD2-4B07-88E5-32E6414BF641}" type="pres">
      <dgm:prSet presAssocID="{CFB76628-BA9B-45C7-83FD-50EA601F2769}" presName="hierChild4" presStyleCnt="0"/>
      <dgm:spPr/>
    </dgm:pt>
    <dgm:pt modelId="{DB32DF95-DE4B-4605-A911-FC06A1A628AA}" type="pres">
      <dgm:prSet presAssocID="{CFB76628-BA9B-45C7-83FD-50EA601F2769}" presName="hierChild5" presStyleCnt="0"/>
      <dgm:spPr/>
    </dgm:pt>
    <dgm:pt modelId="{4B77C069-365F-45F8-BDB8-122556E1A16B}" type="pres">
      <dgm:prSet presAssocID="{780146F9-3DE7-4822-90C8-7EE63A8C3EC7}" presName="Name37" presStyleLbl="parChTrans1D2" presStyleIdx="3" presStyleCnt="4"/>
      <dgm:spPr/>
      <dgm:t>
        <a:bodyPr/>
        <a:lstStyle/>
        <a:p>
          <a:endParaRPr lang="en-GB"/>
        </a:p>
      </dgm:t>
    </dgm:pt>
    <dgm:pt modelId="{5E455216-EDC8-4BB4-9B11-E4A778233386}" type="pres">
      <dgm:prSet presAssocID="{4F945485-95C5-4D98-B334-EA844A061D2E}" presName="hierRoot2" presStyleCnt="0">
        <dgm:presLayoutVars>
          <dgm:hierBranch val="init"/>
        </dgm:presLayoutVars>
      </dgm:prSet>
      <dgm:spPr/>
    </dgm:pt>
    <dgm:pt modelId="{73836DD8-782C-48C8-819A-1EA1B7967682}" type="pres">
      <dgm:prSet presAssocID="{4F945485-95C5-4D98-B334-EA844A061D2E}" presName="rootComposite" presStyleCnt="0"/>
      <dgm:spPr/>
    </dgm:pt>
    <dgm:pt modelId="{D9777B5D-3AAF-4AAE-85CF-0092437B6DF7}" type="pres">
      <dgm:prSet presAssocID="{4F945485-95C5-4D98-B334-EA844A061D2E}" presName="rootText" presStyleLbl="node2" presStyleIdx="3" presStyleCnt="4">
        <dgm:presLayoutVars>
          <dgm:chPref val="3"/>
        </dgm:presLayoutVars>
      </dgm:prSet>
      <dgm:spPr>
        <a:prstGeom prst="roundRect">
          <a:avLst/>
        </a:prstGeom>
      </dgm:spPr>
      <dgm:t>
        <a:bodyPr/>
        <a:lstStyle/>
        <a:p>
          <a:endParaRPr lang="en-GB"/>
        </a:p>
      </dgm:t>
    </dgm:pt>
    <dgm:pt modelId="{FCCE9B59-23E0-46C3-8E50-A2952378B537}" type="pres">
      <dgm:prSet presAssocID="{4F945485-95C5-4D98-B334-EA844A061D2E}" presName="rootConnector" presStyleLbl="node2" presStyleIdx="3" presStyleCnt="4"/>
      <dgm:spPr/>
      <dgm:t>
        <a:bodyPr/>
        <a:lstStyle/>
        <a:p>
          <a:endParaRPr lang="en-GB"/>
        </a:p>
      </dgm:t>
    </dgm:pt>
    <dgm:pt modelId="{5AF9C5EE-C622-4872-A8BE-D657D8B16E0F}" type="pres">
      <dgm:prSet presAssocID="{4F945485-95C5-4D98-B334-EA844A061D2E}" presName="hierChild4" presStyleCnt="0"/>
      <dgm:spPr/>
    </dgm:pt>
    <dgm:pt modelId="{C4B6438C-5E3E-44C4-B532-60001A67329B}" type="pres">
      <dgm:prSet presAssocID="{4F945485-95C5-4D98-B334-EA844A061D2E}" presName="hierChild5" presStyleCnt="0"/>
      <dgm:spPr/>
    </dgm:pt>
    <dgm:pt modelId="{DBB4881E-D32E-4DFE-8D6F-54B30874672A}" type="pres">
      <dgm:prSet presAssocID="{B8491E1E-9860-4A83-8573-24A13EFAB87B}" presName="hierChild3" presStyleCnt="0"/>
      <dgm:spPr/>
    </dgm:pt>
  </dgm:ptLst>
  <dgm:cxnLst>
    <dgm:cxn modelId="{A48E323A-4C8A-419E-8118-B0E15BFF0711}" type="presOf" srcId="{CFB76628-BA9B-45C7-83FD-50EA601F2769}" destId="{C6F2CF12-9D9A-4916-9F01-55D5A392A629}" srcOrd="1" destOrd="0" presId="urn:microsoft.com/office/officeart/2005/8/layout/orgChart1"/>
    <dgm:cxn modelId="{024891B9-BE71-4395-BE65-EA5D11345287}" srcId="{B8491E1E-9860-4A83-8573-24A13EFAB87B}" destId="{4F945485-95C5-4D98-B334-EA844A061D2E}" srcOrd="3" destOrd="0" parTransId="{780146F9-3DE7-4822-90C8-7EE63A8C3EC7}" sibTransId="{89F5A739-B051-4A08-892C-AC23D7BCEBAB}"/>
    <dgm:cxn modelId="{B7F2584E-8A04-499D-AE72-053E82A9B121}" type="presOf" srcId="{4F945485-95C5-4D98-B334-EA844A061D2E}" destId="{FCCE9B59-23E0-46C3-8E50-A2952378B537}" srcOrd="1" destOrd="0" presId="urn:microsoft.com/office/officeart/2005/8/layout/orgChart1"/>
    <dgm:cxn modelId="{308B66E7-7925-4946-814C-BDFB80E6AC3D}" type="presOf" srcId="{05E0A0AE-0425-4C20-821B-93EFE3502B98}" destId="{BEDFA7BE-DF0E-40F6-AC1E-133E9C37AB71}" srcOrd="0" destOrd="0" presId="urn:microsoft.com/office/officeart/2005/8/layout/orgChart1"/>
    <dgm:cxn modelId="{6D60F9EB-2827-442C-8ED5-A2900DC60C35}" srcId="{B8491E1E-9860-4A83-8573-24A13EFAB87B}" destId="{CFB76628-BA9B-45C7-83FD-50EA601F2769}" srcOrd="2" destOrd="0" parTransId="{39018AB2-680D-40F3-8B19-2A2FEF81CEDA}" sibTransId="{543C2D82-2CFB-4577-86BF-4AAF06999E55}"/>
    <dgm:cxn modelId="{18148C8D-E860-4DC6-B580-FEF54A4DF2D6}" type="presOf" srcId="{CFB76628-BA9B-45C7-83FD-50EA601F2769}" destId="{37086592-6D13-41FC-A4AA-30CF9DA4B6AA}" srcOrd="0" destOrd="0" presId="urn:microsoft.com/office/officeart/2005/8/layout/orgChart1"/>
    <dgm:cxn modelId="{663020B4-DF24-4CED-ACA0-7CC985D3359A}" type="presOf" srcId="{6739EE87-A0B0-4D2F-8729-FD7ECA71FCA0}" destId="{5CF70A38-0FD1-4C65-94CE-57BE834F00AE}" srcOrd="1" destOrd="0" presId="urn:microsoft.com/office/officeart/2005/8/layout/orgChart1"/>
    <dgm:cxn modelId="{AB2669A9-FAEC-4A72-885D-EB6783A9D182}" type="presOf" srcId="{6739EE87-A0B0-4D2F-8729-FD7ECA71FCA0}" destId="{416A3CF4-50B2-45BF-958F-2D382EF42623}" srcOrd="0" destOrd="0" presId="urn:microsoft.com/office/officeart/2005/8/layout/orgChart1"/>
    <dgm:cxn modelId="{03C69A1B-B1A1-4D50-88BA-BF30DAC74F9E}" type="presOf" srcId="{8FECE5AE-30E5-47E8-9389-DAFD0F7FE9D6}" destId="{51A08986-B068-4E1A-8599-52A5084342B1}" srcOrd="0" destOrd="0" presId="urn:microsoft.com/office/officeart/2005/8/layout/orgChart1"/>
    <dgm:cxn modelId="{55466BA3-FE42-4E52-A59E-E9C60BEF4367}" type="presOf" srcId="{4F945485-95C5-4D98-B334-EA844A061D2E}" destId="{D9777B5D-3AAF-4AAE-85CF-0092437B6DF7}" srcOrd="0" destOrd="0" presId="urn:microsoft.com/office/officeart/2005/8/layout/orgChart1"/>
    <dgm:cxn modelId="{8B2FBF5E-43C7-478F-8EDD-405E2D32525F}" srcId="{B8491E1E-9860-4A83-8573-24A13EFAB87B}" destId="{1C4272C6-959E-40DA-B692-E331184BC73F}" srcOrd="0" destOrd="0" parTransId="{949A2D18-C201-44A4-A855-FB68CCB8EA4F}" sibTransId="{80FC91A8-3BE6-44FB-ABB8-08682872FA2B}"/>
    <dgm:cxn modelId="{60AEBBFC-5AB6-4F21-867F-E8A75B625829}" srcId="{8FECE5AE-30E5-47E8-9389-DAFD0F7FE9D6}" destId="{B8491E1E-9860-4A83-8573-24A13EFAB87B}" srcOrd="0" destOrd="0" parTransId="{5638E0B8-5038-48A2-870B-8A407E24ABC5}" sibTransId="{CF1B5AC1-7FA6-4F56-B346-997535AC8DCD}"/>
    <dgm:cxn modelId="{CFAE04C3-9093-4500-9870-1E0D53B43AE9}" type="presOf" srcId="{39018AB2-680D-40F3-8B19-2A2FEF81CEDA}" destId="{53663C62-30B6-4DDD-A7E0-5F7E4E1FC5FA}" srcOrd="0" destOrd="0" presId="urn:microsoft.com/office/officeart/2005/8/layout/orgChart1"/>
    <dgm:cxn modelId="{10D904D6-2484-4E95-9E49-E0FE5D80C299}" type="presOf" srcId="{B8491E1E-9860-4A83-8573-24A13EFAB87B}" destId="{771CC62D-3D82-462A-80B6-EE1BD4DBA10C}" srcOrd="0" destOrd="0" presId="urn:microsoft.com/office/officeart/2005/8/layout/orgChart1"/>
    <dgm:cxn modelId="{E82AC8E9-17F4-46C4-88AA-E14DC1A4010C}" type="presOf" srcId="{1C4272C6-959E-40DA-B692-E331184BC73F}" destId="{728D771D-E3FB-46BB-98A8-7193AC1E70B5}" srcOrd="0" destOrd="0" presId="urn:microsoft.com/office/officeart/2005/8/layout/orgChart1"/>
    <dgm:cxn modelId="{AD3955B4-BFC6-4F61-9278-8B84F89D983A}" type="presOf" srcId="{1C4272C6-959E-40DA-B692-E331184BC73F}" destId="{976C4386-C8D0-4363-93E8-9BF1B7834F86}" srcOrd="1" destOrd="0" presId="urn:microsoft.com/office/officeart/2005/8/layout/orgChart1"/>
    <dgm:cxn modelId="{65E37DD3-8547-4ADF-863C-FC9350DA7273}" type="presOf" srcId="{B8491E1E-9860-4A83-8573-24A13EFAB87B}" destId="{0A982748-D693-43A2-8E7B-0DE9D8DC3ED8}" srcOrd="1" destOrd="0" presId="urn:microsoft.com/office/officeart/2005/8/layout/orgChart1"/>
    <dgm:cxn modelId="{63093B38-75B6-48AB-B9A2-C469E3B49138}" type="presOf" srcId="{949A2D18-C201-44A4-A855-FB68CCB8EA4F}" destId="{DDFB4333-D17B-4AE6-A78B-C4D96172109F}" srcOrd="0" destOrd="0" presId="urn:microsoft.com/office/officeart/2005/8/layout/orgChart1"/>
    <dgm:cxn modelId="{DF5E7A35-A87F-43A0-AC73-EFB9E06061CB}" type="presOf" srcId="{780146F9-3DE7-4822-90C8-7EE63A8C3EC7}" destId="{4B77C069-365F-45F8-BDB8-122556E1A16B}" srcOrd="0" destOrd="0" presId="urn:microsoft.com/office/officeart/2005/8/layout/orgChart1"/>
    <dgm:cxn modelId="{CF6212C2-5E2B-490E-8C91-C760250CC195}" srcId="{B8491E1E-9860-4A83-8573-24A13EFAB87B}" destId="{6739EE87-A0B0-4D2F-8729-FD7ECA71FCA0}" srcOrd="1" destOrd="0" parTransId="{05E0A0AE-0425-4C20-821B-93EFE3502B98}" sibTransId="{E8CC07AA-CF2E-4A18-A9CE-13D8BDA6304F}"/>
    <dgm:cxn modelId="{C25105D0-5E09-4325-B1C8-0BE932DACFE6}" type="presParOf" srcId="{51A08986-B068-4E1A-8599-52A5084342B1}" destId="{887E9F56-A7F4-4AB6-B785-FF4D6F4C9910}" srcOrd="0" destOrd="0" presId="urn:microsoft.com/office/officeart/2005/8/layout/orgChart1"/>
    <dgm:cxn modelId="{B9011837-450C-4B15-A5A0-C954C29C14F6}" type="presParOf" srcId="{887E9F56-A7F4-4AB6-B785-FF4D6F4C9910}" destId="{8AD6F41B-015A-490B-A9E6-2E2A2DECFBB0}" srcOrd="0" destOrd="0" presId="urn:microsoft.com/office/officeart/2005/8/layout/orgChart1"/>
    <dgm:cxn modelId="{C21E4E83-DCF5-4A3C-9A93-E49A2287FCD7}" type="presParOf" srcId="{8AD6F41B-015A-490B-A9E6-2E2A2DECFBB0}" destId="{771CC62D-3D82-462A-80B6-EE1BD4DBA10C}" srcOrd="0" destOrd="0" presId="urn:microsoft.com/office/officeart/2005/8/layout/orgChart1"/>
    <dgm:cxn modelId="{8AF6E3DE-ECB2-4D4E-98D6-0941BAC2C0EA}" type="presParOf" srcId="{8AD6F41B-015A-490B-A9E6-2E2A2DECFBB0}" destId="{0A982748-D693-43A2-8E7B-0DE9D8DC3ED8}" srcOrd="1" destOrd="0" presId="urn:microsoft.com/office/officeart/2005/8/layout/orgChart1"/>
    <dgm:cxn modelId="{E98BD859-2A16-400C-A031-AC0CCD2EBEAA}" type="presParOf" srcId="{887E9F56-A7F4-4AB6-B785-FF4D6F4C9910}" destId="{F88A8943-A7EC-4B14-A8D2-F441BF2A71A3}" srcOrd="1" destOrd="0" presId="urn:microsoft.com/office/officeart/2005/8/layout/orgChart1"/>
    <dgm:cxn modelId="{B4A02C7A-11D7-4978-A3A4-A54A00D04155}" type="presParOf" srcId="{F88A8943-A7EC-4B14-A8D2-F441BF2A71A3}" destId="{DDFB4333-D17B-4AE6-A78B-C4D96172109F}" srcOrd="0" destOrd="0" presId="urn:microsoft.com/office/officeart/2005/8/layout/orgChart1"/>
    <dgm:cxn modelId="{91758C3C-81A6-4470-B9D4-D10B14F6D32A}" type="presParOf" srcId="{F88A8943-A7EC-4B14-A8D2-F441BF2A71A3}" destId="{5E2EEFC8-F2D9-4AE7-908C-F97A75CC2D7E}" srcOrd="1" destOrd="0" presId="urn:microsoft.com/office/officeart/2005/8/layout/orgChart1"/>
    <dgm:cxn modelId="{C8691A49-0AC5-48B8-996C-245B3097F496}" type="presParOf" srcId="{5E2EEFC8-F2D9-4AE7-908C-F97A75CC2D7E}" destId="{405B0DFC-F6DB-4798-B073-DAA0FDA2FBB1}" srcOrd="0" destOrd="0" presId="urn:microsoft.com/office/officeart/2005/8/layout/orgChart1"/>
    <dgm:cxn modelId="{1C99623D-D7DA-4837-AE65-3F00D80C1CD5}" type="presParOf" srcId="{405B0DFC-F6DB-4798-B073-DAA0FDA2FBB1}" destId="{728D771D-E3FB-46BB-98A8-7193AC1E70B5}" srcOrd="0" destOrd="0" presId="urn:microsoft.com/office/officeart/2005/8/layout/orgChart1"/>
    <dgm:cxn modelId="{46437D62-7ABF-400E-80DB-5FE8B63812C9}" type="presParOf" srcId="{405B0DFC-F6DB-4798-B073-DAA0FDA2FBB1}" destId="{976C4386-C8D0-4363-93E8-9BF1B7834F86}" srcOrd="1" destOrd="0" presId="urn:microsoft.com/office/officeart/2005/8/layout/orgChart1"/>
    <dgm:cxn modelId="{C79107CD-C0EC-435E-BDBA-32DFDF850BA1}" type="presParOf" srcId="{5E2EEFC8-F2D9-4AE7-908C-F97A75CC2D7E}" destId="{57218E7E-EE17-47D8-8F7A-BA2DF1A0F44C}" srcOrd="1" destOrd="0" presId="urn:microsoft.com/office/officeart/2005/8/layout/orgChart1"/>
    <dgm:cxn modelId="{43948F44-C960-46FB-A81B-2EA0BFDE4A47}" type="presParOf" srcId="{5E2EEFC8-F2D9-4AE7-908C-F97A75CC2D7E}" destId="{372FCF7A-3F55-42F6-99DA-1E6059372EC4}" srcOrd="2" destOrd="0" presId="urn:microsoft.com/office/officeart/2005/8/layout/orgChart1"/>
    <dgm:cxn modelId="{A3697D11-3E95-46A4-9633-5CF8C568F882}" type="presParOf" srcId="{F88A8943-A7EC-4B14-A8D2-F441BF2A71A3}" destId="{BEDFA7BE-DF0E-40F6-AC1E-133E9C37AB71}" srcOrd="2" destOrd="0" presId="urn:microsoft.com/office/officeart/2005/8/layout/orgChart1"/>
    <dgm:cxn modelId="{9C8AF457-2D72-4869-8947-85E6B663EB98}" type="presParOf" srcId="{F88A8943-A7EC-4B14-A8D2-F441BF2A71A3}" destId="{41AE2F2D-30E5-4885-9AE2-6CAB632D24F7}" srcOrd="3" destOrd="0" presId="urn:microsoft.com/office/officeart/2005/8/layout/orgChart1"/>
    <dgm:cxn modelId="{83F393F0-AF53-4D12-A363-07AA88CE2E3D}" type="presParOf" srcId="{41AE2F2D-30E5-4885-9AE2-6CAB632D24F7}" destId="{5D5D5B94-F7E5-4637-BFA8-68350F1A7409}" srcOrd="0" destOrd="0" presId="urn:microsoft.com/office/officeart/2005/8/layout/orgChart1"/>
    <dgm:cxn modelId="{4A3A08F8-A321-41AD-9113-775942D774F2}" type="presParOf" srcId="{5D5D5B94-F7E5-4637-BFA8-68350F1A7409}" destId="{416A3CF4-50B2-45BF-958F-2D382EF42623}" srcOrd="0" destOrd="0" presId="urn:microsoft.com/office/officeart/2005/8/layout/orgChart1"/>
    <dgm:cxn modelId="{E11CCCFD-72D0-4D0E-AF9E-D94ED2A1AFCE}" type="presParOf" srcId="{5D5D5B94-F7E5-4637-BFA8-68350F1A7409}" destId="{5CF70A38-0FD1-4C65-94CE-57BE834F00AE}" srcOrd="1" destOrd="0" presId="urn:microsoft.com/office/officeart/2005/8/layout/orgChart1"/>
    <dgm:cxn modelId="{5E66FEC3-74E8-4759-BFB9-3727F04B9296}" type="presParOf" srcId="{41AE2F2D-30E5-4885-9AE2-6CAB632D24F7}" destId="{F40D441F-9622-4201-9515-A9561D746337}" srcOrd="1" destOrd="0" presId="urn:microsoft.com/office/officeart/2005/8/layout/orgChart1"/>
    <dgm:cxn modelId="{116911EF-EF25-46AB-80C5-B3F02CC898BE}" type="presParOf" srcId="{41AE2F2D-30E5-4885-9AE2-6CAB632D24F7}" destId="{BEAB1449-FD84-4573-930A-DD594A0DAC90}" srcOrd="2" destOrd="0" presId="urn:microsoft.com/office/officeart/2005/8/layout/orgChart1"/>
    <dgm:cxn modelId="{606B2B4D-D22E-4FF2-96FC-E593554C7D28}" type="presParOf" srcId="{F88A8943-A7EC-4B14-A8D2-F441BF2A71A3}" destId="{53663C62-30B6-4DDD-A7E0-5F7E4E1FC5FA}" srcOrd="4" destOrd="0" presId="urn:microsoft.com/office/officeart/2005/8/layout/orgChart1"/>
    <dgm:cxn modelId="{4D0B8535-DE7F-45F1-9E34-1AB8F725C788}" type="presParOf" srcId="{F88A8943-A7EC-4B14-A8D2-F441BF2A71A3}" destId="{6EB29CDF-85BD-4D67-997B-B20500077112}" srcOrd="5" destOrd="0" presId="urn:microsoft.com/office/officeart/2005/8/layout/orgChart1"/>
    <dgm:cxn modelId="{A89CC85A-0FAD-4F52-8EBF-0D0E2D6C9DC0}" type="presParOf" srcId="{6EB29CDF-85BD-4D67-997B-B20500077112}" destId="{F3BF99AE-1612-4B08-ABC7-BCF5BFC12417}" srcOrd="0" destOrd="0" presId="urn:microsoft.com/office/officeart/2005/8/layout/orgChart1"/>
    <dgm:cxn modelId="{E5484418-7E09-4A7A-8714-596EBBEFA70D}" type="presParOf" srcId="{F3BF99AE-1612-4B08-ABC7-BCF5BFC12417}" destId="{37086592-6D13-41FC-A4AA-30CF9DA4B6AA}" srcOrd="0" destOrd="0" presId="urn:microsoft.com/office/officeart/2005/8/layout/orgChart1"/>
    <dgm:cxn modelId="{F1903FDD-6BCB-4AE1-ADD7-78269B223322}" type="presParOf" srcId="{F3BF99AE-1612-4B08-ABC7-BCF5BFC12417}" destId="{C6F2CF12-9D9A-4916-9F01-55D5A392A629}" srcOrd="1" destOrd="0" presId="urn:microsoft.com/office/officeart/2005/8/layout/orgChart1"/>
    <dgm:cxn modelId="{27CD38AE-E263-4BE0-B628-283658E4F093}" type="presParOf" srcId="{6EB29CDF-85BD-4D67-997B-B20500077112}" destId="{91CA70E4-DBD2-4B07-88E5-32E6414BF641}" srcOrd="1" destOrd="0" presId="urn:microsoft.com/office/officeart/2005/8/layout/orgChart1"/>
    <dgm:cxn modelId="{6ACFEA05-8E8A-40C4-A98D-58F560B0D5EB}" type="presParOf" srcId="{6EB29CDF-85BD-4D67-997B-B20500077112}" destId="{DB32DF95-DE4B-4605-A911-FC06A1A628AA}" srcOrd="2" destOrd="0" presId="urn:microsoft.com/office/officeart/2005/8/layout/orgChart1"/>
    <dgm:cxn modelId="{14482A54-5C8B-4371-A74E-2B5D3BF801F0}" type="presParOf" srcId="{F88A8943-A7EC-4B14-A8D2-F441BF2A71A3}" destId="{4B77C069-365F-45F8-BDB8-122556E1A16B}" srcOrd="6" destOrd="0" presId="urn:microsoft.com/office/officeart/2005/8/layout/orgChart1"/>
    <dgm:cxn modelId="{9E772FA5-00DC-48C0-9E4C-7354A9D57594}" type="presParOf" srcId="{F88A8943-A7EC-4B14-A8D2-F441BF2A71A3}" destId="{5E455216-EDC8-4BB4-9B11-E4A778233386}" srcOrd="7" destOrd="0" presId="urn:microsoft.com/office/officeart/2005/8/layout/orgChart1"/>
    <dgm:cxn modelId="{61E7D8AA-CD21-4507-94D7-49B7CD09EAB1}" type="presParOf" srcId="{5E455216-EDC8-4BB4-9B11-E4A778233386}" destId="{73836DD8-782C-48C8-819A-1EA1B7967682}" srcOrd="0" destOrd="0" presId="urn:microsoft.com/office/officeart/2005/8/layout/orgChart1"/>
    <dgm:cxn modelId="{78335150-BED7-4849-A557-CFAECF529B3C}" type="presParOf" srcId="{73836DD8-782C-48C8-819A-1EA1B7967682}" destId="{D9777B5D-3AAF-4AAE-85CF-0092437B6DF7}" srcOrd="0" destOrd="0" presId="urn:microsoft.com/office/officeart/2005/8/layout/orgChart1"/>
    <dgm:cxn modelId="{0BB8A41E-C009-4954-8454-DDF2807A4E21}" type="presParOf" srcId="{73836DD8-782C-48C8-819A-1EA1B7967682}" destId="{FCCE9B59-23E0-46C3-8E50-A2952378B537}" srcOrd="1" destOrd="0" presId="urn:microsoft.com/office/officeart/2005/8/layout/orgChart1"/>
    <dgm:cxn modelId="{8145B2CA-5006-47EE-A8D6-7B73F5D8A3C0}" type="presParOf" srcId="{5E455216-EDC8-4BB4-9B11-E4A778233386}" destId="{5AF9C5EE-C622-4872-A8BE-D657D8B16E0F}" srcOrd="1" destOrd="0" presId="urn:microsoft.com/office/officeart/2005/8/layout/orgChart1"/>
    <dgm:cxn modelId="{20FB965A-E3B7-4EAD-87E0-C2C3BBDE7055}" type="presParOf" srcId="{5E455216-EDC8-4BB4-9B11-E4A778233386}" destId="{C4B6438C-5E3E-44C4-B532-60001A67329B}" srcOrd="2" destOrd="0" presId="urn:microsoft.com/office/officeart/2005/8/layout/orgChart1"/>
    <dgm:cxn modelId="{1ED24E66-C403-4EA6-8D1F-76D9FB8F7C2B}" type="presParOf" srcId="{887E9F56-A7F4-4AB6-B785-FF4D6F4C9910}" destId="{DBB4881E-D32E-4DFE-8D6F-54B30874672A}"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8E3CD3F-C3DE-49C9-9568-D6BE415B8208}" type="doc">
      <dgm:prSet loTypeId="urn:microsoft.com/office/officeart/2008/layout/PictureStrips" loCatId="list" qsTypeId="urn:microsoft.com/office/officeart/2005/8/quickstyle/simple4" qsCatId="simple" csTypeId="urn:microsoft.com/office/officeart/2005/8/colors/accent1_5" csCatId="accent1" phldr="1"/>
      <dgm:spPr/>
      <dgm:t>
        <a:bodyPr/>
        <a:lstStyle/>
        <a:p>
          <a:endParaRPr lang="en-GB"/>
        </a:p>
      </dgm:t>
    </dgm:pt>
    <dgm:pt modelId="{2B5B70AC-B307-4583-BC68-A0D278D29FF3}">
      <dgm:prSet custT="1"/>
      <dgm:spPr/>
      <dgm:t>
        <a:bodyPr/>
        <a:lstStyle/>
        <a:p>
          <a:pPr rtl="0">
            <a:spcAft>
              <a:spcPts val="0"/>
            </a:spcAft>
          </a:pPr>
          <a:r>
            <a:rPr lang="fr-BE" sz="2400" dirty="0" err="1" smtClean="0">
              <a:solidFill>
                <a:srgbClr val="055685"/>
              </a:solidFill>
              <a:latin typeface="Arial" pitchFamily="34" charset="0"/>
              <a:cs typeface="Arial" pitchFamily="34" charset="0"/>
            </a:rPr>
            <a:t>Certificate</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only</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at</a:t>
          </a:r>
          <a:r>
            <a:rPr lang="fr-BE" sz="2400" dirty="0" smtClean="0">
              <a:solidFill>
                <a:srgbClr val="055685"/>
              </a:solidFill>
              <a:latin typeface="Arial" pitchFamily="34" charset="0"/>
              <a:cs typeface="Arial" pitchFamily="34" charset="0"/>
            </a:rPr>
            <a:t> organisation </a:t>
          </a:r>
          <a:r>
            <a:rPr lang="fr-BE" sz="2400" dirty="0" err="1" smtClean="0">
              <a:solidFill>
                <a:srgbClr val="055685"/>
              </a:solidFill>
              <a:latin typeface="Arial" pitchFamily="34" charset="0"/>
              <a:cs typeface="Arial" pitchFamily="34" charset="0"/>
            </a:rPr>
            <a:t>level</a:t>
          </a:r>
          <a:endParaRPr lang="en-GB" sz="2400" dirty="0" smtClean="0">
            <a:solidFill>
              <a:srgbClr val="055685"/>
            </a:solidFill>
            <a:latin typeface="Arial" pitchFamily="34" charset="0"/>
            <a:cs typeface="Arial" pitchFamily="34" charset="0"/>
          </a:endParaRPr>
        </a:p>
      </dgm:t>
    </dgm:pt>
    <dgm:pt modelId="{6D00960E-A86A-4F2A-874B-7591C5620FE6}" type="parTrans" cxnId="{BB9CDEC5-C169-4BF5-9300-085606E87AE4}">
      <dgm:prSet/>
      <dgm:spPr/>
      <dgm:t>
        <a:bodyPr/>
        <a:lstStyle/>
        <a:p>
          <a:endParaRPr lang="en-GB">
            <a:latin typeface="Arial" pitchFamily="34" charset="0"/>
            <a:cs typeface="Arial" pitchFamily="34" charset="0"/>
          </a:endParaRPr>
        </a:p>
      </dgm:t>
    </dgm:pt>
    <dgm:pt modelId="{7395E445-9AD2-4CA8-986A-AB32EB4E6506}" type="sibTrans" cxnId="{BB9CDEC5-C169-4BF5-9300-085606E87AE4}">
      <dgm:prSet/>
      <dgm:spPr/>
      <dgm:t>
        <a:bodyPr/>
        <a:lstStyle/>
        <a:p>
          <a:endParaRPr lang="en-GB">
            <a:latin typeface="Arial" pitchFamily="34" charset="0"/>
            <a:cs typeface="Arial" pitchFamily="34" charset="0"/>
          </a:endParaRPr>
        </a:p>
      </dgm:t>
    </dgm:pt>
    <dgm:pt modelId="{00000217-92A4-4456-B425-664F642A3ACF}">
      <dgm:prSet custT="1"/>
      <dgm:spPr/>
      <dgm:t>
        <a:bodyPr/>
        <a:lstStyle/>
        <a:p>
          <a:pPr rtl="0"/>
          <a:r>
            <a:rPr lang="fr-BE" sz="2400" dirty="0" smtClean="0">
              <a:solidFill>
                <a:srgbClr val="055685"/>
              </a:solidFill>
              <a:latin typeface="Arial" pitchFamily="34" charset="0"/>
              <a:cs typeface="Arial" pitchFamily="34" charset="0"/>
            </a:rPr>
            <a:t>No certification of ATM/ANS </a:t>
          </a:r>
          <a:r>
            <a:rPr lang="fr-BE" sz="2400" dirty="0" err="1" smtClean="0">
              <a:solidFill>
                <a:srgbClr val="055685"/>
              </a:solidFill>
              <a:latin typeface="Arial" pitchFamily="34" charset="0"/>
              <a:cs typeface="Arial" pitchFamily="34" charset="0"/>
            </a:rPr>
            <a:t>ground</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systems</a:t>
          </a:r>
          <a:endParaRPr lang="en-GB" sz="2400" dirty="0">
            <a:solidFill>
              <a:srgbClr val="055685"/>
            </a:solidFill>
            <a:latin typeface="Arial" pitchFamily="34" charset="0"/>
            <a:cs typeface="Arial" pitchFamily="34" charset="0"/>
          </a:endParaRPr>
        </a:p>
      </dgm:t>
    </dgm:pt>
    <dgm:pt modelId="{2834CE35-477A-4C97-9A4C-20318D2E4D43}" type="parTrans" cxnId="{B4E7101B-90CF-4D0B-BCAA-419C599CBA4B}">
      <dgm:prSet/>
      <dgm:spPr/>
      <dgm:t>
        <a:bodyPr/>
        <a:lstStyle/>
        <a:p>
          <a:endParaRPr lang="en-GB">
            <a:latin typeface="Arial" pitchFamily="34" charset="0"/>
            <a:cs typeface="Arial" pitchFamily="34" charset="0"/>
          </a:endParaRPr>
        </a:p>
      </dgm:t>
    </dgm:pt>
    <dgm:pt modelId="{CB20071A-5E36-4AEB-ABD0-F5710D2A2130}" type="sibTrans" cxnId="{B4E7101B-90CF-4D0B-BCAA-419C599CBA4B}">
      <dgm:prSet/>
      <dgm:spPr/>
      <dgm:t>
        <a:bodyPr/>
        <a:lstStyle/>
        <a:p>
          <a:endParaRPr lang="en-GB">
            <a:latin typeface="Arial" pitchFamily="34" charset="0"/>
            <a:cs typeface="Arial" pitchFamily="34" charset="0"/>
          </a:endParaRPr>
        </a:p>
      </dgm:t>
    </dgm:pt>
    <dgm:pt modelId="{6B744524-5F22-4361-A6C6-1192DD71D5B5}">
      <dgm:prSet custT="1"/>
      <dgm:spPr/>
      <dgm:t>
        <a:bodyPr/>
        <a:lstStyle/>
        <a:p>
          <a:pPr rtl="0">
            <a:spcAft>
              <a:spcPts val="0"/>
            </a:spcAft>
          </a:pPr>
          <a:r>
            <a:rPr lang="fr-BE" sz="2400" dirty="0" err="1" smtClean="0">
              <a:solidFill>
                <a:srgbClr val="055685"/>
              </a:solidFill>
              <a:latin typeface="Arial" pitchFamily="34" charset="0"/>
              <a:cs typeface="Arial" pitchFamily="34" charset="0"/>
            </a:rPr>
            <a:t>Safety</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assessment</a:t>
          </a:r>
          <a:r>
            <a:rPr lang="fr-BE" sz="2400" dirty="0" smtClean="0">
              <a:solidFill>
                <a:srgbClr val="055685"/>
              </a:solidFill>
              <a:latin typeface="Arial" pitchFamily="34" charset="0"/>
              <a:cs typeface="Arial" pitchFamily="34" charset="0"/>
            </a:rPr>
            <a:t> of changes to </a:t>
          </a:r>
          <a:r>
            <a:rPr lang="fr-BE" sz="2400" dirty="0" err="1" smtClean="0">
              <a:solidFill>
                <a:srgbClr val="055685"/>
              </a:solidFill>
              <a:latin typeface="Arial" pitchFamily="34" charset="0"/>
              <a:cs typeface="Arial" pitchFamily="34" charset="0"/>
            </a:rPr>
            <a:t>functional</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systems</a:t>
          </a:r>
          <a:endParaRPr lang="fr-BE" sz="2400" dirty="0" smtClean="0">
            <a:solidFill>
              <a:srgbClr val="055685"/>
            </a:solidFill>
            <a:latin typeface="Arial" pitchFamily="34" charset="0"/>
            <a:cs typeface="Arial" pitchFamily="34" charset="0"/>
          </a:endParaRPr>
        </a:p>
        <a:p>
          <a:pPr rtl="0"/>
          <a:r>
            <a:rPr lang="en-GB" sz="1200" dirty="0" smtClean="0">
              <a:solidFill>
                <a:srgbClr val="055685"/>
              </a:solidFill>
              <a:latin typeface="Arial" pitchFamily="34" charset="0"/>
              <a:cs typeface="Arial" pitchFamily="34" charset="0"/>
            </a:rPr>
            <a:t>Functional System is defined as “a combination of systems, procedures and human resources organised to perform a function within the context of ATM”</a:t>
          </a:r>
        </a:p>
        <a:p>
          <a:pPr rtl="0">
            <a:spcAft>
              <a:spcPts val="0"/>
            </a:spcAft>
          </a:pPr>
          <a:endParaRPr lang="en-GB" sz="1300" dirty="0" smtClean="0">
            <a:latin typeface="Arial" pitchFamily="34" charset="0"/>
            <a:cs typeface="Arial" pitchFamily="34" charset="0"/>
          </a:endParaRPr>
        </a:p>
      </dgm:t>
    </dgm:pt>
    <dgm:pt modelId="{6FC0C7A4-20DB-4AD2-861A-5A49D29E1433}" type="parTrans" cxnId="{E6C14719-BA77-455B-A23E-E87DE6F1BB5A}">
      <dgm:prSet/>
      <dgm:spPr/>
      <dgm:t>
        <a:bodyPr/>
        <a:lstStyle/>
        <a:p>
          <a:endParaRPr lang="en-GB">
            <a:latin typeface="Arial" pitchFamily="34" charset="0"/>
            <a:cs typeface="Arial" pitchFamily="34" charset="0"/>
          </a:endParaRPr>
        </a:p>
      </dgm:t>
    </dgm:pt>
    <dgm:pt modelId="{7BA64F32-3A85-45F1-AEAA-3BDDD352494D}" type="sibTrans" cxnId="{E6C14719-BA77-455B-A23E-E87DE6F1BB5A}">
      <dgm:prSet/>
      <dgm:spPr/>
      <dgm:t>
        <a:bodyPr/>
        <a:lstStyle/>
        <a:p>
          <a:endParaRPr lang="en-GB">
            <a:latin typeface="Arial" pitchFamily="34" charset="0"/>
            <a:cs typeface="Arial" pitchFamily="34" charset="0"/>
          </a:endParaRPr>
        </a:p>
      </dgm:t>
    </dgm:pt>
    <dgm:pt modelId="{94935E89-56F2-46C6-94CE-6DF5A9233D89}">
      <dgm:prSet custT="1"/>
      <dgm:spPr/>
      <dgm:t>
        <a:bodyPr/>
        <a:lstStyle/>
        <a:p>
          <a:pPr rtl="0"/>
          <a:r>
            <a:rPr lang="fr-BE" sz="2400" dirty="0" err="1" smtClean="0">
              <a:solidFill>
                <a:srgbClr val="055685"/>
              </a:solidFill>
              <a:latin typeface="Arial" pitchFamily="34" charset="0"/>
              <a:cs typeface="Arial" pitchFamily="34" charset="0"/>
            </a:rPr>
            <a:t>Oversight</a:t>
          </a:r>
          <a:r>
            <a:rPr lang="fr-BE" sz="2400" dirty="0" smtClean="0">
              <a:solidFill>
                <a:srgbClr val="055685"/>
              </a:solidFill>
              <a:latin typeface="Arial" pitchFamily="34" charset="0"/>
              <a:cs typeface="Arial" pitchFamily="34" charset="0"/>
            </a:rPr>
            <a:t> by </a:t>
          </a:r>
          <a:r>
            <a:rPr lang="fr-BE" sz="2400" dirty="0" err="1" smtClean="0">
              <a:solidFill>
                <a:srgbClr val="055685"/>
              </a:solidFill>
              <a:latin typeface="Arial" pitchFamily="34" charset="0"/>
              <a:cs typeface="Arial" pitchFamily="34" charset="0"/>
            </a:rPr>
            <a:t>Competent</a:t>
          </a:r>
          <a:r>
            <a:rPr lang="fr-BE" sz="2400" dirty="0" smtClean="0">
              <a:solidFill>
                <a:srgbClr val="055685"/>
              </a:solidFill>
              <a:latin typeface="Arial" pitchFamily="34" charset="0"/>
              <a:cs typeface="Arial" pitchFamily="34" charset="0"/>
            </a:rPr>
            <a:t> </a:t>
          </a:r>
          <a:r>
            <a:rPr lang="fr-BE" sz="2400" dirty="0" err="1" smtClean="0">
              <a:solidFill>
                <a:srgbClr val="055685"/>
              </a:solidFill>
              <a:latin typeface="Arial" pitchFamily="34" charset="0"/>
              <a:cs typeface="Arial" pitchFamily="34" charset="0"/>
            </a:rPr>
            <a:t>authority</a:t>
          </a:r>
          <a:endParaRPr lang="fr-BE" sz="2400" dirty="0" smtClean="0">
            <a:solidFill>
              <a:srgbClr val="055685"/>
            </a:solidFill>
            <a:latin typeface="Arial" pitchFamily="34" charset="0"/>
            <a:cs typeface="Arial" pitchFamily="34" charset="0"/>
          </a:endParaRPr>
        </a:p>
        <a:p>
          <a:pPr rtl="0"/>
          <a:r>
            <a:rPr lang="fr-BE" sz="1800" dirty="0" smtClean="0">
              <a:solidFill>
                <a:srgbClr val="055685"/>
              </a:solidFill>
              <a:latin typeface="Arial" pitchFamily="34" charset="0"/>
              <a:cs typeface="Arial" pitchFamily="34" charset="0"/>
            </a:rPr>
            <a:t>EASA= CA 1034/2011</a:t>
          </a:r>
        </a:p>
        <a:p>
          <a:pPr rtl="0"/>
          <a:r>
            <a:rPr lang="fr-BE" sz="1400" dirty="0" smtClean="0">
              <a:solidFill>
                <a:srgbClr val="055685"/>
              </a:solidFill>
              <a:latin typeface="Arial" pitchFamily="34" charset="0"/>
              <a:cs typeface="Arial" pitchFamily="34" charset="0"/>
            </a:rPr>
            <a:t>(ESSP, NM)</a:t>
          </a:r>
        </a:p>
        <a:p>
          <a:pPr rtl="0"/>
          <a:r>
            <a:rPr lang="fr-BE" sz="1400" dirty="0" err="1" smtClean="0">
              <a:solidFill>
                <a:srgbClr val="055685"/>
              </a:solidFill>
              <a:latin typeface="Arial" pitchFamily="34" charset="0"/>
              <a:cs typeface="Arial" pitchFamily="34" charset="0"/>
            </a:rPr>
            <a:t>Review</a:t>
          </a:r>
          <a:r>
            <a:rPr lang="fr-BE" sz="1400" dirty="0" smtClean="0">
              <a:solidFill>
                <a:srgbClr val="055685"/>
              </a:solidFill>
              <a:latin typeface="Arial" pitchFamily="34" charset="0"/>
              <a:cs typeface="Arial" pitchFamily="34" charset="0"/>
            </a:rPr>
            <a:t> and </a:t>
          </a:r>
          <a:r>
            <a:rPr lang="fr-BE" sz="1400" dirty="0" err="1" smtClean="0">
              <a:solidFill>
                <a:srgbClr val="055685"/>
              </a:solidFill>
              <a:latin typeface="Arial" pitchFamily="34" charset="0"/>
              <a:cs typeface="Arial" pitchFamily="34" charset="0"/>
            </a:rPr>
            <a:t>acceptance</a:t>
          </a:r>
          <a:r>
            <a:rPr lang="fr-BE" sz="1400" dirty="0" smtClean="0">
              <a:solidFill>
                <a:srgbClr val="055685"/>
              </a:solidFill>
              <a:latin typeface="Arial" pitchFamily="34" charset="0"/>
              <a:cs typeface="Arial" pitchFamily="34" charset="0"/>
            </a:rPr>
            <a:t> of the introduction of new </a:t>
          </a:r>
          <a:r>
            <a:rPr lang="fr-BE" sz="1400" dirty="0" err="1" smtClean="0">
              <a:solidFill>
                <a:srgbClr val="055685"/>
              </a:solidFill>
              <a:latin typeface="Arial" pitchFamily="34" charset="0"/>
              <a:cs typeface="Arial" pitchFamily="34" charset="0"/>
            </a:rPr>
            <a:t>functional</a:t>
          </a:r>
          <a:r>
            <a:rPr lang="fr-BE" sz="1400" dirty="0" smtClean="0">
              <a:solidFill>
                <a:srgbClr val="055685"/>
              </a:solidFill>
              <a:latin typeface="Arial" pitchFamily="34" charset="0"/>
              <a:cs typeface="Arial" pitchFamily="34" charset="0"/>
            </a:rPr>
            <a:t> </a:t>
          </a:r>
          <a:r>
            <a:rPr lang="fr-BE" sz="1400" dirty="0" err="1" smtClean="0">
              <a:solidFill>
                <a:srgbClr val="055685"/>
              </a:solidFill>
              <a:latin typeface="Arial" pitchFamily="34" charset="0"/>
              <a:cs typeface="Arial" pitchFamily="34" charset="0"/>
            </a:rPr>
            <a:t>systems</a:t>
          </a:r>
          <a:r>
            <a:rPr lang="fr-BE" sz="1400" dirty="0" smtClean="0">
              <a:solidFill>
                <a:srgbClr val="055685"/>
              </a:solidFill>
              <a:latin typeface="Arial" pitchFamily="34" charset="0"/>
              <a:cs typeface="Arial" pitchFamily="34" charset="0"/>
            </a:rPr>
            <a:t> or changes to the </a:t>
          </a:r>
          <a:r>
            <a:rPr lang="fr-BE" sz="1400" dirty="0" err="1" smtClean="0">
              <a:solidFill>
                <a:srgbClr val="055685"/>
              </a:solidFill>
              <a:latin typeface="Arial" pitchFamily="34" charset="0"/>
              <a:cs typeface="Arial" pitchFamily="34" charset="0"/>
            </a:rPr>
            <a:t>existing</a:t>
          </a:r>
          <a:r>
            <a:rPr lang="fr-BE" sz="1400" dirty="0" smtClean="0">
              <a:solidFill>
                <a:srgbClr val="055685"/>
              </a:solidFill>
              <a:latin typeface="Arial" pitchFamily="34" charset="0"/>
              <a:cs typeface="Arial" pitchFamily="34" charset="0"/>
            </a:rPr>
            <a:t> one</a:t>
          </a:r>
          <a:endParaRPr lang="en-GB" sz="1400" dirty="0">
            <a:solidFill>
              <a:srgbClr val="055685"/>
            </a:solidFill>
            <a:latin typeface="Arial" pitchFamily="34" charset="0"/>
            <a:cs typeface="Arial" pitchFamily="34" charset="0"/>
          </a:endParaRPr>
        </a:p>
      </dgm:t>
    </dgm:pt>
    <dgm:pt modelId="{711C9FC6-7771-4617-82EF-D64F1DA7DA01}" type="parTrans" cxnId="{3811EDAF-9FF6-4ABB-81DB-9FF61C648059}">
      <dgm:prSet/>
      <dgm:spPr/>
      <dgm:t>
        <a:bodyPr/>
        <a:lstStyle/>
        <a:p>
          <a:endParaRPr lang="en-GB">
            <a:latin typeface="Arial" pitchFamily="34" charset="0"/>
            <a:cs typeface="Arial" pitchFamily="34" charset="0"/>
          </a:endParaRPr>
        </a:p>
      </dgm:t>
    </dgm:pt>
    <dgm:pt modelId="{13C510F4-0E8E-4D10-A64F-67FB2F123AC1}" type="sibTrans" cxnId="{3811EDAF-9FF6-4ABB-81DB-9FF61C648059}">
      <dgm:prSet/>
      <dgm:spPr/>
      <dgm:t>
        <a:bodyPr/>
        <a:lstStyle/>
        <a:p>
          <a:endParaRPr lang="en-GB">
            <a:latin typeface="Arial" pitchFamily="34" charset="0"/>
            <a:cs typeface="Arial" pitchFamily="34" charset="0"/>
          </a:endParaRPr>
        </a:p>
      </dgm:t>
    </dgm:pt>
    <dgm:pt modelId="{2BD2C30C-F959-4AF3-8155-CFE773A5ACBD}" type="pres">
      <dgm:prSet presAssocID="{C8E3CD3F-C3DE-49C9-9568-D6BE415B8208}" presName="Name0" presStyleCnt="0">
        <dgm:presLayoutVars>
          <dgm:dir/>
          <dgm:resizeHandles val="exact"/>
        </dgm:presLayoutVars>
      </dgm:prSet>
      <dgm:spPr/>
      <dgm:t>
        <a:bodyPr/>
        <a:lstStyle/>
        <a:p>
          <a:endParaRPr lang="en-GB"/>
        </a:p>
      </dgm:t>
    </dgm:pt>
    <dgm:pt modelId="{CDF4B3B1-D3EC-49E7-A4A0-F50314EDD837}" type="pres">
      <dgm:prSet presAssocID="{2B5B70AC-B307-4583-BC68-A0D278D29FF3}" presName="composite" presStyleCnt="0"/>
      <dgm:spPr/>
      <dgm:t>
        <a:bodyPr/>
        <a:lstStyle/>
        <a:p>
          <a:endParaRPr lang="en-GB"/>
        </a:p>
      </dgm:t>
    </dgm:pt>
    <dgm:pt modelId="{49F8DE87-2411-44E8-81E5-73CBA57A0A9B}" type="pres">
      <dgm:prSet presAssocID="{2B5B70AC-B307-4583-BC68-A0D278D29FF3}" presName="rect1" presStyleLbl="trAlignAcc1" presStyleIdx="0" presStyleCnt="4">
        <dgm:presLayoutVars>
          <dgm:bulletEnabled val="1"/>
        </dgm:presLayoutVars>
      </dgm:prSet>
      <dgm:spPr/>
      <dgm:t>
        <a:bodyPr/>
        <a:lstStyle/>
        <a:p>
          <a:endParaRPr lang="en-GB"/>
        </a:p>
      </dgm:t>
    </dgm:pt>
    <dgm:pt modelId="{37E9AA0B-D891-4E01-BCD1-B8D68C18C545}" type="pres">
      <dgm:prSet presAssocID="{2B5B70AC-B307-4583-BC68-A0D278D29FF3}" presName="rect2" presStyleLbl="fgImgPlace1" presStyleIdx="0" presStyleCnt="4"/>
      <dgm:spPr>
        <a:blipFill rotWithShape="1">
          <a:blip xmlns:r="http://schemas.openxmlformats.org/officeDocument/2006/relationships" r:embed="rId1"/>
          <a:stretch>
            <a:fillRect/>
          </a:stretch>
        </a:blipFill>
      </dgm:spPr>
      <dgm:t>
        <a:bodyPr/>
        <a:lstStyle/>
        <a:p>
          <a:endParaRPr lang="en-GB"/>
        </a:p>
      </dgm:t>
    </dgm:pt>
    <dgm:pt modelId="{3C392AA7-7E74-4493-BB17-458997EA6451}" type="pres">
      <dgm:prSet presAssocID="{7395E445-9AD2-4CA8-986A-AB32EB4E6506}" presName="sibTrans" presStyleCnt="0"/>
      <dgm:spPr/>
      <dgm:t>
        <a:bodyPr/>
        <a:lstStyle/>
        <a:p>
          <a:endParaRPr lang="en-GB"/>
        </a:p>
      </dgm:t>
    </dgm:pt>
    <dgm:pt modelId="{6917C069-3370-4C4C-8BE2-2DA192B689BA}" type="pres">
      <dgm:prSet presAssocID="{00000217-92A4-4456-B425-664F642A3ACF}" presName="composite" presStyleCnt="0"/>
      <dgm:spPr/>
      <dgm:t>
        <a:bodyPr/>
        <a:lstStyle/>
        <a:p>
          <a:endParaRPr lang="en-GB"/>
        </a:p>
      </dgm:t>
    </dgm:pt>
    <dgm:pt modelId="{D708E669-96A8-4DA1-9CAB-410750866F0B}" type="pres">
      <dgm:prSet presAssocID="{00000217-92A4-4456-B425-664F642A3ACF}" presName="rect1" presStyleLbl="trAlignAcc1" presStyleIdx="1" presStyleCnt="4">
        <dgm:presLayoutVars>
          <dgm:bulletEnabled val="1"/>
        </dgm:presLayoutVars>
      </dgm:prSet>
      <dgm:spPr/>
      <dgm:t>
        <a:bodyPr/>
        <a:lstStyle/>
        <a:p>
          <a:endParaRPr lang="en-GB"/>
        </a:p>
      </dgm:t>
    </dgm:pt>
    <dgm:pt modelId="{1B01B5E7-92F9-4DBF-AC7C-B641F3D75189}" type="pres">
      <dgm:prSet presAssocID="{00000217-92A4-4456-B425-664F642A3ACF}" presName="rect2"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27000" r="-27000"/>
          </a:stretch>
        </a:blipFill>
      </dgm:spPr>
      <dgm:t>
        <a:bodyPr/>
        <a:lstStyle/>
        <a:p>
          <a:endParaRPr lang="en-GB"/>
        </a:p>
      </dgm:t>
    </dgm:pt>
    <dgm:pt modelId="{BC8F2968-32ED-4016-BFB6-3666F2746452}" type="pres">
      <dgm:prSet presAssocID="{CB20071A-5E36-4AEB-ABD0-F5710D2A2130}" presName="sibTrans" presStyleCnt="0"/>
      <dgm:spPr/>
      <dgm:t>
        <a:bodyPr/>
        <a:lstStyle/>
        <a:p>
          <a:endParaRPr lang="en-GB"/>
        </a:p>
      </dgm:t>
    </dgm:pt>
    <dgm:pt modelId="{ACD4989E-8A4E-4F07-A48F-DBA1A0977726}" type="pres">
      <dgm:prSet presAssocID="{94935E89-56F2-46C6-94CE-6DF5A9233D89}" presName="composite" presStyleCnt="0"/>
      <dgm:spPr/>
      <dgm:t>
        <a:bodyPr/>
        <a:lstStyle/>
        <a:p>
          <a:endParaRPr lang="en-GB"/>
        </a:p>
      </dgm:t>
    </dgm:pt>
    <dgm:pt modelId="{4488A37B-9003-4B2D-A056-46B5D185C5A2}" type="pres">
      <dgm:prSet presAssocID="{94935E89-56F2-46C6-94CE-6DF5A9233D89}" presName="rect1" presStyleLbl="trAlignAcc1" presStyleIdx="2" presStyleCnt="4" custScaleY="165406" custLinFactNeighborX="-293" custLinFactNeighborY="28027">
        <dgm:presLayoutVars>
          <dgm:bulletEnabled val="1"/>
        </dgm:presLayoutVars>
      </dgm:prSet>
      <dgm:spPr/>
      <dgm:t>
        <a:bodyPr/>
        <a:lstStyle/>
        <a:p>
          <a:endParaRPr lang="en-GB"/>
        </a:p>
      </dgm:t>
    </dgm:pt>
    <dgm:pt modelId="{EB8A8294-AA02-463C-9B54-59250ED87564}" type="pres">
      <dgm:prSet presAssocID="{94935E89-56F2-46C6-94CE-6DF5A9233D89}" presName="rect2"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6000" r="-6000"/>
          </a:stretch>
        </a:blipFill>
      </dgm:spPr>
      <dgm:t>
        <a:bodyPr/>
        <a:lstStyle/>
        <a:p>
          <a:endParaRPr lang="en-GB"/>
        </a:p>
      </dgm:t>
    </dgm:pt>
    <dgm:pt modelId="{07E36201-A04F-458C-BBB3-AD76B00CD7FD}" type="pres">
      <dgm:prSet presAssocID="{13C510F4-0E8E-4D10-A64F-67FB2F123AC1}" presName="sibTrans" presStyleCnt="0"/>
      <dgm:spPr/>
      <dgm:t>
        <a:bodyPr/>
        <a:lstStyle/>
        <a:p>
          <a:endParaRPr lang="en-GB"/>
        </a:p>
      </dgm:t>
    </dgm:pt>
    <dgm:pt modelId="{4EEAFEDE-4E5F-41E3-BE73-3C083219C1E8}" type="pres">
      <dgm:prSet presAssocID="{6B744524-5F22-4361-A6C6-1192DD71D5B5}" presName="composite" presStyleCnt="0"/>
      <dgm:spPr/>
      <dgm:t>
        <a:bodyPr/>
        <a:lstStyle/>
        <a:p>
          <a:endParaRPr lang="en-GB"/>
        </a:p>
      </dgm:t>
    </dgm:pt>
    <dgm:pt modelId="{FF7D8C2D-E6A6-4530-A559-E3B89A54A71D}" type="pres">
      <dgm:prSet presAssocID="{6B744524-5F22-4361-A6C6-1192DD71D5B5}" presName="rect1" presStyleLbl="trAlignAcc1" presStyleIdx="3" presStyleCnt="4" custScaleY="142468" custLinFactNeighborX="105" custLinFactNeighborY="16558">
        <dgm:presLayoutVars>
          <dgm:bulletEnabled val="1"/>
        </dgm:presLayoutVars>
      </dgm:prSet>
      <dgm:spPr/>
      <dgm:t>
        <a:bodyPr/>
        <a:lstStyle/>
        <a:p>
          <a:endParaRPr lang="en-GB"/>
        </a:p>
      </dgm:t>
    </dgm:pt>
    <dgm:pt modelId="{DD28A26B-2693-4209-92D9-2E864F836A90}" type="pres">
      <dgm:prSet presAssocID="{6B744524-5F22-4361-A6C6-1192DD71D5B5}" presName="rect2"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GB"/>
        </a:p>
      </dgm:t>
    </dgm:pt>
  </dgm:ptLst>
  <dgm:cxnLst>
    <dgm:cxn modelId="{3811EDAF-9FF6-4ABB-81DB-9FF61C648059}" srcId="{C8E3CD3F-C3DE-49C9-9568-D6BE415B8208}" destId="{94935E89-56F2-46C6-94CE-6DF5A9233D89}" srcOrd="2" destOrd="0" parTransId="{711C9FC6-7771-4617-82EF-D64F1DA7DA01}" sibTransId="{13C510F4-0E8E-4D10-A64F-67FB2F123AC1}"/>
    <dgm:cxn modelId="{DE7E64ED-EC9B-44A1-8A1F-AA85A011AFE7}" type="presOf" srcId="{6B744524-5F22-4361-A6C6-1192DD71D5B5}" destId="{FF7D8C2D-E6A6-4530-A559-E3B89A54A71D}" srcOrd="0" destOrd="0" presId="urn:microsoft.com/office/officeart/2008/layout/PictureStrips"/>
    <dgm:cxn modelId="{E6C14719-BA77-455B-A23E-E87DE6F1BB5A}" srcId="{C8E3CD3F-C3DE-49C9-9568-D6BE415B8208}" destId="{6B744524-5F22-4361-A6C6-1192DD71D5B5}" srcOrd="3" destOrd="0" parTransId="{6FC0C7A4-20DB-4AD2-861A-5A49D29E1433}" sibTransId="{7BA64F32-3A85-45F1-AEAA-3BDDD352494D}"/>
    <dgm:cxn modelId="{0B3110FC-2D44-4F6A-B254-9948CB08B649}" type="presOf" srcId="{2B5B70AC-B307-4583-BC68-A0D278D29FF3}" destId="{49F8DE87-2411-44E8-81E5-73CBA57A0A9B}" srcOrd="0" destOrd="0" presId="urn:microsoft.com/office/officeart/2008/layout/PictureStrips"/>
    <dgm:cxn modelId="{3CEA736D-7809-457F-AC84-B3A03A8EF742}" type="presOf" srcId="{C8E3CD3F-C3DE-49C9-9568-D6BE415B8208}" destId="{2BD2C30C-F959-4AF3-8155-CFE773A5ACBD}" srcOrd="0" destOrd="0" presId="urn:microsoft.com/office/officeart/2008/layout/PictureStrips"/>
    <dgm:cxn modelId="{78706695-A043-4556-9121-E7C677C0B48A}" type="presOf" srcId="{94935E89-56F2-46C6-94CE-6DF5A9233D89}" destId="{4488A37B-9003-4B2D-A056-46B5D185C5A2}" srcOrd="0" destOrd="0" presId="urn:microsoft.com/office/officeart/2008/layout/PictureStrips"/>
    <dgm:cxn modelId="{B4E7101B-90CF-4D0B-BCAA-419C599CBA4B}" srcId="{C8E3CD3F-C3DE-49C9-9568-D6BE415B8208}" destId="{00000217-92A4-4456-B425-664F642A3ACF}" srcOrd="1" destOrd="0" parTransId="{2834CE35-477A-4C97-9A4C-20318D2E4D43}" sibTransId="{CB20071A-5E36-4AEB-ABD0-F5710D2A2130}"/>
    <dgm:cxn modelId="{F00BB8DD-AA7A-4A94-A6A0-E53DB9887233}" type="presOf" srcId="{00000217-92A4-4456-B425-664F642A3ACF}" destId="{D708E669-96A8-4DA1-9CAB-410750866F0B}" srcOrd="0" destOrd="0" presId="urn:microsoft.com/office/officeart/2008/layout/PictureStrips"/>
    <dgm:cxn modelId="{BB9CDEC5-C169-4BF5-9300-085606E87AE4}" srcId="{C8E3CD3F-C3DE-49C9-9568-D6BE415B8208}" destId="{2B5B70AC-B307-4583-BC68-A0D278D29FF3}" srcOrd="0" destOrd="0" parTransId="{6D00960E-A86A-4F2A-874B-7591C5620FE6}" sibTransId="{7395E445-9AD2-4CA8-986A-AB32EB4E6506}"/>
    <dgm:cxn modelId="{600380C9-196D-4274-962A-586E8FCBD657}" type="presParOf" srcId="{2BD2C30C-F959-4AF3-8155-CFE773A5ACBD}" destId="{CDF4B3B1-D3EC-49E7-A4A0-F50314EDD837}" srcOrd="0" destOrd="0" presId="urn:microsoft.com/office/officeart/2008/layout/PictureStrips"/>
    <dgm:cxn modelId="{DA0C6AE5-050C-4295-842D-006AE64BAFC0}" type="presParOf" srcId="{CDF4B3B1-D3EC-49E7-A4A0-F50314EDD837}" destId="{49F8DE87-2411-44E8-81E5-73CBA57A0A9B}" srcOrd="0" destOrd="0" presId="urn:microsoft.com/office/officeart/2008/layout/PictureStrips"/>
    <dgm:cxn modelId="{0CF1B2C4-E1C6-4636-AFB4-C4FF2C781398}" type="presParOf" srcId="{CDF4B3B1-D3EC-49E7-A4A0-F50314EDD837}" destId="{37E9AA0B-D891-4E01-BCD1-B8D68C18C545}" srcOrd="1" destOrd="0" presId="urn:microsoft.com/office/officeart/2008/layout/PictureStrips"/>
    <dgm:cxn modelId="{3AA0B257-2AD4-422A-9D67-F29900A79CC9}" type="presParOf" srcId="{2BD2C30C-F959-4AF3-8155-CFE773A5ACBD}" destId="{3C392AA7-7E74-4493-BB17-458997EA6451}" srcOrd="1" destOrd="0" presId="urn:microsoft.com/office/officeart/2008/layout/PictureStrips"/>
    <dgm:cxn modelId="{FF956898-BE5C-4822-A2FA-02610DFFA038}" type="presParOf" srcId="{2BD2C30C-F959-4AF3-8155-CFE773A5ACBD}" destId="{6917C069-3370-4C4C-8BE2-2DA192B689BA}" srcOrd="2" destOrd="0" presId="urn:microsoft.com/office/officeart/2008/layout/PictureStrips"/>
    <dgm:cxn modelId="{2E10F0D9-33A2-4114-886F-E9906488F35F}" type="presParOf" srcId="{6917C069-3370-4C4C-8BE2-2DA192B689BA}" destId="{D708E669-96A8-4DA1-9CAB-410750866F0B}" srcOrd="0" destOrd="0" presId="urn:microsoft.com/office/officeart/2008/layout/PictureStrips"/>
    <dgm:cxn modelId="{1CC76C52-CC6F-47F1-9E32-66DF0D277EFC}" type="presParOf" srcId="{6917C069-3370-4C4C-8BE2-2DA192B689BA}" destId="{1B01B5E7-92F9-4DBF-AC7C-B641F3D75189}" srcOrd="1" destOrd="0" presId="urn:microsoft.com/office/officeart/2008/layout/PictureStrips"/>
    <dgm:cxn modelId="{801737A0-1A19-4F54-B8DE-0CBD9A93D179}" type="presParOf" srcId="{2BD2C30C-F959-4AF3-8155-CFE773A5ACBD}" destId="{BC8F2968-32ED-4016-BFB6-3666F2746452}" srcOrd="3" destOrd="0" presId="urn:microsoft.com/office/officeart/2008/layout/PictureStrips"/>
    <dgm:cxn modelId="{5C9AC49C-E5E1-41F6-8309-2F0E682E696A}" type="presParOf" srcId="{2BD2C30C-F959-4AF3-8155-CFE773A5ACBD}" destId="{ACD4989E-8A4E-4F07-A48F-DBA1A0977726}" srcOrd="4" destOrd="0" presId="urn:microsoft.com/office/officeart/2008/layout/PictureStrips"/>
    <dgm:cxn modelId="{64ED5D2B-26F6-49B9-980D-C47BD2590072}" type="presParOf" srcId="{ACD4989E-8A4E-4F07-A48F-DBA1A0977726}" destId="{4488A37B-9003-4B2D-A056-46B5D185C5A2}" srcOrd="0" destOrd="0" presId="urn:microsoft.com/office/officeart/2008/layout/PictureStrips"/>
    <dgm:cxn modelId="{81DB1EFE-9071-4F63-999D-94B02DE51169}" type="presParOf" srcId="{ACD4989E-8A4E-4F07-A48F-DBA1A0977726}" destId="{EB8A8294-AA02-463C-9B54-59250ED87564}" srcOrd="1" destOrd="0" presId="urn:microsoft.com/office/officeart/2008/layout/PictureStrips"/>
    <dgm:cxn modelId="{AB45A36F-B58E-4FAC-955B-32A7B381D849}" type="presParOf" srcId="{2BD2C30C-F959-4AF3-8155-CFE773A5ACBD}" destId="{07E36201-A04F-458C-BBB3-AD76B00CD7FD}" srcOrd="5" destOrd="0" presId="urn:microsoft.com/office/officeart/2008/layout/PictureStrips"/>
    <dgm:cxn modelId="{E6B54360-FF12-4DAD-ABCD-F701E0F2455B}" type="presParOf" srcId="{2BD2C30C-F959-4AF3-8155-CFE773A5ACBD}" destId="{4EEAFEDE-4E5F-41E3-BE73-3C083219C1E8}" srcOrd="6" destOrd="0" presId="urn:microsoft.com/office/officeart/2008/layout/PictureStrips"/>
    <dgm:cxn modelId="{E478526D-04D5-46B4-BA37-3BA6893CEB57}" type="presParOf" srcId="{4EEAFEDE-4E5F-41E3-BE73-3C083219C1E8}" destId="{FF7D8C2D-E6A6-4530-A559-E3B89A54A71D}" srcOrd="0" destOrd="0" presId="urn:microsoft.com/office/officeart/2008/layout/PictureStrips"/>
    <dgm:cxn modelId="{30FEFF68-DC60-4F95-809F-51D3BDED0EFE}" type="presParOf" srcId="{4EEAFEDE-4E5F-41E3-BE73-3C083219C1E8}" destId="{DD28A26B-2693-4209-92D9-2E864F836A90}" srcOrd="1" destOrd="0" presId="urn:microsoft.com/office/officeart/2008/layout/PictureStrip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DF78E3-AE05-46B2-8D31-346768CAB549}">
      <dsp:nvSpPr>
        <dsp:cNvPr id="0" name=""/>
        <dsp:cNvSpPr/>
      </dsp:nvSpPr>
      <dsp:spPr>
        <a:xfrm>
          <a:off x="372199" y="3873"/>
          <a:ext cx="2425941" cy="1940753"/>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8000" b="-58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6B10A23-14EE-46C0-9DE0-14A8C0046F33}">
      <dsp:nvSpPr>
        <dsp:cNvPr id="0" name=""/>
        <dsp:cNvSpPr/>
      </dsp:nvSpPr>
      <dsp:spPr>
        <a:xfrm>
          <a:off x="590534" y="1750551"/>
          <a:ext cx="2159088" cy="679263"/>
        </a:xfrm>
        <a:prstGeom prst="wedgeRectCallout">
          <a:avLst>
            <a:gd name="adj1" fmla="val 20250"/>
            <a:gd name="adj2" fmla="val -60700"/>
          </a:avLst>
        </a:prstGeom>
        <a:gradFill rotWithShape="0">
          <a:gsLst>
            <a:gs pos="0">
              <a:schemeClr val="accent1">
                <a:shade val="50000"/>
                <a:hueOff val="0"/>
                <a:satOff val="0"/>
                <a:lumOff val="0"/>
                <a:alphaOff val="0"/>
                <a:shade val="51000"/>
                <a:satMod val="130000"/>
              </a:schemeClr>
            </a:gs>
            <a:gs pos="80000">
              <a:schemeClr val="accent1">
                <a:shade val="50000"/>
                <a:hueOff val="0"/>
                <a:satOff val="0"/>
                <a:lumOff val="0"/>
                <a:alphaOff val="0"/>
                <a:shade val="93000"/>
                <a:satMod val="130000"/>
              </a:schemeClr>
            </a:gs>
            <a:gs pos="100000">
              <a:schemeClr val="accent1">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smtClean="0">
              <a:latin typeface="Arial" pitchFamily="34" charset="0"/>
              <a:cs typeface="Arial" pitchFamily="34" charset="0"/>
            </a:rPr>
            <a:t>Founded in 2003</a:t>
          </a:r>
          <a:endParaRPr lang="en-GB" sz="1800" kern="1200" noProof="0">
            <a:latin typeface="Arial" pitchFamily="34" charset="0"/>
            <a:cs typeface="Arial" pitchFamily="34" charset="0"/>
          </a:endParaRPr>
        </a:p>
      </dsp:txBody>
      <dsp:txXfrm>
        <a:off x="590534" y="1750551"/>
        <a:ext cx="2159088" cy="679263"/>
      </dsp:txXfrm>
    </dsp:sp>
    <dsp:sp modelId="{E0C62A3E-06C9-4284-940E-CE553C3DCFAE}">
      <dsp:nvSpPr>
        <dsp:cNvPr id="0" name=""/>
        <dsp:cNvSpPr/>
      </dsp:nvSpPr>
      <dsp:spPr>
        <a:xfrm>
          <a:off x="3040735" y="3873"/>
          <a:ext cx="2425941" cy="1940753"/>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3000" b="-13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DC39043-48CD-46A1-8779-06D933482008}">
      <dsp:nvSpPr>
        <dsp:cNvPr id="0" name=""/>
        <dsp:cNvSpPr/>
      </dsp:nvSpPr>
      <dsp:spPr>
        <a:xfrm>
          <a:off x="3259070" y="1750551"/>
          <a:ext cx="2159088" cy="679263"/>
        </a:xfrm>
        <a:prstGeom prst="wedgeRectCallout">
          <a:avLst>
            <a:gd name="adj1" fmla="val 20250"/>
            <a:gd name="adj2" fmla="val -60700"/>
          </a:avLst>
        </a:prstGeom>
        <a:gradFill rotWithShape="0">
          <a:gsLst>
            <a:gs pos="0">
              <a:schemeClr val="accent1">
                <a:shade val="50000"/>
                <a:hueOff val="261068"/>
                <a:satOff val="-14638"/>
                <a:lumOff val="19321"/>
                <a:alphaOff val="0"/>
                <a:shade val="51000"/>
                <a:satMod val="130000"/>
              </a:schemeClr>
            </a:gs>
            <a:gs pos="80000">
              <a:schemeClr val="accent1">
                <a:shade val="50000"/>
                <a:hueOff val="261068"/>
                <a:satOff val="-14638"/>
                <a:lumOff val="19321"/>
                <a:alphaOff val="0"/>
                <a:shade val="93000"/>
                <a:satMod val="130000"/>
              </a:schemeClr>
            </a:gs>
            <a:gs pos="100000">
              <a:schemeClr val="accent1">
                <a:shade val="50000"/>
                <a:hueOff val="261068"/>
                <a:satOff val="-14638"/>
                <a:lumOff val="193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dirty="0" smtClean="0">
              <a:latin typeface="Arial" pitchFamily="34" charset="0"/>
              <a:cs typeface="Arial" pitchFamily="34" charset="0"/>
            </a:rPr>
            <a:t>Built on experience from the JAA</a:t>
          </a:r>
          <a:endParaRPr lang="en-GB" sz="1800" kern="1200" noProof="0" dirty="0">
            <a:latin typeface="Arial" pitchFamily="34" charset="0"/>
            <a:cs typeface="Arial" pitchFamily="34" charset="0"/>
          </a:endParaRPr>
        </a:p>
      </dsp:txBody>
      <dsp:txXfrm>
        <a:off x="3259070" y="1750551"/>
        <a:ext cx="2159088" cy="679263"/>
      </dsp:txXfrm>
    </dsp:sp>
    <dsp:sp modelId="{1CEECD25-B637-40DA-BA50-E12F189D4136}">
      <dsp:nvSpPr>
        <dsp:cNvPr id="0" name=""/>
        <dsp:cNvSpPr/>
      </dsp:nvSpPr>
      <dsp:spPr>
        <a:xfrm>
          <a:off x="5709271" y="3873"/>
          <a:ext cx="2425941" cy="1940753"/>
        </a:xfrm>
        <a:prstGeom prst="rect">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000" b="-1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C4EDC4BB-1895-42B9-A339-B67E0FDB6A82}">
      <dsp:nvSpPr>
        <dsp:cNvPr id="0" name=""/>
        <dsp:cNvSpPr/>
      </dsp:nvSpPr>
      <dsp:spPr>
        <a:xfrm>
          <a:off x="5927606" y="1750551"/>
          <a:ext cx="2159088" cy="679263"/>
        </a:xfrm>
        <a:prstGeom prst="wedgeRectCallout">
          <a:avLst>
            <a:gd name="adj1" fmla="val 20250"/>
            <a:gd name="adj2" fmla="val -60700"/>
          </a:avLst>
        </a:prstGeom>
        <a:gradFill rotWithShape="0">
          <a:gsLst>
            <a:gs pos="0">
              <a:schemeClr val="accent1">
                <a:shade val="50000"/>
                <a:hueOff val="522136"/>
                <a:satOff val="-29275"/>
                <a:lumOff val="38642"/>
                <a:alphaOff val="0"/>
                <a:shade val="51000"/>
                <a:satMod val="130000"/>
              </a:schemeClr>
            </a:gs>
            <a:gs pos="80000">
              <a:schemeClr val="accent1">
                <a:shade val="50000"/>
                <a:hueOff val="522136"/>
                <a:satOff val="-29275"/>
                <a:lumOff val="38642"/>
                <a:alphaOff val="0"/>
                <a:shade val="93000"/>
                <a:satMod val="130000"/>
              </a:schemeClr>
            </a:gs>
            <a:gs pos="100000">
              <a:schemeClr val="accent1">
                <a:shade val="50000"/>
                <a:hueOff val="522136"/>
                <a:satOff val="-29275"/>
                <a:lumOff val="386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smtClean="0">
              <a:latin typeface="Arial" pitchFamily="34" charset="0"/>
              <a:cs typeface="Arial" pitchFamily="34" charset="0"/>
            </a:rPr>
            <a:t>Located in Cologne, Germany</a:t>
          </a:r>
          <a:endParaRPr lang="en-GB" sz="1800" kern="1200" noProof="0">
            <a:latin typeface="Arial" pitchFamily="34" charset="0"/>
            <a:cs typeface="Arial" pitchFamily="34" charset="0"/>
          </a:endParaRPr>
        </a:p>
      </dsp:txBody>
      <dsp:txXfrm>
        <a:off x="5927606" y="1750551"/>
        <a:ext cx="2159088" cy="679263"/>
      </dsp:txXfrm>
    </dsp:sp>
    <dsp:sp modelId="{4A2F3059-497D-4706-9FCC-D10F72A34AB8}">
      <dsp:nvSpPr>
        <dsp:cNvPr id="0" name=""/>
        <dsp:cNvSpPr/>
      </dsp:nvSpPr>
      <dsp:spPr>
        <a:xfrm>
          <a:off x="1706467" y="2672409"/>
          <a:ext cx="2425941" cy="1940753"/>
        </a:xfrm>
        <a:prstGeom prst="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26E24AE-79E0-471A-B2F0-A84B5E22AB55}">
      <dsp:nvSpPr>
        <dsp:cNvPr id="0" name=""/>
        <dsp:cNvSpPr/>
      </dsp:nvSpPr>
      <dsp:spPr>
        <a:xfrm>
          <a:off x="1924802" y="4419087"/>
          <a:ext cx="2159088" cy="679263"/>
        </a:xfrm>
        <a:prstGeom prst="wedgeRectCallout">
          <a:avLst>
            <a:gd name="adj1" fmla="val 20250"/>
            <a:gd name="adj2" fmla="val -60700"/>
          </a:avLst>
        </a:prstGeom>
        <a:gradFill rotWithShape="0">
          <a:gsLst>
            <a:gs pos="0">
              <a:schemeClr val="accent1">
                <a:shade val="50000"/>
                <a:hueOff val="522136"/>
                <a:satOff val="-29275"/>
                <a:lumOff val="38642"/>
                <a:alphaOff val="0"/>
                <a:shade val="51000"/>
                <a:satMod val="130000"/>
              </a:schemeClr>
            </a:gs>
            <a:gs pos="80000">
              <a:schemeClr val="accent1">
                <a:shade val="50000"/>
                <a:hueOff val="522136"/>
                <a:satOff val="-29275"/>
                <a:lumOff val="38642"/>
                <a:alphaOff val="0"/>
                <a:shade val="93000"/>
                <a:satMod val="130000"/>
              </a:schemeClr>
            </a:gs>
            <a:gs pos="100000">
              <a:schemeClr val="accent1">
                <a:shade val="50000"/>
                <a:hueOff val="522136"/>
                <a:satOff val="-29275"/>
                <a:lumOff val="38642"/>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smtClean="0">
              <a:latin typeface="Arial" pitchFamily="34" charset="0"/>
              <a:cs typeface="Arial" pitchFamily="34" charset="0"/>
            </a:rPr>
            <a:t>Staff of more than 700</a:t>
          </a:r>
          <a:endParaRPr lang="en-GB" sz="1800" kern="1200" noProof="0">
            <a:latin typeface="Arial" pitchFamily="34" charset="0"/>
            <a:cs typeface="Arial" pitchFamily="34" charset="0"/>
          </a:endParaRPr>
        </a:p>
      </dsp:txBody>
      <dsp:txXfrm>
        <a:off x="1924802" y="4419087"/>
        <a:ext cx="2159088" cy="679263"/>
      </dsp:txXfrm>
    </dsp:sp>
    <dsp:sp modelId="{16808ED5-F2AD-4DDF-9B32-FE2BB47B5A3D}">
      <dsp:nvSpPr>
        <dsp:cNvPr id="0" name=""/>
        <dsp:cNvSpPr/>
      </dsp:nvSpPr>
      <dsp:spPr>
        <a:xfrm>
          <a:off x="4375003" y="2672409"/>
          <a:ext cx="2425941" cy="1940753"/>
        </a:xfrm>
        <a:prstGeom prst="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t="-32000" b="-32000"/>
          </a:stretch>
        </a:blip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B2888873-92E0-43E7-9721-64483CD6F999}">
      <dsp:nvSpPr>
        <dsp:cNvPr id="0" name=""/>
        <dsp:cNvSpPr/>
      </dsp:nvSpPr>
      <dsp:spPr>
        <a:xfrm>
          <a:off x="4593338" y="4419087"/>
          <a:ext cx="2159088" cy="679263"/>
        </a:xfrm>
        <a:prstGeom prst="wedgeRectCallout">
          <a:avLst>
            <a:gd name="adj1" fmla="val 20250"/>
            <a:gd name="adj2" fmla="val -60700"/>
          </a:avLst>
        </a:prstGeom>
        <a:gradFill rotWithShape="0">
          <a:gsLst>
            <a:gs pos="0">
              <a:schemeClr val="accent1">
                <a:shade val="50000"/>
                <a:hueOff val="261068"/>
                <a:satOff val="-14638"/>
                <a:lumOff val="19321"/>
                <a:alphaOff val="0"/>
                <a:shade val="51000"/>
                <a:satMod val="130000"/>
              </a:schemeClr>
            </a:gs>
            <a:gs pos="80000">
              <a:schemeClr val="accent1">
                <a:shade val="50000"/>
                <a:hueOff val="261068"/>
                <a:satOff val="-14638"/>
                <a:lumOff val="19321"/>
                <a:alphaOff val="0"/>
                <a:shade val="93000"/>
                <a:satMod val="130000"/>
              </a:schemeClr>
            </a:gs>
            <a:gs pos="100000">
              <a:schemeClr val="accent1">
                <a:shade val="50000"/>
                <a:hueOff val="261068"/>
                <a:satOff val="-14638"/>
                <a:lumOff val="19321"/>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en-GB" sz="1800" kern="1200" noProof="0" smtClean="0">
              <a:latin typeface="Arial" pitchFamily="34" charset="0"/>
              <a:cs typeface="Arial" pitchFamily="34" charset="0"/>
            </a:rPr>
            <a:t>Headed by Mr Patrick Goudou</a:t>
          </a:r>
          <a:endParaRPr lang="en-GB" sz="1800" kern="1200" noProof="0">
            <a:latin typeface="Arial" pitchFamily="34" charset="0"/>
            <a:cs typeface="Arial" pitchFamily="34" charset="0"/>
          </a:endParaRPr>
        </a:p>
      </dsp:txBody>
      <dsp:txXfrm>
        <a:off x="4593338" y="4419087"/>
        <a:ext cx="2159088" cy="6792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0834" name="Rectangle 2"/>
          <p:cNvSpPr>
            <a:spLocks noGrp="1" noChangeArrowheads="1"/>
          </p:cNvSpPr>
          <p:nvPr>
            <p:ph type="hdr" sz="quarter"/>
          </p:nvPr>
        </p:nvSpPr>
        <p:spPr bwMode="auto">
          <a:xfrm>
            <a:off x="0"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5" name="Rectangle 3"/>
          <p:cNvSpPr>
            <a:spLocks noGrp="1" noChangeArrowheads="1"/>
          </p:cNvSpPr>
          <p:nvPr>
            <p:ph type="dt" sz="quarter" idx="1"/>
          </p:nvPr>
        </p:nvSpPr>
        <p:spPr bwMode="auto">
          <a:xfrm>
            <a:off x="3884614"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US"/>
          </a:p>
        </p:txBody>
      </p:sp>
      <p:sp>
        <p:nvSpPr>
          <p:cNvPr id="120836" name="Rectangle 4"/>
          <p:cNvSpPr>
            <a:spLocks noGrp="1" noChangeArrowheads="1"/>
          </p:cNvSpPr>
          <p:nvPr>
            <p:ph type="ftr" sz="quarter" idx="2"/>
          </p:nvPr>
        </p:nvSpPr>
        <p:spPr bwMode="auto">
          <a:xfrm>
            <a:off x="0" y="8772668"/>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US"/>
          </a:p>
        </p:txBody>
      </p:sp>
      <p:sp>
        <p:nvSpPr>
          <p:cNvPr id="120837" name="Rectangle 5"/>
          <p:cNvSpPr>
            <a:spLocks noGrp="1" noChangeArrowheads="1"/>
          </p:cNvSpPr>
          <p:nvPr>
            <p:ph type="sldNum" sz="quarter" idx="3"/>
          </p:nvPr>
        </p:nvSpPr>
        <p:spPr bwMode="auto">
          <a:xfrm>
            <a:off x="3884614" y="8772668"/>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7E1DE36F-13F9-4901-8C03-72FC223288A0}" type="slidenum">
              <a:rPr lang="en-US"/>
              <a:pPr/>
              <a:t>‹nr.›</a:t>
            </a:fld>
            <a:endParaRPr lang="en-US"/>
          </a:p>
        </p:txBody>
      </p:sp>
    </p:spTree>
    <p:extLst>
      <p:ext uri="{BB962C8B-B14F-4D97-AF65-F5344CB8AC3E}">
        <p14:creationId xmlns:p14="http://schemas.microsoft.com/office/powerpoint/2010/main" val="25979567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19" name="Rectangle 3"/>
          <p:cNvSpPr>
            <a:spLocks noGrp="1" noChangeArrowheads="1"/>
          </p:cNvSpPr>
          <p:nvPr>
            <p:ph type="dt" idx="1"/>
          </p:nvPr>
        </p:nvSpPr>
        <p:spPr bwMode="auto">
          <a:xfrm>
            <a:off x="3884614" y="0"/>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200">
                <a:solidFill>
                  <a:schemeClr val="tx1"/>
                </a:solidFill>
                <a:latin typeface="Arial" charset="0"/>
              </a:defRPr>
            </a:lvl1pPr>
          </a:lstStyle>
          <a:p>
            <a:endParaRPr lang="en-GB"/>
          </a:p>
        </p:txBody>
      </p:sp>
      <p:sp>
        <p:nvSpPr>
          <p:cNvPr id="9220" name="Rectangle 4"/>
          <p:cNvSpPr>
            <a:spLocks noGrp="1" noRot="1" noChangeAspect="1" noChangeArrowheads="1" noTextEdit="1"/>
          </p:cNvSpPr>
          <p:nvPr>
            <p:ph type="sldImg" idx="2"/>
          </p:nvPr>
        </p:nvSpPr>
        <p:spPr bwMode="auto">
          <a:xfrm>
            <a:off x="1120775" y="692150"/>
            <a:ext cx="4616450" cy="346392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9221" name="Rectangle 5"/>
          <p:cNvSpPr>
            <a:spLocks noGrp="1" noChangeArrowheads="1"/>
          </p:cNvSpPr>
          <p:nvPr>
            <p:ph type="body" sz="quarter" idx="3"/>
          </p:nvPr>
        </p:nvSpPr>
        <p:spPr bwMode="auto">
          <a:xfrm>
            <a:off x="685801" y="4387136"/>
            <a:ext cx="5486400" cy="4156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9222" name="Rectangle 6"/>
          <p:cNvSpPr>
            <a:spLocks noGrp="1" noChangeArrowheads="1"/>
          </p:cNvSpPr>
          <p:nvPr>
            <p:ph type="ftr" sz="quarter" idx="4"/>
          </p:nvPr>
        </p:nvSpPr>
        <p:spPr bwMode="auto">
          <a:xfrm>
            <a:off x="0" y="8772668"/>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spcBef>
                <a:spcPct val="0"/>
              </a:spcBef>
              <a:buSzTx/>
              <a:buFontTx/>
              <a:buNone/>
              <a:defRPr sz="1200">
                <a:solidFill>
                  <a:schemeClr val="tx1"/>
                </a:solidFill>
                <a:latin typeface="Arial" charset="0"/>
              </a:defRPr>
            </a:lvl1pPr>
          </a:lstStyle>
          <a:p>
            <a:endParaRPr lang="en-GB"/>
          </a:p>
        </p:txBody>
      </p:sp>
      <p:sp>
        <p:nvSpPr>
          <p:cNvPr id="9223" name="Rectangle 7"/>
          <p:cNvSpPr>
            <a:spLocks noGrp="1" noChangeArrowheads="1"/>
          </p:cNvSpPr>
          <p:nvPr>
            <p:ph type="sldNum" sz="quarter" idx="5"/>
          </p:nvPr>
        </p:nvSpPr>
        <p:spPr bwMode="auto">
          <a:xfrm>
            <a:off x="3884614" y="8772668"/>
            <a:ext cx="2971800" cy="461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spcBef>
                <a:spcPct val="0"/>
              </a:spcBef>
              <a:buSzTx/>
              <a:buFontTx/>
              <a:buNone/>
              <a:defRPr sz="1200">
                <a:solidFill>
                  <a:schemeClr val="tx1"/>
                </a:solidFill>
                <a:latin typeface="Arial" charset="0"/>
              </a:defRPr>
            </a:lvl1pPr>
          </a:lstStyle>
          <a:p>
            <a:fld id="{0EFF31F3-CE89-4136-A225-ED0A3913A096}" type="slidenum">
              <a:rPr lang="en-GB"/>
              <a:pPr/>
              <a:t>‹nr.›</a:t>
            </a:fld>
            <a:endParaRPr lang="en-GB"/>
          </a:p>
        </p:txBody>
      </p:sp>
    </p:spTree>
    <p:extLst>
      <p:ext uri="{BB962C8B-B14F-4D97-AF65-F5344CB8AC3E}">
        <p14:creationId xmlns:p14="http://schemas.microsoft.com/office/powerpoint/2010/main" val="3722316827"/>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002E3E-B78B-4E38-8E90-16C4D129F227}" type="slidenum">
              <a:rPr lang="en-GB"/>
              <a:pPr/>
              <a:t>1</a:t>
            </a:fld>
            <a:endParaRPr lang="en-GB" dirty="0"/>
          </a:p>
        </p:txBody>
      </p:sp>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33B4BB-A55A-4757-977C-4CE049B8F652}" type="slidenum">
              <a:rPr lang="en-GB"/>
              <a:pPr/>
              <a:t>25</a:t>
            </a:fld>
            <a:endParaRPr lang="en-GB"/>
          </a:p>
        </p:txBody>
      </p:sp>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p:txBody>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68"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4" name="Rectangle 2"/>
          <p:cNvSpPr>
            <a:spLocks noGrp="1" noChangeArrowheads="1"/>
          </p:cNvSpPr>
          <p:nvPr>
            <p:ph type="ctrTitle"/>
          </p:nvPr>
        </p:nvSpPr>
        <p:spPr>
          <a:xfrm>
            <a:off x="1042988" y="1628775"/>
            <a:ext cx="6842125" cy="2016125"/>
          </a:xfrm>
        </p:spPr>
        <p:txBody>
          <a:bodyPr/>
          <a:lstStyle>
            <a:lvl1pPr>
              <a:defRPr b="1"/>
            </a:lvl1pPr>
          </a:lstStyle>
          <a:p>
            <a:pPr lvl="0"/>
            <a:r>
              <a:rPr lang="nl-BE" noProof="0" smtClean="0"/>
              <a:t>Title presentation</a:t>
            </a:r>
            <a:endParaRPr lang="en-GB" noProof="0" smtClean="0"/>
          </a:p>
        </p:txBody>
      </p:sp>
      <p:sp>
        <p:nvSpPr>
          <p:cNvPr id="8195" name="Rectangle 3"/>
          <p:cNvSpPr>
            <a:spLocks noGrp="1" noChangeArrowheads="1"/>
          </p:cNvSpPr>
          <p:nvPr>
            <p:ph type="subTitle" idx="1"/>
          </p:nvPr>
        </p:nvSpPr>
        <p:spPr>
          <a:xfrm>
            <a:off x="1050925" y="3716338"/>
            <a:ext cx="6400800" cy="1752600"/>
          </a:xfrm>
        </p:spPr>
        <p:txBody>
          <a:bodyPr tIns="46800"/>
          <a:lstStyle>
            <a:lvl1pPr marL="0" indent="0">
              <a:lnSpc>
                <a:spcPct val="70000"/>
              </a:lnSpc>
              <a:buFontTx/>
              <a:buNone/>
              <a:defRPr sz="2200">
                <a:solidFill>
                  <a:schemeClr val="bg1"/>
                </a:solidFill>
              </a:defRPr>
            </a:lvl1pPr>
          </a:lstStyle>
          <a:p>
            <a:pPr lvl="0"/>
            <a:r>
              <a:rPr lang="pt-BR" noProof="0" smtClean="0"/>
              <a:t>Name</a:t>
            </a:r>
          </a:p>
          <a:p>
            <a:pPr lvl="0"/>
            <a:r>
              <a:rPr lang="pt-BR" noProof="0" smtClean="0"/>
              <a:t>Title</a:t>
            </a:r>
          </a:p>
          <a:p>
            <a:pPr lvl="0"/>
            <a:r>
              <a:rPr lang="pt-BR" noProof="0" smtClean="0"/>
              <a:t>Date</a:t>
            </a:r>
            <a:endParaRPr lang="en-GB" noProof="0" smtClean="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B83AC072-FD32-4B31-84CD-003A50A2CE52}" type="datetime1">
              <a:rPr lang="en-GB"/>
              <a:pPr/>
              <a:t>30/10/2012</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72186CCA-CBFA-4180-8AB5-AD112913F37E}" type="slidenum">
              <a:rPr lang="en-GB"/>
              <a:pPr/>
              <a:t>‹nr.›</a:t>
            </a:fld>
            <a:endParaRPr lang="en-GB"/>
          </a:p>
        </p:txBody>
      </p:sp>
    </p:spTree>
    <p:extLst>
      <p:ext uri="{BB962C8B-B14F-4D97-AF65-F5344CB8AC3E}">
        <p14:creationId xmlns:p14="http://schemas.microsoft.com/office/powerpoint/2010/main" val="250321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115888"/>
            <a:ext cx="2132012" cy="6265862"/>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115888"/>
            <a:ext cx="6243638" cy="6265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6EAD75E2-8703-4E2E-98A0-9EBD8552DF72}" type="datetime1">
              <a:rPr lang="en-GB"/>
              <a:pPr/>
              <a:t>30/10/2012</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1928BDAB-7ECD-4CB3-A401-507AC70FEF38}" type="slidenum">
              <a:rPr lang="en-GB"/>
              <a:pPr/>
              <a:t>‹nr.›</a:t>
            </a:fld>
            <a:endParaRPr lang="en-GB"/>
          </a:p>
        </p:txBody>
      </p:sp>
    </p:spTree>
    <p:extLst>
      <p:ext uri="{BB962C8B-B14F-4D97-AF65-F5344CB8AC3E}">
        <p14:creationId xmlns:p14="http://schemas.microsoft.com/office/powerpoint/2010/main" val="17450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115888"/>
            <a:ext cx="8528050" cy="6265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34925" y="6524625"/>
            <a:ext cx="1871663" cy="333375"/>
          </a:xfrm>
        </p:spPr>
        <p:txBody>
          <a:bodyPr/>
          <a:lstStyle>
            <a:lvl1pPr>
              <a:defRPr/>
            </a:lvl1pPr>
          </a:lstStyle>
          <a:p>
            <a:fld id="{463B6C04-31AB-4FF4-A367-04B756873B55}" type="datetime1">
              <a:rPr lang="en-GB"/>
              <a:pPr/>
              <a:t>30/10/2012</a:t>
            </a:fld>
            <a:endParaRPr lang="en-GB"/>
          </a:p>
        </p:txBody>
      </p:sp>
      <p:sp>
        <p:nvSpPr>
          <p:cNvPr id="4" name="Footer Placeholder 3"/>
          <p:cNvSpPr>
            <a:spLocks noGrp="1"/>
          </p:cNvSpPr>
          <p:nvPr>
            <p:ph type="ftr" sz="quarter" idx="11"/>
          </p:nvPr>
        </p:nvSpPr>
        <p:spPr>
          <a:xfrm>
            <a:off x="1979613" y="6524625"/>
            <a:ext cx="5472112" cy="333375"/>
          </a:xfrm>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a:xfrm>
            <a:off x="7451725" y="6524625"/>
            <a:ext cx="1692275" cy="333375"/>
          </a:xfrm>
        </p:spPr>
        <p:txBody>
          <a:bodyPr/>
          <a:lstStyle>
            <a:lvl1pPr>
              <a:defRPr/>
            </a:lvl1pPr>
          </a:lstStyle>
          <a:p>
            <a:fld id="{77F050F3-2A90-4640-B86B-BFD534908701}" type="slidenum">
              <a:rPr lang="en-GB"/>
              <a:pPr/>
              <a:t>‹nr.›</a:t>
            </a:fld>
            <a:endParaRPr lang="en-GB"/>
          </a:p>
        </p:txBody>
      </p:sp>
    </p:spTree>
    <p:extLst>
      <p:ext uri="{BB962C8B-B14F-4D97-AF65-F5344CB8AC3E}">
        <p14:creationId xmlns:p14="http://schemas.microsoft.com/office/powerpoint/2010/main" val="1204218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E8A5C5EB-6871-4E0D-81DE-DC876B60CF41}" type="datetime1">
              <a:rPr lang="en-GB"/>
              <a:pPr/>
              <a:t>30/10/2012</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66D10E59-468C-4112-9554-08819BC7E972}" type="slidenum">
              <a:rPr lang="en-GB"/>
              <a:pPr/>
              <a:t>‹nr.›</a:t>
            </a:fld>
            <a:endParaRPr lang="en-GB"/>
          </a:p>
        </p:txBody>
      </p:sp>
    </p:spTree>
    <p:extLst>
      <p:ext uri="{BB962C8B-B14F-4D97-AF65-F5344CB8AC3E}">
        <p14:creationId xmlns:p14="http://schemas.microsoft.com/office/powerpoint/2010/main" val="47886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3DBA3B25-7A90-482A-AF4B-3687B9F67EEA}" type="datetime1">
              <a:rPr lang="en-GB"/>
              <a:pPr/>
              <a:t>30/10/2012</a:t>
            </a:fld>
            <a:endParaRPr lang="en-GB"/>
          </a:p>
        </p:txBody>
      </p:sp>
      <p:sp>
        <p:nvSpPr>
          <p:cNvPr id="5" name="Footer Placeholder 4"/>
          <p:cNvSpPr>
            <a:spLocks noGrp="1"/>
          </p:cNvSpPr>
          <p:nvPr>
            <p:ph type="ftr" sz="quarter" idx="11"/>
          </p:nvPr>
        </p:nvSpPr>
        <p:spPr/>
        <p:txBody>
          <a:bodyPr/>
          <a:lstStyle>
            <a:lvl1pPr>
              <a:defRPr/>
            </a:lvl1p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lvl1pPr>
              <a:defRPr/>
            </a:lvl1pPr>
          </a:lstStyle>
          <a:p>
            <a:fld id="{00772647-5F68-42B2-B53D-59B0EB3F0B32}" type="slidenum">
              <a:rPr lang="en-GB"/>
              <a:pPr/>
              <a:t>‹nr.›</a:t>
            </a:fld>
            <a:endParaRPr lang="en-GB"/>
          </a:p>
        </p:txBody>
      </p:sp>
    </p:spTree>
    <p:extLst>
      <p:ext uri="{BB962C8B-B14F-4D97-AF65-F5344CB8AC3E}">
        <p14:creationId xmlns:p14="http://schemas.microsoft.com/office/powerpoint/2010/main" val="2800830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279525"/>
            <a:ext cx="4176713"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86313" y="1279525"/>
            <a:ext cx="41783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fld id="{1F7DBB71-97F3-49B2-B93D-82F1F3D221E9}" type="datetime1">
              <a:rPr lang="en-GB"/>
              <a:pPr/>
              <a:t>30/10/2012</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675679BD-A34F-40E2-A6DC-78C69A9445B4}" type="slidenum">
              <a:rPr lang="en-GB"/>
              <a:pPr/>
              <a:t>‹nr.›</a:t>
            </a:fld>
            <a:endParaRPr lang="en-GB"/>
          </a:p>
        </p:txBody>
      </p:sp>
    </p:spTree>
    <p:extLst>
      <p:ext uri="{BB962C8B-B14F-4D97-AF65-F5344CB8AC3E}">
        <p14:creationId xmlns:p14="http://schemas.microsoft.com/office/powerpoint/2010/main" val="1077926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fld id="{C5CADD70-0720-4D6C-A5BF-D3DFF0F24814}" type="datetime1">
              <a:rPr lang="en-GB"/>
              <a:pPr/>
              <a:t>30/10/2012</a:t>
            </a:fld>
            <a:endParaRPr lang="en-GB"/>
          </a:p>
        </p:txBody>
      </p:sp>
      <p:sp>
        <p:nvSpPr>
          <p:cNvPr id="8" name="Footer Placeholder 7"/>
          <p:cNvSpPr>
            <a:spLocks noGrp="1"/>
          </p:cNvSpPr>
          <p:nvPr>
            <p:ph type="ftr" sz="quarter" idx="11"/>
          </p:nvPr>
        </p:nvSpPr>
        <p:spPr/>
        <p:txBody>
          <a:bodyPr/>
          <a:lstStyle>
            <a:lvl1pPr>
              <a:defRPr/>
            </a:lvl1pPr>
          </a:lstStyle>
          <a:p>
            <a:r>
              <a:rPr lang="en-GB" dirty="0" smtClean="0"/>
              <a:t>The EASA / EU system</a:t>
            </a:r>
            <a:endParaRPr lang="en-GB" dirty="0"/>
          </a:p>
        </p:txBody>
      </p:sp>
      <p:sp>
        <p:nvSpPr>
          <p:cNvPr id="9" name="Slide Number Placeholder 8"/>
          <p:cNvSpPr>
            <a:spLocks noGrp="1"/>
          </p:cNvSpPr>
          <p:nvPr>
            <p:ph type="sldNum" sz="quarter" idx="12"/>
          </p:nvPr>
        </p:nvSpPr>
        <p:spPr/>
        <p:txBody>
          <a:bodyPr/>
          <a:lstStyle>
            <a:lvl1pPr>
              <a:defRPr/>
            </a:lvl1pPr>
          </a:lstStyle>
          <a:p>
            <a:fld id="{E8F223CC-D49D-4012-BF2B-F7AD1B03BDEF}" type="slidenum">
              <a:rPr lang="en-GB"/>
              <a:pPr/>
              <a:t>‹nr.›</a:t>
            </a:fld>
            <a:endParaRPr lang="en-GB"/>
          </a:p>
        </p:txBody>
      </p:sp>
    </p:spTree>
    <p:extLst>
      <p:ext uri="{BB962C8B-B14F-4D97-AF65-F5344CB8AC3E}">
        <p14:creationId xmlns:p14="http://schemas.microsoft.com/office/powerpoint/2010/main" val="3917103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fld id="{6D08C423-5E83-4C13-BEB2-D225B551E1EE}" type="datetime1">
              <a:rPr lang="en-GB"/>
              <a:pPr/>
              <a:t>30/10/2012</a:t>
            </a:fld>
            <a:endParaRPr lang="en-GB"/>
          </a:p>
        </p:txBody>
      </p:sp>
      <p:sp>
        <p:nvSpPr>
          <p:cNvPr id="4" name="Footer Placeholder 3"/>
          <p:cNvSpPr>
            <a:spLocks noGrp="1"/>
          </p:cNvSpPr>
          <p:nvPr>
            <p:ph type="ftr" sz="quarter" idx="11"/>
          </p:nvPr>
        </p:nvSpPr>
        <p:spPr/>
        <p:txBody>
          <a:bodyPr/>
          <a:lstStyle>
            <a:lvl1pPr>
              <a:defRPr/>
            </a:lvl1pPr>
          </a:lstStyle>
          <a:p>
            <a:r>
              <a:rPr lang="en-GB" dirty="0" smtClean="0"/>
              <a:t>The EASA / EU system</a:t>
            </a:r>
            <a:endParaRPr lang="en-GB" dirty="0"/>
          </a:p>
        </p:txBody>
      </p:sp>
      <p:sp>
        <p:nvSpPr>
          <p:cNvPr id="5" name="Slide Number Placeholder 4"/>
          <p:cNvSpPr>
            <a:spLocks noGrp="1"/>
          </p:cNvSpPr>
          <p:nvPr>
            <p:ph type="sldNum" sz="quarter" idx="12"/>
          </p:nvPr>
        </p:nvSpPr>
        <p:spPr/>
        <p:txBody>
          <a:bodyPr/>
          <a:lstStyle>
            <a:lvl1pPr>
              <a:defRPr/>
            </a:lvl1pPr>
          </a:lstStyle>
          <a:p>
            <a:fld id="{E28FCCCD-C9CB-4FE4-9510-81559E55C009}" type="slidenum">
              <a:rPr lang="en-GB"/>
              <a:pPr/>
              <a:t>‹nr.›</a:t>
            </a:fld>
            <a:endParaRPr lang="en-GB"/>
          </a:p>
        </p:txBody>
      </p:sp>
    </p:spTree>
    <p:extLst>
      <p:ext uri="{BB962C8B-B14F-4D97-AF65-F5344CB8AC3E}">
        <p14:creationId xmlns:p14="http://schemas.microsoft.com/office/powerpoint/2010/main" val="3652694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92F3B0F4-700F-481C-B6ED-2499873B9976}" type="datetime1">
              <a:rPr lang="en-GB"/>
              <a:pPr/>
              <a:t>30/10/2012</a:t>
            </a:fld>
            <a:endParaRPr lang="en-GB"/>
          </a:p>
        </p:txBody>
      </p:sp>
      <p:sp>
        <p:nvSpPr>
          <p:cNvPr id="3" name="Footer Placeholder 2"/>
          <p:cNvSpPr>
            <a:spLocks noGrp="1"/>
          </p:cNvSpPr>
          <p:nvPr>
            <p:ph type="ftr" sz="quarter" idx="11"/>
          </p:nvPr>
        </p:nvSpPr>
        <p:spPr/>
        <p:txBody>
          <a:bodyPr/>
          <a:lstStyle>
            <a:lvl1pPr>
              <a:defRPr/>
            </a:lvl1pPr>
          </a:lstStyle>
          <a:p>
            <a:r>
              <a:rPr lang="en-GB" dirty="0" smtClean="0"/>
              <a:t>The EASA / EU system</a:t>
            </a:r>
            <a:endParaRPr lang="en-GB" dirty="0"/>
          </a:p>
        </p:txBody>
      </p:sp>
      <p:sp>
        <p:nvSpPr>
          <p:cNvPr id="4" name="Slide Number Placeholder 3"/>
          <p:cNvSpPr>
            <a:spLocks noGrp="1"/>
          </p:cNvSpPr>
          <p:nvPr>
            <p:ph type="sldNum" sz="quarter" idx="12"/>
          </p:nvPr>
        </p:nvSpPr>
        <p:spPr/>
        <p:txBody>
          <a:bodyPr/>
          <a:lstStyle>
            <a:lvl1pPr>
              <a:defRPr/>
            </a:lvl1pPr>
          </a:lstStyle>
          <a:p>
            <a:fld id="{08DA8E6F-0DE7-4D5B-B26B-12C4E1A27C99}" type="slidenum">
              <a:rPr lang="en-GB"/>
              <a:pPr/>
              <a:t>‹nr.›</a:t>
            </a:fld>
            <a:endParaRPr lang="en-GB"/>
          </a:p>
        </p:txBody>
      </p:sp>
    </p:spTree>
    <p:extLst>
      <p:ext uri="{BB962C8B-B14F-4D97-AF65-F5344CB8AC3E}">
        <p14:creationId xmlns:p14="http://schemas.microsoft.com/office/powerpoint/2010/main" val="2683341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06F7259C-1EB3-4D79-B276-3CB4DA70F012}" type="datetime1">
              <a:rPr lang="en-GB"/>
              <a:pPr/>
              <a:t>30/10/2012</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15748778-9BB3-477D-89EF-B149B1BB7A17}" type="slidenum">
              <a:rPr lang="en-GB"/>
              <a:pPr/>
              <a:t>‹nr.›</a:t>
            </a:fld>
            <a:endParaRPr lang="en-GB"/>
          </a:p>
        </p:txBody>
      </p:sp>
    </p:spTree>
    <p:extLst>
      <p:ext uri="{BB962C8B-B14F-4D97-AF65-F5344CB8AC3E}">
        <p14:creationId xmlns:p14="http://schemas.microsoft.com/office/powerpoint/2010/main" val="225895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4DC85AD6-6A2C-4DCC-B8BA-6F62AE18B488}" type="datetime1">
              <a:rPr lang="en-GB"/>
              <a:pPr/>
              <a:t>30/10/2012</a:t>
            </a:fld>
            <a:endParaRPr lang="en-GB"/>
          </a:p>
        </p:txBody>
      </p:sp>
      <p:sp>
        <p:nvSpPr>
          <p:cNvPr id="6" name="Footer Placeholder 5"/>
          <p:cNvSpPr>
            <a:spLocks noGrp="1"/>
          </p:cNvSpPr>
          <p:nvPr>
            <p:ph type="ftr" sz="quarter" idx="11"/>
          </p:nvPr>
        </p:nvSpPr>
        <p:spPr/>
        <p:txBody>
          <a:bodyPr/>
          <a:lstStyle>
            <a:lvl1pPr>
              <a:defRPr/>
            </a:lvl1pPr>
          </a:lstStyle>
          <a:p>
            <a:r>
              <a:rPr lang="en-GB" dirty="0" smtClean="0"/>
              <a:t>The EASA / EU system</a:t>
            </a:r>
            <a:endParaRPr lang="en-GB" dirty="0"/>
          </a:p>
        </p:txBody>
      </p:sp>
      <p:sp>
        <p:nvSpPr>
          <p:cNvPr id="7" name="Slide Number Placeholder 6"/>
          <p:cNvSpPr>
            <a:spLocks noGrp="1"/>
          </p:cNvSpPr>
          <p:nvPr>
            <p:ph type="sldNum" sz="quarter" idx="12"/>
          </p:nvPr>
        </p:nvSpPr>
        <p:spPr/>
        <p:txBody>
          <a:bodyPr/>
          <a:lstStyle>
            <a:lvl1pPr>
              <a:defRPr/>
            </a:lvl1pPr>
          </a:lstStyle>
          <a:p>
            <a:fld id="{35832C6D-E71B-4AEE-9BE0-6117EB1DF56A}" type="slidenum">
              <a:rPr lang="en-GB"/>
              <a:pPr/>
              <a:t>‹nr.›</a:t>
            </a:fld>
            <a:endParaRPr lang="en-GB"/>
          </a:p>
        </p:txBody>
      </p:sp>
    </p:spTree>
    <p:extLst>
      <p:ext uri="{BB962C8B-B14F-4D97-AF65-F5344CB8AC3E}">
        <p14:creationId xmlns:p14="http://schemas.microsoft.com/office/powerpoint/2010/main" val="2499837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image" Target="../media/image7.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7" name="Picture 13" descr="normalpage"/>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26" name="Rectangle 2"/>
          <p:cNvSpPr>
            <a:spLocks noGrp="1" noChangeArrowheads="1"/>
          </p:cNvSpPr>
          <p:nvPr>
            <p:ph type="title"/>
          </p:nvPr>
        </p:nvSpPr>
        <p:spPr bwMode="auto">
          <a:xfrm>
            <a:off x="755650" y="115888"/>
            <a:ext cx="8229600" cy="79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Title presentation</a:t>
            </a:r>
          </a:p>
        </p:txBody>
      </p:sp>
      <p:sp>
        <p:nvSpPr>
          <p:cNvPr id="1027" name="Rectangle 3"/>
          <p:cNvSpPr>
            <a:spLocks noGrp="1" noChangeArrowheads="1"/>
          </p:cNvSpPr>
          <p:nvPr>
            <p:ph type="body" idx="1"/>
          </p:nvPr>
        </p:nvSpPr>
        <p:spPr bwMode="auto">
          <a:xfrm>
            <a:off x="457200" y="1279525"/>
            <a:ext cx="8507413" cy="5102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First level</a:t>
            </a:r>
          </a:p>
          <a:p>
            <a:pPr lvl="1"/>
            <a:r>
              <a:rPr lang="en-GB" smtClean="0"/>
              <a:t>Second level</a:t>
            </a:r>
          </a:p>
          <a:p>
            <a:pPr lvl="2"/>
            <a:r>
              <a:rPr lang="en-GB" smtClean="0"/>
              <a:t>Third level</a:t>
            </a:r>
          </a:p>
          <a:p>
            <a:pPr lvl="3"/>
            <a:r>
              <a:rPr lang="en-GB" smtClean="0"/>
              <a:t>Fourth level</a:t>
            </a:r>
          </a:p>
          <a:p>
            <a:pPr lvl="4"/>
            <a:r>
              <a:rPr lang="en-GB" smtClean="0"/>
              <a:t>Fifth level</a:t>
            </a:r>
          </a:p>
          <a:p>
            <a:pPr lvl="4"/>
            <a:endParaRPr lang="en-GB" smtClean="0"/>
          </a:p>
        </p:txBody>
      </p:sp>
      <p:sp>
        <p:nvSpPr>
          <p:cNvPr id="1028" name="Rectangle 4"/>
          <p:cNvSpPr>
            <a:spLocks noGrp="1" noChangeArrowheads="1"/>
          </p:cNvSpPr>
          <p:nvPr>
            <p:ph type="dt" sz="half" idx="2"/>
          </p:nvPr>
        </p:nvSpPr>
        <p:spPr bwMode="auto">
          <a:xfrm>
            <a:off x="34925" y="6524625"/>
            <a:ext cx="1871663"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SzTx/>
              <a:buFontTx/>
              <a:buNone/>
              <a:defRPr sz="1400">
                <a:solidFill>
                  <a:schemeClr val="bg1"/>
                </a:solidFill>
                <a:latin typeface="Arial" pitchFamily="34" charset="0"/>
                <a:cs typeface="Arial" pitchFamily="34" charset="0"/>
              </a:defRPr>
            </a:lvl1pPr>
          </a:lstStyle>
          <a:p>
            <a:r>
              <a:rPr lang="en-GB" dirty="0" smtClean="0"/>
              <a:t>03/02/2012</a:t>
            </a:r>
            <a:endParaRPr lang="en-GB" dirty="0"/>
          </a:p>
        </p:txBody>
      </p:sp>
      <p:sp>
        <p:nvSpPr>
          <p:cNvPr id="1029" name="Rectangle 5"/>
          <p:cNvSpPr>
            <a:spLocks noGrp="1" noChangeArrowheads="1"/>
          </p:cNvSpPr>
          <p:nvPr>
            <p:ph type="ftr" sz="quarter" idx="3"/>
          </p:nvPr>
        </p:nvSpPr>
        <p:spPr bwMode="auto">
          <a:xfrm>
            <a:off x="1979613" y="6524625"/>
            <a:ext cx="5472112"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SzTx/>
              <a:buFontTx/>
              <a:buNone/>
              <a:defRPr sz="1400">
                <a:solidFill>
                  <a:schemeClr val="bg1"/>
                </a:solidFill>
                <a:latin typeface="Arial" pitchFamily="34" charset="0"/>
                <a:cs typeface="Arial" pitchFamily="34" charset="0"/>
              </a:defRPr>
            </a:lvl1pPr>
          </a:lstStyle>
          <a:p>
            <a:r>
              <a:rPr lang="en-GB" dirty="0" smtClean="0"/>
              <a:t>EASA presentation</a:t>
            </a:r>
            <a:endParaRPr lang="en-GB" dirty="0"/>
          </a:p>
        </p:txBody>
      </p:sp>
      <p:sp>
        <p:nvSpPr>
          <p:cNvPr id="1030" name="Rectangle 6"/>
          <p:cNvSpPr>
            <a:spLocks noGrp="1" noChangeArrowheads="1"/>
          </p:cNvSpPr>
          <p:nvPr>
            <p:ph type="sldNum" sz="quarter" idx="4"/>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SzTx/>
              <a:buFontTx/>
              <a:buNone/>
              <a:defRPr sz="1400">
                <a:solidFill>
                  <a:schemeClr val="bg1"/>
                </a:solidFill>
                <a:latin typeface="Arial" pitchFamily="34" charset="0"/>
                <a:cs typeface="Arial" pitchFamily="34" charset="0"/>
              </a:defRPr>
            </a:lvl1pPr>
          </a:lstStyle>
          <a:p>
            <a:fld id="{E53D5E79-F591-4BAF-9DE3-2B73EB95ADF4}" type="slidenum">
              <a:rPr lang="en-GB" smtClean="0"/>
              <a:pPr/>
              <a:t>‹nr.›</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hf hdr="0"/>
  <p:txStyles>
    <p:titleStyle>
      <a:lvl1pPr algn="l" rtl="0" fontAlgn="base">
        <a:lnSpc>
          <a:spcPct val="75000"/>
        </a:lnSpc>
        <a:spcBef>
          <a:spcPct val="0"/>
        </a:spcBef>
        <a:spcAft>
          <a:spcPct val="0"/>
        </a:spcAft>
        <a:defRPr sz="3600">
          <a:solidFill>
            <a:schemeClr val="bg1"/>
          </a:solidFill>
          <a:latin typeface="+mj-lt"/>
          <a:ea typeface="+mj-ea"/>
          <a:cs typeface="+mj-cs"/>
        </a:defRPr>
      </a:lvl1pPr>
      <a:lvl2pPr algn="l" rtl="0" fontAlgn="base">
        <a:lnSpc>
          <a:spcPct val="75000"/>
        </a:lnSpc>
        <a:spcBef>
          <a:spcPct val="0"/>
        </a:spcBef>
        <a:spcAft>
          <a:spcPct val="0"/>
        </a:spcAft>
        <a:defRPr sz="3600">
          <a:solidFill>
            <a:schemeClr val="bg1"/>
          </a:solidFill>
          <a:latin typeface="Verdana" pitchFamily="34" charset="0"/>
        </a:defRPr>
      </a:lvl2pPr>
      <a:lvl3pPr algn="l" rtl="0" fontAlgn="base">
        <a:lnSpc>
          <a:spcPct val="75000"/>
        </a:lnSpc>
        <a:spcBef>
          <a:spcPct val="0"/>
        </a:spcBef>
        <a:spcAft>
          <a:spcPct val="0"/>
        </a:spcAft>
        <a:defRPr sz="3600">
          <a:solidFill>
            <a:schemeClr val="bg1"/>
          </a:solidFill>
          <a:latin typeface="Verdana" pitchFamily="34" charset="0"/>
        </a:defRPr>
      </a:lvl3pPr>
      <a:lvl4pPr algn="l" rtl="0" fontAlgn="base">
        <a:lnSpc>
          <a:spcPct val="75000"/>
        </a:lnSpc>
        <a:spcBef>
          <a:spcPct val="0"/>
        </a:spcBef>
        <a:spcAft>
          <a:spcPct val="0"/>
        </a:spcAft>
        <a:defRPr sz="3600">
          <a:solidFill>
            <a:schemeClr val="bg1"/>
          </a:solidFill>
          <a:latin typeface="Verdana" pitchFamily="34" charset="0"/>
        </a:defRPr>
      </a:lvl4pPr>
      <a:lvl5pPr algn="l" rtl="0" fontAlgn="base">
        <a:lnSpc>
          <a:spcPct val="75000"/>
        </a:lnSpc>
        <a:spcBef>
          <a:spcPct val="0"/>
        </a:spcBef>
        <a:spcAft>
          <a:spcPct val="0"/>
        </a:spcAft>
        <a:defRPr sz="3600">
          <a:solidFill>
            <a:schemeClr val="bg1"/>
          </a:solidFill>
          <a:latin typeface="Verdana" pitchFamily="34" charset="0"/>
        </a:defRPr>
      </a:lvl5pPr>
      <a:lvl6pPr marL="457200" algn="l" rtl="0" fontAlgn="base">
        <a:lnSpc>
          <a:spcPct val="75000"/>
        </a:lnSpc>
        <a:spcBef>
          <a:spcPct val="0"/>
        </a:spcBef>
        <a:spcAft>
          <a:spcPct val="0"/>
        </a:spcAft>
        <a:defRPr sz="3600">
          <a:solidFill>
            <a:schemeClr val="bg1"/>
          </a:solidFill>
          <a:latin typeface="Verdana" pitchFamily="34" charset="0"/>
        </a:defRPr>
      </a:lvl6pPr>
      <a:lvl7pPr marL="914400" algn="l" rtl="0" fontAlgn="base">
        <a:lnSpc>
          <a:spcPct val="75000"/>
        </a:lnSpc>
        <a:spcBef>
          <a:spcPct val="0"/>
        </a:spcBef>
        <a:spcAft>
          <a:spcPct val="0"/>
        </a:spcAft>
        <a:defRPr sz="3600">
          <a:solidFill>
            <a:schemeClr val="bg1"/>
          </a:solidFill>
          <a:latin typeface="Verdana" pitchFamily="34" charset="0"/>
        </a:defRPr>
      </a:lvl7pPr>
      <a:lvl8pPr marL="1371600" algn="l" rtl="0" fontAlgn="base">
        <a:lnSpc>
          <a:spcPct val="75000"/>
        </a:lnSpc>
        <a:spcBef>
          <a:spcPct val="0"/>
        </a:spcBef>
        <a:spcAft>
          <a:spcPct val="0"/>
        </a:spcAft>
        <a:defRPr sz="3600">
          <a:solidFill>
            <a:schemeClr val="bg1"/>
          </a:solidFill>
          <a:latin typeface="Verdana" pitchFamily="34" charset="0"/>
        </a:defRPr>
      </a:lvl8pPr>
      <a:lvl9pPr marL="1828800" algn="l" rtl="0" fontAlgn="base">
        <a:lnSpc>
          <a:spcPct val="75000"/>
        </a:lnSpc>
        <a:spcBef>
          <a:spcPct val="0"/>
        </a:spcBef>
        <a:spcAft>
          <a:spcPct val="0"/>
        </a:spcAft>
        <a:defRPr sz="3600">
          <a:solidFill>
            <a:schemeClr val="bg1"/>
          </a:solidFill>
          <a:latin typeface="Verdana" pitchFamily="34" charset="0"/>
        </a:defRPr>
      </a:lvl9pPr>
    </p:titleStyle>
    <p:bodyStyle>
      <a:lvl1pPr marL="342900" indent="-342900" algn="l" rtl="0" fontAlgn="base">
        <a:spcBef>
          <a:spcPct val="20000"/>
        </a:spcBef>
        <a:spcAft>
          <a:spcPct val="0"/>
        </a:spcAft>
        <a:buSzPct val="80000"/>
        <a:buBlip>
          <a:blip r:embed="rId15"/>
        </a:buBlip>
        <a:defRPr sz="3200">
          <a:solidFill>
            <a:srgbClr val="055685"/>
          </a:solidFill>
          <a:latin typeface="+mn-lt"/>
          <a:ea typeface="+mn-ea"/>
          <a:cs typeface="+mn-cs"/>
        </a:defRPr>
      </a:lvl1pPr>
      <a:lvl2pPr marL="742950" indent="-285750" algn="l" rtl="0" fontAlgn="base">
        <a:spcBef>
          <a:spcPct val="20000"/>
        </a:spcBef>
        <a:spcAft>
          <a:spcPct val="0"/>
        </a:spcAft>
        <a:buSzPct val="80000"/>
        <a:buBlip>
          <a:blip r:embed="rId16"/>
        </a:buBlip>
        <a:defRPr sz="2800">
          <a:solidFill>
            <a:srgbClr val="055685"/>
          </a:solidFill>
          <a:latin typeface="+mn-lt"/>
        </a:defRPr>
      </a:lvl2pPr>
      <a:lvl3pPr marL="1143000" indent="-228600" algn="l" rtl="0" fontAlgn="base">
        <a:spcBef>
          <a:spcPct val="20000"/>
        </a:spcBef>
        <a:spcAft>
          <a:spcPct val="0"/>
        </a:spcAft>
        <a:buSzPct val="80000"/>
        <a:buBlip>
          <a:blip r:embed="rId17"/>
        </a:buBlip>
        <a:defRPr sz="2400">
          <a:solidFill>
            <a:srgbClr val="055685"/>
          </a:solidFill>
          <a:latin typeface="+mn-lt"/>
        </a:defRPr>
      </a:lvl3pPr>
      <a:lvl4pPr marL="1600200" indent="-228600" algn="l" rtl="0" fontAlgn="base">
        <a:spcBef>
          <a:spcPct val="20000"/>
        </a:spcBef>
        <a:spcAft>
          <a:spcPct val="0"/>
        </a:spcAft>
        <a:buSzPct val="80000"/>
        <a:buBlip>
          <a:blip r:embed="rId18"/>
        </a:buBlip>
        <a:defRPr sz="2000">
          <a:solidFill>
            <a:srgbClr val="055685"/>
          </a:solidFill>
          <a:latin typeface="+mn-lt"/>
        </a:defRPr>
      </a:lvl4pPr>
      <a:lvl5pPr marL="2057400" indent="-228600" algn="l" rtl="0" fontAlgn="base">
        <a:spcBef>
          <a:spcPct val="20000"/>
        </a:spcBef>
        <a:spcAft>
          <a:spcPct val="0"/>
        </a:spcAft>
        <a:buSzPct val="80000"/>
        <a:buBlip>
          <a:blip r:embed="rId19"/>
        </a:buBlip>
        <a:defRPr sz="2000">
          <a:solidFill>
            <a:srgbClr val="055685"/>
          </a:solidFill>
          <a:latin typeface="+mn-lt"/>
        </a:defRPr>
      </a:lvl5pPr>
      <a:lvl6pPr marL="2514600" indent="-228600" algn="l" rtl="0" fontAlgn="base">
        <a:spcBef>
          <a:spcPct val="20000"/>
        </a:spcBef>
        <a:spcAft>
          <a:spcPct val="0"/>
        </a:spcAft>
        <a:buSzPct val="80000"/>
        <a:buBlip>
          <a:blip r:embed="rId19"/>
        </a:buBlip>
        <a:defRPr sz="2000">
          <a:solidFill>
            <a:srgbClr val="055685"/>
          </a:solidFill>
          <a:latin typeface="+mn-lt"/>
        </a:defRPr>
      </a:lvl6pPr>
      <a:lvl7pPr marL="2971800" indent="-228600" algn="l" rtl="0" fontAlgn="base">
        <a:spcBef>
          <a:spcPct val="20000"/>
        </a:spcBef>
        <a:spcAft>
          <a:spcPct val="0"/>
        </a:spcAft>
        <a:buSzPct val="80000"/>
        <a:buBlip>
          <a:blip r:embed="rId19"/>
        </a:buBlip>
        <a:defRPr sz="2000">
          <a:solidFill>
            <a:srgbClr val="055685"/>
          </a:solidFill>
          <a:latin typeface="+mn-lt"/>
        </a:defRPr>
      </a:lvl7pPr>
      <a:lvl8pPr marL="3429000" indent="-228600" algn="l" rtl="0" fontAlgn="base">
        <a:spcBef>
          <a:spcPct val="20000"/>
        </a:spcBef>
        <a:spcAft>
          <a:spcPct val="0"/>
        </a:spcAft>
        <a:buSzPct val="80000"/>
        <a:buBlip>
          <a:blip r:embed="rId19"/>
        </a:buBlip>
        <a:defRPr sz="2000">
          <a:solidFill>
            <a:srgbClr val="055685"/>
          </a:solidFill>
          <a:latin typeface="+mn-lt"/>
        </a:defRPr>
      </a:lvl8pPr>
      <a:lvl9pPr marL="3886200" indent="-228600" algn="l" rtl="0" fontAlgn="base">
        <a:spcBef>
          <a:spcPct val="20000"/>
        </a:spcBef>
        <a:spcAft>
          <a:spcPct val="0"/>
        </a:spcAft>
        <a:buSzPct val="80000"/>
        <a:buBlip>
          <a:blip r:embed="rId19"/>
        </a:buBlip>
        <a:defRPr sz="2000">
          <a:solidFill>
            <a:srgbClr val="05568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0.jpe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11560" y="1800101"/>
            <a:ext cx="7776864" cy="2016125"/>
          </a:xfrm>
        </p:spPr>
        <p:txBody>
          <a:bodyPr/>
          <a:lstStyle/>
          <a:p>
            <a:pPr algn="ctr"/>
            <a:r>
              <a:rPr lang="en-GB" sz="3200" dirty="0" smtClean="0">
                <a:latin typeface="Arial" pitchFamily="34" charset="0"/>
                <a:cs typeface="Arial" pitchFamily="34" charset="0"/>
              </a:rPr>
              <a:t>Introduction to EASA and expectations</a:t>
            </a:r>
            <a:endParaRPr lang="en-GB" sz="3200" dirty="0">
              <a:latin typeface="Arial" pitchFamily="34" charset="0"/>
              <a:cs typeface="Arial" pitchFamily="34" charset="0"/>
            </a:endParaRPr>
          </a:p>
        </p:txBody>
      </p:sp>
      <p:sp>
        <p:nvSpPr>
          <p:cNvPr id="2051" name="Rectangle 3"/>
          <p:cNvSpPr>
            <a:spLocks noGrp="1" noChangeArrowheads="1"/>
          </p:cNvSpPr>
          <p:nvPr>
            <p:ph type="subTitle" idx="1"/>
          </p:nvPr>
        </p:nvSpPr>
        <p:spPr>
          <a:xfrm>
            <a:off x="1987624" y="4509120"/>
            <a:ext cx="6400800" cy="1008112"/>
          </a:xfrm>
        </p:spPr>
        <p:txBody>
          <a:bodyPr/>
          <a:lstStyle/>
          <a:p>
            <a:pPr algn="r">
              <a:spcBef>
                <a:spcPts val="1200"/>
              </a:spcBef>
            </a:pPr>
            <a:endParaRPr lang="en-GB" sz="2000" dirty="0">
              <a:latin typeface="Arial" pitchFamily="34" charset="0"/>
              <a:cs typeface="Arial" pitchFamily="34" charset="0"/>
            </a:endParaRPr>
          </a:p>
          <a:p>
            <a:pPr algn="r">
              <a:spcBef>
                <a:spcPts val="1200"/>
              </a:spcBef>
            </a:pPr>
            <a:r>
              <a:rPr lang="en-GB" sz="2000" dirty="0" smtClean="0">
                <a:latin typeface="Arial" pitchFamily="34" charset="0"/>
                <a:cs typeface="Arial" pitchFamily="34" charset="0"/>
              </a:rPr>
              <a:t>30 October 2012</a:t>
            </a:r>
          </a:p>
          <a:p>
            <a:pPr algn="r">
              <a:spcBef>
                <a:spcPts val="1200"/>
              </a:spcBef>
            </a:pPr>
            <a:r>
              <a:rPr lang="en-GB" sz="2000" dirty="0" smtClean="0">
                <a:latin typeface="Arial" pitchFamily="34" charset="0"/>
                <a:cs typeface="Arial" pitchFamily="34" charset="0"/>
              </a:rPr>
              <a:t>NLR Amsterdam</a:t>
            </a:r>
          </a:p>
          <a:p>
            <a:pPr algn="r">
              <a:spcBef>
                <a:spcPts val="1200"/>
              </a:spcBef>
            </a:pPr>
            <a:r>
              <a:rPr lang="fr-BE" sz="1800" dirty="0" smtClean="0">
                <a:latin typeface="Arial" pitchFamily="34" charset="0"/>
                <a:cs typeface="Arial" pitchFamily="34" charset="0"/>
              </a:rPr>
              <a:t>Ken Engelstad</a:t>
            </a:r>
            <a:endParaRPr lang="en-GB" sz="1800" dirty="0">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79" y="3322357"/>
            <a:ext cx="2413000" cy="603250"/>
          </a:xfrm>
          <a:prstGeom prst="rect">
            <a:avLst/>
          </a:prstGeom>
        </p:spPr>
      </p:pic>
      <p:sp>
        <p:nvSpPr>
          <p:cNvPr id="3" name="Rectangle 2"/>
          <p:cNvSpPr/>
          <p:nvPr/>
        </p:nvSpPr>
        <p:spPr bwMode="auto">
          <a:xfrm>
            <a:off x="4086158" y="3322358"/>
            <a:ext cx="3150138" cy="603250"/>
          </a:xfrm>
          <a:prstGeom prst="rect">
            <a:avLst/>
          </a:prstGeom>
          <a:solidFill>
            <a:schemeClr val="bg1"/>
          </a:solidFill>
          <a:ln>
            <a:noFill/>
          </a:ln>
          <a:effectLst/>
          <a:extLst/>
        </p:spPr>
        <p:txBody>
          <a:bodyPr vert="horz" wrap="square" lIns="91440" tIns="45720" rIns="91440" bIns="45720" numCol="1" rtlCol="0" anchor="ctr" anchorCtr="0" compatLnSpc="1">
            <a:prstTxWarp prst="textNoShape">
              <a:avLst/>
            </a:prstTxWarp>
          </a:bodyPr>
          <a:lstStyle/>
          <a:p>
            <a:pPr>
              <a:buNone/>
            </a:pPr>
            <a:r>
              <a:rPr lang="fr-BE" sz="2400" dirty="0" smtClean="0"/>
              <a:t>Workshop </a:t>
            </a:r>
            <a:r>
              <a:rPr kumimoji="0" lang="fr-BE" sz="2400" i="0" u="none" strike="noStrike" cap="none" normalizeH="0" baseline="0" dirty="0" smtClean="0">
                <a:ln>
                  <a:noFill/>
                </a:ln>
                <a:solidFill>
                  <a:srgbClr val="055685"/>
                </a:solidFill>
                <a:effectLst/>
              </a:rPr>
              <a:t>User Group 1</a:t>
            </a:r>
            <a:endParaRPr kumimoji="0" lang="en-GB" sz="2400" i="0" u="none" strike="noStrike" cap="none" normalizeH="0" baseline="0" dirty="0" smtClean="0">
              <a:ln>
                <a:noFill/>
              </a:ln>
              <a:solidFill>
                <a:srgbClr val="055685"/>
              </a:solidFill>
              <a:effectLst/>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p:txBody>
          <a:bodyPr/>
          <a:lstStyle/>
          <a:p>
            <a:r>
              <a:rPr lang="en-GB" sz="2800" b="1" dirty="0" smtClean="0">
                <a:solidFill>
                  <a:srgbClr val="FFFFFF"/>
                </a:solidFill>
              </a:rPr>
              <a:t>ATM/ANS rules (EASA) in force</a:t>
            </a:r>
            <a:endParaRPr lang="en-GB" sz="2800" dirty="0" smtClean="0">
              <a:latin typeface="Calibri" pitchFamily="34" charset="0"/>
            </a:endParaRPr>
          </a:p>
        </p:txBody>
      </p:sp>
      <p:sp>
        <p:nvSpPr>
          <p:cNvPr id="6147" name="AutoShape 10"/>
          <p:cNvSpPr>
            <a:spLocks noChangeArrowheads="1"/>
          </p:cNvSpPr>
          <p:nvPr/>
        </p:nvSpPr>
        <p:spPr bwMode="auto">
          <a:xfrm>
            <a:off x="146050" y="1958975"/>
            <a:ext cx="1360488" cy="1235075"/>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2000" b="1">
                <a:solidFill>
                  <a:srgbClr val="FFFFFF"/>
                </a:solidFill>
              </a:rPr>
              <a:t>ATM/ANS </a:t>
            </a:r>
          </a:p>
          <a:p>
            <a:pPr algn="ctr">
              <a:spcBef>
                <a:spcPct val="0"/>
              </a:spcBef>
              <a:buSzTx/>
              <a:buFontTx/>
              <a:buNone/>
            </a:pPr>
            <a:r>
              <a:rPr lang="en-GB" sz="2000" b="1">
                <a:solidFill>
                  <a:srgbClr val="FFFFFF"/>
                </a:solidFill>
              </a:rPr>
              <a:t>Providers</a:t>
            </a:r>
            <a:r>
              <a:rPr lang="en-GB" sz="1800" b="1" i="1">
                <a:solidFill>
                  <a:srgbClr val="FFFFFF"/>
                </a:solidFill>
              </a:rPr>
              <a:t> </a:t>
            </a:r>
          </a:p>
          <a:p>
            <a:pPr algn="ctr">
              <a:spcBef>
                <a:spcPct val="0"/>
              </a:spcBef>
              <a:buSzTx/>
              <a:buFontTx/>
              <a:buNone/>
            </a:pPr>
            <a:r>
              <a:rPr lang="en-GB" sz="1800" b="1" i="1">
                <a:solidFill>
                  <a:srgbClr val="FFFFFF"/>
                </a:solidFill>
              </a:rPr>
              <a:t>1035/2011</a:t>
            </a:r>
          </a:p>
        </p:txBody>
      </p:sp>
      <p:sp>
        <p:nvSpPr>
          <p:cNvPr id="6148" name="AutoShape 12"/>
          <p:cNvSpPr>
            <a:spLocks noChangeArrowheads="1"/>
          </p:cNvSpPr>
          <p:nvPr/>
        </p:nvSpPr>
        <p:spPr bwMode="auto">
          <a:xfrm>
            <a:off x="1706563" y="1936750"/>
            <a:ext cx="1343025" cy="1235075"/>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2000" b="1">
                <a:solidFill>
                  <a:srgbClr val="FFFFFF"/>
                </a:solidFill>
              </a:rPr>
              <a:t>Competent </a:t>
            </a:r>
          </a:p>
          <a:p>
            <a:pPr algn="ctr">
              <a:spcBef>
                <a:spcPct val="0"/>
              </a:spcBef>
              <a:buSzTx/>
              <a:buFontTx/>
              <a:buNone/>
            </a:pPr>
            <a:r>
              <a:rPr lang="en-GB" sz="2000" b="1">
                <a:solidFill>
                  <a:srgbClr val="FFFFFF"/>
                </a:solidFill>
              </a:rPr>
              <a:t>Authorities</a:t>
            </a:r>
            <a:endParaRPr lang="en-GB" sz="1800" b="1" i="1">
              <a:solidFill>
                <a:srgbClr val="FFFFFF"/>
              </a:solidFill>
            </a:endParaRPr>
          </a:p>
          <a:p>
            <a:pPr algn="ctr">
              <a:spcBef>
                <a:spcPct val="0"/>
              </a:spcBef>
              <a:buSzTx/>
              <a:buFontTx/>
              <a:buNone/>
            </a:pPr>
            <a:r>
              <a:rPr lang="en-GB" sz="1800" b="1" i="1">
                <a:solidFill>
                  <a:srgbClr val="FFFFFF"/>
                </a:solidFill>
              </a:rPr>
              <a:t>1034/2011</a:t>
            </a:r>
          </a:p>
        </p:txBody>
      </p:sp>
      <p:sp>
        <p:nvSpPr>
          <p:cNvPr id="6149" name="AutoShape 13"/>
          <p:cNvSpPr>
            <a:spLocks noChangeArrowheads="1"/>
          </p:cNvSpPr>
          <p:nvPr/>
        </p:nvSpPr>
        <p:spPr bwMode="auto">
          <a:xfrm>
            <a:off x="3197225" y="1928813"/>
            <a:ext cx="1270000" cy="1211262"/>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2000" b="1" dirty="0">
                <a:solidFill>
                  <a:srgbClr val="FFFFFF"/>
                </a:solidFill>
              </a:rPr>
              <a:t>ATCO</a:t>
            </a:r>
          </a:p>
          <a:p>
            <a:pPr algn="ctr">
              <a:spcBef>
                <a:spcPct val="0"/>
              </a:spcBef>
              <a:buSzTx/>
              <a:buFontTx/>
              <a:buNone/>
            </a:pPr>
            <a:r>
              <a:rPr lang="en-GB" sz="2000" b="1" dirty="0">
                <a:solidFill>
                  <a:srgbClr val="FFFFFF"/>
                </a:solidFill>
              </a:rPr>
              <a:t>Licensing</a:t>
            </a:r>
            <a:r>
              <a:rPr lang="en-GB" sz="1800" b="1" i="1" dirty="0">
                <a:solidFill>
                  <a:srgbClr val="FFFFFF"/>
                </a:solidFill>
              </a:rPr>
              <a:t> </a:t>
            </a:r>
          </a:p>
          <a:p>
            <a:pPr algn="ctr">
              <a:spcBef>
                <a:spcPct val="0"/>
              </a:spcBef>
              <a:buSzTx/>
              <a:buFontTx/>
              <a:buNone/>
            </a:pPr>
            <a:r>
              <a:rPr lang="en-GB" sz="1800" b="1" i="1" dirty="0">
                <a:solidFill>
                  <a:srgbClr val="FFFFFF"/>
                </a:solidFill>
              </a:rPr>
              <a:t>805/2011</a:t>
            </a:r>
          </a:p>
        </p:txBody>
      </p:sp>
      <p:sp>
        <p:nvSpPr>
          <p:cNvPr id="6150" name="AutoShape 14"/>
          <p:cNvSpPr>
            <a:spLocks noChangeArrowheads="1"/>
          </p:cNvSpPr>
          <p:nvPr/>
        </p:nvSpPr>
        <p:spPr bwMode="auto">
          <a:xfrm>
            <a:off x="5980113" y="1958975"/>
            <a:ext cx="1223962" cy="1139030"/>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2000" b="1">
                <a:solidFill>
                  <a:srgbClr val="FFFFFF"/>
                </a:solidFill>
              </a:rPr>
              <a:t>Airspace</a:t>
            </a:r>
          </a:p>
          <a:p>
            <a:pPr algn="ctr">
              <a:spcBef>
                <a:spcPct val="0"/>
              </a:spcBef>
              <a:buSzTx/>
              <a:buFontTx/>
              <a:buNone/>
            </a:pPr>
            <a:r>
              <a:rPr lang="en-GB" sz="2000" b="1">
                <a:solidFill>
                  <a:srgbClr val="FFFFFF"/>
                </a:solidFill>
              </a:rPr>
              <a:t>Usage</a:t>
            </a:r>
            <a:r>
              <a:rPr lang="en-GB" sz="1800" b="1" i="1">
                <a:solidFill>
                  <a:srgbClr val="FFFFFF"/>
                </a:solidFill>
              </a:rPr>
              <a:t> </a:t>
            </a:r>
          </a:p>
          <a:p>
            <a:pPr algn="ctr">
              <a:spcBef>
                <a:spcPct val="0"/>
              </a:spcBef>
              <a:buSzTx/>
              <a:buFontTx/>
              <a:buNone/>
            </a:pPr>
            <a:r>
              <a:rPr lang="en-GB" sz="1800" b="1" i="1">
                <a:solidFill>
                  <a:srgbClr val="FFFFFF"/>
                </a:solidFill>
              </a:rPr>
              <a:t>1332/2011</a:t>
            </a:r>
          </a:p>
        </p:txBody>
      </p:sp>
      <p:sp>
        <p:nvSpPr>
          <p:cNvPr id="66575" name="AutoShape 15"/>
          <p:cNvSpPr>
            <a:spLocks noChangeArrowheads="1"/>
          </p:cNvSpPr>
          <p:nvPr/>
        </p:nvSpPr>
        <p:spPr bwMode="auto">
          <a:xfrm>
            <a:off x="7419975" y="1886744"/>
            <a:ext cx="1343025" cy="647700"/>
          </a:xfrm>
          <a:prstGeom prst="roundRect">
            <a:avLst>
              <a:gd name="adj" fmla="val 16667"/>
            </a:avLst>
          </a:prstGeom>
          <a:solidFill>
            <a:schemeClr val="accent1">
              <a:lumMod val="75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2000" b="1" dirty="0">
                <a:solidFill>
                  <a:srgbClr val="FFFFFF"/>
                </a:solidFill>
              </a:rPr>
              <a:t>Systems</a:t>
            </a:r>
          </a:p>
        </p:txBody>
      </p:sp>
      <p:sp>
        <p:nvSpPr>
          <p:cNvPr id="6153" name="AutoShape 18"/>
          <p:cNvSpPr>
            <a:spLocks noChangeArrowheads="1"/>
          </p:cNvSpPr>
          <p:nvPr/>
        </p:nvSpPr>
        <p:spPr bwMode="auto">
          <a:xfrm>
            <a:off x="6196013" y="3207544"/>
            <a:ext cx="1008062" cy="503237"/>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1800" b="1">
                <a:solidFill>
                  <a:srgbClr val="FFFFFF"/>
                </a:solidFill>
              </a:rPr>
              <a:t>Part ACAS</a:t>
            </a:r>
          </a:p>
        </p:txBody>
      </p:sp>
      <p:sp>
        <p:nvSpPr>
          <p:cNvPr id="66579" name="AutoShape 19"/>
          <p:cNvSpPr>
            <a:spLocks noChangeArrowheads="1"/>
          </p:cNvSpPr>
          <p:nvPr/>
        </p:nvSpPr>
        <p:spPr bwMode="auto">
          <a:xfrm>
            <a:off x="7681913" y="3293269"/>
            <a:ext cx="1223962" cy="503237"/>
          </a:xfrm>
          <a:prstGeom prst="roundRect">
            <a:avLst>
              <a:gd name="adj" fmla="val 16667"/>
            </a:avLst>
          </a:prstGeom>
          <a:solidFill>
            <a:schemeClr val="accent1">
              <a:lumMod val="75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1800" b="1" dirty="0" smtClean="0">
                <a:solidFill>
                  <a:srgbClr val="FFFFFF"/>
                </a:solidFill>
              </a:rPr>
              <a:t>(ADR</a:t>
            </a:r>
            <a:endParaRPr lang="en-GB" sz="1800" b="1" dirty="0">
              <a:solidFill>
                <a:srgbClr val="FFFFFF"/>
              </a:solidFill>
            </a:endParaRPr>
          </a:p>
          <a:p>
            <a:pPr algn="ctr">
              <a:spcBef>
                <a:spcPct val="0"/>
              </a:spcBef>
              <a:buSzTx/>
              <a:buFontTx/>
              <a:buNone/>
              <a:defRPr/>
            </a:pPr>
            <a:r>
              <a:rPr lang="en-GB" sz="1800" b="1" dirty="0">
                <a:solidFill>
                  <a:srgbClr val="FFFFFF"/>
                </a:solidFill>
              </a:rPr>
              <a:t>e</a:t>
            </a:r>
            <a:r>
              <a:rPr lang="en-GB" sz="1800" b="1" dirty="0" smtClean="0">
                <a:solidFill>
                  <a:srgbClr val="FFFFFF"/>
                </a:solidFill>
              </a:rPr>
              <a:t>quipment)</a:t>
            </a:r>
            <a:endParaRPr lang="en-GB" sz="1800" b="1" dirty="0">
              <a:solidFill>
                <a:srgbClr val="FFFFFF"/>
              </a:solidFill>
            </a:endParaRPr>
          </a:p>
        </p:txBody>
      </p:sp>
      <p:sp>
        <p:nvSpPr>
          <p:cNvPr id="66580" name="AutoShape 20"/>
          <p:cNvSpPr>
            <a:spLocks noChangeArrowheads="1"/>
          </p:cNvSpPr>
          <p:nvPr/>
        </p:nvSpPr>
        <p:spPr bwMode="auto">
          <a:xfrm>
            <a:off x="7681913" y="2666206"/>
            <a:ext cx="1177925" cy="503238"/>
          </a:xfrm>
          <a:prstGeom prst="roundRect">
            <a:avLst>
              <a:gd name="adj" fmla="val 16667"/>
            </a:avLst>
          </a:prstGeom>
          <a:solidFill>
            <a:schemeClr val="accent1">
              <a:lumMod val="75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1800" b="1" dirty="0">
                <a:solidFill>
                  <a:srgbClr val="FFFFFF"/>
                </a:solidFill>
              </a:rPr>
              <a:t>ATM </a:t>
            </a:r>
          </a:p>
          <a:p>
            <a:pPr algn="ctr">
              <a:spcBef>
                <a:spcPct val="0"/>
              </a:spcBef>
              <a:buSzTx/>
              <a:buFontTx/>
              <a:buNone/>
              <a:defRPr/>
            </a:pPr>
            <a:r>
              <a:rPr lang="en-GB" sz="1800" b="1" dirty="0">
                <a:solidFill>
                  <a:srgbClr val="FFFFFF"/>
                </a:solidFill>
              </a:rPr>
              <a:t>systems</a:t>
            </a:r>
          </a:p>
        </p:txBody>
      </p:sp>
      <p:sp>
        <p:nvSpPr>
          <p:cNvPr id="66582" name="AutoShape 22"/>
          <p:cNvSpPr>
            <a:spLocks noChangeArrowheads="1"/>
          </p:cNvSpPr>
          <p:nvPr/>
        </p:nvSpPr>
        <p:spPr bwMode="auto">
          <a:xfrm>
            <a:off x="6188075" y="3813969"/>
            <a:ext cx="1008063" cy="503237"/>
          </a:xfrm>
          <a:prstGeom prst="roundRect">
            <a:avLst>
              <a:gd name="adj" fmla="val 16667"/>
            </a:avLst>
          </a:prstGeom>
          <a:solidFill>
            <a:schemeClr val="accent1">
              <a:lumMod val="75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1800" b="1" dirty="0">
                <a:solidFill>
                  <a:srgbClr val="FFFFFF"/>
                </a:solidFill>
              </a:rPr>
              <a:t>Part HETA</a:t>
            </a:r>
          </a:p>
        </p:txBody>
      </p:sp>
      <p:sp>
        <p:nvSpPr>
          <p:cNvPr id="31" name="AutoShape 5"/>
          <p:cNvSpPr>
            <a:spLocks noChangeArrowheads="1"/>
          </p:cNvSpPr>
          <p:nvPr/>
        </p:nvSpPr>
        <p:spPr bwMode="auto">
          <a:xfrm>
            <a:off x="423863" y="1130300"/>
            <a:ext cx="8137525" cy="609600"/>
          </a:xfrm>
          <a:prstGeom prst="roundRect">
            <a:avLst>
              <a:gd name="adj" fmla="val 16667"/>
            </a:avLst>
          </a:prstGeom>
          <a:solidFill>
            <a:schemeClr val="accent6">
              <a:lumMod val="20000"/>
              <a:lumOff val="80000"/>
            </a:schemeClr>
          </a:solidFill>
          <a:ln w="9525">
            <a:solidFill>
              <a:schemeClr val="bg2"/>
            </a:solidFill>
            <a:round/>
            <a:headEnd/>
            <a:tailEnd/>
          </a:ln>
          <a:effectLst/>
        </p:spPr>
        <p:txBody>
          <a:bodyPr wrap="none" anchor="ctr"/>
          <a:lstStyle/>
          <a:p>
            <a:pPr>
              <a:defRPr/>
            </a:pPr>
            <a:endParaRPr lang="en-US"/>
          </a:p>
        </p:txBody>
      </p:sp>
      <p:sp>
        <p:nvSpPr>
          <p:cNvPr id="32" name="Text Box 8"/>
          <p:cNvSpPr txBox="1">
            <a:spLocks noChangeArrowheads="1"/>
          </p:cNvSpPr>
          <p:nvPr/>
        </p:nvSpPr>
        <p:spPr bwMode="auto">
          <a:xfrm>
            <a:off x="820738" y="1182688"/>
            <a:ext cx="7292975" cy="523875"/>
          </a:xfrm>
          <a:prstGeom prst="rect">
            <a:avLst/>
          </a:prstGeom>
          <a:noFill/>
          <a:ln w="9525">
            <a:noFill/>
            <a:miter lim="800000"/>
            <a:headEnd/>
            <a:tailEnd/>
          </a:ln>
        </p:spPr>
        <p:txBody>
          <a:bodyPr>
            <a:spAutoFit/>
          </a:bodyPr>
          <a:lstStyle/>
          <a:p>
            <a:pPr algn="ctr">
              <a:buFontTx/>
              <a:buNone/>
              <a:defRPr/>
            </a:pPr>
            <a:r>
              <a:rPr lang="en-GB" sz="2800" b="1" dirty="0">
                <a:solidFill>
                  <a:srgbClr val="2D2D8A">
                    <a:lumMod val="60000"/>
                    <a:lumOff val="40000"/>
                  </a:srgbClr>
                </a:solidFill>
              </a:rPr>
              <a:t>Basic Regulation </a:t>
            </a:r>
            <a:r>
              <a:rPr lang="en-GB" sz="2000" b="1" dirty="0">
                <a:solidFill>
                  <a:srgbClr val="2D2D8A">
                    <a:lumMod val="60000"/>
                    <a:lumOff val="40000"/>
                  </a:srgbClr>
                </a:solidFill>
              </a:rPr>
              <a:t>(amended by Reg 1108/2009)</a:t>
            </a:r>
          </a:p>
        </p:txBody>
      </p:sp>
      <p:sp>
        <p:nvSpPr>
          <p:cNvPr id="4" name="Rounded Rectangle 3"/>
          <p:cNvSpPr/>
          <p:nvPr/>
        </p:nvSpPr>
        <p:spPr bwMode="auto">
          <a:xfrm>
            <a:off x="328613" y="4386263"/>
            <a:ext cx="4097337" cy="1951037"/>
          </a:xfrm>
          <a:prstGeom prst="roundRect">
            <a:avLst/>
          </a:prstGeom>
          <a:solidFill>
            <a:schemeClr val="accent3">
              <a:lumMod val="85000"/>
            </a:schemeClr>
          </a:solidFill>
          <a:ln>
            <a:noFill/>
          </a:ln>
          <a:effectLst/>
          <a:extLst/>
        </p:spPr>
        <p:txBody>
          <a:bodyPr/>
          <a:lstStyle/>
          <a:p>
            <a:pPr marL="342900" indent="-342900">
              <a:buFontTx/>
              <a:buBlip>
                <a:blip r:embed="rId2"/>
              </a:buBlip>
              <a:defRPr/>
            </a:pPr>
            <a:endParaRPr lang="en-GB"/>
          </a:p>
        </p:txBody>
      </p:sp>
      <p:sp>
        <p:nvSpPr>
          <p:cNvPr id="24" name="AutoShape 10"/>
          <p:cNvSpPr>
            <a:spLocks noChangeArrowheads="1"/>
          </p:cNvSpPr>
          <p:nvPr/>
        </p:nvSpPr>
        <p:spPr bwMode="auto">
          <a:xfrm>
            <a:off x="539749" y="4653136"/>
            <a:ext cx="1838325" cy="1326977"/>
          </a:xfrm>
          <a:prstGeom prst="roundRect">
            <a:avLst>
              <a:gd name="adj" fmla="val 16667"/>
            </a:avLst>
          </a:prstGeom>
          <a:solidFill>
            <a:schemeClr val="tx1">
              <a:lumMod val="50000"/>
              <a:lumOff val="50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2000" b="1" dirty="0">
                <a:solidFill>
                  <a:srgbClr val="FFFFFF"/>
                </a:solidFill>
              </a:rPr>
              <a:t>Certification</a:t>
            </a:r>
          </a:p>
          <a:p>
            <a:pPr algn="ctr">
              <a:spcBef>
                <a:spcPct val="0"/>
              </a:spcBef>
              <a:buSzTx/>
              <a:buFontTx/>
              <a:buNone/>
              <a:defRPr/>
            </a:pPr>
            <a:r>
              <a:rPr lang="en-GB" sz="2000" b="1" dirty="0" smtClean="0">
                <a:solidFill>
                  <a:srgbClr val="FFFFFF"/>
                </a:solidFill>
              </a:rPr>
              <a:t>Specifications -</a:t>
            </a:r>
            <a:endParaRPr lang="en-GB" sz="2000" b="1" dirty="0">
              <a:solidFill>
                <a:srgbClr val="FFFFFF"/>
              </a:solidFill>
            </a:endParaRPr>
          </a:p>
          <a:p>
            <a:pPr algn="ctr">
              <a:spcBef>
                <a:spcPct val="0"/>
              </a:spcBef>
              <a:buSzTx/>
              <a:buFontTx/>
              <a:buNone/>
              <a:defRPr/>
            </a:pPr>
            <a:r>
              <a:rPr lang="en-GB" sz="2000" b="1" dirty="0">
                <a:solidFill>
                  <a:srgbClr val="FFFFFF"/>
                </a:solidFill>
              </a:rPr>
              <a:t> </a:t>
            </a:r>
            <a:r>
              <a:rPr lang="en-GB" sz="2000" b="1" dirty="0" smtClean="0">
                <a:solidFill>
                  <a:srgbClr val="FFFFFF"/>
                </a:solidFill>
              </a:rPr>
              <a:t>ATM on-board</a:t>
            </a:r>
          </a:p>
          <a:p>
            <a:pPr algn="ctr">
              <a:spcBef>
                <a:spcPct val="0"/>
              </a:spcBef>
              <a:buSzTx/>
              <a:buFontTx/>
              <a:buNone/>
              <a:defRPr/>
            </a:pPr>
            <a:r>
              <a:rPr lang="en-GB" sz="2000" b="1" dirty="0" smtClean="0">
                <a:solidFill>
                  <a:srgbClr val="FFFFFF"/>
                </a:solidFill>
              </a:rPr>
              <a:t> equipment</a:t>
            </a:r>
            <a:endParaRPr lang="en-GB" sz="1800" b="1" dirty="0">
              <a:solidFill>
                <a:srgbClr val="FFFFFF"/>
              </a:solidFill>
            </a:endParaRPr>
          </a:p>
        </p:txBody>
      </p:sp>
      <p:sp>
        <p:nvSpPr>
          <p:cNvPr id="25" name="AutoShape 10"/>
          <p:cNvSpPr>
            <a:spLocks noChangeArrowheads="1"/>
          </p:cNvSpPr>
          <p:nvPr/>
        </p:nvSpPr>
        <p:spPr bwMode="auto">
          <a:xfrm>
            <a:off x="2627313" y="4653136"/>
            <a:ext cx="1512887" cy="1326977"/>
          </a:xfrm>
          <a:prstGeom prst="roundRect">
            <a:avLst>
              <a:gd name="adj" fmla="val 16667"/>
            </a:avLst>
          </a:prstGeom>
          <a:solidFill>
            <a:schemeClr val="tx1">
              <a:lumMod val="50000"/>
              <a:lumOff val="50000"/>
            </a:schemeClr>
          </a:solidFill>
          <a:ln w="9525" algn="ctr">
            <a:noFill/>
            <a:round/>
            <a:headEnd/>
            <a:tailEnd/>
          </a:ln>
          <a:effectLst>
            <a:outerShdw dist="35921" dir="2700000" algn="ctr" rotWithShape="0">
              <a:schemeClr val="bg2"/>
            </a:outerShdw>
          </a:effectLst>
        </p:spPr>
        <p:txBody>
          <a:bodyPr wrap="none" anchor="ctr"/>
          <a:lstStyle/>
          <a:p>
            <a:pPr algn="ctr">
              <a:spcBef>
                <a:spcPct val="0"/>
              </a:spcBef>
              <a:buSzTx/>
              <a:buFontTx/>
              <a:buNone/>
              <a:defRPr/>
            </a:pPr>
            <a:r>
              <a:rPr lang="en-GB" sz="2000" b="1" dirty="0">
                <a:solidFill>
                  <a:srgbClr val="FFFFFF"/>
                </a:solidFill>
              </a:rPr>
              <a:t>ATM</a:t>
            </a:r>
          </a:p>
          <a:p>
            <a:pPr algn="ctr">
              <a:spcBef>
                <a:spcPct val="0"/>
              </a:spcBef>
              <a:buSzTx/>
              <a:buFontTx/>
              <a:buNone/>
              <a:defRPr/>
            </a:pPr>
            <a:r>
              <a:rPr lang="en-GB" sz="2000" b="1" dirty="0">
                <a:solidFill>
                  <a:srgbClr val="FFFFFF"/>
                </a:solidFill>
              </a:rPr>
              <a:t>performance</a:t>
            </a:r>
          </a:p>
          <a:p>
            <a:pPr algn="ctr">
              <a:spcBef>
                <a:spcPct val="0"/>
              </a:spcBef>
              <a:buSzTx/>
              <a:buFontTx/>
              <a:buNone/>
              <a:defRPr/>
            </a:pPr>
            <a:r>
              <a:rPr lang="en-GB" sz="2000" b="1" dirty="0">
                <a:solidFill>
                  <a:srgbClr val="FFFFFF"/>
                </a:solidFill>
              </a:rPr>
              <a:t>scheme</a:t>
            </a:r>
          </a:p>
        </p:txBody>
      </p:sp>
      <p:sp>
        <p:nvSpPr>
          <p:cNvPr id="6163" name="TextBox 5"/>
          <p:cNvSpPr txBox="1">
            <a:spLocks noChangeArrowheads="1"/>
          </p:cNvSpPr>
          <p:nvPr/>
        </p:nvSpPr>
        <p:spPr bwMode="auto">
          <a:xfrm>
            <a:off x="1249363" y="3868738"/>
            <a:ext cx="13144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3200">
                <a:solidFill>
                  <a:srgbClr val="055685"/>
                </a:solidFill>
                <a:latin typeface="Calibri" pitchFamily="34" charset="0"/>
              </a:defRPr>
            </a:lvl1pPr>
            <a:lvl2pPr marL="742950" indent="-285750" eaLnBrk="0" hangingPunct="0">
              <a:defRPr sz="3200">
                <a:solidFill>
                  <a:srgbClr val="055685"/>
                </a:solidFill>
                <a:latin typeface="Calibri" pitchFamily="34" charset="0"/>
              </a:defRPr>
            </a:lvl2pPr>
            <a:lvl3pPr marL="1143000" indent="-228600" eaLnBrk="0" hangingPunct="0">
              <a:defRPr sz="3200">
                <a:solidFill>
                  <a:srgbClr val="055685"/>
                </a:solidFill>
                <a:latin typeface="Calibri" pitchFamily="34" charset="0"/>
              </a:defRPr>
            </a:lvl3pPr>
            <a:lvl4pPr marL="1600200" indent="-228600" eaLnBrk="0" hangingPunct="0">
              <a:defRPr sz="3200">
                <a:solidFill>
                  <a:srgbClr val="055685"/>
                </a:solidFill>
                <a:latin typeface="Calibri" pitchFamily="34" charset="0"/>
              </a:defRPr>
            </a:lvl4pPr>
            <a:lvl5pPr marL="2057400" indent="-228600" eaLnBrk="0" hangingPunct="0">
              <a:defRPr sz="3200">
                <a:solidFill>
                  <a:srgbClr val="055685"/>
                </a:solidFill>
                <a:latin typeface="Calibri" pitchFamily="34" charset="0"/>
              </a:defRPr>
            </a:lvl5pPr>
            <a:lvl6pPr marL="2514600" indent="-228600" eaLnBrk="0" fontAlgn="base" hangingPunct="0">
              <a:spcBef>
                <a:spcPct val="20000"/>
              </a:spcBef>
              <a:spcAft>
                <a:spcPct val="0"/>
              </a:spcAft>
              <a:buSzPct val="60000"/>
              <a:buChar char="•"/>
              <a:defRPr sz="3200">
                <a:solidFill>
                  <a:srgbClr val="055685"/>
                </a:solidFill>
                <a:latin typeface="Calibri" pitchFamily="34" charset="0"/>
              </a:defRPr>
            </a:lvl6pPr>
            <a:lvl7pPr marL="2971800" indent="-228600" eaLnBrk="0" fontAlgn="base" hangingPunct="0">
              <a:spcBef>
                <a:spcPct val="20000"/>
              </a:spcBef>
              <a:spcAft>
                <a:spcPct val="0"/>
              </a:spcAft>
              <a:buSzPct val="60000"/>
              <a:buChar char="•"/>
              <a:defRPr sz="3200">
                <a:solidFill>
                  <a:srgbClr val="055685"/>
                </a:solidFill>
                <a:latin typeface="Calibri" pitchFamily="34" charset="0"/>
              </a:defRPr>
            </a:lvl7pPr>
            <a:lvl8pPr marL="3429000" indent="-228600" eaLnBrk="0" fontAlgn="base" hangingPunct="0">
              <a:spcBef>
                <a:spcPct val="20000"/>
              </a:spcBef>
              <a:spcAft>
                <a:spcPct val="0"/>
              </a:spcAft>
              <a:buSzPct val="60000"/>
              <a:buChar char="•"/>
              <a:defRPr sz="3200">
                <a:solidFill>
                  <a:srgbClr val="055685"/>
                </a:solidFill>
                <a:latin typeface="Calibri" pitchFamily="34" charset="0"/>
              </a:defRPr>
            </a:lvl8pPr>
            <a:lvl9pPr marL="3886200" indent="-228600" eaLnBrk="0" fontAlgn="base" hangingPunct="0">
              <a:spcBef>
                <a:spcPct val="20000"/>
              </a:spcBef>
              <a:spcAft>
                <a:spcPct val="0"/>
              </a:spcAft>
              <a:buSzPct val="60000"/>
              <a:buChar char="•"/>
              <a:defRPr sz="3200">
                <a:solidFill>
                  <a:srgbClr val="055685"/>
                </a:solidFill>
                <a:latin typeface="Calibri" pitchFamily="34" charset="0"/>
              </a:defRPr>
            </a:lvl9pPr>
          </a:lstStyle>
          <a:p>
            <a:pPr eaLnBrk="1" hangingPunct="1">
              <a:buFontTx/>
              <a:buNone/>
            </a:pPr>
            <a:r>
              <a:rPr lang="en-GB" sz="2000" b="1"/>
              <a:t>and also …</a:t>
            </a:r>
          </a:p>
        </p:txBody>
      </p:sp>
      <p:sp>
        <p:nvSpPr>
          <p:cNvPr id="19" name="AutoShape 16"/>
          <p:cNvSpPr>
            <a:spLocks noChangeArrowheads="1"/>
          </p:cNvSpPr>
          <p:nvPr/>
        </p:nvSpPr>
        <p:spPr bwMode="auto">
          <a:xfrm>
            <a:off x="4585237" y="1953435"/>
            <a:ext cx="1224136" cy="1135857"/>
          </a:xfrm>
          <a:prstGeom prst="roundRect">
            <a:avLst>
              <a:gd name="adj" fmla="val 16667"/>
            </a:avLst>
          </a:prstGeom>
          <a:gradFill rotWithShape="1">
            <a:gsLst>
              <a:gs pos="0">
                <a:srgbClr val="006BD6"/>
              </a:gs>
              <a:gs pos="100000">
                <a:srgbClr val="000099"/>
              </a:gs>
            </a:gsLst>
            <a:lin ang="5400000" scaled="1"/>
          </a:gradFill>
          <a:ln>
            <a:noFill/>
          </a:ln>
          <a:effectLst>
            <a:outerShdw dist="35921" dir="2700000" algn="ctr" rotWithShape="0">
              <a:schemeClr val="bg2"/>
            </a:outerShdw>
          </a:effectLst>
          <a:extLst>
            <a:ext uri="{91240B29-F687-4F45-9708-019B960494DF}">
              <a14:hiddenLine xmlns:a14="http://schemas.microsoft.com/office/drawing/2010/main" w="9525" algn="ctr">
                <a:solidFill>
                  <a:srgbClr val="000000"/>
                </a:solidFill>
                <a:round/>
                <a:headEnd/>
                <a:tailEnd/>
              </a14:hiddenLine>
            </a:ext>
          </a:extLst>
        </p:spPr>
        <p:txBody>
          <a:bodyPr wrap="none" anchor="ctr"/>
          <a:lstStyle/>
          <a:p>
            <a:pPr algn="ctr">
              <a:spcBef>
                <a:spcPct val="0"/>
              </a:spcBef>
              <a:buSzTx/>
              <a:buFontTx/>
              <a:buNone/>
            </a:pPr>
            <a:r>
              <a:rPr lang="en-GB" sz="2000" b="1" dirty="0" smtClean="0">
                <a:solidFill>
                  <a:srgbClr val="FFFFFF"/>
                </a:solidFill>
              </a:rPr>
              <a:t>SERA</a:t>
            </a:r>
          </a:p>
          <a:p>
            <a:pPr algn="ctr">
              <a:spcBef>
                <a:spcPct val="0"/>
              </a:spcBef>
              <a:buSzTx/>
              <a:buFontTx/>
              <a:buNone/>
            </a:pPr>
            <a:r>
              <a:rPr lang="en-GB" sz="2000" b="1" dirty="0" smtClean="0">
                <a:solidFill>
                  <a:srgbClr val="FFFFFF"/>
                </a:solidFill>
              </a:rPr>
              <a:t>Reg </a:t>
            </a:r>
          </a:p>
          <a:p>
            <a:pPr algn="ctr">
              <a:spcBef>
                <a:spcPct val="0"/>
              </a:spcBef>
              <a:buSzTx/>
              <a:buFontTx/>
              <a:buNone/>
            </a:pPr>
            <a:r>
              <a:rPr lang="en-GB" sz="2000" b="1" dirty="0" smtClean="0">
                <a:solidFill>
                  <a:srgbClr val="FFFFFF"/>
                </a:solidFill>
              </a:rPr>
              <a:t>923/2012</a:t>
            </a:r>
            <a:endParaRPr lang="en-GB" sz="2000" b="1" dirty="0">
              <a:solidFill>
                <a:srgbClr val="FFFFFF"/>
              </a:solidFill>
            </a:endParaRPr>
          </a:p>
        </p:txBody>
      </p:sp>
      <p:sp>
        <p:nvSpPr>
          <p:cNvPr id="20" name="Slide Number Placeholder 5"/>
          <p:cNvSpPr txBox="1">
            <a:spLocks/>
          </p:cNvSpPr>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buSzTx/>
              <a:buFontTx/>
              <a:buNone/>
              <a:defRPr sz="1400" kern="1200">
                <a:solidFill>
                  <a:schemeClr val="bg1"/>
                </a:solidFill>
                <a:latin typeface="Arial" pitchFamily="34" charset="0"/>
                <a:ea typeface="+mn-ea"/>
                <a:cs typeface="Arial" pitchFamily="34" charset="0"/>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a:lstStyle>
          <a:p>
            <a:fld id="{66D10E59-468C-4112-9554-08819BC7E972}" type="slidenum">
              <a:rPr lang="en-GB" smtClean="0"/>
              <a:pPr/>
              <a:t>10</a:t>
            </a:fld>
            <a:endParaRPr lang="en-GB" dirty="0"/>
          </a:p>
        </p:txBody>
      </p:sp>
      <p:sp>
        <p:nvSpPr>
          <p:cNvPr id="21" name="Footer Placeholder 4"/>
          <p:cNvSpPr>
            <a:spLocks noGrp="1"/>
          </p:cNvSpPr>
          <p:nvPr>
            <p:ph type="ftr" sz="quarter" idx="11"/>
          </p:nvPr>
        </p:nvSpPr>
        <p:spPr>
          <a:xfrm>
            <a:off x="2048372" y="6524624"/>
            <a:ext cx="5472112" cy="333375"/>
          </a:xfrm>
        </p:spPr>
        <p:txBody>
          <a:bodyPr/>
          <a:lstStyle/>
          <a:p>
            <a:r>
              <a:rPr lang="en-GB" smtClean="0"/>
              <a:t>The EASA / EU system</a:t>
            </a:r>
            <a:endParaRPr lang="en-GB" dirty="0"/>
          </a:p>
        </p:txBody>
      </p:sp>
      <p:sp>
        <p:nvSpPr>
          <p:cNvPr id="22" name="Date Placeholder 3"/>
          <p:cNvSpPr>
            <a:spLocks noGrp="1"/>
          </p:cNvSpPr>
          <p:nvPr>
            <p:ph type="dt" sz="half" idx="10"/>
          </p:nvPr>
        </p:nvSpPr>
        <p:spPr>
          <a:xfrm>
            <a:off x="34925" y="6524625"/>
            <a:ext cx="1871663" cy="333375"/>
          </a:xfrm>
        </p:spPr>
        <p:txBody>
          <a:bodyPr/>
          <a:lstStyle/>
          <a:p>
            <a:fld id="{E8A5C5EB-6871-4E0D-81DE-DC876B60CF41}" type="datetime1">
              <a:rPr lang="en-GB" smtClean="0"/>
              <a:pPr/>
              <a:t>30/10/2012</a:t>
            </a:fld>
            <a:endParaRPr lang="en-GB" dirty="0"/>
          </a:p>
        </p:txBody>
      </p:sp>
    </p:spTree>
    <p:extLst>
      <p:ext uri="{BB962C8B-B14F-4D97-AF65-F5344CB8AC3E}">
        <p14:creationId xmlns:p14="http://schemas.microsoft.com/office/powerpoint/2010/main" val="30921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Organisational Chart</a:t>
            </a:r>
            <a:endParaRPr lang="en-GB" sz="2800" dirty="0">
              <a:latin typeface="Arial" pitchFamily="34" charset="0"/>
              <a:cs typeface="Arial" pitchFamily="34" charset="0"/>
            </a:endParaRP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052736"/>
            <a:ext cx="6912768" cy="5383243"/>
          </a:xfrm>
        </p:spPr>
      </p:pic>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11</a:t>
            </a:fld>
            <a:endParaRPr lang="en-GB"/>
          </a:p>
        </p:txBody>
      </p:sp>
    </p:spTree>
    <p:extLst>
      <p:ext uri="{BB962C8B-B14F-4D97-AF65-F5344CB8AC3E}">
        <p14:creationId xmlns:p14="http://schemas.microsoft.com/office/powerpoint/2010/main" val="2332182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smtClean="0">
                <a:latin typeface="Arial" pitchFamily="34" charset="0"/>
                <a:cs typeface="Arial" pitchFamily="34" charset="0"/>
              </a:rPr>
              <a:t>EASA </a:t>
            </a:r>
            <a:r>
              <a:rPr lang="de-DE" sz="2800" dirty="0" err="1" smtClean="0">
                <a:latin typeface="Arial" pitchFamily="34" charset="0"/>
                <a:cs typeface="Arial" pitchFamily="34" charset="0"/>
              </a:rPr>
              <a:t>Certification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Directorate</a:t>
            </a:r>
            <a:endParaRPr lang="en-GB" sz="2800" dirty="0">
              <a:latin typeface="Arial" pitchFamily="34" charset="0"/>
              <a:cs typeface="Arial" pitchFamily="34" charset="0"/>
            </a:endParaRPr>
          </a:p>
        </p:txBody>
      </p:sp>
      <p:graphicFrame>
        <p:nvGraphicFramePr>
          <p:cNvPr id="6" name="Content Placeholder 3"/>
          <p:cNvGraphicFramePr>
            <a:graphicFrameLocks noGrp="1"/>
          </p:cNvGraphicFramePr>
          <p:nvPr>
            <p:ph idx="1"/>
            <p:extLst>
              <p:ext uri="{D42A27DB-BD31-4B8C-83A1-F6EECF244321}">
                <p14:modId xmlns:p14="http://schemas.microsoft.com/office/powerpoint/2010/main" val="995552393"/>
              </p:ext>
            </p:extLst>
          </p:nvPr>
        </p:nvGraphicFramePr>
        <p:xfrm>
          <a:off x="395536" y="1124745"/>
          <a:ext cx="8229600"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bwMode="auto">
          <a:xfrm>
            <a:off x="467544" y="3861048"/>
            <a:ext cx="8208912" cy="2520280"/>
          </a:xfrm>
          <a:prstGeom prst="roundRect">
            <a:avLst/>
          </a:prstGeom>
          <a:solidFill>
            <a:srgbClr val="6DB6FF"/>
          </a:solidFill>
          <a:ln>
            <a:noFill/>
          </a:ln>
          <a:effectLst/>
          <a:extLst/>
        </p:spPr>
        <p:txBody>
          <a:bodyPr vert="horz" wrap="square" lIns="91440" tIns="45720" rIns="91440" bIns="45720" numCol="1" rtlCol="0" anchor="t" anchorCtr="0" compatLnSpc="1">
            <a:prstTxWarp prst="textNoShape">
              <a:avLst/>
            </a:prstTxWarp>
          </a:bodyPr>
          <a:lstStyle/>
          <a:p>
            <a:pPr>
              <a:buNone/>
            </a:pPr>
            <a:r>
              <a:rPr lang="en-GB" sz="1600" dirty="0">
                <a:solidFill>
                  <a:schemeClr val="bg1"/>
                </a:solidFill>
              </a:rPr>
              <a:t>The Certification Directorate contributes to a safe and environmentally compatible aviation system in Europe by performing the following core activities: </a:t>
            </a:r>
          </a:p>
          <a:p>
            <a:pPr marL="342900" indent="-342900">
              <a:buBlip>
                <a:blip r:embed="rId7"/>
              </a:buBlip>
            </a:pPr>
            <a:r>
              <a:rPr lang="en-GB" sz="1800" dirty="0" smtClean="0">
                <a:solidFill>
                  <a:schemeClr val="bg1"/>
                </a:solidFill>
              </a:rPr>
              <a:t>Product </a:t>
            </a:r>
            <a:r>
              <a:rPr lang="en-GB" sz="1800" dirty="0">
                <a:solidFill>
                  <a:schemeClr val="bg1"/>
                </a:solidFill>
              </a:rPr>
              <a:t>airworthiness </a:t>
            </a:r>
          </a:p>
          <a:p>
            <a:pPr marL="342900" indent="-342900">
              <a:buBlip>
                <a:blip r:embed="rId7"/>
              </a:buBlip>
            </a:pPr>
            <a:r>
              <a:rPr lang="en-GB" sz="1800" dirty="0" smtClean="0">
                <a:solidFill>
                  <a:schemeClr val="bg1"/>
                </a:solidFill>
              </a:rPr>
              <a:t>Continuing </a:t>
            </a:r>
            <a:r>
              <a:rPr lang="en-GB" sz="1800" dirty="0">
                <a:solidFill>
                  <a:schemeClr val="bg1"/>
                </a:solidFill>
              </a:rPr>
              <a:t>airworthiness oversight; </a:t>
            </a:r>
          </a:p>
          <a:p>
            <a:pPr marL="342900" indent="-342900">
              <a:buBlip>
                <a:blip r:embed="rId7"/>
              </a:buBlip>
            </a:pPr>
            <a:r>
              <a:rPr lang="en-GB" sz="1800" dirty="0" smtClean="0">
                <a:solidFill>
                  <a:schemeClr val="bg1"/>
                </a:solidFill>
              </a:rPr>
              <a:t>Environmental </a:t>
            </a:r>
            <a:r>
              <a:rPr lang="en-GB" sz="1800" dirty="0">
                <a:solidFill>
                  <a:schemeClr val="bg1"/>
                </a:solidFill>
              </a:rPr>
              <a:t>certification; </a:t>
            </a:r>
          </a:p>
          <a:p>
            <a:pPr marL="342900" indent="-342900">
              <a:buBlip>
                <a:blip r:embed="rId7"/>
              </a:buBlip>
            </a:pPr>
            <a:r>
              <a:rPr lang="en-GB" sz="1800" dirty="0" smtClean="0">
                <a:solidFill>
                  <a:schemeClr val="bg1"/>
                </a:solidFill>
              </a:rPr>
              <a:t>Flight </a:t>
            </a:r>
            <a:r>
              <a:rPr lang="en-GB" sz="1800" dirty="0">
                <a:solidFill>
                  <a:schemeClr val="bg1"/>
                </a:solidFill>
              </a:rPr>
              <a:t>standards certification (operational evaluations); </a:t>
            </a:r>
          </a:p>
          <a:p>
            <a:pPr marL="342900" indent="-342900">
              <a:buBlip>
                <a:blip r:embed="rId7"/>
              </a:buBlip>
            </a:pPr>
            <a:r>
              <a:rPr lang="en-GB" sz="1800" dirty="0" smtClean="0">
                <a:solidFill>
                  <a:schemeClr val="bg1"/>
                </a:solidFill>
              </a:rPr>
              <a:t>Air </a:t>
            </a:r>
            <a:r>
              <a:rPr lang="en-GB" sz="1800" dirty="0">
                <a:solidFill>
                  <a:schemeClr val="bg1"/>
                </a:solidFill>
              </a:rPr>
              <a:t>Traffic Management and Air Navigation Systems (ATM/ANS) activities</a:t>
            </a:r>
          </a:p>
        </p:txBody>
      </p:sp>
    </p:spTree>
    <p:extLst>
      <p:ext uri="{BB962C8B-B14F-4D97-AF65-F5344CB8AC3E}">
        <p14:creationId xmlns:p14="http://schemas.microsoft.com/office/powerpoint/2010/main" val="1490976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sz="2800" dirty="0" smtClean="0">
                <a:latin typeface="Arial" pitchFamily="34" charset="0"/>
                <a:cs typeface="Arial" pitchFamily="34" charset="0"/>
              </a:rPr>
              <a:t>The </a:t>
            </a:r>
            <a:r>
              <a:rPr lang="de-DE" sz="2800" dirty="0" err="1" smtClean="0">
                <a:latin typeface="Arial" pitchFamily="34" charset="0"/>
                <a:cs typeface="Arial" pitchFamily="34" charset="0"/>
              </a:rPr>
              <a:t>Certification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process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at</a:t>
            </a:r>
            <a:r>
              <a:rPr lang="de-DE" sz="2800" dirty="0" smtClean="0">
                <a:latin typeface="Arial" pitchFamily="34" charset="0"/>
                <a:cs typeface="Arial" pitchFamily="34" charset="0"/>
              </a:rPr>
              <a:t> EASA</a:t>
            </a:r>
            <a:endParaRPr lang="en-GB" sz="2800" dirty="0" smtClean="0">
              <a:latin typeface="Arial" pitchFamily="34" charset="0"/>
              <a:cs typeface="Arial" pitchFamily="34" charset="0"/>
            </a:endParaRPr>
          </a:p>
        </p:txBody>
      </p:sp>
      <p:sp>
        <p:nvSpPr>
          <p:cNvPr id="22531" name="Rectangle 3"/>
          <p:cNvSpPr>
            <a:spLocks noGrp="1" noChangeArrowheads="1"/>
          </p:cNvSpPr>
          <p:nvPr>
            <p:ph idx="1"/>
          </p:nvPr>
        </p:nvSpPr>
        <p:spPr/>
        <p:txBody>
          <a:bodyPr/>
          <a:lstStyle/>
          <a:p>
            <a:pPr eaLnBrk="1" hangingPunct="1">
              <a:buFont typeface="Wingdings" charset="2"/>
              <a:buNone/>
            </a:pPr>
            <a:r>
              <a:rPr lang="en-US" sz="2000" b="1" dirty="0" smtClean="0"/>
              <a:t>	Phase I - Technical </a:t>
            </a:r>
            <a:r>
              <a:rPr lang="en-US" sz="2000" b="1" dirty="0" err="1" smtClean="0"/>
              <a:t>familiarisation</a:t>
            </a:r>
            <a:r>
              <a:rPr lang="en-US" sz="2000" b="1" dirty="0" smtClean="0"/>
              <a:t> and establishment of the initial Type Certification Basis</a:t>
            </a:r>
          </a:p>
          <a:p>
            <a:pPr eaLnBrk="1" hangingPunct="1">
              <a:buFont typeface="Wingdings" charset="2"/>
              <a:buNone/>
            </a:pPr>
            <a:endParaRPr lang="en-US" sz="2000" b="1" dirty="0" smtClean="0"/>
          </a:p>
          <a:p>
            <a:pPr eaLnBrk="1" hangingPunct="1">
              <a:buFont typeface="Wingdings" charset="2"/>
              <a:buNone/>
            </a:pPr>
            <a:r>
              <a:rPr lang="en-US" sz="2000" b="1" dirty="0" smtClean="0"/>
              <a:t>	</a:t>
            </a:r>
            <a:r>
              <a:rPr lang="de-DE" sz="2000" dirty="0" smtClean="0"/>
              <a:t>The </a:t>
            </a:r>
            <a:r>
              <a:rPr lang="de-DE" sz="2000" dirty="0" err="1" smtClean="0"/>
              <a:t>applicant</a:t>
            </a:r>
            <a:r>
              <a:rPr lang="de-DE" sz="2000" dirty="0" smtClean="0"/>
              <a:t> </a:t>
            </a:r>
            <a:r>
              <a:rPr lang="de-DE" sz="2000" dirty="0" err="1" smtClean="0"/>
              <a:t>shall</a:t>
            </a:r>
            <a:r>
              <a:rPr lang="de-DE" sz="2000" dirty="0" smtClean="0"/>
              <a:t> </a:t>
            </a:r>
            <a:r>
              <a:rPr lang="de-DE" sz="2000" dirty="0" err="1" smtClean="0"/>
              <a:t>provide</a:t>
            </a:r>
            <a:r>
              <a:rPr lang="de-DE" sz="2000" dirty="0" smtClean="0"/>
              <a:t> </a:t>
            </a:r>
            <a:r>
              <a:rPr lang="de-DE" sz="2000" dirty="0" err="1" smtClean="0"/>
              <a:t>the</a:t>
            </a:r>
            <a:r>
              <a:rPr lang="de-DE" sz="2000" dirty="0" smtClean="0"/>
              <a:t> EASA </a:t>
            </a:r>
            <a:r>
              <a:rPr lang="de-DE" sz="2000" dirty="0" err="1" smtClean="0"/>
              <a:t>certification</a:t>
            </a:r>
            <a:r>
              <a:rPr lang="de-DE" sz="2000" dirty="0" smtClean="0"/>
              <a:t> </a:t>
            </a:r>
            <a:r>
              <a:rPr lang="de-DE" sz="2000" dirty="0" err="1" smtClean="0"/>
              <a:t>team</a:t>
            </a:r>
            <a:r>
              <a:rPr lang="de-DE" sz="2000" dirty="0" smtClean="0"/>
              <a:t> </a:t>
            </a:r>
            <a:r>
              <a:rPr lang="de-DE" sz="2000" dirty="0" err="1" smtClean="0"/>
              <a:t>with</a:t>
            </a:r>
            <a:r>
              <a:rPr lang="de-DE" sz="2000" dirty="0" smtClean="0"/>
              <a:t> </a:t>
            </a:r>
            <a:r>
              <a:rPr lang="de-DE" sz="2000" dirty="0" err="1" smtClean="0"/>
              <a:t>detailed</a:t>
            </a:r>
            <a:r>
              <a:rPr lang="de-DE" sz="2000" dirty="0" smtClean="0"/>
              <a:t> </a:t>
            </a:r>
            <a:r>
              <a:rPr lang="de-DE" sz="2000" dirty="0" err="1" smtClean="0"/>
              <a:t>technical</a:t>
            </a:r>
            <a:r>
              <a:rPr lang="de-DE" sz="2000" dirty="0" smtClean="0"/>
              <a:t> </a:t>
            </a:r>
            <a:r>
              <a:rPr lang="de-DE" sz="2000" dirty="0" err="1" smtClean="0"/>
              <a:t>briefings</a:t>
            </a:r>
            <a:r>
              <a:rPr lang="de-DE" sz="2000" dirty="0" smtClean="0"/>
              <a:t> </a:t>
            </a:r>
            <a:r>
              <a:rPr lang="de-DE" sz="2000" dirty="0" err="1" smtClean="0"/>
              <a:t>about</a:t>
            </a:r>
            <a:r>
              <a:rPr lang="de-DE" sz="2000" dirty="0" smtClean="0"/>
              <a:t> </a:t>
            </a:r>
            <a:r>
              <a:rPr lang="de-DE" sz="2000" dirty="0" err="1" smtClean="0"/>
              <a:t>the</a:t>
            </a:r>
            <a:r>
              <a:rPr lang="de-DE" sz="2000" dirty="0" smtClean="0"/>
              <a:t> </a:t>
            </a:r>
            <a:r>
              <a:rPr lang="de-DE" sz="2000" dirty="0" err="1" smtClean="0"/>
              <a:t>product</a:t>
            </a:r>
            <a:r>
              <a:rPr lang="de-DE" sz="2000" dirty="0" smtClean="0"/>
              <a:t>, </a:t>
            </a:r>
            <a:r>
              <a:rPr lang="de-DE" sz="2000" dirty="0" err="1" smtClean="0"/>
              <a:t>its</a:t>
            </a:r>
            <a:r>
              <a:rPr lang="de-DE" sz="2000" dirty="0" smtClean="0"/>
              <a:t> design, </a:t>
            </a:r>
            <a:r>
              <a:rPr lang="de-DE" sz="2000" dirty="0" err="1" smtClean="0"/>
              <a:t>technologies</a:t>
            </a:r>
            <a:r>
              <a:rPr lang="de-DE" sz="2000" dirty="0" smtClean="0"/>
              <a:t>, </a:t>
            </a:r>
            <a:r>
              <a:rPr lang="de-DE" sz="2000" dirty="0" err="1" smtClean="0"/>
              <a:t>unique</a:t>
            </a:r>
            <a:r>
              <a:rPr lang="de-DE" sz="2000" dirty="0" smtClean="0"/>
              <a:t> </a:t>
            </a:r>
            <a:r>
              <a:rPr lang="de-DE" sz="2000" dirty="0" err="1" smtClean="0"/>
              <a:t>features</a:t>
            </a:r>
            <a:r>
              <a:rPr lang="de-DE" sz="2000" dirty="0" smtClean="0"/>
              <a:t>, etc.</a:t>
            </a:r>
          </a:p>
          <a:p>
            <a:pPr eaLnBrk="1" hangingPunct="1">
              <a:buFont typeface="Wingdings" charset="2"/>
              <a:buNone/>
            </a:pPr>
            <a:r>
              <a:rPr lang="de-DE" sz="2000" dirty="0" smtClean="0"/>
              <a:t>	</a:t>
            </a:r>
          </a:p>
          <a:p>
            <a:pPr eaLnBrk="1" hangingPunct="1">
              <a:buFont typeface="Wingdings" charset="2"/>
              <a:buNone/>
            </a:pPr>
            <a:r>
              <a:rPr lang="de-DE" sz="2000" dirty="0" smtClean="0"/>
              <a:t>	The PCM </a:t>
            </a:r>
            <a:r>
              <a:rPr lang="de-DE" sz="2000" dirty="0" err="1" smtClean="0"/>
              <a:t>drafts</a:t>
            </a:r>
            <a:r>
              <a:rPr lang="de-DE" sz="2000" dirty="0" smtClean="0"/>
              <a:t> </a:t>
            </a:r>
            <a:r>
              <a:rPr lang="de-DE" sz="2000" dirty="0" err="1" smtClean="0"/>
              <a:t>the</a:t>
            </a:r>
            <a:r>
              <a:rPr lang="de-DE" sz="2000" dirty="0" smtClean="0"/>
              <a:t> </a:t>
            </a:r>
            <a:r>
              <a:rPr lang="de-DE" sz="2000" dirty="0" err="1" smtClean="0"/>
              <a:t>initial</a:t>
            </a:r>
            <a:r>
              <a:rPr lang="de-DE" sz="2000" dirty="0" smtClean="0"/>
              <a:t> Type </a:t>
            </a:r>
            <a:r>
              <a:rPr lang="de-DE" sz="2000" dirty="0" err="1" smtClean="0"/>
              <a:t>Certification</a:t>
            </a:r>
            <a:r>
              <a:rPr lang="de-DE" sz="2000" dirty="0" smtClean="0"/>
              <a:t> Basis, i.e. </a:t>
            </a:r>
            <a:r>
              <a:rPr lang="de-DE" sz="2000" dirty="0" err="1" smtClean="0"/>
              <a:t>the</a:t>
            </a:r>
            <a:r>
              <a:rPr lang="de-DE" sz="2000" dirty="0" smtClean="0"/>
              <a:t> </a:t>
            </a:r>
            <a:r>
              <a:rPr lang="de-DE" sz="2000" dirty="0" err="1" smtClean="0"/>
              <a:t>applicable</a:t>
            </a:r>
            <a:r>
              <a:rPr lang="de-DE" sz="2000" dirty="0" smtClean="0"/>
              <a:t> </a:t>
            </a:r>
            <a:r>
              <a:rPr lang="de-DE" sz="2000" dirty="0" err="1" smtClean="0"/>
              <a:t>certification</a:t>
            </a:r>
            <a:r>
              <a:rPr lang="de-DE" sz="2000" dirty="0" smtClean="0"/>
              <a:t> </a:t>
            </a:r>
            <a:r>
              <a:rPr lang="de-DE" sz="2000" dirty="0" err="1" smtClean="0"/>
              <a:t>specifications</a:t>
            </a:r>
            <a:r>
              <a:rPr lang="de-DE" sz="2000" dirty="0" smtClean="0"/>
              <a:t>, </a:t>
            </a:r>
            <a:r>
              <a:rPr lang="de-DE" sz="2000" dirty="0" err="1" smtClean="0"/>
              <a:t>including</a:t>
            </a:r>
            <a:r>
              <a:rPr lang="de-DE" sz="2000" dirty="0" smtClean="0"/>
              <a:t> environmental </a:t>
            </a:r>
            <a:r>
              <a:rPr lang="de-DE" sz="2000" dirty="0" err="1" smtClean="0"/>
              <a:t>protection</a:t>
            </a:r>
            <a:r>
              <a:rPr lang="de-DE" sz="2000" dirty="0" smtClean="0"/>
              <a:t> </a:t>
            </a:r>
            <a:r>
              <a:rPr lang="de-DE" sz="2000" dirty="0" err="1" smtClean="0"/>
              <a:t>requirements</a:t>
            </a:r>
            <a:endParaRPr lang="de-DE" sz="2000" dirty="0" smtClean="0"/>
          </a:p>
          <a:p>
            <a:pPr lvl="1" eaLnBrk="1" hangingPunct="1">
              <a:buFontTx/>
              <a:buNone/>
            </a:pPr>
            <a:endParaRPr lang="en-US" sz="2000" dirty="0" smtClean="0"/>
          </a:p>
        </p:txBody>
      </p:sp>
    </p:spTree>
    <p:extLst>
      <p:ext uri="{BB962C8B-B14F-4D97-AF65-F5344CB8AC3E}">
        <p14:creationId xmlns:p14="http://schemas.microsoft.com/office/powerpoint/2010/main" val="4287502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de-DE" sz="2800" dirty="0" smtClean="0">
                <a:latin typeface="Arial" pitchFamily="34" charset="0"/>
                <a:cs typeface="Arial" pitchFamily="34" charset="0"/>
              </a:rPr>
              <a:t>The </a:t>
            </a:r>
            <a:r>
              <a:rPr lang="de-DE" sz="2800" dirty="0" err="1" smtClean="0">
                <a:latin typeface="Arial" pitchFamily="34" charset="0"/>
                <a:cs typeface="Arial" pitchFamily="34" charset="0"/>
              </a:rPr>
              <a:t>Certification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process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at</a:t>
            </a:r>
            <a:r>
              <a:rPr lang="de-DE" sz="2800" dirty="0" smtClean="0">
                <a:latin typeface="Arial" pitchFamily="34" charset="0"/>
                <a:cs typeface="Arial" pitchFamily="34" charset="0"/>
              </a:rPr>
              <a:t> EASA</a:t>
            </a:r>
            <a:endParaRPr lang="en-GB" sz="2800" dirty="0" smtClean="0">
              <a:latin typeface="Arial" pitchFamily="34" charset="0"/>
              <a:cs typeface="Arial" pitchFamily="34" charset="0"/>
            </a:endParaRPr>
          </a:p>
        </p:txBody>
      </p:sp>
      <p:sp>
        <p:nvSpPr>
          <p:cNvPr id="23555" name="Rectangle 3"/>
          <p:cNvSpPr>
            <a:spLocks noGrp="1" noChangeArrowheads="1"/>
          </p:cNvSpPr>
          <p:nvPr>
            <p:ph idx="1"/>
          </p:nvPr>
        </p:nvSpPr>
        <p:spPr/>
        <p:txBody>
          <a:bodyPr/>
          <a:lstStyle/>
          <a:p>
            <a:pPr eaLnBrk="1" hangingPunct="1">
              <a:buFont typeface="Wingdings" charset="2"/>
              <a:buNone/>
            </a:pPr>
            <a:r>
              <a:rPr lang="en-US" sz="2400" b="1" dirty="0" smtClean="0"/>
              <a:t>	</a:t>
            </a:r>
            <a:r>
              <a:rPr lang="en-US" sz="2000" b="1" dirty="0" smtClean="0"/>
              <a:t>Phase II – Agreement of the Certification </a:t>
            </a:r>
            <a:r>
              <a:rPr lang="en-US" sz="2000" b="1" dirty="0" err="1" smtClean="0"/>
              <a:t>Programme</a:t>
            </a:r>
            <a:endParaRPr lang="en-US" sz="2000" b="1" dirty="0" smtClean="0"/>
          </a:p>
          <a:p>
            <a:pPr eaLnBrk="1" hangingPunct="1">
              <a:buFont typeface="Wingdings" charset="2"/>
              <a:buNone/>
            </a:pPr>
            <a:endParaRPr lang="de-DE" sz="2000" dirty="0" smtClean="0"/>
          </a:p>
          <a:p>
            <a:pPr eaLnBrk="1" hangingPunct="1">
              <a:buFont typeface="Wingdings" charset="2"/>
              <a:buNone/>
            </a:pPr>
            <a:r>
              <a:rPr lang="de-DE" sz="2000" dirty="0" smtClean="0"/>
              <a:t>	</a:t>
            </a:r>
            <a:r>
              <a:rPr lang="de-DE" sz="2000" dirty="0" err="1" smtClean="0"/>
              <a:t>Discussion</a:t>
            </a:r>
            <a:r>
              <a:rPr lang="de-DE" sz="2000" dirty="0" smtClean="0"/>
              <a:t> </a:t>
            </a:r>
            <a:r>
              <a:rPr lang="de-DE" sz="2000" dirty="0" err="1" smtClean="0"/>
              <a:t>of</a:t>
            </a:r>
            <a:r>
              <a:rPr lang="de-DE" sz="2000" dirty="0" smtClean="0"/>
              <a:t> </a:t>
            </a:r>
            <a:r>
              <a:rPr lang="de-DE" sz="2000" dirty="0" err="1" smtClean="0"/>
              <a:t>certification</a:t>
            </a:r>
            <a:r>
              <a:rPr lang="de-DE" sz="2000" dirty="0" smtClean="0"/>
              <a:t> </a:t>
            </a:r>
            <a:r>
              <a:rPr lang="de-DE" sz="2000" dirty="0" err="1" smtClean="0"/>
              <a:t>team</a:t>
            </a:r>
            <a:r>
              <a:rPr lang="de-DE" sz="2000" dirty="0" smtClean="0"/>
              <a:t> </a:t>
            </a:r>
            <a:r>
              <a:rPr lang="de-DE" sz="2000" dirty="0" err="1" smtClean="0"/>
              <a:t>and</a:t>
            </a:r>
            <a:r>
              <a:rPr lang="de-DE" sz="2000" dirty="0" smtClean="0"/>
              <a:t> </a:t>
            </a:r>
            <a:r>
              <a:rPr lang="de-DE" sz="2000" dirty="0" err="1" smtClean="0"/>
              <a:t>agreement</a:t>
            </a:r>
            <a:r>
              <a:rPr lang="de-DE" sz="2000" dirty="0" smtClean="0"/>
              <a:t> </a:t>
            </a:r>
            <a:r>
              <a:rPr lang="de-DE" sz="2000" dirty="0" err="1" smtClean="0"/>
              <a:t>with</a:t>
            </a:r>
            <a:r>
              <a:rPr lang="de-DE" sz="2000" dirty="0" smtClean="0"/>
              <a:t> </a:t>
            </a:r>
            <a:r>
              <a:rPr lang="de-DE" sz="2000" dirty="0" err="1" smtClean="0"/>
              <a:t>applicant</a:t>
            </a:r>
            <a:r>
              <a:rPr lang="de-DE" sz="2000" dirty="0" smtClean="0"/>
              <a:t> on </a:t>
            </a:r>
            <a:r>
              <a:rPr lang="de-DE" sz="2000" dirty="0" err="1" smtClean="0"/>
              <a:t>the</a:t>
            </a:r>
            <a:r>
              <a:rPr lang="de-DE" sz="2000" dirty="0" smtClean="0"/>
              <a:t> </a:t>
            </a:r>
            <a:r>
              <a:rPr lang="de-DE" sz="2000" dirty="0" err="1" smtClean="0"/>
              <a:t>certification</a:t>
            </a:r>
            <a:r>
              <a:rPr lang="de-DE" sz="2000" dirty="0" smtClean="0"/>
              <a:t> </a:t>
            </a:r>
            <a:r>
              <a:rPr lang="de-DE" sz="2000" dirty="0" err="1" smtClean="0"/>
              <a:t>programme</a:t>
            </a:r>
            <a:r>
              <a:rPr lang="de-DE" sz="2000" dirty="0" smtClean="0"/>
              <a:t> </a:t>
            </a:r>
            <a:r>
              <a:rPr lang="de-DE" sz="2000" dirty="0" err="1" smtClean="0"/>
              <a:t>which</a:t>
            </a:r>
            <a:r>
              <a:rPr lang="de-DE" sz="2000" dirty="0" smtClean="0"/>
              <a:t>:</a:t>
            </a:r>
          </a:p>
          <a:p>
            <a:pPr eaLnBrk="1" hangingPunct="1">
              <a:buFont typeface="Wingdings" charset="2"/>
              <a:buNone/>
            </a:pPr>
            <a:endParaRPr lang="de-DE" sz="2400" dirty="0" smtClean="0"/>
          </a:p>
          <a:p>
            <a:pPr lvl="1" eaLnBrk="1" hangingPunct="1"/>
            <a:r>
              <a:rPr lang="en-US" sz="1800" dirty="0" smtClean="0"/>
              <a:t>defines the proposed means of compliance with the type certification basis,</a:t>
            </a:r>
          </a:p>
          <a:p>
            <a:pPr lvl="1" eaLnBrk="1" hangingPunct="1">
              <a:buFontTx/>
              <a:buNone/>
            </a:pPr>
            <a:endParaRPr lang="en-US" sz="1800" dirty="0" smtClean="0"/>
          </a:p>
          <a:p>
            <a:pPr lvl="1" eaLnBrk="1" hangingPunct="1"/>
            <a:r>
              <a:rPr lang="en-US" sz="1800" dirty="0" smtClean="0"/>
              <a:t>describes all the activities and </a:t>
            </a:r>
            <a:r>
              <a:rPr lang="en-US" sz="1800" b="1" dirty="0" smtClean="0"/>
              <a:t>level of team involvement</a:t>
            </a:r>
            <a:r>
              <a:rPr lang="en-US" sz="1800" dirty="0" smtClean="0"/>
              <a:t> with respect to compliance demonstrations, test witnessing, compliance tracking, compliance records, conformity statements, time schedule for achieving compliance, etc.</a:t>
            </a:r>
          </a:p>
        </p:txBody>
      </p:sp>
    </p:spTree>
    <p:extLst>
      <p:ext uri="{BB962C8B-B14F-4D97-AF65-F5344CB8AC3E}">
        <p14:creationId xmlns:p14="http://schemas.microsoft.com/office/powerpoint/2010/main" val="1003074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de-DE" sz="2800" dirty="0" smtClean="0">
                <a:latin typeface="Arial" pitchFamily="34" charset="0"/>
                <a:cs typeface="Arial" pitchFamily="34" charset="0"/>
              </a:rPr>
              <a:t>The </a:t>
            </a:r>
            <a:r>
              <a:rPr lang="de-DE" sz="2800" dirty="0" err="1" smtClean="0">
                <a:latin typeface="Arial" pitchFamily="34" charset="0"/>
                <a:cs typeface="Arial" pitchFamily="34" charset="0"/>
              </a:rPr>
              <a:t>Certification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process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at</a:t>
            </a:r>
            <a:r>
              <a:rPr lang="de-DE" sz="2800" dirty="0" smtClean="0">
                <a:latin typeface="Arial" pitchFamily="34" charset="0"/>
                <a:cs typeface="Arial" pitchFamily="34" charset="0"/>
              </a:rPr>
              <a:t> EASA</a:t>
            </a:r>
            <a:endParaRPr lang="en-GB" sz="2800" dirty="0" smtClean="0">
              <a:latin typeface="Arial" pitchFamily="34" charset="0"/>
              <a:cs typeface="Arial" pitchFamily="34" charset="0"/>
            </a:endParaRPr>
          </a:p>
        </p:txBody>
      </p:sp>
      <p:sp>
        <p:nvSpPr>
          <p:cNvPr id="24579" name="Rectangle 3"/>
          <p:cNvSpPr>
            <a:spLocks noGrp="1" noChangeArrowheads="1"/>
          </p:cNvSpPr>
          <p:nvPr>
            <p:ph idx="1"/>
          </p:nvPr>
        </p:nvSpPr>
        <p:spPr/>
        <p:txBody>
          <a:bodyPr/>
          <a:lstStyle/>
          <a:p>
            <a:pPr eaLnBrk="1" hangingPunct="1">
              <a:buFont typeface="Wingdings" charset="2"/>
              <a:buNone/>
            </a:pPr>
            <a:r>
              <a:rPr lang="en-US" b="1" dirty="0" smtClean="0"/>
              <a:t>	</a:t>
            </a:r>
            <a:r>
              <a:rPr lang="en-US" sz="2000" b="1" dirty="0" smtClean="0"/>
              <a:t>Phase III – Compliance Determinations</a:t>
            </a:r>
          </a:p>
          <a:p>
            <a:pPr eaLnBrk="1" hangingPunct="1">
              <a:buFont typeface="Wingdings" charset="2"/>
              <a:buNone/>
            </a:pPr>
            <a:r>
              <a:rPr lang="de-DE" sz="2400" dirty="0" smtClean="0"/>
              <a:t>	</a:t>
            </a:r>
          </a:p>
          <a:p>
            <a:pPr eaLnBrk="1" hangingPunct="1">
              <a:buFont typeface="Wingdings" charset="2"/>
              <a:buNone/>
            </a:pPr>
            <a:r>
              <a:rPr lang="de-DE" sz="2400" dirty="0" smtClean="0"/>
              <a:t>	</a:t>
            </a:r>
            <a:r>
              <a:rPr lang="de-DE" sz="2000" dirty="0" smtClean="0"/>
              <a:t>The </a:t>
            </a:r>
            <a:r>
              <a:rPr lang="de-DE" sz="2000" dirty="0" err="1" smtClean="0"/>
              <a:t>applicant</a:t>
            </a:r>
            <a:r>
              <a:rPr lang="de-DE" sz="2000" dirty="0" smtClean="0"/>
              <a:t> </a:t>
            </a:r>
            <a:r>
              <a:rPr lang="de-DE" sz="2000" dirty="0" err="1" smtClean="0"/>
              <a:t>is</a:t>
            </a:r>
            <a:r>
              <a:rPr lang="de-DE" sz="2000" dirty="0" smtClean="0"/>
              <a:t> </a:t>
            </a:r>
            <a:r>
              <a:rPr lang="de-DE" sz="2000" dirty="0" err="1" smtClean="0"/>
              <a:t>responsible</a:t>
            </a:r>
            <a:r>
              <a:rPr lang="de-DE" sz="2000" dirty="0" smtClean="0"/>
              <a:t> </a:t>
            </a:r>
            <a:r>
              <a:rPr lang="de-DE" sz="2000" dirty="0" err="1" smtClean="0"/>
              <a:t>for</a:t>
            </a:r>
            <a:r>
              <a:rPr lang="de-DE" sz="2000" dirty="0" smtClean="0"/>
              <a:t> </a:t>
            </a:r>
            <a:r>
              <a:rPr lang="de-DE" sz="2000" dirty="0" err="1" smtClean="0"/>
              <a:t>showing</a:t>
            </a:r>
            <a:r>
              <a:rPr lang="de-DE" sz="2000" dirty="0" smtClean="0"/>
              <a:t> </a:t>
            </a:r>
            <a:r>
              <a:rPr lang="de-DE" sz="2000" dirty="0" err="1" smtClean="0"/>
              <a:t>compliance</a:t>
            </a:r>
            <a:r>
              <a:rPr lang="de-DE" sz="2000" dirty="0" smtClean="0"/>
              <a:t> </a:t>
            </a:r>
            <a:r>
              <a:rPr lang="de-DE" sz="2000" dirty="0" err="1" smtClean="0"/>
              <a:t>with</a:t>
            </a:r>
            <a:r>
              <a:rPr lang="de-DE" sz="2000" dirty="0" smtClean="0"/>
              <a:t> </a:t>
            </a:r>
            <a:r>
              <a:rPr lang="de-DE" sz="2000" dirty="0" err="1" smtClean="0"/>
              <a:t>the</a:t>
            </a:r>
            <a:r>
              <a:rPr lang="de-DE" sz="2000" dirty="0" smtClean="0"/>
              <a:t> </a:t>
            </a:r>
            <a:r>
              <a:rPr lang="de-DE" sz="2000" dirty="0" err="1" smtClean="0"/>
              <a:t>certification</a:t>
            </a:r>
            <a:r>
              <a:rPr lang="de-DE" sz="2000" dirty="0" smtClean="0"/>
              <a:t> </a:t>
            </a:r>
            <a:r>
              <a:rPr lang="de-DE" sz="2000" dirty="0" err="1" smtClean="0"/>
              <a:t>basis</a:t>
            </a:r>
            <a:r>
              <a:rPr lang="de-DE" sz="2000" dirty="0" smtClean="0"/>
              <a:t>. He will also:</a:t>
            </a:r>
          </a:p>
          <a:p>
            <a:pPr eaLnBrk="1" hangingPunct="1">
              <a:buFont typeface="Wingdings" charset="2"/>
              <a:buNone/>
            </a:pPr>
            <a:endParaRPr lang="en-US" sz="2400" dirty="0" smtClean="0"/>
          </a:p>
          <a:p>
            <a:pPr lvl="1" eaLnBrk="1" hangingPunct="1"/>
            <a:r>
              <a:rPr lang="en-US" sz="1800" dirty="0" smtClean="0"/>
              <a:t>define the EASA Type Design,</a:t>
            </a:r>
          </a:p>
          <a:p>
            <a:pPr lvl="1" eaLnBrk="1" hangingPunct="1"/>
            <a:r>
              <a:rPr lang="en-US" sz="1800" dirty="0" smtClean="0"/>
              <a:t>produce a procedure to cover equipment qualification,</a:t>
            </a:r>
          </a:p>
          <a:p>
            <a:pPr lvl="1" eaLnBrk="1" hangingPunct="1"/>
            <a:r>
              <a:rPr lang="en-US" sz="1800" dirty="0" smtClean="0"/>
              <a:t>produce a statement of conformity for certification tests,</a:t>
            </a:r>
          </a:p>
          <a:p>
            <a:pPr lvl="1" eaLnBrk="1" hangingPunct="1"/>
            <a:r>
              <a:rPr lang="en-US" sz="1800" dirty="0" smtClean="0"/>
              <a:t>produce the required certification documents,</a:t>
            </a:r>
          </a:p>
          <a:p>
            <a:pPr lvl="1" eaLnBrk="1" hangingPunct="1"/>
            <a:r>
              <a:rPr lang="en-US" sz="1800" dirty="0" smtClean="0"/>
              <a:t>conclude each compliance report with a Declaration of Compliance with the applicable requirements.</a:t>
            </a:r>
            <a:endParaRPr lang="en-US" sz="1800" b="1" dirty="0" smtClean="0"/>
          </a:p>
        </p:txBody>
      </p:sp>
    </p:spTree>
    <p:extLst>
      <p:ext uri="{BB962C8B-B14F-4D97-AF65-F5344CB8AC3E}">
        <p14:creationId xmlns:p14="http://schemas.microsoft.com/office/powerpoint/2010/main" val="717891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de-DE" sz="2800" dirty="0" smtClean="0">
                <a:latin typeface="Arial" pitchFamily="34" charset="0"/>
                <a:cs typeface="Arial" pitchFamily="34" charset="0"/>
              </a:rPr>
              <a:t>The </a:t>
            </a:r>
            <a:r>
              <a:rPr lang="de-DE" sz="2800" dirty="0" err="1" smtClean="0">
                <a:latin typeface="Arial" pitchFamily="34" charset="0"/>
                <a:cs typeface="Arial" pitchFamily="34" charset="0"/>
              </a:rPr>
              <a:t>Certification</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process</a:t>
            </a:r>
            <a:r>
              <a:rPr lang="de-DE" sz="2800" dirty="0" smtClean="0">
                <a:latin typeface="Arial" pitchFamily="34" charset="0"/>
                <a:cs typeface="Arial" pitchFamily="34" charset="0"/>
              </a:rPr>
              <a:t> </a:t>
            </a:r>
            <a:r>
              <a:rPr lang="de-DE" sz="2800" dirty="0" err="1" smtClean="0">
                <a:latin typeface="Arial" pitchFamily="34" charset="0"/>
                <a:cs typeface="Arial" pitchFamily="34" charset="0"/>
              </a:rPr>
              <a:t>at</a:t>
            </a:r>
            <a:r>
              <a:rPr lang="de-DE" sz="2800" dirty="0" smtClean="0">
                <a:latin typeface="Arial" pitchFamily="34" charset="0"/>
                <a:cs typeface="Arial" pitchFamily="34" charset="0"/>
              </a:rPr>
              <a:t> EASA</a:t>
            </a:r>
            <a:endParaRPr lang="en-GB" sz="2800" dirty="0" smtClean="0">
              <a:latin typeface="Arial" pitchFamily="34" charset="0"/>
              <a:cs typeface="Arial" pitchFamily="34" charset="0"/>
            </a:endParaRPr>
          </a:p>
        </p:txBody>
      </p:sp>
      <p:sp>
        <p:nvSpPr>
          <p:cNvPr id="25603" name="Rectangle 3"/>
          <p:cNvSpPr>
            <a:spLocks noGrp="1" noChangeArrowheads="1"/>
          </p:cNvSpPr>
          <p:nvPr>
            <p:ph idx="1"/>
          </p:nvPr>
        </p:nvSpPr>
        <p:spPr/>
        <p:txBody>
          <a:bodyPr/>
          <a:lstStyle/>
          <a:p>
            <a:pPr eaLnBrk="1" hangingPunct="1">
              <a:buFont typeface="Wingdings" charset="2"/>
              <a:buNone/>
            </a:pPr>
            <a:r>
              <a:rPr lang="en-US" sz="2000" b="1" dirty="0" smtClean="0"/>
              <a:t>	Phase IV- Final Report and issue of a Type Certificate</a:t>
            </a:r>
          </a:p>
          <a:p>
            <a:pPr eaLnBrk="1" hangingPunct="1">
              <a:buFont typeface="Wingdings" charset="2"/>
              <a:buNone/>
            </a:pPr>
            <a:endParaRPr lang="de-DE" sz="2000" b="1" dirty="0" smtClean="0"/>
          </a:p>
          <a:p>
            <a:pPr eaLnBrk="1" hangingPunct="1">
              <a:buFont typeface="Wingdings" charset="2"/>
              <a:buNone/>
            </a:pPr>
            <a:r>
              <a:rPr lang="en-US" sz="2000" dirty="0" smtClean="0"/>
              <a:t>	On completion of the certification </a:t>
            </a:r>
            <a:r>
              <a:rPr lang="en-US" sz="2000" dirty="0" err="1" smtClean="0"/>
              <a:t>programme</a:t>
            </a:r>
            <a:r>
              <a:rPr lang="en-US" sz="2000" dirty="0" smtClean="0"/>
              <a:t> the applicant shall provide a declaration of compliance with the Type Certification Basis.</a:t>
            </a:r>
          </a:p>
          <a:p>
            <a:pPr eaLnBrk="1" hangingPunct="1">
              <a:buFont typeface="Wingdings" charset="2"/>
              <a:buNone/>
            </a:pPr>
            <a:endParaRPr lang="de-DE" sz="2000" dirty="0" smtClean="0"/>
          </a:p>
          <a:p>
            <a:pPr eaLnBrk="1" hangingPunct="1">
              <a:buFont typeface="Wingdings" charset="2"/>
              <a:buNone/>
            </a:pPr>
            <a:r>
              <a:rPr lang="de-DE" sz="2000" dirty="0" smtClean="0"/>
              <a:t>	The PCM </a:t>
            </a:r>
            <a:r>
              <a:rPr lang="de-DE" sz="2000" dirty="0" err="1" smtClean="0"/>
              <a:t>shall</a:t>
            </a:r>
            <a:r>
              <a:rPr lang="de-DE" sz="2000" dirty="0" smtClean="0"/>
              <a:t> </a:t>
            </a:r>
            <a:r>
              <a:rPr lang="de-DE" sz="2000" dirty="0" err="1" smtClean="0"/>
              <a:t>then</a:t>
            </a:r>
            <a:r>
              <a:rPr lang="de-DE" sz="2000" dirty="0" smtClean="0"/>
              <a:t> </a:t>
            </a:r>
            <a:r>
              <a:rPr lang="de-DE" sz="2000" dirty="0" err="1" smtClean="0"/>
              <a:t>produce</a:t>
            </a:r>
            <a:r>
              <a:rPr lang="de-DE" sz="2000" dirty="0" smtClean="0"/>
              <a:t> a Final </a:t>
            </a:r>
            <a:r>
              <a:rPr lang="de-DE" sz="2000" dirty="0" err="1" smtClean="0"/>
              <a:t>Certification</a:t>
            </a:r>
            <a:r>
              <a:rPr lang="de-DE" sz="2000" dirty="0" smtClean="0"/>
              <a:t> Report („Technical </a:t>
            </a:r>
            <a:r>
              <a:rPr lang="de-DE" sz="2000" dirty="0" err="1" smtClean="0"/>
              <a:t>visa</a:t>
            </a:r>
            <a:r>
              <a:rPr lang="de-DE" sz="2000" dirty="0" smtClean="0"/>
              <a:t>“) </a:t>
            </a:r>
            <a:r>
              <a:rPr lang="de-DE" sz="2000" dirty="0" err="1" smtClean="0"/>
              <a:t>which</a:t>
            </a:r>
            <a:r>
              <a:rPr lang="de-DE" sz="2000" dirty="0" smtClean="0"/>
              <a:t> </a:t>
            </a:r>
            <a:r>
              <a:rPr lang="de-DE" sz="2000" dirty="0" err="1" smtClean="0"/>
              <a:t>is</a:t>
            </a:r>
            <a:r>
              <a:rPr lang="de-DE" sz="2000" dirty="0" smtClean="0"/>
              <a:t> </a:t>
            </a:r>
            <a:r>
              <a:rPr lang="de-DE" sz="2000" dirty="0" err="1" smtClean="0"/>
              <a:t>presented</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Certification</a:t>
            </a:r>
            <a:r>
              <a:rPr lang="de-DE" sz="2000" dirty="0" smtClean="0"/>
              <a:t> Manager </a:t>
            </a:r>
            <a:r>
              <a:rPr lang="de-DE" sz="2000" dirty="0" err="1" smtClean="0"/>
              <a:t>for</a:t>
            </a:r>
            <a:r>
              <a:rPr lang="de-DE" sz="2000" dirty="0" smtClean="0"/>
              <a:t> </a:t>
            </a:r>
            <a:r>
              <a:rPr lang="de-DE" sz="2000" dirty="0" err="1" smtClean="0"/>
              <a:t>approval</a:t>
            </a:r>
            <a:r>
              <a:rPr lang="de-DE" sz="2000" dirty="0" smtClean="0"/>
              <a:t>.</a:t>
            </a:r>
          </a:p>
          <a:p>
            <a:pPr eaLnBrk="1" hangingPunct="1">
              <a:buFont typeface="Wingdings" charset="2"/>
              <a:buNone/>
            </a:pPr>
            <a:endParaRPr lang="de-DE" sz="2000" dirty="0" smtClean="0"/>
          </a:p>
          <a:p>
            <a:pPr eaLnBrk="1" hangingPunct="1">
              <a:buFont typeface="Wingdings" charset="2"/>
              <a:buNone/>
            </a:pPr>
            <a:r>
              <a:rPr lang="de-DE" sz="2000" dirty="0" smtClean="0"/>
              <a:t>	The type </a:t>
            </a:r>
            <a:r>
              <a:rPr lang="de-DE" sz="2000" dirty="0" err="1" smtClean="0"/>
              <a:t>certificate</a:t>
            </a:r>
            <a:r>
              <a:rPr lang="de-DE" sz="2000" dirty="0" smtClean="0"/>
              <a:t> </a:t>
            </a:r>
            <a:r>
              <a:rPr lang="de-DE" sz="2000" dirty="0" err="1" smtClean="0"/>
              <a:t>is</a:t>
            </a:r>
            <a:r>
              <a:rPr lang="de-DE" sz="2000" dirty="0" smtClean="0"/>
              <a:t> </a:t>
            </a:r>
            <a:r>
              <a:rPr lang="de-DE" sz="2000" dirty="0" err="1" smtClean="0"/>
              <a:t>issued</a:t>
            </a:r>
            <a:r>
              <a:rPr lang="de-DE" sz="2000" dirty="0" smtClean="0"/>
              <a:t> </a:t>
            </a:r>
            <a:r>
              <a:rPr lang="de-DE" sz="2000" dirty="0" err="1" smtClean="0"/>
              <a:t>and</a:t>
            </a:r>
            <a:r>
              <a:rPr lang="de-DE" sz="2000" dirty="0" smtClean="0"/>
              <a:t> </a:t>
            </a:r>
            <a:r>
              <a:rPr lang="de-DE" sz="2000" dirty="0" err="1" smtClean="0"/>
              <a:t>handed</a:t>
            </a:r>
            <a:r>
              <a:rPr lang="de-DE" sz="2000" dirty="0" smtClean="0"/>
              <a:t> </a:t>
            </a:r>
            <a:r>
              <a:rPr lang="de-DE" sz="2000" dirty="0" err="1" smtClean="0"/>
              <a:t>over</a:t>
            </a:r>
            <a:r>
              <a:rPr lang="de-DE" sz="2000" dirty="0" smtClean="0"/>
              <a:t> </a:t>
            </a:r>
            <a:r>
              <a:rPr lang="de-DE" sz="2000" dirty="0" err="1" smtClean="0"/>
              <a:t>to</a:t>
            </a:r>
            <a:r>
              <a:rPr lang="de-DE" sz="2000" dirty="0" smtClean="0"/>
              <a:t> </a:t>
            </a:r>
            <a:r>
              <a:rPr lang="de-DE" sz="2000" dirty="0" err="1" smtClean="0"/>
              <a:t>the</a:t>
            </a:r>
            <a:r>
              <a:rPr lang="de-DE" sz="2000" dirty="0" smtClean="0"/>
              <a:t> </a:t>
            </a:r>
            <a:r>
              <a:rPr lang="de-DE" sz="2000" dirty="0" err="1" smtClean="0"/>
              <a:t>applicant</a:t>
            </a:r>
            <a:r>
              <a:rPr lang="de-DE" sz="2000" dirty="0" smtClean="0"/>
              <a:t>.</a:t>
            </a:r>
            <a:endParaRPr lang="en-US" sz="2000" dirty="0" smtClean="0"/>
          </a:p>
        </p:txBody>
      </p:sp>
    </p:spTree>
    <p:extLst>
      <p:ext uri="{BB962C8B-B14F-4D97-AF65-F5344CB8AC3E}">
        <p14:creationId xmlns:p14="http://schemas.microsoft.com/office/powerpoint/2010/main" val="746763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latin typeface="Arial" pitchFamily="34" charset="0"/>
                <a:cs typeface="Arial" pitchFamily="34" charset="0"/>
              </a:rPr>
              <a:t>Certification and oversight activities for systems in ATM/ANS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142631267"/>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17</a:t>
            </a:fld>
            <a:endParaRPr lang="en-GB"/>
          </a:p>
        </p:txBody>
      </p:sp>
    </p:spTree>
    <p:extLst>
      <p:ext uri="{BB962C8B-B14F-4D97-AF65-F5344CB8AC3E}">
        <p14:creationId xmlns:p14="http://schemas.microsoft.com/office/powerpoint/2010/main" val="3983805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a:t>Certification and oversight activities for systems in ATM/ANS</a:t>
            </a:r>
          </a:p>
        </p:txBody>
      </p:sp>
      <p:sp>
        <p:nvSpPr>
          <p:cNvPr id="3" name="Date Placeholder 2"/>
          <p:cNvSpPr>
            <a:spLocks noGrp="1"/>
          </p:cNvSpPr>
          <p:nvPr>
            <p:ph type="dt" sz="half" idx="10"/>
          </p:nvPr>
        </p:nvSpPr>
        <p:spPr/>
        <p:txBody>
          <a:bodyPr/>
          <a:lstStyle/>
          <a:p>
            <a:fld id="{6D08C423-5E83-4C13-BEB2-D225B551E1EE}" type="datetime1">
              <a:rPr lang="en-GB" smtClean="0"/>
              <a:pPr/>
              <a:t>30/10/2012</a:t>
            </a:fld>
            <a:endParaRPr lang="en-GB"/>
          </a:p>
        </p:txBody>
      </p:sp>
      <p:sp>
        <p:nvSpPr>
          <p:cNvPr id="4" name="Footer Placeholder 3"/>
          <p:cNvSpPr>
            <a:spLocks noGrp="1"/>
          </p:cNvSpPr>
          <p:nvPr>
            <p:ph type="ftr" sz="quarter" idx="11"/>
          </p:nvPr>
        </p:nvSpPr>
        <p:spPr/>
        <p:txBody>
          <a:bodyPr/>
          <a:lstStyle/>
          <a:p>
            <a:r>
              <a:rPr lang="en-GB" smtClean="0"/>
              <a:t>The EASA / EU system</a:t>
            </a:r>
            <a:endParaRPr lang="en-GB" dirty="0"/>
          </a:p>
        </p:txBody>
      </p:sp>
      <p:sp>
        <p:nvSpPr>
          <p:cNvPr id="5" name="Slide Number Placeholder 4"/>
          <p:cNvSpPr>
            <a:spLocks noGrp="1"/>
          </p:cNvSpPr>
          <p:nvPr>
            <p:ph type="sldNum" sz="quarter" idx="12"/>
          </p:nvPr>
        </p:nvSpPr>
        <p:spPr/>
        <p:txBody>
          <a:bodyPr/>
          <a:lstStyle/>
          <a:p>
            <a:fld id="{E28FCCCD-C9CB-4FE4-9510-81559E55C009}" type="slidenum">
              <a:rPr lang="en-GB" smtClean="0"/>
              <a:pPr/>
              <a:t>18</a:t>
            </a:fld>
            <a:endParaRPr lang="en-GB"/>
          </a:p>
        </p:txBody>
      </p:sp>
      <p:grpSp>
        <p:nvGrpSpPr>
          <p:cNvPr id="6" name="Group 5"/>
          <p:cNvGrpSpPr/>
          <p:nvPr/>
        </p:nvGrpSpPr>
        <p:grpSpPr>
          <a:xfrm>
            <a:off x="1043607" y="2348880"/>
            <a:ext cx="7344815" cy="2232248"/>
            <a:chOff x="1758600" y="3297217"/>
            <a:chExt cx="5626800" cy="901294"/>
          </a:xfrm>
        </p:grpSpPr>
        <p:sp>
          <p:nvSpPr>
            <p:cNvPr id="7" name="Freeform 6"/>
            <p:cNvSpPr/>
            <p:nvPr/>
          </p:nvSpPr>
          <p:spPr>
            <a:xfrm>
              <a:off x="3615445" y="3297217"/>
              <a:ext cx="3769955" cy="901294"/>
            </a:xfrm>
            <a:custGeom>
              <a:avLst/>
              <a:gdLst>
                <a:gd name="connsiteX0" fmla="*/ 0 w 1992761"/>
                <a:gd name="connsiteY0" fmla="*/ 0 h 901294"/>
                <a:gd name="connsiteX1" fmla="*/ 1992761 w 1992761"/>
                <a:gd name="connsiteY1" fmla="*/ 0 h 901294"/>
                <a:gd name="connsiteX2" fmla="*/ 1992761 w 1992761"/>
                <a:gd name="connsiteY2" fmla="*/ 901294 h 901294"/>
                <a:gd name="connsiteX3" fmla="*/ 0 w 1992761"/>
                <a:gd name="connsiteY3" fmla="*/ 901294 h 901294"/>
                <a:gd name="connsiteX4" fmla="*/ 0 w 1992761"/>
                <a:gd name="connsiteY4" fmla="*/ 0 h 9012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92761" h="901294">
                  <a:moveTo>
                    <a:pt x="0" y="0"/>
                  </a:moveTo>
                  <a:lnTo>
                    <a:pt x="1992761" y="0"/>
                  </a:lnTo>
                  <a:lnTo>
                    <a:pt x="1992761" y="901294"/>
                  </a:lnTo>
                  <a:lnTo>
                    <a:pt x="0" y="901294"/>
                  </a:lnTo>
                  <a:lnTo>
                    <a:pt x="0" y="0"/>
                  </a:lnTo>
                  <a:close/>
                </a:path>
              </a:pathLst>
            </a:custGeom>
          </p:spPr>
          <p:style>
            <a:lnRef idx="0">
              <a:schemeClr val="lt1">
                <a:hueOff val="0"/>
                <a:satOff val="0"/>
                <a:lumOff val="0"/>
                <a:alphaOff val="0"/>
              </a:schemeClr>
            </a:lnRef>
            <a:fillRef idx="3">
              <a:schemeClr val="accent1">
                <a:shade val="50000"/>
                <a:hueOff val="522136"/>
                <a:satOff val="-29275"/>
                <a:lumOff val="38642"/>
                <a:alphaOff val="0"/>
              </a:schemeClr>
            </a:fillRef>
            <a:effectRef idx="2">
              <a:schemeClr val="accent1">
                <a:shade val="50000"/>
                <a:hueOff val="522136"/>
                <a:satOff val="-29275"/>
                <a:lumOff val="38642"/>
                <a:alphaOff val="0"/>
              </a:schemeClr>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buNone/>
              </a:pPr>
              <a:endParaRPr lang="en-GB" sz="2400" kern="1200" dirty="0">
                <a:latin typeface="Arial" pitchFamily="34" charset="0"/>
                <a:cs typeface="Arial" pitchFamily="34" charset="0"/>
              </a:endParaRPr>
            </a:p>
          </p:txBody>
        </p:sp>
        <p:sp>
          <p:nvSpPr>
            <p:cNvPr id="8" name="Rectangle 7"/>
            <p:cNvSpPr/>
            <p:nvPr/>
          </p:nvSpPr>
          <p:spPr>
            <a:xfrm>
              <a:off x="1758600" y="3297217"/>
              <a:ext cx="1688039" cy="901294"/>
            </a:xfrm>
            <a:prstGeom prst="rect">
              <a:avLst/>
            </a:prstGeom>
            <a:blipFill>
              <a:blip r:embed="rId2"/>
              <a:stretch>
                <a:fillRect/>
              </a:stretch>
            </a:blipFill>
          </p:spPr>
          <p:style>
            <a:lnRef idx="1">
              <a:schemeClr val="lt1">
                <a:hueOff val="0"/>
                <a:satOff val="0"/>
                <a:lumOff val="0"/>
                <a:alphaOff val="0"/>
              </a:schemeClr>
            </a:lnRef>
            <a:fillRef idx="3">
              <a:schemeClr val="accent1">
                <a:shade val="50000"/>
                <a:hueOff val="522136"/>
                <a:satOff val="-29275"/>
                <a:lumOff val="38642"/>
                <a:alphaOff val="0"/>
              </a:schemeClr>
            </a:fillRef>
            <a:effectRef idx="2">
              <a:schemeClr val="accent1">
                <a:shade val="50000"/>
                <a:hueOff val="522136"/>
                <a:satOff val="-29275"/>
                <a:lumOff val="38642"/>
                <a:alphaOff val="0"/>
              </a:schemeClr>
            </a:effectRef>
            <a:fontRef idx="minor">
              <a:schemeClr val="lt1"/>
            </a:fontRef>
          </p:style>
        </p:sp>
      </p:grpSp>
      <p:sp>
        <p:nvSpPr>
          <p:cNvPr id="10" name="Rectangle 9"/>
          <p:cNvSpPr/>
          <p:nvPr/>
        </p:nvSpPr>
        <p:spPr>
          <a:xfrm>
            <a:off x="3866374" y="2492896"/>
            <a:ext cx="4083352" cy="1938992"/>
          </a:xfrm>
          <a:prstGeom prst="rect">
            <a:avLst/>
          </a:prstGeom>
        </p:spPr>
        <p:txBody>
          <a:bodyPr wrap="square">
            <a:spAutoFit/>
          </a:bodyPr>
          <a:lstStyle/>
          <a:p>
            <a:pPr>
              <a:buNone/>
            </a:pPr>
            <a:r>
              <a:rPr lang="en-GB" sz="2000" dirty="0">
                <a:solidFill>
                  <a:schemeClr val="bg1"/>
                </a:solidFill>
              </a:rPr>
              <a:t>At EASA, these activities are performed by experts of the ATM/ANS Department, part </a:t>
            </a:r>
            <a:r>
              <a:rPr lang="en-GB" sz="2000" dirty="0" smtClean="0">
                <a:solidFill>
                  <a:schemeClr val="bg1"/>
                </a:solidFill>
              </a:rPr>
              <a:t>of the </a:t>
            </a:r>
            <a:r>
              <a:rPr lang="en-GB" sz="2000" dirty="0">
                <a:solidFill>
                  <a:schemeClr val="bg1"/>
                </a:solidFill>
              </a:rPr>
              <a:t>Certification Directorate, together with external experts from accredited NSAs and Qualified Entities</a:t>
            </a:r>
            <a:r>
              <a:rPr lang="en-GB" sz="20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4447" y="2339048"/>
            <a:ext cx="2304257" cy="2334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5289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err="1" smtClean="0"/>
              <a:t>Two</a:t>
            </a:r>
            <a:r>
              <a:rPr lang="fr-BE" sz="2800" dirty="0" smtClean="0"/>
              <a:t> </a:t>
            </a:r>
            <a:r>
              <a:rPr lang="fr-BE" sz="2800" dirty="0" err="1" smtClean="0"/>
              <a:t>different</a:t>
            </a:r>
            <a:r>
              <a:rPr lang="fr-BE" sz="2800" dirty="0" smtClean="0"/>
              <a:t> </a:t>
            </a:r>
            <a:r>
              <a:rPr lang="fr-BE" sz="2800" dirty="0" err="1" smtClean="0"/>
              <a:t>approaches</a:t>
            </a:r>
            <a:r>
              <a:rPr lang="fr-BE" sz="2800" dirty="0" smtClean="0"/>
              <a:t> </a:t>
            </a:r>
            <a:r>
              <a:rPr lang="fr-BE" sz="2800" dirty="0" err="1" smtClean="0"/>
              <a:t>today</a:t>
            </a:r>
            <a:endParaRPr lang="en-GB" sz="28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367418409"/>
              </p:ext>
            </p:extLst>
          </p:nvPr>
        </p:nvGraphicFramePr>
        <p:xfrm>
          <a:off x="457200" y="1124745"/>
          <a:ext cx="8507414" cy="5280006"/>
        </p:xfrm>
        <a:graphic>
          <a:graphicData uri="http://schemas.openxmlformats.org/drawingml/2006/table">
            <a:tbl>
              <a:tblPr firstRow="1" bandRow="1">
                <a:tableStyleId>{5C22544A-7EE6-4342-B048-85BDC9FD1C3A}</a:tableStyleId>
              </a:tblPr>
              <a:tblGrid>
                <a:gridCol w="4186808"/>
                <a:gridCol w="4320606"/>
              </a:tblGrid>
              <a:tr h="463865">
                <a:tc>
                  <a:txBody>
                    <a:bodyPr/>
                    <a:lstStyle/>
                    <a:p>
                      <a:pPr algn="ctr"/>
                      <a:r>
                        <a:rPr lang="fr-BE" dirty="0" err="1" smtClean="0"/>
                        <a:t>Aeronautical</a:t>
                      </a:r>
                      <a:r>
                        <a:rPr lang="fr-BE" baseline="0" dirty="0" smtClean="0"/>
                        <a:t> </a:t>
                      </a:r>
                      <a:r>
                        <a:rPr lang="fr-BE" baseline="0" dirty="0" err="1" smtClean="0"/>
                        <a:t>products</a:t>
                      </a:r>
                      <a:endParaRPr lang="en-GB" dirty="0"/>
                    </a:p>
                  </a:txBody>
                  <a:tcPr/>
                </a:tc>
                <a:tc>
                  <a:txBody>
                    <a:bodyPr/>
                    <a:lstStyle/>
                    <a:p>
                      <a:pPr algn="ctr"/>
                      <a:r>
                        <a:rPr lang="fr-BE" dirty="0" smtClean="0"/>
                        <a:t>ATM</a:t>
                      </a:r>
                      <a:endParaRPr lang="en-GB" dirty="0"/>
                    </a:p>
                  </a:txBody>
                  <a:tcPr/>
                </a:tc>
              </a:tr>
              <a:tr h="2054022">
                <a:tc>
                  <a:txBody>
                    <a:bodyPr/>
                    <a:lstStyle/>
                    <a:p>
                      <a:r>
                        <a:rPr lang="fr-BE" b="0" u="sng" dirty="0" smtClean="0">
                          <a:solidFill>
                            <a:srgbClr val="055685"/>
                          </a:solidFill>
                        </a:rPr>
                        <a:t>Basic</a:t>
                      </a:r>
                      <a:r>
                        <a:rPr lang="fr-BE" b="0" u="sng" baseline="0" dirty="0" smtClean="0">
                          <a:solidFill>
                            <a:srgbClr val="055685"/>
                          </a:solidFill>
                        </a:rPr>
                        <a:t> </a:t>
                      </a:r>
                      <a:r>
                        <a:rPr lang="fr-BE" b="0" u="sng" baseline="0" dirty="0" err="1" smtClean="0">
                          <a:solidFill>
                            <a:srgbClr val="055685"/>
                          </a:solidFill>
                        </a:rPr>
                        <a:t>Regulation</a:t>
                      </a:r>
                      <a:r>
                        <a:rPr lang="fr-BE" b="0" u="sng" baseline="0" dirty="0" smtClean="0">
                          <a:solidFill>
                            <a:srgbClr val="055685"/>
                          </a:solidFill>
                        </a:rPr>
                        <a:t> 216/2008</a:t>
                      </a:r>
                    </a:p>
                    <a:p>
                      <a:r>
                        <a:rPr lang="en-GB" sz="1200" dirty="0" smtClean="0">
                          <a:solidFill>
                            <a:srgbClr val="055685"/>
                          </a:solidFill>
                        </a:rPr>
                        <a:t>requires EASA to take the responsibility for the design approval of products, parts and appliances designed, manufactured or used by persons/organisations under the regulatory oversight of EU Member States</a:t>
                      </a:r>
                      <a:endParaRPr lang="en-GB" sz="1200" dirty="0">
                        <a:solidFill>
                          <a:srgbClr val="055685"/>
                        </a:solidFill>
                      </a:endParaRPr>
                    </a:p>
                  </a:txBody>
                  <a:tcPr/>
                </a:tc>
                <a:tc>
                  <a:txBody>
                    <a:bodyPr/>
                    <a:lstStyle/>
                    <a:p>
                      <a:r>
                        <a:rPr lang="fr-BE" u="sng" dirty="0" smtClean="0">
                          <a:solidFill>
                            <a:srgbClr val="055685"/>
                          </a:solidFill>
                        </a:rPr>
                        <a:t>Basic </a:t>
                      </a:r>
                      <a:r>
                        <a:rPr lang="fr-BE" u="sng" dirty="0" err="1" smtClean="0">
                          <a:solidFill>
                            <a:srgbClr val="055685"/>
                          </a:solidFill>
                        </a:rPr>
                        <a:t>regulation</a:t>
                      </a:r>
                      <a:r>
                        <a:rPr lang="fr-BE" u="sng" dirty="0" smtClean="0">
                          <a:solidFill>
                            <a:srgbClr val="055685"/>
                          </a:solidFill>
                        </a:rPr>
                        <a:t> 216/2008</a:t>
                      </a:r>
                    </a:p>
                    <a:p>
                      <a:r>
                        <a:rPr lang="en-GB" sz="1200" u="none" dirty="0" smtClean="0">
                          <a:solidFill>
                            <a:srgbClr val="055685"/>
                          </a:solidFill>
                        </a:rPr>
                        <a:t>With the adoption of the SES II legislative package, and of the Regulation (EC) No 1108/2009 extending the EASA competence in the field of aerodromes, air traffic management and air navigation services, the scope of the certification process is extended to include “aeronautical products, parts and appliances, aerodromes and their equipment, operators involved in commercial air transport and in the operation of aerodromes, ATM/ANS systems and providers”.</a:t>
                      </a:r>
                      <a:endParaRPr lang="fr-BE" sz="1200" u="none" dirty="0" smtClean="0">
                        <a:solidFill>
                          <a:srgbClr val="055685"/>
                        </a:solidFill>
                      </a:endParaRPr>
                    </a:p>
                  </a:txBody>
                  <a:tcPr/>
                </a:tc>
              </a:tr>
              <a:tr h="239635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u="sng" dirty="0" err="1" smtClean="0">
                          <a:solidFill>
                            <a:srgbClr val="055685"/>
                          </a:solidFill>
                        </a:rPr>
                        <a:t>Regulation</a:t>
                      </a:r>
                      <a:r>
                        <a:rPr lang="fr-BE" u="sng" dirty="0" smtClean="0">
                          <a:solidFill>
                            <a:srgbClr val="055685"/>
                          </a:solidFill>
                        </a:rPr>
                        <a:t> 748/2012</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55685"/>
                          </a:solidFill>
                        </a:rPr>
                        <a:t>The European Commission adopted subsequently Commission Regulation (EC) No 1702/2003, now repealed by Regulation (EU) No</a:t>
                      </a:r>
                      <a:r>
                        <a:rPr lang="en-GB" sz="1200" baseline="0" dirty="0" smtClean="0">
                          <a:solidFill>
                            <a:srgbClr val="055685"/>
                          </a:solidFill>
                        </a:rPr>
                        <a:t> 748/2012, </a:t>
                      </a:r>
                      <a:r>
                        <a:rPr lang="en-GB" sz="1200" dirty="0" smtClean="0">
                          <a:solidFill>
                            <a:srgbClr val="055685"/>
                          </a:solidFill>
                        </a:rPr>
                        <a:t>which specifies inter alia the requirements applicable to products, parts and appliances and also provides for the grand-fathering of pre-existing certificates under conditions that aim at ensuring that they meet the level of safety required by the Basic Regulation and its implementing rules.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BE" u="sng" dirty="0" smtClean="0">
                          <a:solidFill>
                            <a:srgbClr val="055685"/>
                          </a:solidFill>
                        </a:rPr>
                        <a:t>SES </a:t>
                      </a:r>
                      <a:r>
                        <a:rPr lang="fr-BE" u="sng" dirty="0" err="1" smtClean="0">
                          <a:solidFill>
                            <a:srgbClr val="055685"/>
                          </a:solidFill>
                        </a:rPr>
                        <a:t>Regulations</a:t>
                      </a:r>
                      <a:endParaRPr lang="fr-BE" u="sng" dirty="0" smtClean="0">
                        <a:solidFill>
                          <a:srgbClr val="055685"/>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dirty="0" smtClean="0">
                          <a:solidFill>
                            <a:srgbClr val="055685"/>
                          </a:solidFill>
                        </a:rPr>
                        <a:t>Common requirements to ensure that air navigation services are provided safely and efficiently, on a continuous and interoperable basis, throughout the Community. It introduces a harmonised system of certification. Implementing rules relating to the certification of the design, manufacture and maintenance of ATM/ANS systems and constituents, as well as to organisations engaged in the design, manufacture and maintenance will only be laid down when related to safety-critical issues identified following a detailed impact assessment study.</a:t>
                      </a:r>
                    </a:p>
                  </a:txBody>
                  <a:tcPr/>
                </a:tc>
              </a:tr>
              <a:tr h="342337">
                <a:tc>
                  <a:txBody>
                    <a:bodyPr/>
                    <a:lstStyle/>
                    <a:p>
                      <a:pPr algn="ctr"/>
                      <a:r>
                        <a:rPr lang="fr-BE" b="1" dirty="0" smtClean="0">
                          <a:solidFill>
                            <a:srgbClr val="055685"/>
                          </a:solidFill>
                        </a:rPr>
                        <a:t>EASA</a:t>
                      </a:r>
                      <a:r>
                        <a:rPr lang="fr-BE" b="1" baseline="0" dirty="0" smtClean="0">
                          <a:solidFill>
                            <a:srgbClr val="055685"/>
                          </a:solidFill>
                        </a:rPr>
                        <a:t> c</a:t>
                      </a:r>
                      <a:r>
                        <a:rPr lang="fr-BE" b="1" dirty="0" smtClean="0">
                          <a:solidFill>
                            <a:srgbClr val="055685"/>
                          </a:solidFill>
                        </a:rPr>
                        <a:t>ertification </a:t>
                      </a:r>
                      <a:r>
                        <a:rPr lang="fr-BE" b="1" dirty="0" err="1" smtClean="0">
                          <a:solidFill>
                            <a:srgbClr val="055685"/>
                          </a:solidFill>
                        </a:rPr>
                        <a:t>process</a:t>
                      </a:r>
                      <a:endParaRPr lang="en-GB" b="1" dirty="0">
                        <a:solidFill>
                          <a:srgbClr val="055685"/>
                        </a:solidFill>
                      </a:endParaRPr>
                    </a:p>
                  </a:txBody>
                  <a:tcPr/>
                </a:tc>
                <a:tc>
                  <a:txBody>
                    <a:bodyPr/>
                    <a:lstStyle/>
                    <a:p>
                      <a:pPr algn="ctr"/>
                      <a:r>
                        <a:rPr lang="fr-BE" b="1" dirty="0" smtClean="0">
                          <a:solidFill>
                            <a:srgbClr val="055685"/>
                          </a:solidFill>
                        </a:rPr>
                        <a:t>ANSP </a:t>
                      </a:r>
                      <a:r>
                        <a:rPr lang="fr-BE" b="1" dirty="0" err="1" smtClean="0">
                          <a:solidFill>
                            <a:srgbClr val="055685"/>
                          </a:solidFill>
                        </a:rPr>
                        <a:t>Safety</a:t>
                      </a:r>
                      <a:r>
                        <a:rPr lang="fr-BE" b="1" dirty="0" smtClean="0">
                          <a:solidFill>
                            <a:srgbClr val="055685"/>
                          </a:solidFill>
                        </a:rPr>
                        <a:t> case</a:t>
                      </a:r>
                    </a:p>
                  </a:txBody>
                  <a:tcPr/>
                </a:tc>
              </a:tr>
            </a:tbl>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19</a:t>
            </a:fld>
            <a:endParaRPr lang="en-GB"/>
          </a:p>
        </p:txBody>
      </p:sp>
    </p:spTree>
    <p:extLst>
      <p:ext uri="{BB962C8B-B14F-4D97-AF65-F5344CB8AC3E}">
        <p14:creationId xmlns:p14="http://schemas.microsoft.com/office/powerpoint/2010/main" val="4189968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European Union and EFTA countries</a:t>
            </a:r>
            <a:endParaRPr lang="en-GB" sz="28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2</a:t>
            </a:fld>
            <a:endParaRPr lang="en-GB"/>
          </a:p>
        </p:txBody>
      </p:sp>
      <p:grpSp>
        <p:nvGrpSpPr>
          <p:cNvPr id="516" name="Group 515"/>
          <p:cNvGrpSpPr/>
          <p:nvPr/>
        </p:nvGrpSpPr>
        <p:grpSpPr>
          <a:xfrm>
            <a:off x="3848772" y="1258954"/>
            <a:ext cx="5100319" cy="4944087"/>
            <a:chOff x="2246425" y="1270547"/>
            <a:chExt cx="5100319" cy="4944087"/>
          </a:xfrm>
        </p:grpSpPr>
        <p:grpSp>
          <p:nvGrpSpPr>
            <p:cNvPr id="8" name="Group 230"/>
            <p:cNvGrpSpPr>
              <a:grpSpLocks/>
            </p:cNvGrpSpPr>
            <p:nvPr/>
          </p:nvGrpSpPr>
          <p:grpSpPr bwMode="auto">
            <a:xfrm>
              <a:off x="5094858" y="4428859"/>
              <a:ext cx="657451" cy="401430"/>
              <a:chOff x="2873" y="2694"/>
              <a:chExt cx="421" cy="272"/>
            </a:xfrm>
          </p:grpSpPr>
          <p:sp>
            <p:nvSpPr>
              <p:cNvPr id="511" name="Freeform 231"/>
              <p:cNvSpPr>
                <a:spLocks/>
              </p:cNvSpPr>
              <p:nvPr/>
            </p:nvSpPr>
            <p:spPr bwMode="auto">
              <a:xfrm>
                <a:off x="2873" y="2694"/>
                <a:ext cx="421" cy="272"/>
              </a:xfrm>
              <a:custGeom>
                <a:avLst/>
                <a:gdLst>
                  <a:gd name="T0" fmla="*/ 364 w 421"/>
                  <a:gd name="T1" fmla="*/ 113 h 272"/>
                  <a:gd name="T2" fmla="*/ 387 w 421"/>
                  <a:gd name="T3" fmla="*/ 67 h 272"/>
                  <a:gd name="T4" fmla="*/ 411 w 421"/>
                  <a:gd name="T5" fmla="*/ 56 h 272"/>
                  <a:gd name="T6" fmla="*/ 421 w 421"/>
                  <a:gd name="T7" fmla="*/ 43 h 272"/>
                  <a:gd name="T8" fmla="*/ 386 w 421"/>
                  <a:gd name="T9" fmla="*/ 21 h 272"/>
                  <a:gd name="T10" fmla="*/ 371 w 421"/>
                  <a:gd name="T11" fmla="*/ 8 h 272"/>
                  <a:gd name="T12" fmla="*/ 333 w 421"/>
                  <a:gd name="T13" fmla="*/ 2 h 272"/>
                  <a:gd name="T14" fmla="*/ 289 w 421"/>
                  <a:gd name="T15" fmla="*/ 0 h 272"/>
                  <a:gd name="T16" fmla="*/ 263 w 421"/>
                  <a:gd name="T17" fmla="*/ 24 h 272"/>
                  <a:gd name="T18" fmla="*/ 228 w 421"/>
                  <a:gd name="T19" fmla="*/ 43 h 272"/>
                  <a:gd name="T20" fmla="*/ 197 w 421"/>
                  <a:gd name="T21" fmla="*/ 56 h 272"/>
                  <a:gd name="T22" fmla="*/ 173 w 421"/>
                  <a:gd name="T23" fmla="*/ 81 h 272"/>
                  <a:gd name="T24" fmla="*/ 146 w 421"/>
                  <a:gd name="T25" fmla="*/ 88 h 272"/>
                  <a:gd name="T26" fmla="*/ 92 w 421"/>
                  <a:gd name="T27" fmla="*/ 84 h 272"/>
                  <a:gd name="T28" fmla="*/ 66 w 421"/>
                  <a:gd name="T29" fmla="*/ 71 h 272"/>
                  <a:gd name="T30" fmla="*/ 48 w 421"/>
                  <a:gd name="T31" fmla="*/ 99 h 272"/>
                  <a:gd name="T32" fmla="*/ 31 w 421"/>
                  <a:gd name="T33" fmla="*/ 106 h 272"/>
                  <a:gd name="T34" fmla="*/ 26 w 421"/>
                  <a:gd name="T35" fmla="*/ 128 h 272"/>
                  <a:gd name="T36" fmla="*/ 31 w 421"/>
                  <a:gd name="T37" fmla="*/ 150 h 272"/>
                  <a:gd name="T38" fmla="*/ 28 w 421"/>
                  <a:gd name="T39" fmla="*/ 162 h 272"/>
                  <a:gd name="T40" fmla="*/ 12 w 421"/>
                  <a:gd name="T41" fmla="*/ 171 h 272"/>
                  <a:gd name="T42" fmla="*/ 7 w 421"/>
                  <a:gd name="T43" fmla="*/ 178 h 272"/>
                  <a:gd name="T44" fmla="*/ 0 w 421"/>
                  <a:gd name="T45" fmla="*/ 187 h 272"/>
                  <a:gd name="T46" fmla="*/ 19 w 421"/>
                  <a:gd name="T47" fmla="*/ 184 h 272"/>
                  <a:gd name="T48" fmla="*/ 43 w 421"/>
                  <a:gd name="T49" fmla="*/ 213 h 272"/>
                  <a:gd name="T50" fmla="*/ 44 w 421"/>
                  <a:gd name="T51" fmla="*/ 215 h 272"/>
                  <a:gd name="T52" fmla="*/ 79 w 421"/>
                  <a:gd name="T53" fmla="*/ 240 h 272"/>
                  <a:gd name="T54" fmla="*/ 88 w 421"/>
                  <a:gd name="T55" fmla="*/ 256 h 272"/>
                  <a:gd name="T56" fmla="*/ 108 w 421"/>
                  <a:gd name="T57" fmla="*/ 261 h 272"/>
                  <a:gd name="T58" fmla="*/ 153 w 421"/>
                  <a:gd name="T59" fmla="*/ 272 h 272"/>
                  <a:gd name="T60" fmla="*/ 185 w 421"/>
                  <a:gd name="T61" fmla="*/ 254 h 272"/>
                  <a:gd name="T62" fmla="*/ 200 w 421"/>
                  <a:gd name="T63" fmla="*/ 249 h 272"/>
                  <a:gd name="T64" fmla="*/ 228 w 421"/>
                  <a:gd name="T65" fmla="*/ 229 h 272"/>
                  <a:gd name="T66" fmla="*/ 261 w 421"/>
                  <a:gd name="T67" fmla="*/ 225 h 272"/>
                  <a:gd name="T68" fmla="*/ 276 w 421"/>
                  <a:gd name="T69" fmla="*/ 228 h 272"/>
                  <a:gd name="T70" fmla="*/ 297 w 421"/>
                  <a:gd name="T71" fmla="*/ 224 h 272"/>
                  <a:gd name="T72" fmla="*/ 307 w 421"/>
                  <a:gd name="T73" fmla="*/ 212 h 272"/>
                  <a:gd name="T74" fmla="*/ 330 w 421"/>
                  <a:gd name="T75" fmla="*/ 206 h 272"/>
                  <a:gd name="T76" fmla="*/ 338 w 421"/>
                  <a:gd name="T77" fmla="*/ 179 h 272"/>
                  <a:gd name="T78" fmla="*/ 351 w 421"/>
                  <a:gd name="T79" fmla="*/ 153 h 272"/>
                  <a:gd name="T80" fmla="*/ 364 w 421"/>
                  <a:gd name="T81" fmla="*/ 11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272"/>
                  <a:gd name="T125" fmla="*/ 421 w 421"/>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272">
                    <a:moveTo>
                      <a:pt x="364" y="113"/>
                    </a:moveTo>
                    <a:lnTo>
                      <a:pt x="387" y="67"/>
                    </a:lnTo>
                    <a:lnTo>
                      <a:pt x="411" y="56"/>
                    </a:lnTo>
                    <a:lnTo>
                      <a:pt x="421" y="43"/>
                    </a:lnTo>
                    <a:lnTo>
                      <a:pt x="386" y="21"/>
                    </a:lnTo>
                    <a:lnTo>
                      <a:pt x="371" y="8"/>
                    </a:lnTo>
                    <a:lnTo>
                      <a:pt x="333" y="2"/>
                    </a:lnTo>
                    <a:lnTo>
                      <a:pt x="289" y="0"/>
                    </a:lnTo>
                    <a:lnTo>
                      <a:pt x="263" y="24"/>
                    </a:lnTo>
                    <a:lnTo>
                      <a:pt x="228" y="43"/>
                    </a:lnTo>
                    <a:lnTo>
                      <a:pt x="197" y="56"/>
                    </a:lnTo>
                    <a:lnTo>
                      <a:pt x="173" y="81"/>
                    </a:lnTo>
                    <a:lnTo>
                      <a:pt x="146" y="88"/>
                    </a:lnTo>
                    <a:lnTo>
                      <a:pt x="92" y="84"/>
                    </a:lnTo>
                    <a:lnTo>
                      <a:pt x="66" y="71"/>
                    </a:lnTo>
                    <a:lnTo>
                      <a:pt x="48" y="99"/>
                    </a:lnTo>
                    <a:lnTo>
                      <a:pt x="31" y="106"/>
                    </a:lnTo>
                    <a:lnTo>
                      <a:pt x="26" y="128"/>
                    </a:lnTo>
                    <a:lnTo>
                      <a:pt x="31" y="150"/>
                    </a:lnTo>
                    <a:lnTo>
                      <a:pt x="28" y="162"/>
                    </a:lnTo>
                    <a:lnTo>
                      <a:pt x="12" y="171"/>
                    </a:lnTo>
                    <a:lnTo>
                      <a:pt x="7" y="178"/>
                    </a:lnTo>
                    <a:lnTo>
                      <a:pt x="0" y="187"/>
                    </a:lnTo>
                    <a:lnTo>
                      <a:pt x="19" y="184"/>
                    </a:lnTo>
                    <a:lnTo>
                      <a:pt x="43" y="213"/>
                    </a:lnTo>
                    <a:lnTo>
                      <a:pt x="44" y="215"/>
                    </a:lnTo>
                    <a:lnTo>
                      <a:pt x="79" y="240"/>
                    </a:lnTo>
                    <a:lnTo>
                      <a:pt x="88" y="256"/>
                    </a:lnTo>
                    <a:lnTo>
                      <a:pt x="108" y="261"/>
                    </a:lnTo>
                    <a:lnTo>
                      <a:pt x="153" y="272"/>
                    </a:lnTo>
                    <a:lnTo>
                      <a:pt x="185" y="254"/>
                    </a:lnTo>
                    <a:lnTo>
                      <a:pt x="200" y="249"/>
                    </a:lnTo>
                    <a:lnTo>
                      <a:pt x="228" y="229"/>
                    </a:lnTo>
                    <a:lnTo>
                      <a:pt x="261" y="225"/>
                    </a:lnTo>
                    <a:lnTo>
                      <a:pt x="276" y="228"/>
                    </a:lnTo>
                    <a:lnTo>
                      <a:pt x="297" y="224"/>
                    </a:lnTo>
                    <a:lnTo>
                      <a:pt x="307" y="212"/>
                    </a:lnTo>
                    <a:lnTo>
                      <a:pt x="330" y="206"/>
                    </a:lnTo>
                    <a:lnTo>
                      <a:pt x="338" y="179"/>
                    </a:lnTo>
                    <a:lnTo>
                      <a:pt x="351" y="153"/>
                    </a:lnTo>
                    <a:lnTo>
                      <a:pt x="364" y="11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512" name="Freeform 232"/>
              <p:cNvSpPr>
                <a:spLocks/>
              </p:cNvSpPr>
              <p:nvPr/>
            </p:nvSpPr>
            <p:spPr bwMode="auto">
              <a:xfrm>
                <a:off x="2873" y="2694"/>
                <a:ext cx="421" cy="272"/>
              </a:xfrm>
              <a:custGeom>
                <a:avLst/>
                <a:gdLst>
                  <a:gd name="T0" fmla="*/ 364 w 421"/>
                  <a:gd name="T1" fmla="*/ 113 h 272"/>
                  <a:gd name="T2" fmla="*/ 387 w 421"/>
                  <a:gd name="T3" fmla="*/ 67 h 272"/>
                  <a:gd name="T4" fmla="*/ 411 w 421"/>
                  <a:gd name="T5" fmla="*/ 56 h 272"/>
                  <a:gd name="T6" fmla="*/ 421 w 421"/>
                  <a:gd name="T7" fmla="*/ 43 h 272"/>
                  <a:gd name="T8" fmla="*/ 386 w 421"/>
                  <a:gd name="T9" fmla="*/ 21 h 272"/>
                  <a:gd name="T10" fmla="*/ 371 w 421"/>
                  <a:gd name="T11" fmla="*/ 8 h 272"/>
                  <a:gd name="T12" fmla="*/ 333 w 421"/>
                  <a:gd name="T13" fmla="*/ 2 h 272"/>
                  <a:gd name="T14" fmla="*/ 289 w 421"/>
                  <a:gd name="T15" fmla="*/ 0 h 272"/>
                  <a:gd name="T16" fmla="*/ 263 w 421"/>
                  <a:gd name="T17" fmla="*/ 24 h 272"/>
                  <a:gd name="T18" fmla="*/ 228 w 421"/>
                  <a:gd name="T19" fmla="*/ 43 h 272"/>
                  <a:gd name="T20" fmla="*/ 197 w 421"/>
                  <a:gd name="T21" fmla="*/ 56 h 272"/>
                  <a:gd name="T22" fmla="*/ 173 w 421"/>
                  <a:gd name="T23" fmla="*/ 81 h 272"/>
                  <a:gd name="T24" fmla="*/ 146 w 421"/>
                  <a:gd name="T25" fmla="*/ 88 h 272"/>
                  <a:gd name="T26" fmla="*/ 92 w 421"/>
                  <a:gd name="T27" fmla="*/ 84 h 272"/>
                  <a:gd name="T28" fmla="*/ 66 w 421"/>
                  <a:gd name="T29" fmla="*/ 71 h 272"/>
                  <a:gd name="T30" fmla="*/ 48 w 421"/>
                  <a:gd name="T31" fmla="*/ 99 h 272"/>
                  <a:gd name="T32" fmla="*/ 31 w 421"/>
                  <a:gd name="T33" fmla="*/ 106 h 272"/>
                  <a:gd name="T34" fmla="*/ 26 w 421"/>
                  <a:gd name="T35" fmla="*/ 128 h 272"/>
                  <a:gd name="T36" fmla="*/ 31 w 421"/>
                  <a:gd name="T37" fmla="*/ 150 h 272"/>
                  <a:gd name="T38" fmla="*/ 28 w 421"/>
                  <a:gd name="T39" fmla="*/ 162 h 272"/>
                  <a:gd name="T40" fmla="*/ 12 w 421"/>
                  <a:gd name="T41" fmla="*/ 171 h 272"/>
                  <a:gd name="T42" fmla="*/ 7 w 421"/>
                  <a:gd name="T43" fmla="*/ 178 h 272"/>
                  <a:gd name="T44" fmla="*/ 0 w 421"/>
                  <a:gd name="T45" fmla="*/ 187 h 272"/>
                  <a:gd name="T46" fmla="*/ 19 w 421"/>
                  <a:gd name="T47" fmla="*/ 184 h 272"/>
                  <a:gd name="T48" fmla="*/ 43 w 421"/>
                  <a:gd name="T49" fmla="*/ 213 h 272"/>
                  <a:gd name="T50" fmla="*/ 44 w 421"/>
                  <a:gd name="T51" fmla="*/ 215 h 272"/>
                  <a:gd name="T52" fmla="*/ 79 w 421"/>
                  <a:gd name="T53" fmla="*/ 240 h 272"/>
                  <a:gd name="T54" fmla="*/ 88 w 421"/>
                  <a:gd name="T55" fmla="*/ 256 h 272"/>
                  <a:gd name="T56" fmla="*/ 108 w 421"/>
                  <a:gd name="T57" fmla="*/ 261 h 272"/>
                  <a:gd name="T58" fmla="*/ 153 w 421"/>
                  <a:gd name="T59" fmla="*/ 272 h 272"/>
                  <a:gd name="T60" fmla="*/ 185 w 421"/>
                  <a:gd name="T61" fmla="*/ 254 h 272"/>
                  <a:gd name="T62" fmla="*/ 200 w 421"/>
                  <a:gd name="T63" fmla="*/ 249 h 272"/>
                  <a:gd name="T64" fmla="*/ 228 w 421"/>
                  <a:gd name="T65" fmla="*/ 229 h 272"/>
                  <a:gd name="T66" fmla="*/ 261 w 421"/>
                  <a:gd name="T67" fmla="*/ 225 h 272"/>
                  <a:gd name="T68" fmla="*/ 276 w 421"/>
                  <a:gd name="T69" fmla="*/ 228 h 272"/>
                  <a:gd name="T70" fmla="*/ 297 w 421"/>
                  <a:gd name="T71" fmla="*/ 224 h 272"/>
                  <a:gd name="T72" fmla="*/ 307 w 421"/>
                  <a:gd name="T73" fmla="*/ 212 h 272"/>
                  <a:gd name="T74" fmla="*/ 330 w 421"/>
                  <a:gd name="T75" fmla="*/ 206 h 272"/>
                  <a:gd name="T76" fmla="*/ 338 w 421"/>
                  <a:gd name="T77" fmla="*/ 179 h 272"/>
                  <a:gd name="T78" fmla="*/ 351 w 421"/>
                  <a:gd name="T79" fmla="*/ 153 h 272"/>
                  <a:gd name="T80" fmla="*/ 364 w 421"/>
                  <a:gd name="T81" fmla="*/ 113 h 27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21"/>
                  <a:gd name="T124" fmla="*/ 0 h 272"/>
                  <a:gd name="T125" fmla="*/ 421 w 421"/>
                  <a:gd name="T126" fmla="*/ 272 h 27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21" h="272">
                    <a:moveTo>
                      <a:pt x="364" y="113"/>
                    </a:moveTo>
                    <a:lnTo>
                      <a:pt x="387" y="67"/>
                    </a:lnTo>
                    <a:lnTo>
                      <a:pt x="411" y="56"/>
                    </a:lnTo>
                    <a:lnTo>
                      <a:pt x="421" y="43"/>
                    </a:lnTo>
                    <a:lnTo>
                      <a:pt x="386" y="21"/>
                    </a:lnTo>
                    <a:lnTo>
                      <a:pt x="371" y="8"/>
                    </a:lnTo>
                    <a:lnTo>
                      <a:pt x="333" y="2"/>
                    </a:lnTo>
                    <a:lnTo>
                      <a:pt x="289" y="0"/>
                    </a:lnTo>
                    <a:lnTo>
                      <a:pt x="263" y="24"/>
                    </a:lnTo>
                    <a:lnTo>
                      <a:pt x="228" y="43"/>
                    </a:lnTo>
                    <a:lnTo>
                      <a:pt x="197" y="56"/>
                    </a:lnTo>
                    <a:lnTo>
                      <a:pt x="173" y="81"/>
                    </a:lnTo>
                    <a:lnTo>
                      <a:pt x="146" y="88"/>
                    </a:lnTo>
                    <a:lnTo>
                      <a:pt x="92" y="84"/>
                    </a:lnTo>
                    <a:lnTo>
                      <a:pt x="66" y="71"/>
                    </a:lnTo>
                    <a:lnTo>
                      <a:pt x="48" y="99"/>
                    </a:lnTo>
                    <a:lnTo>
                      <a:pt x="31" y="106"/>
                    </a:lnTo>
                    <a:lnTo>
                      <a:pt x="26" y="128"/>
                    </a:lnTo>
                    <a:lnTo>
                      <a:pt x="31" y="150"/>
                    </a:lnTo>
                    <a:lnTo>
                      <a:pt x="28" y="162"/>
                    </a:lnTo>
                    <a:lnTo>
                      <a:pt x="12" y="171"/>
                    </a:lnTo>
                    <a:lnTo>
                      <a:pt x="7" y="178"/>
                    </a:lnTo>
                    <a:lnTo>
                      <a:pt x="0" y="187"/>
                    </a:lnTo>
                    <a:lnTo>
                      <a:pt x="19" y="184"/>
                    </a:lnTo>
                    <a:lnTo>
                      <a:pt x="43" y="213"/>
                    </a:lnTo>
                    <a:lnTo>
                      <a:pt x="44" y="215"/>
                    </a:lnTo>
                    <a:lnTo>
                      <a:pt x="79" y="240"/>
                    </a:lnTo>
                    <a:lnTo>
                      <a:pt x="88" y="256"/>
                    </a:lnTo>
                    <a:lnTo>
                      <a:pt x="108" y="261"/>
                    </a:lnTo>
                    <a:lnTo>
                      <a:pt x="153" y="272"/>
                    </a:lnTo>
                    <a:lnTo>
                      <a:pt x="185" y="254"/>
                    </a:lnTo>
                    <a:lnTo>
                      <a:pt x="200" y="249"/>
                    </a:lnTo>
                    <a:lnTo>
                      <a:pt x="228" y="229"/>
                    </a:lnTo>
                    <a:lnTo>
                      <a:pt x="261" y="225"/>
                    </a:lnTo>
                    <a:lnTo>
                      <a:pt x="276" y="228"/>
                    </a:lnTo>
                    <a:lnTo>
                      <a:pt x="297" y="224"/>
                    </a:lnTo>
                    <a:lnTo>
                      <a:pt x="307" y="212"/>
                    </a:lnTo>
                    <a:lnTo>
                      <a:pt x="330" y="206"/>
                    </a:lnTo>
                    <a:lnTo>
                      <a:pt x="338" y="179"/>
                    </a:lnTo>
                    <a:lnTo>
                      <a:pt x="351" y="153"/>
                    </a:lnTo>
                    <a:lnTo>
                      <a:pt x="364" y="11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 name="Group 233"/>
            <p:cNvGrpSpPr>
              <a:grpSpLocks/>
            </p:cNvGrpSpPr>
            <p:nvPr/>
          </p:nvGrpSpPr>
          <p:grpSpPr bwMode="auto">
            <a:xfrm>
              <a:off x="5505570" y="4396391"/>
              <a:ext cx="977587" cy="644945"/>
              <a:chOff x="3136" y="2672"/>
              <a:chExt cx="626" cy="437"/>
            </a:xfrm>
          </p:grpSpPr>
          <p:sp>
            <p:nvSpPr>
              <p:cNvPr id="509" name="Freeform 234"/>
              <p:cNvSpPr>
                <a:spLocks/>
              </p:cNvSpPr>
              <p:nvPr/>
            </p:nvSpPr>
            <p:spPr bwMode="auto">
              <a:xfrm>
                <a:off x="3136" y="2672"/>
                <a:ext cx="626" cy="437"/>
              </a:xfrm>
              <a:custGeom>
                <a:avLst/>
                <a:gdLst>
                  <a:gd name="T0" fmla="*/ 626 w 626"/>
                  <a:gd name="T1" fmla="*/ 237 h 437"/>
                  <a:gd name="T2" fmla="*/ 621 w 626"/>
                  <a:gd name="T3" fmla="*/ 222 h 437"/>
                  <a:gd name="T4" fmla="*/ 583 w 626"/>
                  <a:gd name="T5" fmla="*/ 232 h 437"/>
                  <a:gd name="T6" fmla="*/ 548 w 626"/>
                  <a:gd name="T7" fmla="*/ 244 h 437"/>
                  <a:gd name="T8" fmla="*/ 529 w 626"/>
                  <a:gd name="T9" fmla="*/ 232 h 437"/>
                  <a:gd name="T10" fmla="*/ 516 w 626"/>
                  <a:gd name="T11" fmla="*/ 191 h 437"/>
                  <a:gd name="T12" fmla="*/ 512 w 626"/>
                  <a:gd name="T13" fmla="*/ 138 h 437"/>
                  <a:gd name="T14" fmla="*/ 487 w 626"/>
                  <a:gd name="T15" fmla="*/ 92 h 437"/>
                  <a:gd name="T16" fmla="*/ 453 w 626"/>
                  <a:gd name="T17" fmla="*/ 63 h 437"/>
                  <a:gd name="T18" fmla="*/ 421 w 626"/>
                  <a:gd name="T19" fmla="*/ 24 h 437"/>
                  <a:gd name="T20" fmla="*/ 382 w 626"/>
                  <a:gd name="T21" fmla="*/ 0 h 437"/>
                  <a:gd name="T22" fmla="*/ 345 w 626"/>
                  <a:gd name="T23" fmla="*/ 32 h 437"/>
                  <a:gd name="T24" fmla="*/ 299 w 626"/>
                  <a:gd name="T25" fmla="*/ 59 h 437"/>
                  <a:gd name="T26" fmla="*/ 269 w 626"/>
                  <a:gd name="T27" fmla="*/ 53 h 437"/>
                  <a:gd name="T28" fmla="*/ 227 w 626"/>
                  <a:gd name="T29" fmla="*/ 53 h 437"/>
                  <a:gd name="T30" fmla="*/ 179 w 626"/>
                  <a:gd name="T31" fmla="*/ 47 h 437"/>
                  <a:gd name="T32" fmla="*/ 160 w 626"/>
                  <a:gd name="T33" fmla="*/ 63 h 437"/>
                  <a:gd name="T34" fmla="*/ 149 w 626"/>
                  <a:gd name="T35" fmla="*/ 76 h 437"/>
                  <a:gd name="T36" fmla="*/ 126 w 626"/>
                  <a:gd name="T37" fmla="*/ 87 h 437"/>
                  <a:gd name="T38" fmla="*/ 103 w 626"/>
                  <a:gd name="T39" fmla="*/ 133 h 437"/>
                  <a:gd name="T40" fmla="*/ 90 w 626"/>
                  <a:gd name="T41" fmla="*/ 173 h 437"/>
                  <a:gd name="T42" fmla="*/ 77 w 626"/>
                  <a:gd name="T43" fmla="*/ 200 h 437"/>
                  <a:gd name="T44" fmla="*/ 69 w 626"/>
                  <a:gd name="T45" fmla="*/ 226 h 437"/>
                  <a:gd name="T46" fmla="*/ 45 w 626"/>
                  <a:gd name="T47" fmla="*/ 232 h 437"/>
                  <a:gd name="T48" fmla="*/ 36 w 626"/>
                  <a:gd name="T49" fmla="*/ 244 h 437"/>
                  <a:gd name="T50" fmla="*/ 14 w 626"/>
                  <a:gd name="T51" fmla="*/ 248 h 437"/>
                  <a:gd name="T52" fmla="*/ 0 w 626"/>
                  <a:gd name="T53" fmla="*/ 245 h 437"/>
                  <a:gd name="T54" fmla="*/ 31 w 626"/>
                  <a:gd name="T55" fmla="*/ 263 h 437"/>
                  <a:gd name="T56" fmla="*/ 53 w 626"/>
                  <a:gd name="T57" fmla="*/ 276 h 437"/>
                  <a:gd name="T58" fmla="*/ 61 w 626"/>
                  <a:gd name="T59" fmla="*/ 307 h 437"/>
                  <a:gd name="T60" fmla="*/ 97 w 626"/>
                  <a:gd name="T61" fmla="*/ 323 h 437"/>
                  <a:gd name="T62" fmla="*/ 110 w 626"/>
                  <a:gd name="T63" fmla="*/ 348 h 437"/>
                  <a:gd name="T64" fmla="*/ 108 w 626"/>
                  <a:gd name="T65" fmla="*/ 363 h 437"/>
                  <a:gd name="T66" fmla="*/ 144 w 626"/>
                  <a:gd name="T67" fmla="*/ 376 h 437"/>
                  <a:gd name="T68" fmla="*/ 169 w 626"/>
                  <a:gd name="T69" fmla="*/ 362 h 437"/>
                  <a:gd name="T70" fmla="*/ 191 w 626"/>
                  <a:gd name="T71" fmla="*/ 374 h 437"/>
                  <a:gd name="T72" fmla="*/ 177 w 626"/>
                  <a:gd name="T73" fmla="*/ 392 h 437"/>
                  <a:gd name="T74" fmla="*/ 188 w 626"/>
                  <a:gd name="T75" fmla="*/ 415 h 437"/>
                  <a:gd name="T76" fmla="*/ 191 w 626"/>
                  <a:gd name="T77" fmla="*/ 404 h 437"/>
                  <a:gd name="T78" fmla="*/ 207 w 626"/>
                  <a:gd name="T79" fmla="*/ 412 h 437"/>
                  <a:gd name="T80" fmla="*/ 207 w 626"/>
                  <a:gd name="T81" fmla="*/ 437 h 437"/>
                  <a:gd name="T82" fmla="*/ 319 w 626"/>
                  <a:gd name="T83" fmla="*/ 428 h 437"/>
                  <a:gd name="T84" fmla="*/ 370 w 626"/>
                  <a:gd name="T85" fmla="*/ 429 h 437"/>
                  <a:gd name="T86" fmla="*/ 411 w 626"/>
                  <a:gd name="T87" fmla="*/ 406 h 437"/>
                  <a:gd name="T88" fmla="*/ 460 w 626"/>
                  <a:gd name="T89" fmla="*/ 374 h 437"/>
                  <a:gd name="T90" fmla="*/ 505 w 626"/>
                  <a:gd name="T91" fmla="*/ 372 h 437"/>
                  <a:gd name="T92" fmla="*/ 541 w 626"/>
                  <a:gd name="T93" fmla="*/ 370 h 437"/>
                  <a:gd name="T94" fmla="*/ 586 w 626"/>
                  <a:gd name="T95" fmla="*/ 382 h 437"/>
                  <a:gd name="T96" fmla="*/ 581 w 626"/>
                  <a:gd name="T97" fmla="*/ 338 h 437"/>
                  <a:gd name="T98" fmla="*/ 590 w 626"/>
                  <a:gd name="T99" fmla="*/ 304 h 437"/>
                  <a:gd name="T100" fmla="*/ 586 w 626"/>
                  <a:gd name="T101" fmla="*/ 298 h 437"/>
                  <a:gd name="T102" fmla="*/ 620 w 626"/>
                  <a:gd name="T103" fmla="*/ 273 h 437"/>
                  <a:gd name="T104" fmla="*/ 626 w 626"/>
                  <a:gd name="T105" fmla="*/ 23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6"/>
                  <a:gd name="T160" fmla="*/ 0 h 437"/>
                  <a:gd name="T161" fmla="*/ 626 w 6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6" h="437">
                    <a:moveTo>
                      <a:pt x="626" y="237"/>
                    </a:moveTo>
                    <a:lnTo>
                      <a:pt x="621" y="222"/>
                    </a:lnTo>
                    <a:lnTo>
                      <a:pt x="583" y="232"/>
                    </a:lnTo>
                    <a:lnTo>
                      <a:pt x="548" y="244"/>
                    </a:lnTo>
                    <a:lnTo>
                      <a:pt x="529" y="232"/>
                    </a:lnTo>
                    <a:lnTo>
                      <a:pt x="516" y="191"/>
                    </a:lnTo>
                    <a:lnTo>
                      <a:pt x="512" y="138"/>
                    </a:lnTo>
                    <a:lnTo>
                      <a:pt x="487" y="92"/>
                    </a:lnTo>
                    <a:lnTo>
                      <a:pt x="453" y="63"/>
                    </a:lnTo>
                    <a:lnTo>
                      <a:pt x="421" y="24"/>
                    </a:lnTo>
                    <a:lnTo>
                      <a:pt x="382" y="0"/>
                    </a:lnTo>
                    <a:lnTo>
                      <a:pt x="345" y="32"/>
                    </a:lnTo>
                    <a:lnTo>
                      <a:pt x="299" y="59"/>
                    </a:lnTo>
                    <a:lnTo>
                      <a:pt x="269" y="53"/>
                    </a:lnTo>
                    <a:lnTo>
                      <a:pt x="227" y="53"/>
                    </a:lnTo>
                    <a:lnTo>
                      <a:pt x="179" y="47"/>
                    </a:lnTo>
                    <a:lnTo>
                      <a:pt x="160" y="63"/>
                    </a:lnTo>
                    <a:lnTo>
                      <a:pt x="149" y="76"/>
                    </a:lnTo>
                    <a:lnTo>
                      <a:pt x="126" y="87"/>
                    </a:lnTo>
                    <a:lnTo>
                      <a:pt x="103" y="133"/>
                    </a:lnTo>
                    <a:lnTo>
                      <a:pt x="90" y="173"/>
                    </a:lnTo>
                    <a:lnTo>
                      <a:pt x="77" y="200"/>
                    </a:lnTo>
                    <a:lnTo>
                      <a:pt x="69" y="226"/>
                    </a:lnTo>
                    <a:lnTo>
                      <a:pt x="45" y="232"/>
                    </a:lnTo>
                    <a:lnTo>
                      <a:pt x="36" y="244"/>
                    </a:lnTo>
                    <a:lnTo>
                      <a:pt x="14" y="248"/>
                    </a:lnTo>
                    <a:lnTo>
                      <a:pt x="0" y="245"/>
                    </a:lnTo>
                    <a:lnTo>
                      <a:pt x="31" y="263"/>
                    </a:lnTo>
                    <a:lnTo>
                      <a:pt x="53" y="276"/>
                    </a:lnTo>
                    <a:lnTo>
                      <a:pt x="61" y="307"/>
                    </a:lnTo>
                    <a:lnTo>
                      <a:pt x="97" y="323"/>
                    </a:lnTo>
                    <a:lnTo>
                      <a:pt x="110" y="348"/>
                    </a:lnTo>
                    <a:lnTo>
                      <a:pt x="108" y="363"/>
                    </a:lnTo>
                    <a:lnTo>
                      <a:pt x="144" y="376"/>
                    </a:lnTo>
                    <a:lnTo>
                      <a:pt x="169" y="362"/>
                    </a:lnTo>
                    <a:lnTo>
                      <a:pt x="191" y="374"/>
                    </a:lnTo>
                    <a:lnTo>
                      <a:pt x="177" y="392"/>
                    </a:lnTo>
                    <a:lnTo>
                      <a:pt x="188" y="415"/>
                    </a:lnTo>
                    <a:lnTo>
                      <a:pt x="191" y="404"/>
                    </a:lnTo>
                    <a:lnTo>
                      <a:pt x="207" y="412"/>
                    </a:lnTo>
                    <a:lnTo>
                      <a:pt x="207" y="437"/>
                    </a:lnTo>
                    <a:lnTo>
                      <a:pt x="319" y="428"/>
                    </a:lnTo>
                    <a:lnTo>
                      <a:pt x="370" y="429"/>
                    </a:lnTo>
                    <a:lnTo>
                      <a:pt x="411" y="406"/>
                    </a:lnTo>
                    <a:lnTo>
                      <a:pt x="460" y="374"/>
                    </a:lnTo>
                    <a:lnTo>
                      <a:pt x="505" y="372"/>
                    </a:lnTo>
                    <a:lnTo>
                      <a:pt x="541" y="370"/>
                    </a:lnTo>
                    <a:lnTo>
                      <a:pt x="586" y="382"/>
                    </a:lnTo>
                    <a:lnTo>
                      <a:pt x="581" y="338"/>
                    </a:lnTo>
                    <a:lnTo>
                      <a:pt x="590" y="304"/>
                    </a:lnTo>
                    <a:lnTo>
                      <a:pt x="586" y="298"/>
                    </a:lnTo>
                    <a:lnTo>
                      <a:pt x="620" y="273"/>
                    </a:lnTo>
                    <a:lnTo>
                      <a:pt x="626" y="237"/>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510" name="Freeform 235"/>
              <p:cNvSpPr>
                <a:spLocks/>
              </p:cNvSpPr>
              <p:nvPr/>
            </p:nvSpPr>
            <p:spPr bwMode="auto">
              <a:xfrm>
                <a:off x="3136" y="2672"/>
                <a:ext cx="626" cy="437"/>
              </a:xfrm>
              <a:custGeom>
                <a:avLst/>
                <a:gdLst>
                  <a:gd name="T0" fmla="*/ 626 w 626"/>
                  <a:gd name="T1" fmla="*/ 237 h 437"/>
                  <a:gd name="T2" fmla="*/ 621 w 626"/>
                  <a:gd name="T3" fmla="*/ 222 h 437"/>
                  <a:gd name="T4" fmla="*/ 583 w 626"/>
                  <a:gd name="T5" fmla="*/ 232 h 437"/>
                  <a:gd name="T6" fmla="*/ 548 w 626"/>
                  <a:gd name="T7" fmla="*/ 244 h 437"/>
                  <a:gd name="T8" fmla="*/ 529 w 626"/>
                  <a:gd name="T9" fmla="*/ 232 h 437"/>
                  <a:gd name="T10" fmla="*/ 516 w 626"/>
                  <a:gd name="T11" fmla="*/ 191 h 437"/>
                  <a:gd name="T12" fmla="*/ 512 w 626"/>
                  <a:gd name="T13" fmla="*/ 138 h 437"/>
                  <a:gd name="T14" fmla="*/ 487 w 626"/>
                  <a:gd name="T15" fmla="*/ 92 h 437"/>
                  <a:gd name="T16" fmla="*/ 453 w 626"/>
                  <a:gd name="T17" fmla="*/ 63 h 437"/>
                  <a:gd name="T18" fmla="*/ 421 w 626"/>
                  <a:gd name="T19" fmla="*/ 24 h 437"/>
                  <a:gd name="T20" fmla="*/ 382 w 626"/>
                  <a:gd name="T21" fmla="*/ 0 h 437"/>
                  <a:gd name="T22" fmla="*/ 345 w 626"/>
                  <a:gd name="T23" fmla="*/ 32 h 437"/>
                  <a:gd name="T24" fmla="*/ 299 w 626"/>
                  <a:gd name="T25" fmla="*/ 59 h 437"/>
                  <a:gd name="T26" fmla="*/ 269 w 626"/>
                  <a:gd name="T27" fmla="*/ 53 h 437"/>
                  <a:gd name="T28" fmla="*/ 227 w 626"/>
                  <a:gd name="T29" fmla="*/ 53 h 437"/>
                  <a:gd name="T30" fmla="*/ 179 w 626"/>
                  <a:gd name="T31" fmla="*/ 47 h 437"/>
                  <a:gd name="T32" fmla="*/ 160 w 626"/>
                  <a:gd name="T33" fmla="*/ 63 h 437"/>
                  <a:gd name="T34" fmla="*/ 149 w 626"/>
                  <a:gd name="T35" fmla="*/ 76 h 437"/>
                  <a:gd name="T36" fmla="*/ 126 w 626"/>
                  <a:gd name="T37" fmla="*/ 87 h 437"/>
                  <a:gd name="T38" fmla="*/ 103 w 626"/>
                  <a:gd name="T39" fmla="*/ 133 h 437"/>
                  <a:gd name="T40" fmla="*/ 90 w 626"/>
                  <a:gd name="T41" fmla="*/ 173 h 437"/>
                  <a:gd name="T42" fmla="*/ 77 w 626"/>
                  <a:gd name="T43" fmla="*/ 200 h 437"/>
                  <a:gd name="T44" fmla="*/ 69 w 626"/>
                  <a:gd name="T45" fmla="*/ 226 h 437"/>
                  <a:gd name="T46" fmla="*/ 45 w 626"/>
                  <a:gd name="T47" fmla="*/ 232 h 437"/>
                  <a:gd name="T48" fmla="*/ 36 w 626"/>
                  <a:gd name="T49" fmla="*/ 244 h 437"/>
                  <a:gd name="T50" fmla="*/ 14 w 626"/>
                  <a:gd name="T51" fmla="*/ 248 h 437"/>
                  <a:gd name="T52" fmla="*/ 0 w 626"/>
                  <a:gd name="T53" fmla="*/ 245 h 437"/>
                  <a:gd name="T54" fmla="*/ 31 w 626"/>
                  <a:gd name="T55" fmla="*/ 263 h 437"/>
                  <a:gd name="T56" fmla="*/ 53 w 626"/>
                  <a:gd name="T57" fmla="*/ 276 h 437"/>
                  <a:gd name="T58" fmla="*/ 61 w 626"/>
                  <a:gd name="T59" fmla="*/ 307 h 437"/>
                  <a:gd name="T60" fmla="*/ 97 w 626"/>
                  <a:gd name="T61" fmla="*/ 323 h 437"/>
                  <a:gd name="T62" fmla="*/ 110 w 626"/>
                  <a:gd name="T63" fmla="*/ 348 h 437"/>
                  <a:gd name="T64" fmla="*/ 108 w 626"/>
                  <a:gd name="T65" fmla="*/ 363 h 437"/>
                  <a:gd name="T66" fmla="*/ 144 w 626"/>
                  <a:gd name="T67" fmla="*/ 376 h 437"/>
                  <a:gd name="T68" fmla="*/ 169 w 626"/>
                  <a:gd name="T69" fmla="*/ 362 h 437"/>
                  <a:gd name="T70" fmla="*/ 191 w 626"/>
                  <a:gd name="T71" fmla="*/ 374 h 437"/>
                  <a:gd name="T72" fmla="*/ 177 w 626"/>
                  <a:gd name="T73" fmla="*/ 392 h 437"/>
                  <a:gd name="T74" fmla="*/ 188 w 626"/>
                  <a:gd name="T75" fmla="*/ 415 h 437"/>
                  <a:gd name="T76" fmla="*/ 191 w 626"/>
                  <a:gd name="T77" fmla="*/ 404 h 437"/>
                  <a:gd name="T78" fmla="*/ 207 w 626"/>
                  <a:gd name="T79" fmla="*/ 412 h 437"/>
                  <a:gd name="T80" fmla="*/ 207 w 626"/>
                  <a:gd name="T81" fmla="*/ 437 h 437"/>
                  <a:gd name="T82" fmla="*/ 319 w 626"/>
                  <a:gd name="T83" fmla="*/ 428 h 437"/>
                  <a:gd name="T84" fmla="*/ 370 w 626"/>
                  <a:gd name="T85" fmla="*/ 429 h 437"/>
                  <a:gd name="T86" fmla="*/ 411 w 626"/>
                  <a:gd name="T87" fmla="*/ 406 h 437"/>
                  <a:gd name="T88" fmla="*/ 460 w 626"/>
                  <a:gd name="T89" fmla="*/ 374 h 437"/>
                  <a:gd name="T90" fmla="*/ 505 w 626"/>
                  <a:gd name="T91" fmla="*/ 372 h 437"/>
                  <a:gd name="T92" fmla="*/ 541 w 626"/>
                  <a:gd name="T93" fmla="*/ 370 h 437"/>
                  <a:gd name="T94" fmla="*/ 586 w 626"/>
                  <a:gd name="T95" fmla="*/ 382 h 437"/>
                  <a:gd name="T96" fmla="*/ 581 w 626"/>
                  <a:gd name="T97" fmla="*/ 338 h 437"/>
                  <a:gd name="T98" fmla="*/ 590 w 626"/>
                  <a:gd name="T99" fmla="*/ 304 h 437"/>
                  <a:gd name="T100" fmla="*/ 586 w 626"/>
                  <a:gd name="T101" fmla="*/ 298 h 437"/>
                  <a:gd name="T102" fmla="*/ 620 w 626"/>
                  <a:gd name="T103" fmla="*/ 273 h 437"/>
                  <a:gd name="T104" fmla="*/ 626 w 626"/>
                  <a:gd name="T105" fmla="*/ 237 h 4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6"/>
                  <a:gd name="T160" fmla="*/ 0 h 437"/>
                  <a:gd name="T161" fmla="*/ 626 w 626"/>
                  <a:gd name="T162" fmla="*/ 437 h 4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6" h="437">
                    <a:moveTo>
                      <a:pt x="626" y="237"/>
                    </a:moveTo>
                    <a:lnTo>
                      <a:pt x="621" y="222"/>
                    </a:lnTo>
                    <a:lnTo>
                      <a:pt x="583" y="232"/>
                    </a:lnTo>
                    <a:lnTo>
                      <a:pt x="548" y="244"/>
                    </a:lnTo>
                    <a:lnTo>
                      <a:pt x="529" y="232"/>
                    </a:lnTo>
                    <a:lnTo>
                      <a:pt x="516" y="191"/>
                    </a:lnTo>
                    <a:lnTo>
                      <a:pt x="512" y="138"/>
                    </a:lnTo>
                    <a:lnTo>
                      <a:pt x="487" y="92"/>
                    </a:lnTo>
                    <a:lnTo>
                      <a:pt x="453" y="63"/>
                    </a:lnTo>
                    <a:lnTo>
                      <a:pt x="421" y="24"/>
                    </a:lnTo>
                    <a:lnTo>
                      <a:pt x="382" y="0"/>
                    </a:lnTo>
                    <a:lnTo>
                      <a:pt x="345" y="32"/>
                    </a:lnTo>
                    <a:lnTo>
                      <a:pt x="299" y="59"/>
                    </a:lnTo>
                    <a:lnTo>
                      <a:pt x="269" y="53"/>
                    </a:lnTo>
                    <a:lnTo>
                      <a:pt x="227" y="53"/>
                    </a:lnTo>
                    <a:lnTo>
                      <a:pt x="179" y="47"/>
                    </a:lnTo>
                    <a:lnTo>
                      <a:pt x="160" y="63"/>
                    </a:lnTo>
                    <a:lnTo>
                      <a:pt x="149" y="76"/>
                    </a:lnTo>
                    <a:lnTo>
                      <a:pt x="126" y="87"/>
                    </a:lnTo>
                    <a:lnTo>
                      <a:pt x="103" y="133"/>
                    </a:lnTo>
                    <a:lnTo>
                      <a:pt x="90" y="173"/>
                    </a:lnTo>
                    <a:lnTo>
                      <a:pt x="77" y="200"/>
                    </a:lnTo>
                    <a:lnTo>
                      <a:pt x="69" y="226"/>
                    </a:lnTo>
                    <a:lnTo>
                      <a:pt x="45" y="232"/>
                    </a:lnTo>
                    <a:lnTo>
                      <a:pt x="36" y="244"/>
                    </a:lnTo>
                    <a:lnTo>
                      <a:pt x="14" y="248"/>
                    </a:lnTo>
                    <a:lnTo>
                      <a:pt x="0" y="245"/>
                    </a:lnTo>
                    <a:lnTo>
                      <a:pt x="31" y="263"/>
                    </a:lnTo>
                    <a:lnTo>
                      <a:pt x="53" y="276"/>
                    </a:lnTo>
                    <a:lnTo>
                      <a:pt x="61" y="307"/>
                    </a:lnTo>
                    <a:lnTo>
                      <a:pt x="97" y="323"/>
                    </a:lnTo>
                    <a:lnTo>
                      <a:pt x="110" y="348"/>
                    </a:lnTo>
                    <a:lnTo>
                      <a:pt x="108" y="363"/>
                    </a:lnTo>
                    <a:lnTo>
                      <a:pt x="144" y="376"/>
                    </a:lnTo>
                    <a:lnTo>
                      <a:pt x="169" y="362"/>
                    </a:lnTo>
                    <a:lnTo>
                      <a:pt x="191" y="374"/>
                    </a:lnTo>
                    <a:lnTo>
                      <a:pt x="177" y="392"/>
                    </a:lnTo>
                    <a:lnTo>
                      <a:pt x="188" y="415"/>
                    </a:lnTo>
                    <a:lnTo>
                      <a:pt x="191" y="404"/>
                    </a:lnTo>
                    <a:lnTo>
                      <a:pt x="207" y="412"/>
                    </a:lnTo>
                    <a:lnTo>
                      <a:pt x="207" y="437"/>
                    </a:lnTo>
                    <a:lnTo>
                      <a:pt x="319" y="428"/>
                    </a:lnTo>
                    <a:lnTo>
                      <a:pt x="370" y="429"/>
                    </a:lnTo>
                    <a:lnTo>
                      <a:pt x="411" y="406"/>
                    </a:lnTo>
                    <a:lnTo>
                      <a:pt x="460" y="374"/>
                    </a:lnTo>
                    <a:lnTo>
                      <a:pt x="505" y="372"/>
                    </a:lnTo>
                    <a:lnTo>
                      <a:pt x="541" y="370"/>
                    </a:lnTo>
                    <a:lnTo>
                      <a:pt x="586" y="382"/>
                    </a:lnTo>
                    <a:lnTo>
                      <a:pt x="581" y="338"/>
                    </a:lnTo>
                    <a:lnTo>
                      <a:pt x="590" y="304"/>
                    </a:lnTo>
                    <a:lnTo>
                      <a:pt x="586" y="298"/>
                    </a:lnTo>
                    <a:lnTo>
                      <a:pt x="620" y="273"/>
                    </a:lnTo>
                    <a:lnTo>
                      <a:pt x="626" y="237"/>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0" name="Group 236"/>
            <p:cNvGrpSpPr>
              <a:grpSpLocks/>
            </p:cNvGrpSpPr>
            <p:nvPr/>
          </p:nvGrpSpPr>
          <p:grpSpPr bwMode="auto">
            <a:xfrm>
              <a:off x="5379077" y="4760925"/>
              <a:ext cx="455999" cy="582959"/>
              <a:chOff x="3055" y="2919"/>
              <a:chExt cx="292" cy="395"/>
            </a:xfrm>
          </p:grpSpPr>
          <p:sp>
            <p:nvSpPr>
              <p:cNvPr id="507" name="Freeform 237"/>
              <p:cNvSpPr>
                <a:spLocks/>
              </p:cNvSpPr>
              <p:nvPr/>
            </p:nvSpPr>
            <p:spPr bwMode="auto">
              <a:xfrm>
                <a:off x="3055" y="2919"/>
                <a:ext cx="292" cy="395"/>
              </a:xfrm>
              <a:custGeom>
                <a:avLst/>
                <a:gdLst>
                  <a:gd name="T0" fmla="*/ 291 w 292"/>
                  <a:gd name="T1" fmla="*/ 240 h 395"/>
                  <a:gd name="T2" fmla="*/ 257 w 292"/>
                  <a:gd name="T3" fmla="*/ 207 h 395"/>
                  <a:gd name="T4" fmla="*/ 269 w 292"/>
                  <a:gd name="T5" fmla="*/ 172 h 395"/>
                  <a:gd name="T6" fmla="*/ 257 w 292"/>
                  <a:gd name="T7" fmla="*/ 147 h 395"/>
                  <a:gd name="T8" fmla="*/ 270 w 292"/>
                  <a:gd name="T9" fmla="*/ 129 h 395"/>
                  <a:gd name="T10" fmla="*/ 248 w 292"/>
                  <a:gd name="T11" fmla="*/ 116 h 395"/>
                  <a:gd name="T12" fmla="*/ 223 w 292"/>
                  <a:gd name="T13" fmla="*/ 131 h 395"/>
                  <a:gd name="T14" fmla="*/ 187 w 292"/>
                  <a:gd name="T15" fmla="*/ 118 h 395"/>
                  <a:gd name="T16" fmla="*/ 189 w 292"/>
                  <a:gd name="T17" fmla="*/ 102 h 395"/>
                  <a:gd name="T18" fmla="*/ 177 w 292"/>
                  <a:gd name="T19" fmla="*/ 77 h 395"/>
                  <a:gd name="T20" fmla="*/ 140 w 292"/>
                  <a:gd name="T21" fmla="*/ 61 h 395"/>
                  <a:gd name="T22" fmla="*/ 132 w 292"/>
                  <a:gd name="T23" fmla="*/ 31 h 395"/>
                  <a:gd name="T24" fmla="*/ 110 w 292"/>
                  <a:gd name="T25" fmla="*/ 18 h 395"/>
                  <a:gd name="T26" fmla="*/ 79 w 292"/>
                  <a:gd name="T27" fmla="*/ 0 h 395"/>
                  <a:gd name="T28" fmla="*/ 46 w 292"/>
                  <a:gd name="T29" fmla="*/ 4 h 395"/>
                  <a:gd name="T30" fmla="*/ 18 w 292"/>
                  <a:gd name="T31" fmla="*/ 23 h 395"/>
                  <a:gd name="T32" fmla="*/ 3 w 292"/>
                  <a:gd name="T33" fmla="*/ 29 h 395"/>
                  <a:gd name="T34" fmla="*/ 14 w 292"/>
                  <a:gd name="T35" fmla="*/ 63 h 395"/>
                  <a:gd name="T36" fmla="*/ 20 w 292"/>
                  <a:gd name="T37" fmla="*/ 81 h 395"/>
                  <a:gd name="T38" fmla="*/ 45 w 292"/>
                  <a:gd name="T39" fmla="*/ 90 h 395"/>
                  <a:gd name="T40" fmla="*/ 30 w 292"/>
                  <a:gd name="T41" fmla="*/ 93 h 395"/>
                  <a:gd name="T42" fmla="*/ 29 w 292"/>
                  <a:gd name="T43" fmla="*/ 115 h 395"/>
                  <a:gd name="T44" fmla="*/ 23 w 292"/>
                  <a:gd name="T45" fmla="*/ 127 h 395"/>
                  <a:gd name="T46" fmla="*/ 36 w 292"/>
                  <a:gd name="T47" fmla="*/ 120 h 395"/>
                  <a:gd name="T48" fmla="*/ 40 w 292"/>
                  <a:gd name="T49" fmla="*/ 145 h 395"/>
                  <a:gd name="T50" fmla="*/ 39 w 292"/>
                  <a:gd name="T51" fmla="*/ 177 h 395"/>
                  <a:gd name="T52" fmla="*/ 59 w 292"/>
                  <a:gd name="T53" fmla="*/ 188 h 395"/>
                  <a:gd name="T54" fmla="*/ 70 w 292"/>
                  <a:gd name="T55" fmla="*/ 198 h 395"/>
                  <a:gd name="T56" fmla="*/ 48 w 292"/>
                  <a:gd name="T57" fmla="*/ 209 h 395"/>
                  <a:gd name="T58" fmla="*/ 59 w 292"/>
                  <a:gd name="T59" fmla="*/ 243 h 395"/>
                  <a:gd name="T60" fmla="*/ 27 w 292"/>
                  <a:gd name="T61" fmla="*/ 248 h 395"/>
                  <a:gd name="T62" fmla="*/ 34 w 292"/>
                  <a:gd name="T63" fmla="*/ 270 h 395"/>
                  <a:gd name="T64" fmla="*/ 14 w 292"/>
                  <a:gd name="T65" fmla="*/ 277 h 395"/>
                  <a:gd name="T66" fmla="*/ 0 w 292"/>
                  <a:gd name="T67" fmla="*/ 315 h 395"/>
                  <a:gd name="T68" fmla="*/ 0 w 292"/>
                  <a:gd name="T69" fmla="*/ 340 h 395"/>
                  <a:gd name="T70" fmla="*/ 0 w 292"/>
                  <a:gd name="T71" fmla="*/ 345 h 395"/>
                  <a:gd name="T72" fmla="*/ 21 w 292"/>
                  <a:gd name="T73" fmla="*/ 344 h 395"/>
                  <a:gd name="T74" fmla="*/ 11 w 292"/>
                  <a:gd name="T75" fmla="*/ 354 h 395"/>
                  <a:gd name="T76" fmla="*/ 37 w 292"/>
                  <a:gd name="T77" fmla="*/ 369 h 395"/>
                  <a:gd name="T78" fmla="*/ 70 w 292"/>
                  <a:gd name="T79" fmla="*/ 395 h 395"/>
                  <a:gd name="T80" fmla="*/ 68 w 292"/>
                  <a:gd name="T81" fmla="*/ 357 h 395"/>
                  <a:gd name="T82" fmla="*/ 90 w 292"/>
                  <a:gd name="T83" fmla="*/ 327 h 395"/>
                  <a:gd name="T84" fmla="*/ 107 w 292"/>
                  <a:gd name="T85" fmla="*/ 336 h 395"/>
                  <a:gd name="T86" fmla="*/ 122 w 292"/>
                  <a:gd name="T87" fmla="*/ 340 h 395"/>
                  <a:gd name="T88" fmla="*/ 147 w 292"/>
                  <a:gd name="T89" fmla="*/ 361 h 395"/>
                  <a:gd name="T90" fmla="*/ 155 w 292"/>
                  <a:gd name="T91" fmla="*/ 388 h 395"/>
                  <a:gd name="T92" fmla="*/ 156 w 292"/>
                  <a:gd name="T93" fmla="*/ 390 h 395"/>
                  <a:gd name="T94" fmla="*/ 177 w 292"/>
                  <a:gd name="T95" fmla="*/ 363 h 395"/>
                  <a:gd name="T96" fmla="*/ 202 w 292"/>
                  <a:gd name="T97" fmla="*/ 357 h 395"/>
                  <a:gd name="T98" fmla="*/ 235 w 292"/>
                  <a:gd name="T99" fmla="*/ 340 h 395"/>
                  <a:gd name="T100" fmla="*/ 270 w 292"/>
                  <a:gd name="T101" fmla="*/ 336 h 395"/>
                  <a:gd name="T102" fmla="*/ 274 w 292"/>
                  <a:gd name="T103" fmla="*/ 304 h 395"/>
                  <a:gd name="T104" fmla="*/ 285 w 292"/>
                  <a:gd name="T105" fmla="*/ 281 h 395"/>
                  <a:gd name="T106" fmla="*/ 292 w 292"/>
                  <a:gd name="T107" fmla="*/ 269 h 395"/>
                  <a:gd name="T108" fmla="*/ 291 w 292"/>
                  <a:gd name="T109" fmla="*/ 240 h 3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2"/>
                  <a:gd name="T166" fmla="*/ 0 h 395"/>
                  <a:gd name="T167" fmla="*/ 292 w 292"/>
                  <a:gd name="T168" fmla="*/ 395 h 3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2" h="395">
                    <a:moveTo>
                      <a:pt x="291" y="240"/>
                    </a:moveTo>
                    <a:lnTo>
                      <a:pt x="257" y="207"/>
                    </a:lnTo>
                    <a:lnTo>
                      <a:pt x="269" y="172"/>
                    </a:lnTo>
                    <a:lnTo>
                      <a:pt x="257" y="147"/>
                    </a:lnTo>
                    <a:lnTo>
                      <a:pt x="270" y="129"/>
                    </a:lnTo>
                    <a:lnTo>
                      <a:pt x="248" y="116"/>
                    </a:lnTo>
                    <a:lnTo>
                      <a:pt x="223" y="131"/>
                    </a:lnTo>
                    <a:lnTo>
                      <a:pt x="187" y="118"/>
                    </a:lnTo>
                    <a:lnTo>
                      <a:pt x="189" y="102"/>
                    </a:lnTo>
                    <a:lnTo>
                      <a:pt x="177" y="77"/>
                    </a:lnTo>
                    <a:lnTo>
                      <a:pt x="140" y="61"/>
                    </a:lnTo>
                    <a:lnTo>
                      <a:pt x="132" y="31"/>
                    </a:lnTo>
                    <a:lnTo>
                      <a:pt x="110" y="18"/>
                    </a:lnTo>
                    <a:lnTo>
                      <a:pt x="79" y="0"/>
                    </a:lnTo>
                    <a:lnTo>
                      <a:pt x="46" y="4"/>
                    </a:lnTo>
                    <a:lnTo>
                      <a:pt x="18" y="23"/>
                    </a:lnTo>
                    <a:lnTo>
                      <a:pt x="3" y="29"/>
                    </a:lnTo>
                    <a:lnTo>
                      <a:pt x="14" y="63"/>
                    </a:lnTo>
                    <a:lnTo>
                      <a:pt x="20" y="81"/>
                    </a:lnTo>
                    <a:lnTo>
                      <a:pt x="45" y="90"/>
                    </a:lnTo>
                    <a:lnTo>
                      <a:pt x="30" y="93"/>
                    </a:lnTo>
                    <a:lnTo>
                      <a:pt x="29" y="115"/>
                    </a:lnTo>
                    <a:lnTo>
                      <a:pt x="23" y="127"/>
                    </a:lnTo>
                    <a:lnTo>
                      <a:pt x="36" y="120"/>
                    </a:lnTo>
                    <a:lnTo>
                      <a:pt x="40" y="145"/>
                    </a:lnTo>
                    <a:lnTo>
                      <a:pt x="39" y="177"/>
                    </a:lnTo>
                    <a:lnTo>
                      <a:pt x="59" y="188"/>
                    </a:lnTo>
                    <a:lnTo>
                      <a:pt x="70" y="198"/>
                    </a:lnTo>
                    <a:lnTo>
                      <a:pt x="48" y="209"/>
                    </a:lnTo>
                    <a:lnTo>
                      <a:pt x="59" y="243"/>
                    </a:lnTo>
                    <a:lnTo>
                      <a:pt x="27" y="248"/>
                    </a:lnTo>
                    <a:lnTo>
                      <a:pt x="34" y="270"/>
                    </a:lnTo>
                    <a:lnTo>
                      <a:pt x="14" y="277"/>
                    </a:lnTo>
                    <a:lnTo>
                      <a:pt x="0" y="315"/>
                    </a:lnTo>
                    <a:lnTo>
                      <a:pt x="0" y="340"/>
                    </a:lnTo>
                    <a:lnTo>
                      <a:pt x="0" y="345"/>
                    </a:lnTo>
                    <a:lnTo>
                      <a:pt x="21" y="344"/>
                    </a:lnTo>
                    <a:lnTo>
                      <a:pt x="11" y="354"/>
                    </a:lnTo>
                    <a:lnTo>
                      <a:pt x="37" y="369"/>
                    </a:lnTo>
                    <a:lnTo>
                      <a:pt x="70" y="395"/>
                    </a:lnTo>
                    <a:lnTo>
                      <a:pt x="68" y="357"/>
                    </a:lnTo>
                    <a:lnTo>
                      <a:pt x="90" y="327"/>
                    </a:lnTo>
                    <a:lnTo>
                      <a:pt x="107" y="336"/>
                    </a:lnTo>
                    <a:lnTo>
                      <a:pt x="122" y="340"/>
                    </a:lnTo>
                    <a:lnTo>
                      <a:pt x="147" y="361"/>
                    </a:lnTo>
                    <a:lnTo>
                      <a:pt x="155" y="388"/>
                    </a:lnTo>
                    <a:lnTo>
                      <a:pt x="156" y="390"/>
                    </a:lnTo>
                    <a:lnTo>
                      <a:pt x="177" y="363"/>
                    </a:lnTo>
                    <a:lnTo>
                      <a:pt x="202" y="357"/>
                    </a:lnTo>
                    <a:lnTo>
                      <a:pt x="235" y="340"/>
                    </a:lnTo>
                    <a:lnTo>
                      <a:pt x="270" y="336"/>
                    </a:lnTo>
                    <a:lnTo>
                      <a:pt x="274" y="304"/>
                    </a:lnTo>
                    <a:lnTo>
                      <a:pt x="285" y="281"/>
                    </a:lnTo>
                    <a:lnTo>
                      <a:pt x="292" y="269"/>
                    </a:lnTo>
                    <a:lnTo>
                      <a:pt x="291" y="240"/>
                    </a:lnTo>
                    <a:close/>
                  </a:path>
                </a:pathLst>
              </a:custGeom>
              <a:solidFill>
                <a:schemeClr val="bg1"/>
              </a:solidFill>
              <a:ln w="9525">
                <a:solidFill>
                  <a:schemeClr val="bg2"/>
                </a:solidFill>
                <a:round/>
                <a:headEnd/>
                <a:tailEnd/>
              </a:ln>
            </p:spPr>
            <p:txBody>
              <a:bodyPr/>
              <a:lstStyle/>
              <a:p>
                <a:pPr>
                  <a:buNone/>
                </a:pPr>
                <a:endParaRPr lang="en-GB"/>
              </a:p>
            </p:txBody>
          </p:sp>
          <p:sp>
            <p:nvSpPr>
              <p:cNvPr id="508" name="Freeform 238"/>
              <p:cNvSpPr>
                <a:spLocks/>
              </p:cNvSpPr>
              <p:nvPr/>
            </p:nvSpPr>
            <p:spPr bwMode="auto">
              <a:xfrm>
                <a:off x="3055" y="2919"/>
                <a:ext cx="292" cy="395"/>
              </a:xfrm>
              <a:custGeom>
                <a:avLst/>
                <a:gdLst>
                  <a:gd name="T0" fmla="*/ 291 w 292"/>
                  <a:gd name="T1" fmla="*/ 240 h 395"/>
                  <a:gd name="T2" fmla="*/ 257 w 292"/>
                  <a:gd name="T3" fmla="*/ 207 h 395"/>
                  <a:gd name="T4" fmla="*/ 269 w 292"/>
                  <a:gd name="T5" fmla="*/ 172 h 395"/>
                  <a:gd name="T6" fmla="*/ 257 w 292"/>
                  <a:gd name="T7" fmla="*/ 147 h 395"/>
                  <a:gd name="T8" fmla="*/ 270 w 292"/>
                  <a:gd name="T9" fmla="*/ 129 h 395"/>
                  <a:gd name="T10" fmla="*/ 248 w 292"/>
                  <a:gd name="T11" fmla="*/ 116 h 395"/>
                  <a:gd name="T12" fmla="*/ 223 w 292"/>
                  <a:gd name="T13" fmla="*/ 131 h 395"/>
                  <a:gd name="T14" fmla="*/ 187 w 292"/>
                  <a:gd name="T15" fmla="*/ 118 h 395"/>
                  <a:gd name="T16" fmla="*/ 189 w 292"/>
                  <a:gd name="T17" fmla="*/ 102 h 395"/>
                  <a:gd name="T18" fmla="*/ 177 w 292"/>
                  <a:gd name="T19" fmla="*/ 77 h 395"/>
                  <a:gd name="T20" fmla="*/ 140 w 292"/>
                  <a:gd name="T21" fmla="*/ 61 h 395"/>
                  <a:gd name="T22" fmla="*/ 132 w 292"/>
                  <a:gd name="T23" fmla="*/ 31 h 395"/>
                  <a:gd name="T24" fmla="*/ 110 w 292"/>
                  <a:gd name="T25" fmla="*/ 18 h 395"/>
                  <a:gd name="T26" fmla="*/ 79 w 292"/>
                  <a:gd name="T27" fmla="*/ 0 h 395"/>
                  <a:gd name="T28" fmla="*/ 46 w 292"/>
                  <a:gd name="T29" fmla="*/ 4 h 395"/>
                  <a:gd name="T30" fmla="*/ 18 w 292"/>
                  <a:gd name="T31" fmla="*/ 23 h 395"/>
                  <a:gd name="T32" fmla="*/ 3 w 292"/>
                  <a:gd name="T33" fmla="*/ 29 h 395"/>
                  <a:gd name="T34" fmla="*/ 14 w 292"/>
                  <a:gd name="T35" fmla="*/ 63 h 395"/>
                  <a:gd name="T36" fmla="*/ 20 w 292"/>
                  <a:gd name="T37" fmla="*/ 81 h 395"/>
                  <a:gd name="T38" fmla="*/ 45 w 292"/>
                  <a:gd name="T39" fmla="*/ 90 h 395"/>
                  <a:gd name="T40" fmla="*/ 30 w 292"/>
                  <a:gd name="T41" fmla="*/ 93 h 395"/>
                  <a:gd name="T42" fmla="*/ 29 w 292"/>
                  <a:gd name="T43" fmla="*/ 115 h 395"/>
                  <a:gd name="T44" fmla="*/ 23 w 292"/>
                  <a:gd name="T45" fmla="*/ 127 h 395"/>
                  <a:gd name="T46" fmla="*/ 36 w 292"/>
                  <a:gd name="T47" fmla="*/ 120 h 395"/>
                  <a:gd name="T48" fmla="*/ 40 w 292"/>
                  <a:gd name="T49" fmla="*/ 145 h 395"/>
                  <a:gd name="T50" fmla="*/ 39 w 292"/>
                  <a:gd name="T51" fmla="*/ 177 h 395"/>
                  <a:gd name="T52" fmla="*/ 59 w 292"/>
                  <a:gd name="T53" fmla="*/ 188 h 395"/>
                  <a:gd name="T54" fmla="*/ 70 w 292"/>
                  <a:gd name="T55" fmla="*/ 198 h 395"/>
                  <a:gd name="T56" fmla="*/ 48 w 292"/>
                  <a:gd name="T57" fmla="*/ 209 h 395"/>
                  <a:gd name="T58" fmla="*/ 59 w 292"/>
                  <a:gd name="T59" fmla="*/ 243 h 395"/>
                  <a:gd name="T60" fmla="*/ 27 w 292"/>
                  <a:gd name="T61" fmla="*/ 248 h 395"/>
                  <a:gd name="T62" fmla="*/ 34 w 292"/>
                  <a:gd name="T63" fmla="*/ 270 h 395"/>
                  <a:gd name="T64" fmla="*/ 14 w 292"/>
                  <a:gd name="T65" fmla="*/ 277 h 395"/>
                  <a:gd name="T66" fmla="*/ 0 w 292"/>
                  <a:gd name="T67" fmla="*/ 315 h 395"/>
                  <a:gd name="T68" fmla="*/ 0 w 292"/>
                  <a:gd name="T69" fmla="*/ 340 h 395"/>
                  <a:gd name="T70" fmla="*/ 0 w 292"/>
                  <a:gd name="T71" fmla="*/ 345 h 395"/>
                  <a:gd name="T72" fmla="*/ 21 w 292"/>
                  <a:gd name="T73" fmla="*/ 344 h 395"/>
                  <a:gd name="T74" fmla="*/ 11 w 292"/>
                  <a:gd name="T75" fmla="*/ 354 h 395"/>
                  <a:gd name="T76" fmla="*/ 37 w 292"/>
                  <a:gd name="T77" fmla="*/ 369 h 395"/>
                  <a:gd name="T78" fmla="*/ 70 w 292"/>
                  <a:gd name="T79" fmla="*/ 395 h 395"/>
                  <a:gd name="T80" fmla="*/ 68 w 292"/>
                  <a:gd name="T81" fmla="*/ 357 h 395"/>
                  <a:gd name="T82" fmla="*/ 90 w 292"/>
                  <a:gd name="T83" fmla="*/ 327 h 395"/>
                  <a:gd name="T84" fmla="*/ 107 w 292"/>
                  <a:gd name="T85" fmla="*/ 336 h 395"/>
                  <a:gd name="T86" fmla="*/ 122 w 292"/>
                  <a:gd name="T87" fmla="*/ 340 h 395"/>
                  <a:gd name="T88" fmla="*/ 147 w 292"/>
                  <a:gd name="T89" fmla="*/ 361 h 395"/>
                  <a:gd name="T90" fmla="*/ 155 w 292"/>
                  <a:gd name="T91" fmla="*/ 388 h 395"/>
                  <a:gd name="T92" fmla="*/ 156 w 292"/>
                  <a:gd name="T93" fmla="*/ 390 h 395"/>
                  <a:gd name="T94" fmla="*/ 177 w 292"/>
                  <a:gd name="T95" fmla="*/ 363 h 395"/>
                  <a:gd name="T96" fmla="*/ 202 w 292"/>
                  <a:gd name="T97" fmla="*/ 357 h 395"/>
                  <a:gd name="T98" fmla="*/ 235 w 292"/>
                  <a:gd name="T99" fmla="*/ 340 h 395"/>
                  <a:gd name="T100" fmla="*/ 270 w 292"/>
                  <a:gd name="T101" fmla="*/ 336 h 395"/>
                  <a:gd name="T102" fmla="*/ 274 w 292"/>
                  <a:gd name="T103" fmla="*/ 304 h 395"/>
                  <a:gd name="T104" fmla="*/ 285 w 292"/>
                  <a:gd name="T105" fmla="*/ 281 h 395"/>
                  <a:gd name="T106" fmla="*/ 292 w 292"/>
                  <a:gd name="T107" fmla="*/ 269 h 395"/>
                  <a:gd name="T108" fmla="*/ 291 w 292"/>
                  <a:gd name="T109" fmla="*/ 240 h 39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292"/>
                  <a:gd name="T166" fmla="*/ 0 h 395"/>
                  <a:gd name="T167" fmla="*/ 292 w 292"/>
                  <a:gd name="T168" fmla="*/ 395 h 39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292" h="395">
                    <a:moveTo>
                      <a:pt x="291" y="240"/>
                    </a:moveTo>
                    <a:lnTo>
                      <a:pt x="257" y="207"/>
                    </a:lnTo>
                    <a:lnTo>
                      <a:pt x="269" y="172"/>
                    </a:lnTo>
                    <a:lnTo>
                      <a:pt x="257" y="147"/>
                    </a:lnTo>
                    <a:lnTo>
                      <a:pt x="270" y="129"/>
                    </a:lnTo>
                    <a:lnTo>
                      <a:pt x="248" y="116"/>
                    </a:lnTo>
                    <a:lnTo>
                      <a:pt x="223" y="131"/>
                    </a:lnTo>
                    <a:lnTo>
                      <a:pt x="187" y="118"/>
                    </a:lnTo>
                    <a:lnTo>
                      <a:pt x="189" y="102"/>
                    </a:lnTo>
                    <a:lnTo>
                      <a:pt x="177" y="77"/>
                    </a:lnTo>
                    <a:lnTo>
                      <a:pt x="140" y="61"/>
                    </a:lnTo>
                    <a:lnTo>
                      <a:pt x="132" y="31"/>
                    </a:lnTo>
                    <a:lnTo>
                      <a:pt x="110" y="18"/>
                    </a:lnTo>
                    <a:lnTo>
                      <a:pt x="79" y="0"/>
                    </a:lnTo>
                    <a:lnTo>
                      <a:pt x="46" y="4"/>
                    </a:lnTo>
                    <a:lnTo>
                      <a:pt x="18" y="23"/>
                    </a:lnTo>
                    <a:lnTo>
                      <a:pt x="3" y="29"/>
                    </a:lnTo>
                    <a:lnTo>
                      <a:pt x="14" y="63"/>
                    </a:lnTo>
                    <a:lnTo>
                      <a:pt x="20" y="81"/>
                    </a:lnTo>
                    <a:lnTo>
                      <a:pt x="45" y="90"/>
                    </a:lnTo>
                    <a:lnTo>
                      <a:pt x="30" y="93"/>
                    </a:lnTo>
                    <a:lnTo>
                      <a:pt x="29" y="115"/>
                    </a:lnTo>
                    <a:lnTo>
                      <a:pt x="23" y="127"/>
                    </a:lnTo>
                    <a:lnTo>
                      <a:pt x="36" y="120"/>
                    </a:lnTo>
                    <a:lnTo>
                      <a:pt x="40" y="145"/>
                    </a:lnTo>
                    <a:lnTo>
                      <a:pt x="39" y="177"/>
                    </a:lnTo>
                    <a:lnTo>
                      <a:pt x="59" y="188"/>
                    </a:lnTo>
                    <a:lnTo>
                      <a:pt x="70" y="198"/>
                    </a:lnTo>
                    <a:lnTo>
                      <a:pt x="48" y="209"/>
                    </a:lnTo>
                    <a:lnTo>
                      <a:pt x="59" y="243"/>
                    </a:lnTo>
                    <a:lnTo>
                      <a:pt x="27" y="248"/>
                    </a:lnTo>
                    <a:lnTo>
                      <a:pt x="34" y="270"/>
                    </a:lnTo>
                    <a:lnTo>
                      <a:pt x="14" y="277"/>
                    </a:lnTo>
                    <a:lnTo>
                      <a:pt x="0" y="315"/>
                    </a:lnTo>
                    <a:lnTo>
                      <a:pt x="0" y="340"/>
                    </a:lnTo>
                    <a:lnTo>
                      <a:pt x="0" y="345"/>
                    </a:lnTo>
                    <a:lnTo>
                      <a:pt x="21" y="344"/>
                    </a:lnTo>
                    <a:lnTo>
                      <a:pt x="11" y="354"/>
                    </a:lnTo>
                    <a:lnTo>
                      <a:pt x="37" y="369"/>
                    </a:lnTo>
                    <a:lnTo>
                      <a:pt x="70" y="395"/>
                    </a:lnTo>
                    <a:lnTo>
                      <a:pt x="68" y="357"/>
                    </a:lnTo>
                    <a:lnTo>
                      <a:pt x="90" y="327"/>
                    </a:lnTo>
                    <a:lnTo>
                      <a:pt x="107" y="336"/>
                    </a:lnTo>
                    <a:lnTo>
                      <a:pt x="122" y="340"/>
                    </a:lnTo>
                    <a:lnTo>
                      <a:pt x="147" y="361"/>
                    </a:lnTo>
                    <a:lnTo>
                      <a:pt x="155" y="388"/>
                    </a:lnTo>
                    <a:lnTo>
                      <a:pt x="156" y="390"/>
                    </a:lnTo>
                    <a:lnTo>
                      <a:pt x="177" y="363"/>
                    </a:lnTo>
                    <a:lnTo>
                      <a:pt x="202" y="357"/>
                    </a:lnTo>
                    <a:lnTo>
                      <a:pt x="235" y="340"/>
                    </a:lnTo>
                    <a:lnTo>
                      <a:pt x="270" y="336"/>
                    </a:lnTo>
                    <a:lnTo>
                      <a:pt x="274" y="304"/>
                    </a:lnTo>
                    <a:lnTo>
                      <a:pt x="285" y="281"/>
                    </a:lnTo>
                    <a:lnTo>
                      <a:pt x="292" y="269"/>
                    </a:lnTo>
                    <a:lnTo>
                      <a:pt x="291" y="240"/>
                    </a:lnTo>
                  </a:path>
                </a:pathLst>
              </a:custGeom>
              <a:noFill/>
              <a:ln w="3175"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grpSp>
          <p:nvGrpSpPr>
            <p:cNvPr id="11" name="Group 239"/>
            <p:cNvGrpSpPr>
              <a:grpSpLocks/>
            </p:cNvGrpSpPr>
            <p:nvPr/>
          </p:nvGrpSpPr>
          <p:grpSpPr bwMode="auto">
            <a:xfrm>
              <a:off x="5600830" y="5107749"/>
              <a:ext cx="271726" cy="233184"/>
              <a:chOff x="3197" y="3154"/>
              <a:chExt cx="174" cy="158"/>
            </a:xfrm>
          </p:grpSpPr>
          <p:sp>
            <p:nvSpPr>
              <p:cNvPr id="505" name="Freeform 240"/>
              <p:cNvSpPr>
                <a:spLocks/>
              </p:cNvSpPr>
              <p:nvPr/>
            </p:nvSpPr>
            <p:spPr bwMode="auto">
              <a:xfrm>
                <a:off x="3197" y="3154"/>
                <a:ext cx="174" cy="158"/>
              </a:xfrm>
              <a:custGeom>
                <a:avLst/>
                <a:gdLst>
                  <a:gd name="T0" fmla="*/ 0 w 174"/>
                  <a:gd name="T1" fmla="*/ 108 h 158"/>
                  <a:gd name="T2" fmla="*/ 40 w 174"/>
                  <a:gd name="T3" fmla="*/ 158 h 158"/>
                  <a:gd name="T4" fmla="*/ 174 w 174"/>
                  <a:gd name="T5" fmla="*/ 49 h 158"/>
                  <a:gd name="T6" fmla="*/ 134 w 174"/>
                  <a:gd name="T7" fmla="*/ 0 h 158"/>
                  <a:gd name="T8" fmla="*/ 0 w 174"/>
                  <a:gd name="T9" fmla="*/ 108 h 158"/>
                  <a:gd name="T10" fmla="*/ 0 60000 65536"/>
                  <a:gd name="T11" fmla="*/ 0 60000 65536"/>
                  <a:gd name="T12" fmla="*/ 0 60000 65536"/>
                  <a:gd name="T13" fmla="*/ 0 60000 65536"/>
                  <a:gd name="T14" fmla="*/ 0 60000 65536"/>
                  <a:gd name="T15" fmla="*/ 0 w 174"/>
                  <a:gd name="T16" fmla="*/ 0 h 158"/>
                  <a:gd name="T17" fmla="*/ 174 w 174"/>
                  <a:gd name="T18" fmla="*/ 158 h 158"/>
                </a:gdLst>
                <a:ahLst/>
                <a:cxnLst>
                  <a:cxn ang="T10">
                    <a:pos x="T0" y="T1"/>
                  </a:cxn>
                  <a:cxn ang="T11">
                    <a:pos x="T2" y="T3"/>
                  </a:cxn>
                  <a:cxn ang="T12">
                    <a:pos x="T4" y="T5"/>
                  </a:cxn>
                  <a:cxn ang="T13">
                    <a:pos x="T6" y="T7"/>
                  </a:cxn>
                  <a:cxn ang="T14">
                    <a:pos x="T8" y="T9"/>
                  </a:cxn>
                </a:cxnLst>
                <a:rect l="T15" t="T16" r="T17" b="T18"/>
                <a:pathLst>
                  <a:path w="174" h="158">
                    <a:moveTo>
                      <a:pt x="0" y="108"/>
                    </a:moveTo>
                    <a:lnTo>
                      <a:pt x="40" y="158"/>
                    </a:lnTo>
                    <a:lnTo>
                      <a:pt x="174" y="49"/>
                    </a:lnTo>
                    <a:lnTo>
                      <a:pt x="134" y="0"/>
                    </a:lnTo>
                    <a:lnTo>
                      <a:pt x="0" y="108"/>
                    </a:lnTo>
                    <a:close/>
                  </a:path>
                </a:pathLst>
              </a:custGeom>
              <a:solidFill>
                <a:srgbClr val="FFCC00"/>
              </a:solidFill>
              <a:ln w="9525">
                <a:solidFill>
                  <a:schemeClr val="bg2"/>
                </a:solidFill>
                <a:round/>
                <a:headEnd/>
                <a:tailEnd/>
              </a:ln>
            </p:spPr>
            <p:txBody>
              <a:bodyPr/>
              <a:lstStyle/>
              <a:p>
                <a:pPr>
                  <a:buNone/>
                </a:pPr>
                <a:endParaRPr lang="en-GB"/>
              </a:p>
            </p:txBody>
          </p:sp>
          <p:sp>
            <p:nvSpPr>
              <p:cNvPr id="506" name="Freeform 241"/>
              <p:cNvSpPr>
                <a:spLocks/>
              </p:cNvSpPr>
              <p:nvPr/>
            </p:nvSpPr>
            <p:spPr bwMode="auto">
              <a:xfrm>
                <a:off x="3197" y="3154"/>
                <a:ext cx="174" cy="158"/>
              </a:xfrm>
              <a:custGeom>
                <a:avLst/>
                <a:gdLst>
                  <a:gd name="T0" fmla="*/ 0 w 174"/>
                  <a:gd name="T1" fmla="*/ 108 h 158"/>
                  <a:gd name="T2" fmla="*/ 40 w 174"/>
                  <a:gd name="T3" fmla="*/ 158 h 158"/>
                  <a:gd name="T4" fmla="*/ 174 w 174"/>
                  <a:gd name="T5" fmla="*/ 49 h 158"/>
                  <a:gd name="T6" fmla="*/ 134 w 174"/>
                  <a:gd name="T7" fmla="*/ 0 h 158"/>
                  <a:gd name="T8" fmla="*/ 0 w 174"/>
                  <a:gd name="T9" fmla="*/ 108 h 158"/>
                  <a:gd name="T10" fmla="*/ 0 60000 65536"/>
                  <a:gd name="T11" fmla="*/ 0 60000 65536"/>
                  <a:gd name="T12" fmla="*/ 0 60000 65536"/>
                  <a:gd name="T13" fmla="*/ 0 60000 65536"/>
                  <a:gd name="T14" fmla="*/ 0 60000 65536"/>
                  <a:gd name="T15" fmla="*/ 0 w 174"/>
                  <a:gd name="T16" fmla="*/ 0 h 158"/>
                  <a:gd name="T17" fmla="*/ 174 w 174"/>
                  <a:gd name="T18" fmla="*/ 158 h 158"/>
                </a:gdLst>
                <a:ahLst/>
                <a:cxnLst>
                  <a:cxn ang="T10">
                    <a:pos x="T0" y="T1"/>
                  </a:cxn>
                  <a:cxn ang="T11">
                    <a:pos x="T2" y="T3"/>
                  </a:cxn>
                  <a:cxn ang="T12">
                    <a:pos x="T4" y="T5"/>
                  </a:cxn>
                  <a:cxn ang="T13">
                    <a:pos x="T6" y="T7"/>
                  </a:cxn>
                  <a:cxn ang="T14">
                    <a:pos x="T8" y="T9"/>
                  </a:cxn>
                </a:cxnLst>
                <a:rect l="T15" t="T16" r="T17" b="T18"/>
                <a:pathLst>
                  <a:path w="174" h="158">
                    <a:moveTo>
                      <a:pt x="0" y="108"/>
                    </a:moveTo>
                    <a:lnTo>
                      <a:pt x="40" y="158"/>
                    </a:lnTo>
                    <a:lnTo>
                      <a:pt x="174" y="49"/>
                    </a:lnTo>
                    <a:lnTo>
                      <a:pt x="134" y="0"/>
                    </a:lnTo>
                    <a:lnTo>
                      <a:pt x="0" y="108"/>
                    </a:lnTo>
                    <a:close/>
                  </a:path>
                </a:pathLst>
              </a:custGeom>
              <a:solidFill>
                <a:schemeClr val="bg1"/>
              </a:solidFill>
              <a:ln w="9525">
                <a:solidFill>
                  <a:schemeClr val="bg2"/>
                </a:solidFill>
                <a:miter lim="800000"/>
                <a:headEnd/>
                <a:tailEnd/>
              </a:ln>
            </p:spPr>
            <p:txBody>
              <a:bodyPr/>
              <a:lstStyle/>
              <a:p>
                <a:pPr>
                  <a:buNone/>
                </a:pPr>
                <a:endParaRPr lang="en-GB"/>
              </a:p>
            </p:txBody>
          </p:sp>
        </p:grpSp>
        <p:grpSp>
          <p:nvGrpSpPr>
            <p:cNvPr id="12" name="Group 242"/>
            <p:cNvGrpSpPr>
              <a:grpSpLocks/>
            </p:cNvGrpSpPr>
            <p:nvPr/>
          </p:nvGrpSpPr>
          <p:grpSpPr bwMode="auto">
            <a:xfrm>
              <a:off x="3473875" y="4059898"/>
              <a:ext cx="42164" cy="5903"/>
              <a:chOff x="1835" y="2444"/>
              <a:chExt cx="27" cy="4"/>
            </a:xfrm>
          </p:grpSpPr>
          <p:sp>
            <p:nvSpPr>
              <p:cNvPr id="503" name="Freeform 243"/>
              <p:cNvSpPr>
                <a:spLocks/>
              </p:cNvSpPr>
              <p:nvPr/>
            </p:nvSpPr>
            <p:spPr bwMode="auto">
              <a:xfrm>
                <a:off x="1835" y="2444"/>
                <a:ext cx="27" cy="4"/>
              </a:xfrm>
              <a:custGeom>
                <a:avLst/>
                <a:gdLst>
                  <a:gd name="T0" fmla="*/ 27 w 27"/>
                  <a:gd name="T1" fmla="*/ 4 h 4"/>
                  <a:gd name="T2" fmla="*/ 0 w 27"/>
                  <a:gd name="T3" fmla="*/ 3 h 4"/>
                  <a:gd name="T4" fmla="*/ 21 w 27"/>
                  <a:gd name="T5" fmla="*/ 0 h 4"/>
                  <a:gd name="T6" fmla="*/ 27 w 27"/>
                  <a:gd name="T7" fmla="*/ 4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lnTo>
                      <a:pt x="0" y="3"/>
                    </a:lnTo>
                    <a:lnTo>
                      <a:pt x="21" y="0"/>
                    </a:lnTo>
                    <a:lnTo>
                      <a:pt x="27" y="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504" name="Freeform 244"/>
              <p:cNvSpPr>
                <a:spLocks/>
              </p:cNvSpPr>
              <p:nvPr/>
            </p:nvSpPr>
            <p:spPr bwMode="auto">
              <a:xfrm>
                <a:off x="1835" y="2444"/>
                <a:ext cx="27" cy="4"/>
              </a:xfrm>
              <a:custGeom>
                <a:avLst/>
                <a:gdLst>
                  <a:gd name="T0" fmla="*/ 27 w 27"/>
                  <a:gd name="T1" fmla="*/ 4 h 4"/>
                  <a:gd name="T2" fmla="*/ 0 w 27"/>
                  <a:gd name="T3" fmla="*/ 3 h 4"/>
                  <a:gd name="T4" fmla="*/ 21 w 27"/>
                  <a:gd name="T5" fmla="*/ 0 h 4"/>
                  <a:gd name="T6" fmla="*/ 27 w 27"/>
                  <a:gd name="T7" fmla="*/ 4 h 4"/>
                  <a:gd name="T8" fmla="*/ 0 60000 65536"/>
                  <a:gd name="T9" fmla="*/ 0 60000 65536"/>
                  <a:gd name="T10" fmla="*/ 0 60000 65536"/>
                  <a:gd name="T11" fmla="*/ 0 60000 65536"/>
                  <a:gd name="T12" fmla="*/ 0 w 27"/>
                  <a:gd name="T13" fmla="*/ 0 h 4"/>
                  <a:gd name="T14" fmla="*/ 27 w 27"/>
                  <a:gd name="T15" fmla="*/ 4 h 4"/>
                </a:gdLst>
                <a:ahLst/>
                <a:cxnLst>
                  <a:cxn ang="T8">
                    <a:pos x="T0" y="T1"/>
                  </a:cxn>
                  <a:cxn ang="T9">
                    <a:pos x="T2" y="T3"/>
                  </a:cxn>
                  <a:cxn ang="T10">
                    <a:pos x="T4" y="T5"/>
                  </a:cxn>
                  <a:cxn ang="T11">
                    <a:pos x="T6" y="T7"/>
                  </a:cxn>
                </a:cxnLst>
                <a:rect l="T12" t="T13" r="T14" b="T15"/>
                <a:pathLst>
                  <a:path w="27" h="4">
                    <a:moveTo>
                      <a:pt x="27" y="4"/>
                    </a:moveTo>
                    <a:lnTo>
                      <a:pt x="0" y="3"/>
                    </a:lnTo>
                    <a:lnTo>
                      <a:pt x="21" y="0"/>
                    </a:lnTo>
                    <a:lnTo>
                      <a:pt x="27" y="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3" name="Group 245"/>
            <p:cNvGrpSpPr>
              <a:grpSpLocks/>
            </p:cNvGrpSpPr>
            <p:nvPr/>
          </p:nvGrpSpPr>
          <p:grpSpPr bwMode="auto">
            <a:xfrm>
              <a:off x="4502996" y="2403998"/>
              <a:ext cx="45288" cy="22138"/>
              <a:chOff x="2494" y="1322"/>
              <a:chExt cx="29" cy="15"/>
            </a:xfrm>
          </p:grpSpPr>
          <p:sp>
            <p:nvSpPr>
              <p:cNvPr id="501" name="Freeform 246"/>
              <p:cNvSpPr>
                <a:spLocks/>
              </p:cNvSpPr>
              <p:nvPr/>
            </p:nvSpPr>
            <p:spPr bwMode="auto">
              <a:xfrm>
                <a:off x="2494" y="1322"/>
                <a:ext cx="29" cy="15"/>
              </a:xfrm>
              <a:custGeom>
                <a:avLst/>
                <a:gdLst>
                  <a:gd name="T0" fmla="*/ 14 w 29"/>
                  <a:gd name="T1" fmla="*/ 0 h 15"/>
                  <a:gd name="T2" fmla="*/ 29 w 29"/>
                  <a:gd name="T3" fmla="*/ 8 h 15"/>
                  <a:gd name="T4" fmla="*/ 7 w 29"/>
                  <a:gd name="T5" fmla="*/ 15 h 15"/>
                  <a:gd name="T6" fmla="*/ 0 w 29"/>
                  <a:gd name="T7" fmla="*/ 6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29" y="8"/>
                    </a:lnTo>
                    <a:lnTo>
                      <a:pt x="7" y="15"/>
                    </a:lnTo>
                    <a:lnTo>
                      <a:pt x="0" y="6"/>
                    </a:lnTo>
                    <a:lnTo>
                      <a:pt x="14" y="0"/>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502" name="Freeform 247"/>
              <p:cNvSpPr>
                <a:spLocks/>
              </p:cNvSpPr>
              <p:nvPr/>
            </p:nvSpPr>
            <p:spPr bwMode="auto">
              <a:xfrm>
                <a:off x="2494" y="1322"/>
                <a:ext cx="29" cy="15"/>
              </a:xfrm>
              <a:custGeom>
                <a:avLst/>
                <a:gdLst>
                  <a:gd name="T0" fmla="*/ 14 w 29"/>
                  <a:gd name="T1" fmla="*/ 0 h 15"/>
                  <a:gd name="T2" fmla="*/ 29 w 29"/>
                  <a:gd name="T3" fmla="*/ 8 h 15"/>
                  <a:gd name="T4" fmla="*/ 7 w 29"/>
                  <a:gd name="T5" fmla="*/ 15 h 15"/>
                  <a:gd name="T6" fmla="*/ 0 w 29"/>
                  <a:gd name="T7" fmla="*/ 6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29" y="8"/>
                    </a:lnTo>
                    <a:lnTo>
                      <a:pt x="7" y="15"/>
                    </a:lnTo>
                    <a:lnTo>
                      <a:pt x="0" y="6"/>
                    </a:lnTo>
                    <a:lnTo>
                      <a:pt x="14"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14" name="Group 248"/>
            <p:cNvGrpSpPr>
              <a:grpSpLocks/>
            </p:cNvGrpSpPr>
            <p:nvPr/>
          </p:nvGrpSpPr>
          <p:grpSpPr bwMode="auto">
            <a:xfrm>
              <a:off x="3122506" y="4064325"/>
              <a:ext cx="1216518" cy="1168871"/>
              <a:chOff x="1610" y="2447"/>
              <a:chExt cx="779" cy="792"/>
            </a:xfrm>
          </p:grpSpPr>
          <p:sp>
            <p:nvSpPr>
              <p:cNvPr id="499" name="Freeform 249"/>
              <p:cNvSpPr>
                <a:spLocks/>
              </p:cNvSpPr>
              <p:nvPr/>
            </p:nvSpPr>
            <p:spPr bwMode="auto">
              <a:xfrm>
                <a:off x="1610" y="2447"/>
                <a:ext cx="779" cy="792"/>
              </a:xfrm>
              <a:custGeom>
                <a:avLst/>
                <a:gdLst>
                  <a:gd name="T0" fmla="*/ 736 w 779"/>
                  <a:gd name="T1" fmla="*/ 351 h 792"/>
                  <a:gd name="T2" fmla="*/ 779 w 779"/>
                  <a:gd name="T3" fmla="*/ 226 h 792"/>
                  <a:gd name="T4" fmla="*/ 707 w 779"/>
                  <a:gd name="T5" fmla="*/ 199 h 792"/>
                  <a:gd name="T6" fmla="*/ 647 w 779"/>
                  <a:gd name="T7" fmla="*/ 167 h 792"/>
                  <a:gd name="T8" fmla="*/ 601 w 779"/>
                  <a:gd name="T9" fmla="*/ 138 h 792"/>
                  <a:gd name="T10" fmla="*/ 555 w 779"/>
                  <a:gd name="T11" fmla="*/ 106 h 792"/>
                  <a:gd name="T12" fmla="*/ 521 w 779"/>
                  <a:gd name="T13" fmla="*/ 63 h 792"/>
                  <a:gd name="T14" fmla="*/ 469 w 779"/>
                  <a:gd name="T15" fmla="*/ 0 h 792"/>
                  <a:gd name="T16" fmla="*/ 393 w 779"/>
                  <a:gd name="T17" fmla="*/ 79 h 792"/>
                  <a:gd name="T18" fmla="*/ 321 w 779"/>
                  <a:gd name="T19" fmla="*/ 129 h 792"/>
                  <a:gd name="T20" fmla="*/ 225 w 779"/>
                  <a:gd name="T21" fmla="*/ 97 h 792"/>
                  <a:gd name="T22" fmla="*/ 197 w 779"/>
                  <a:gd name="T23" fmla="*/ 137 h 792"/>
                  <a:gd name="T24" fmla="*/ 160 w 779"/>
                  <a:gd name="T25" fmla="*/ 191 h 792"/>
                  <a:gd name="T26" fmla="*/ 108 w 779"/>
                  <a:gd name="T27" fmla="*/ 153 h 792"/>
                  <a:gd name="T28" fmla="*/ 53 w 779"/>
                  <a:gd name="T29" fmla="*/ 153 h 792"/>
                  <a:gd name="T30" fmla="*/ 0 w 779"/>
                  <a:gd name="T31" fmla="*/ 167 h 792"/>
                  <a:gd name="T32" fmla="*/ 6 w 779"/>
                  <a:gd name="T33" fmla="*/ 175 h 792"/>
                  <a:gd name="T34" fmla="*/ 1 w 779"/>
                  <a:gd name="T35" fmla="*/ 201 h 792"/>
                  <a:gd name="T36" fmla="*/ 47 w 779"/>
                  <a:gd name="T37" fmla="*/ 228 h 792"/>
                  <a:gd name="T38" fmla="*/ 72 w 779"/>
                  <a:gd name="T39" fmla="*/ 245 h 792"/>
                  <a:gd name="T40" fmla="*/ 93 w 779"/>
                  <a:gd name="T41" fmla="*/ 258 h 792"/>
                  <a:gd name="T42" fmla="*/ 110 w 779"/>
                  <a:gd name="T43" fmla="*/ 294 h 792"/>
                  <a:gd name="T44" fmla="*/ 132 w 779"/>
                  <a:gd name="T45" fmla="*/ 324 h 792"/>
                  <a:gd name="T46" fmla="*/ 168 w 779"/>
                  <a:gd name="T47" fmla="*/ 408 h 792"/>
                  <a:gd name="T48" fmla="*/ 184 w 779"/>
                  <a:gd name="T49" fmla="*/ 515 h 792"/>
                  <a:gd name="T50" fmla="*/ 138 w 779"/>
                  <a:gd name="T51" fmla="*/ 544 h 792"/>
                  <a:gd name="T52" fmla="*/ 110 w 779"/>
                  <a:gd name="T53" fmla="*/ 629 h 792"/>
                  <a:gd name="T54" fmla="*/ 105 w 779"/>
                  <a:gd name="T55" fmla="*/ 667 h 792"/>
                  <a:gd name="T56" fmla="*/ 155 w 779"/>
                  <a:gd name="T57" fmla="*/ 717 h 792"/>
                  <a:gd name="T58" fmla="*/ 216 w 779"/>
                  <a:gd name="T59" fmla="*/ 742 h 792"/>
                  <a:gd name="T60" fmla="*/ 285 w 779"/>
                  <a:gd name="T61" fmla="*/ 760 h 792"/>
                  <a:gd name="T62" fmla="*/ 330 w 779"/>
                  <a:gd name="T63" fmla="*/ 784 h 792"/>
                  <a:gd name="T64" fmla="*/ 397 w 779"/>
                  <a:gd name="T65" fmla="*/ 792 h 792"/>
                  <a:gd name="T66" fmla="*/ 399 w 779"/>
                  <a:gd name="T67" fmla="*/ 740 h 792"/>
                  <a:gd name="T68" fmla="*/ 476 w 779"/>
                  <a:gd name="T69" fmla="*/ 703 h 792"/>
                  <a:gd name="T70" fmla="*/ 521 w 779"/>
                  <a:gd name="T71" fmla="*/ 722 h 792"/>
                  <a:gd name="T72" fmla="*/ 568 w 779"/>
                  <a:gd name="T73" fmla="*/ 740 h 792"/>
                  <a:gd name="T74" fmla="*/ 624 w 779"/>
                  <a:gd name="T75" fmla="*/ 753 h 792"/>
                  <a:gd name="T76" fmla="*/ 685 w 779"/>
                  <a:gd name="T77" fmla="*/ 708 h 792"/>
                  <a:gd name="T78" fmla="*/ 709 w 779"/>
                  <a:gd name="T79" fmla="*/ 667 h 792"/>
                  <a:gd name="T80" fmla="*/ 663 w 779"/>
                  <a:gd name="T81" fmla="*/ 585 h 792"/>
                  <a:gd name="T82" fmla="*/ 690 w 779"/>
                  <a:gd name="T83" fmla="*/ 500 h 792"/>
                  <a:gd name="T84" fmla="*/ 642 w 779"/>
                  <a:gd name="T85" fmla="*/ 462 h 792"/>
                  <a:gd name="T86" fmla="*/ 641 w 779"/>
                  <a:gd name="T87" fmla="*/ 431 h 792"/>
                  <a:gd name="T88" fmla="*/ 711 w 779"/>
                  <a:gd name="T89" fmla="*/ 358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792"/>
                  <a:gd name="T137" fmla="*/ 779 w 779"/>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792">
                    <a:moveTo>
                      <a:pt x="711" y="358"/>
                    </a:moveTo>
                    <a:lnTo>
                      <a:pt x="732" y="358"/>
                    </a:lnTo>
                    <a:lnTo>
                      <a:pt x="736" y="351"/>
                    </a:lnTo>
                    <a:lnTo>
                      <a:pt x="739" y="303"/>
                    </a:lnTo>
                    <a:lnTo>
                      <a:pt x="765" y="250"/>
                    </a:lnTo>
                    <a:lnTo>
                      <a:pt x="779" y="226"/>
                    </a:lnTo>
                    <a:lnTo>
                      <a:pt x="737" y="206"/>
                    </a:lnTo>
                    <a:lnTo>
                      <a:pt x="718" y="206"/>
                    </a:lnTo>
                    <a:lnTo>
                      <a:pt x="707" y="199"/>
                    </a:lnTo>
                    <a:lnTo>
                      <a:pt x="687" y="183"/>
                    </a:lnTo>
                    <a:lnTo>
                      <a:pt x="675" y="174"/>
                    </a:lnTo>
                    <a:lnTo>
                      <a:pt x="647" y="167"/>
                    </a:lnTo>
                    <a:lnTo>
                      <a:pt x="644" y="163"/>
                    </a:lnTo>
                    <a:lnTo>
                      <a:pt x="626" y="163"/>
                    </a:lnTo>
                    <a:lnTo>
                      <a:pt x="601" y="138"/>
                    </a:lnTo>
                    <a:lnTo>
                      <a:pt x="592" y="107"/>
                    </a:lnTo>
                    <a:lnTo>
                      <a:pt x="571" y="117"/>
                    </a:lnTo>
                    <a:lnTo>
                      <a:pt x="555" y="106"/>
                    </a:lnTo>
                    <a:lnTo>
                      <a:pt x="553" y="86"/>
                    </a:lnTo>
                    <a:lnTo>
                      <a:pt x="536" y="76"/>
                    </a:lnTo>
                    <a:lnTo>
                      <a:pt x="521" y="63"/>
                    </a:lnTo>
                    <a:lnTo>
                      <a:pt x="505" y="42"/>
                    </a:lnTo>
                    <a:lnTo>
                      <a:pt x="488" y="33"/>
                    </a:lnTo>
                    <a:lnTo>
                      <a:pt x="469" y="0"/>
                    </a:lnTo>
                    <a:lnTo>
                      <a:pt x="411" y="12"/>
                    </a:lnTo>
                    <a:lnTo>
                      <a:pt x="404" y="49"/>
                    </a:lnTo>
                    <a:lnTo>
                      <a:pt x="393" y="79"/>
                    </a:lnTo>
                    <a:lnTo>
                      <a:pt x="350" y="94"/>
                    </a:lnTo>
                    <a:lnTo>
                      <a:pt x="303" y="119"/>
                    </a:lnTo>
                    <a:lnTo>
                      <a:pt x="321" y="129"/>
                    </a:lnTo>
                    <a:lnTo>
                      <a:pt x="279" y="137"/>
                    </a:lnTo>
                    <a:lnTo>
                      <a:pt x="229" y="120"/>
                    </a:lnTo>
                    <a:lnTo>
                      <a:pt x="225" y="97"/>
                    </a:lnTo>
                    <a:lnTo>
                      <a:pt x="203" y="90"/>
                    </a:lnTo>
                    <a:lnTo>
                      <a:pt x="187" y="99"/>
                    </a:lnTo>
                    <a:lnTo>
                      <a:pt x="197" y="137"/>
                    </a:lnTo>
                    <a:lnTo>
                      <a:pt x="194" y="176"/>
                    </a:lnTo>
                    <a:lnTo>
                      <a:pt x="173" y="181"/>
                    </a:lnTo>
                    <a:lnTo>
                      <a:pt x="160" y="191"/>
                    </a:lnTo>
                    <a:lnTo>
                      <a:pt x="148" y="175"/>
                    </a:lnTo>
                    <a:lnTo>
                      <a:pt x="123" y="178"/>
                    </a:lnTo>
                    <a:lnTo>
                      <a:pt x="108" y="153"/>
                    </a:lnTo>
                    <a:lnTo>
                      <a:pt x="95" y="142"/>
                    </a:lnTo>
                    <a:lnTo>
                      <a:pt x="74" y="149"/>
                    </a:lnTo>
                    <a:lnTo>
                      <a:pt x="53" y="153"/>
                    </a:lnTo>
                    <a:lnTo>
                      <a:pt x="32" y="147"/>
                    </a:lnTo>
                    <a:lnTo>
                      <a:pt x="3" y="147"/>
                    </a:lnTo>
                    <a:lnTo>
                      <a:pt x="0" y="167"/>
                    </a:lnTo>
                    <a:lnTo>
                      <a:pt x="21" y="166"/>
                    </a:lnTo>
                    <a:lnTo>
                      <a:pt x="21" y="172"/>
                    </a:lnTo>
                    <a:lnTo>
                      <a:pt x="6" y="175"/>
                    </a:lnTo>
                    <a:lnTo>
                      <a:pt x="10" y="181"/>
                    </a:lnTo>
                    <a:lnTo>
                      <a:pt x="0" y="192"/>
                    </a:lnTo>
                    <a:lnTo>
                      <a:pt x="1" y="201"/>
                    </a:lnTo>
                    <a:lnTo>
                      <a:pt x="16" y="217"/>
                    </a:lnTo>
                    <a:lnTo>
                      <a:pt x="23" y="220"/>
                    </a:lnTo>
                    <a:lnTo>
                      <a:pt x="47" y="228"/>
                    </a:lnTo>
                    <a:lnTo>
                      <a:pt x="54" y="235"/>
                    </a:lnTo>
                    <a:lnTo>
                      <a:pt x="70" y="237"/>
                    </a:lnTo>
                    <a:lnTo>
                      <a:pt x="72" y="245"/>
                    </a:lnTo>
                    <a:lnTo>
                      <a:pt x="72" y="262"/>
                    </a:lnTo>
                    <a:lnTo>
                      <a:pt x="88" y="262"/>
                    </a:lnTo>
                    <a:lnTo>
                      <a:pt x="93" y="258"/>
                    </a:lnTo>
                    <a:lnTo>
                      <a:pt x="99" y="266"/>
                    </a:lnTo>
                    <a:lnTo>
                      <a:pt x="106" y="270"/>
                    </a:lnTo>
                    <a:lnTo>
                      <a:pt x="110" y="294"/>
                    </a:lnTo>
                    <a:lnTo>
                      <a:pt x="132" y="294"/>
                    </a:lnTo>
                    <a:lnTo>
                      <a:pt x="128" y="299"/>
                    </a:lnTo>
                    <a:lnTo>
                      <a:pt x="132" y="324"/>
                    </a:lnTo>
                    <a:lnTo>
                      <a:pt x="133" y="358"/>
                    </a:lnTo>
                    <a:lnTo>
                      <a:pt x="163" y="392"/>
                    </a:lnTo>
                    <a:lnTo>
                      <a:pt x="168" y="408"/>
                    </a:lnTo>
                    <a:lnTo>
                      <a:pt x="166" y="442"/>
                    </a:lnTo>
                    <a:lnTo>
                      <a:pt x="180" y="472"/>
                    </a:lnTo>
                    <a:lnTo>
                      <a:pt x="184" y="515"/>
                    </a:lnTo>
                    <a:lnTo>
                      <a:pt x="173" y="478"/>
                    </a:lnTo>
                    <a:lnTo>
                      <a:pt x="157" y="481"/>
                    </a:lnTo>
                    <a:lnTo>
                      <a:pt x="138" y="544"/>
                    </a:lnTo>
                    <a:lnTo>
                      <a:pt x="153" y="544"/>
                    </a:lnTo>
                    <a:lnTo>
                      <a:pt x="132" y="571"/>
                    </a:lnTo>
                    <a:lnTo>
                      <a:pt x="110" y="629"/>
                    </a:lnTo>
                    <a:lnTo>
                      <a:pt x="88" y="651"/>
                    </a:lnTo>
                    <a:lnTo>
                      <a:pt x="80" y="651"/>
                    </a:lnTo>
                    <a:lnTo>
                      <a:pt x="105" y="667"/>
                    </a:lnTo>
                    <a:lnTo>
                      <a:pt x="108" y="683"/>
                    </a:lnTo>
                    <a:lnTo>
                      <a:pt x="120" y="692"/>
                    </a:lnTo>
                    <a:lnTo>
                      <a:pt x="155" y="717"/>
                    </a:lnTo>
                    <a:lnTo>
                      <a:pt x="175" y="724"/>
                    </a:lnTo>
                    <a:lnTo>
                      <a:pt x="198" y="735"/>
                    </a:lnTo>
                    <a:lnTo>
                      <a:pt x="216" y="742"/>
                    </a:lnTo>
                    <a:lnTo>
                      <a:pt x="236" y="731"/>
                    </a:lnTo>
                    <a:lnTo>
                      <a:pt x="255" y="737"/>
                    </a:lnTo>
                    <a:lnTo>
                      <a:pt x="285" y="760"/>
                    </a:lnTo>
                    <a:lnTo>
                      <a:pt x="304" y="763"/>
                    </a:lnTo>
                    <a:lnTo>
                      <a:pt x="303" y="772"/>
                    </a:lnTo>
                    <a:lnTo>
                      <a:pt x="330" y="784"/>
                    </a:lnTo>
                    <a:lnTo>
                      <a:pt x="348" y="792"/>
                    </a:lnTo>
                    <a:lnTo>
                      <a:pt x="377" y="788"/>
                    </a:lnTo>
                    <a:lnTo>
                      <a:pt x="397" y="792"/>
                    </a:lnTo>
                    <a:lnTo>
                      <a:pt x="399" y="792"/>
                    </a:lnTo>
                    <a:lnTo>
                      <a:pt x="393" y="758"/>
                    </a:lnTo>
                    <a:lnTo>
                      <a:pt x="399" y="740"/>
                    </a:lnTo>
                    <a:lnTo>
                      <a:pt x="431" y="717"/>
                    </a:lnTo>
                    <a:lnTo>
                      <a:pt x="447" y="709"/>
                    </a:lnTo>
                    <a:lnTo>
                      <a:pt x="476" y="703"/>
                    </a:lnTo>
                    <a:lnTo>
                      <a:pt x="503" y="710"/>
                    </a:lnTo>
                    <a:lnTo>
                      <a:pt x="507" y="717"/>
                    </a:lnTo>
                    <a:lnTo>
                      <a:pt x="521" y="722"/>
                    </a:lnTo>
                    <a:lnTo>
                      <a:pt x="528" y="717"/>
                    </a:lnTo>
                    <a:lnTo>
                      <a:pt x="541" y="725"/>
                    </a:lnTo>
                    <a:lnTo>
                      <a:pt x="568" y="740"/>
                    </a:lnTo>
                    <a:lnTo>
                      <a:pt x="592" y="755"/>
                    </a:lnTo>
                    <a:lnTo>
                      <a:pt x="604" y="759"/>
                    </a:lnTo>
                    <a:lnTo>
                      <a:pt x="624" y="753"/>
                    </a:lnTo>
                    <a:lnTo>
                      <a:pt x="645" y="737"/>
                    </a:lnTo>
                    <a:lnTo>
                      <a:pt x="672" y="719"/>
                    </a:lnTo>
                    <a:lnTo>
                      <a:pt x="685" y="708"/>
                    </a:lnTo>
                    <a:lnTo>
                      <a:pt x="707" y="699"/>
                    </a:lnTo>
                    <a:lnTo>
                      <a:pt x="718" y="676"/>
                    </a:lnTo>
                    <a:lnTo>
                      <a:pt x="709" y="667"/>
                    </a:lnTo>
                    <a:lnTo>
                      <a:pt x="676" y="656"/>
                    </a:lnTo>
                    <a:lnTo>
                      <a:pt x="673" y="617"/>
                    </a:lnTo>
                    <a:lnTo>
                      <a:pt x="663" y="585"/>
                    </a:lnTo>
                    <a:lnTo>
                      <a:pt x="681" y="565"/>
                    </a:lnTo>
                    <a:lnTo>
                      <a:pt x="684" y="528"/>
                    </a:lnTo>
                    <a:lnTo>
                      <a:pt x="690" y="500"/>
                    </a:lnTo>
                    <a:lnTo>
                      <a:pt x="676" y="458"/>
                    </a:lnTo>
                    <a:lnTo>
                      <a:pt x="667" y="456"/>
                    </a:lnTo>
                    <a:lnTo>
                      <a:pt x="642" y="462"/>
                    </a:lnTo>
                    <a:lnTo>
                      <a:pt x="642" y="456"/>
                    </a:lnTo>
                    <a:lnTo>
                      <a:pt x="624" y="469"/>
                    </a:lnTo>
                    <a:lnTo>
                      <a:pt x="641" y="431"/>
                    </a:lnTo>
                    <a:lnTo>
                      <a:pt x="676" y="397"/>
                    </a:lnTo>
                    <a:lnTo>
                      <a:pt x="691" y="367"/>
                    </a:lnTo>
                    <a:lnTo>
                      <a:pt x="711" y="35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500" name="Freeform 250"/>
              <p:cNvSpPr>
                <a:spLocks/>
              </p:cNvSpPr>
              <p:nvPr/>
            </p:nvSpPr>
            <p:spPr bwMode="auto">
              <a:xfrm>
                <a:off x="1610" y="2447"/>
                <a:ext cx="779" cy="792"/>
              </a:xfrm>
              <a:custGeom>
                <a:avLst/>
                <a:gdLst>
                  <a:gd name="T0" fmla="*/ 736 w 779"/>
                  <a:gd name="T1" fmla="*/ 351 h 792"/>
                  <a:gd name="T2" fmla="*/ 779 w 779"/>
                  <a:gd name="T3" fmla="*/ 226 h 792"/>
                  <a:gd name="T4" fmla="*/ 707 w 779"/>
                  <a:gd name="T5" fmla="*/ 199 h 792"/>
                  <a:gd name="T6" fmla="*/ 647 w 779"/>
                  <a:gd name="T7" fmla="*/ 167 h 792"/>
                  <a:gd name="T8" fmla="*/ 601 w 779"/>
                  <a:gd name="T9" fmla="*/ 138 h 792"/>
                  <a:gd name="T10" fmla="*/ 555 w 779"/>
                  <a:gd name="T11" fmla="*/ 106 h 792"/>
                  <a:gd name="T12" fmla="*/ 521 w 779"/>
                  <a:gd name="T13" fmla="*/ 63 h 792"/>
                  <a:gd name="T14" fmla="*/ 469 w 779"/>
                  <a:gd name="T15" fmla="*/ 0 h 792"/>
                  <a:gd name="T16" fmla="*/ 393 w 779"/>
                  <a:gd name="T17" fmla="*/ 79 h 792"/>
                  <a:gd name="T18" fmla="*/ 321 w 779"/>
                  <a:gd name="T19" fmla="*/ 129 h 792"/>
                  <a:gd name="T20" fmla="*/ 225 w 779"/>
                  <a:gd name="T21" fmla="*/ 97 h 792"/>
                  <a:gd name="T22" fmla="*/ 197 w 779"/>
                  <a:gd name="T23" fmla="*/ 137 h 792"/>
                  <a:gd name="T24" fmla="*/ 160 w 779"/>
                  <a:gd name="T25" fmla="*/ 191 h 792"/>
                  <a:gd name="T26" fmla="*/ 108 w 779"/>
                  <a:gd name="T27" fmla="*/ 153 h 792"/>
                  <a:gd name="T28" fmla="*/ 53 w 779"/>
                  <a:gd name="T29" fmla="*/ 153 h 792"/>
                  <a:gd name="T30" fmla="*/ 0 w 779"/>
                  <a:gd name="T31" fmla="*/ 167 h 792"/>
                  <a:gd name="T32" fmla="*/ 6 w 779"/>
                  <a:gd name="T33" fmla="*/ 175 h 792"/>
                  <a:gd name="T34" fmla="*/ 1 w 779"/>
                  <a:gd name="T35" fmla="*/ 201 h 792"/>
                  <a:gd name="T36" fmla="*/ 47 w 779"/>
                  <a:gd name="T37" fmla="*/ 228 h 792"/>
                  <a:gd name="T38" fmla="*/ 72 w 779"/>
                  <a:gd name="T39" fmla="*/ 245 h 792"/>
                  <a:gd name="T40" fmla="*/ 93 w 779"/>
                  <a:gd name="T41" fmla="*/ 258 h 792"/>
                  <a:gd name="T42" fmla="*/ 110 w 779"/>
                  <a:gd name="T43" fmla="*/ 294 h 792"/>
                  <a:gd name="T44" fmla="*/ 132 w 779"/>
                  <a:gd name="T45" fmla="*/ 324 h 792"/>
                  <a:gd name="T46" fmla="*/ 168 w 779"/>
                  <a:gd name="T47" fmla="*/ 408 h 792"/>
                  <a:gd name="T48" fmla="*/ 184 w 779"/>
                  <a:gd name="T49" fmla="*/ 515 h 792"/>
                  <a:gd name="T50" fmla="*/ 138 w 779"/>
                  <a:gd name="T51" fmla="*/ 544 h 792"/>
                  <a:gd name="T52" fmla="*/ 110 w 779"/>
                  <a:gd name="T53" fmla="*/ 629 h 792"/>
                  <a:gd name="T54" fmla="*/ 105 w 779"/>
                  <a:gd name="T55" fmla="*/ 667 h 792"/>
                  <a:gd name="T56" fmla="*/ 155 w 779"/>
                  <a:gd name="T57" fmla="*/ 717 h 792"/>
                  <a:gd name="T58" fmla="*/ 216 w 779"/>
                  <a:gd name="T59" fmla="*/ 742 h 792"/>
                  <a:gd name="T60" fmla="*/ 285 w 779"/>
                  <a:gd name="T61" fmla="*/ 760 h 792"/>
                  <a:gd name="T62" fmla="*/ 330 w 779"/>
                  <a:gd name="T63" fmla="*/ 784 h 792"/>
                  <a:gd name="T64" fmla="*/ 397 w 779"/>
                  <a:gd name="T65" fmla="*/ 792 h 792"/>
                  <a:gd name="T66" fmla="*/ 399 w 779"/>
                  <a:gd name="T67" fmla="*/ 740 h 792"/>
                  <a:gd name="T68" fmla="*/ 476 w 779"/>
                  <a:gd name="T69" fmla="*/ 703 h 792"/>
                  <a:gd name="T70" fmla="*/ 521 w 779"/>
                  <a:gd name="T71" fmla="*/ 722 h 792"/>
                  <a:gd name="T72" fmla="*/ 568 w 779"/>
                  <a:gd name="T73" fmla="*/ 740 h 792"/>
                  <a:gd name="T74" fmla="*/ 624 w 779"/>
                  <a:gd name="T75" fmla="*/ 753 h 792"/>
                  <a:gd name="T76" fmla="*/ 685 w 779"/>
                  <a:gd name="T77" fmla="*/ 708 h 792"/>
                  <a:gd name="T78" fmla="*/ 709 w 779"/>
                  <a:gd name="T79" fmla="*/ 667 h 792"/>
                  <a:gd name="T80" fmla="*/ 663 w 779"/>
                  <a:gd name="T81" fmla="*/ 585 h 792"/>
                  <a:gd name="T82" fmla="*/ 690 w 779"/>
                  <a:gd name="T83" fmla="*/ 500 h 792"/>
                  <a:gd name="T84" fmla="*/ 642 w 779"/>
                  <a:gd name="T85" fmla="*/ 462 h 792"/>
                  <a:gd name="T86" fmla="*/ 641 w 779"/>
                  <a:gd name="T87" fmla="*/ 431 h 792"/>
                  <a:gd name="T88" fmla="*/ 711 w 779"/>
                  <a:gd name="T89" fmla="*/ 358 h 792"/>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779"/>
                  <a:gd name="T136" fmla="*/ 0 h 792"/>
                  <a:gd name="T137" fmla="*/ 779 w 779"/>
                  <a:gd name="T138" fmla="*/ 792 h 792"/>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779" h="792">
                    <a:moveTo>
                      <a:pt x="711" y="358"/>
                    </a:moveTo>
                    <a:lnTo>
                      <a:pt x="732" y="358"/>
                    </a:lnTo>
                    <a:lnTo>
                      <a:pt x="736" y="351"/>
                    </a:lnTo>
                    <a:lnTo>
                      <a:pt x="739" y="303"/>
                    </a:lnTo>
                    <a:lnTo>
                      <a:pt x="765" y="250"/>
                    </a:lnTo>
                    <a:lnTo>
                      <a:pt x="779" y="226"/>
                    </a:lnTo>
                    <a:lnTo>
                      <a:pt x="737" y="206"/>
                    </a:lnTo>
                    <a:lnTo>
                      <a:pt x="718" y="206"/>
                    </a:lnTo>
                    <a:lnTo>
                      <a:pt x="707" y="199"/>
                    </a:lnTo>
                    <a:lnTo>
                      <a:pt x="687" y="183"/>
                    </a:lnTo>
                    <a:lnTo>
                      <a:pt x="675" y="174"/>
                    </a:lnTo>
                    <a:lnTo>
                      <a:pt x="647" y="167"/>
                    </a:lnTo>
                    <a:lnTo>
                      <a:pt x="644" y="163"/>
                    </a:lnTo>
                    <a:lnTo>
                      <a:pt x="626" y="163"/>
                    </a:lnTo>
                    <a:lnTo>
                      <a:pt x="601" y="138"/>
                    </a:lnTo>
                    <a:lnTo>
                      <a:pt x="592" y="107"/>
                    </a:lnTo>
                    <a:lnTo>
                      <a:pt x="571" y="117"/>
                    </a:lnTo>
                    <a:lnTo>
                      <a:pt x="555" y="106"/>
                    </a:lnTo>
                    <a:lnTo>
                      <a:pt x="553" y="86"/>
                    </a:lnTo>
                    <a:lnTo>
                      <a:pt x="536" y="76"/>
                    </a:lnTo>
                    <a:lnTo>
                      <a:pt x="521" y="63"/>
                    </a:lnTo>
                    <a:lnTo>
                      <a:pt x="505" y="42"/>
                    </a:lnTo>
                    <a:lnTo>
                      <a:pt x="488" y="33"/>
                    </a:lnTo>
                    <a:lnTo>
                      <a:pt x="469" y="0"/>
                    </a:lnTo>
                    <a:lnTo>
                      <a:pt x="411" y="12"/>
                    </a:lnTo>
                    <a:lnTo>
                      <a:pt x="404" y="49"/>
                    </a:lnTo>
                    <a:lnTo>
                      <a:pt x="393" y="79"/>
                    </a:lnTo>
                    <a:lnTo>
                      <a:pt x="350" y="94"/>
                    </a:lnTo>
                    <a:lnTo>
                      <a:pt x="303" y="119"/>
                    </a:lnTo>
                    <a:lnTo>
                      <a:pt x="321" y="129"/>
                    </a:lnTo>
                    <a:lnTo>
                      <a:pt x="279" y="137"/>
                    </a:lnTo>
                    <a:lnTo>
                      <a:pt x="229" y="120"/>
                    </a:lnTo>
                    <a:lnTo>
                      <a:pt x="225" y="97"/>
                    </a:lnTo>
                    <a:lnTo>
                      <a:pt x="203" y="90"/>
                    </a:lnTo>
                    <a:lnTo>
                      <a:pt x="187" y="99"/>
                    </a:lnTo>
                    <a:lnTo>
                      <a:pt x="197" y="137"/>
                    </a:lnTo>
                    <a:lnTo>
                      <a:pt x="194" y="176"/>
                    </a:lnTo>
                    <a:lnTo>
                      <a:pt x="173" y="181"/>
                    </a:lnTo>
                    <a:lnTo>
                      <a:pt x="160" y="191"/>
                    </a:lnTo>
                    <a:lnTo>
                      <a:pt x="148" y="175"/>
                    </a:lnTo>
                    <a:lnTo>
                      <a:pt x="123" y="178"/>
                    </a:lnTo>
                    <a:lnTo>
                      <a:pt x="108" y="153"/>
                    </a:lnTo>
                    <a:lnTo>
                      <a:pt x="95" y="142"/>
                    </a:lnTo>
                    <a:lnTo>
                      <a:pt x="74" y="149"/>
                    </a:lnTo>
                    <a:lnTo>
                      <a:pt x="53" y="153"/>
                    </a:lnTo>
                    <a:lnTo>
                      <a:pt x="32" y="147"/>
                    </a:lnTo>
                    <a:lnTo>
                      <a:pt x="3" y="147"/>
                    </a:lnTo>
                    <a:lnTo>
                      <a:pt x="0" y="167"/>
                    </a:lnTo>
                    <a:lnTo>
                      <a:pt x="21" y="166"/>
                    </a:lnTo>
                    <a:lnTo>
                      <a:pt x="21" y="172"/>
                    </a:lnTo>
                    <a:lnTo>
                      <a:pt x="6" y="175"/>
                    </a:lnTo>
                    <a:lnTo>
                      <a:pt x="10" y="181"/>
                    </a:lnTo>
                    <a:lnTo>
                      <a:pt x="0" y="192"/>
                    </a:lnTo>
                    <a:lnTo>
                      <a:pt x="1" y="201"/>
                    </a:lnTo>
                    <a:lnTo>
                      <a:pt x="16" y="217"/>
                    </a:lnTo>
                    <a:lnTo>
                      <a:pt x="23" y="220"/>
                    </a:lnTo>
                    <a:lnTo>
                      <a:pt x="47" y="228"/>
                    </a:lnTo>
                    <a:lnTo>
                      <a:pt x="54" y="235"/>
                    </a:lnTo>
                    <a:lnTo>
                      <a:pt x="70" y="237"/>
                    </a:lnTo>
                    <a:lnTo>
                      <a:pt x="72" y="245"/>
                    </a:lnTo>
                    <a:lnTo>
                      <a:pt x="72" y="262"/>
                    </a:lnTo>
                    <a:lnTo>
                      <a:pt x="88" y="262"/>
                    </a:lnTo>
                    <a:lnTo>
                      <a:pt x="93" y="258"/>
                    </a:lnTo>
                    <a:lnTo>
                      <a:pt x="99" y="266"/>
                    </a:lnTo>
                    <a:lnTo>
                      <a:pt x="106" y="270"/>
                    </a:lnTo>
                    <a:lnTo>
                      <a:pt x="110" y="294"/>
                    </a:lnTo>
                    <a:lnTo>
                      <a:pt x="132" y="294"/>
                    </a:lnTo>
                    <a:lnTo>
                      <a:pt x="128" y="299"/>
                    </a:lnTo>
                    <a:lnTo>
                      <a:pt x="132" y="324"/>
                    </a:lnTo>
                    <a:lnTo>
                      <a:pt x="133" y="358"/>
                    </a:lnTo>
                    <a:lnTo>
                      <a:pt x="163" y="392"/>
                    </a:lnTo>
                    <a:lnTo>
                      <a:pt x="168" y="408"/>
                    </a:lnTo>
                    <a:lnTo>
                      <a:pt x="166" y="442"/>
                    </a:lnTo>
                    <a:lnTo>
                      <a:pt x="180" y="472"/>
                    </a:lnTo>
                    <a:lnTo>
                      <a:pt x="184" y="515"/>
                    </a:lnTo>
                    <a:lnTo>
                      <a:pt x="173" y="478"/>
                    </a:lnTo>
                    <a:lnTo>
                      <a:pt x="157" y="481"/>
                    </a:lnTo>
                    <a:lnTo>
                      <a:pt x="138" y="544"/>
                    </a:lnTo>
                    <a:lnTo>
                      <a:pt x="153" y="544"/>
                    </a:lnTo>
                    <a:lnTo>
                      <a:pt x="132" y="571"/>
                    </a:lnTo>
                    <a:lnTo>
                      <a:pt x="110" y="629"/>
                    </a:lnTo>
                    <a:lnTo>
                      <a:pt x="88" y="651"/>
                    </a:lnTo>
                    <a:lnTo>
                      <a:pt x="80" y="651"/>
                    </a:lnTo>
                    <a:lnTo>
                      <a:pt x="105" y="667"/>
                    </a:lnTo>
                    <a:lnTo>
                      <a:pt x="108" y="683"/>
                    </a:lnTo>
                    <a:lnTo>
                      <a:pt x="120" y="692"/>
                    </a:lnTo>
                    <a:lnTo>
                      <a:pt x="155" y="717"/>
                    </a:lnTo>
                    <a:lnTo>
                      <a:pt x="175" y="724"/>
                    </a:lnTo>
                    <a:lnTo>
                      <a:pt x="198" y="735"/>
                    </a:lnTo>
                    <a:lnTo>
                      <a:pt x="216" y="742"/>
                    </a:lnTo>
                    <a:lnTo>
                      <a:pt x="236" y="731"/>
                    </a:lnTo>
                    <a:lnTo>
                      <a:pt x="255" y="737"/>
                    </a:lnTo>
                    <a:lnTo>
                      <a:pt x="285" y="760"/>
                    </a:lnTo>
                    <a:lnTo>
                      <a:pt x="304" y="763"/>
                    </a:lnTo>
                    <a:lnTo>
                      <a:pt x="303" y="772"/>
                    </a:lnTo>
                    <a:lnTo>
                      <a:pt x="330" y="784"/>
                    </a:lnTo>
                    <a:lnTo>
                      <a:pt x="348" y="792"/>
                    </a:lnTo>
                    <a:lnTo>
                      <a:pt x="377" y="788"/>
                    </a:lnTo>
                    <a:lnTo>
                      <a:pt x="397" y="792"/>
                    </a:lnTo>
                    <a:lnTo>
                      <a:pt x="399" y="792"/>
                    </a:lnTo>
                    <a:lnTo>
                      <a:pt x="393" y="758"/>
                    </a:lnTo>
                    <a:lnTo>
                      <a:pt x="399" y="740"/>
                    </a:lnTo>
                    <a:lnTo>
                      <a:pt x="431" y="717"/>
                    </a:lnTo>
                    <a:lnTo>
                      <a:pt x="447" y="709"/>
                    </a:lnTo>
                    <a:lnTo>
                      <a:pt x="476" y="703"/>
                    </a:lnTo>
                    <a:lnTo>
                      <a:pt x="503" y="710"/>
                    </a:lnTo>
                    <a:lnTo>
                      <a:pt x="507" y="717"/>
                    </a:lnTo>
                    <a:lnTo>
                      <a:pt x="521" y="722"/>
                    </a:lnTo>
                    <a:lnTo>
                      <a:pt x="528" y="717"/>
                    </a:lnTo>
                    <a:lnTo>
                      <a:pt x="541" y="725"/>
                    </a:lnTo>
                    <a:lnTo>
                      <a:pt x="568" y="740"/>
                    </a:lnTo>
                    <a:lnTo>
                      <a:pt x="592" y="755"/>
                    </a:lnTo>
                    <a:lnTo>
                      <a:pt x="604" y="759"/>
                    </a:lnTo>
                    <a:lnTo>
                      <a:pt x="624" y="753"/>
                    </a:lnTo>
                    <a:lnTo>
                      <a:pt x="645" y="737"/>
                    </a:lnTo>
                    <a:lnTo>
                      <a:pt x="672" y="719"/>
                    </a:lnTo>
                    <a:lnTo>
                      <a:pt x="685" y="708"/>
                    </a:lnTo>
                    <a:lnTo>
                      <a:pt x="707" y="699"/>
                    </a:lnTo>
                    <a:lnTo>
                      <a:pt x="718" y="676"/>
                    </a:lnTo>
                    <a:lnTo>
                      <a:pt x="709" y="667"/>
                    </a:lnTo>
                    <a:lnTo>
                      <a:pt x="676" y="656"/>
                    </a:lnTo>
                    <a:lnTo>
                      <a:pt x="673" y="617"/>
                    </a:lnTo>
                    <a:lnTo>
                      <a:pt x="663" y="585"/>
                    </a:lnTo>
                    <a:lnTo>
                      <a:pt x="681" y="565"/>
                    </a:lnTo>
                    <a:lnTo>
                      <a:pt x="684" y="528"/>
                    </a:lnTo>
                    <a:lnTo>
                      <a:pt x="690" y="500"/>
                    </a:lnTo>
                    <a:lnTo>
                      <a:pt x="676" y="458"/>
                    </a:lnTo>
                    <a:lnTo>
                      <a:pt x="667" y="456"/>
                    </a:lnTo>
                    <a:lnTo>
                      <a:pt x="642" y="462"/>
                    </a:lnTo>
                    <a:lnTo>
                      <a:pt x="642" y="456"/>
                    </a:lnTo>
                    <a:lnTo>
                      <a:pt x="624" y="469"/>
                    </a:lnTo>
                    <a:lnTo>
                      <a:pt x="641" y="431"/>
                    </a:lnTo>
                    <a:lnTo>
                      <a:pt x="676" y="397"/>
                    </a:lnTo>
                    <a:lnTo>
                      <a:pt x="691" y="367"/>
                    </a:lnTo>
                    <a:lnTo>
                      <a:pt x="711" y="35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sp>
          <p:nvSpPr>
            <p:cNvPr id="498" name="Freeform 253"/>
            <p:cNvSpPr>
              <a:spLocks/>
            </p:cNvSpPr>
            <p:nvPr/>
          </p:nvSpPr>
          <p:spPr bwMode="auto">
            <a:xfrm>
              <a:off x="2432260" y="4846524"/>
              <a:ext cx="1314902" cy="1074416"/>
            </a:xfrm>
            <a:custGeom>
              <a:avLst/>
              <a:gdLst>
                <a:gd name="T0" fmla="*/ 647 w 842"/>
                <a:gd name="T1" fmla="*/ 405 h 728"/>
                <a:gd name="T2" fmla="*/ 698 w 842"/>
                <a:gd name="T3" fmla="*/ 364 h 728"/>
                <a:gd name="T4" fmla="*/ 752 w 842"/>
                <a:gd name="T5" fmla="*/ 358 h 728"/>
                <a:gd name="T6" fmla="*/ 839 w 842"/>
                <a:gd name="T7" fmla="*/ 308 h 728"/>
                <a:gd name="T8" fmla="*/ 841 w 842"/>
                <a:gd name="T9" fmla="*/ 271 h 728"/>
                <a:gd name="T10" fmla="*/ 839 w 842"/>
                <a:gd name="T11" fmla="*/ 262 h 728"/>
                <a:gd name="T12" fmla="*/ 790 w 842"/>
                <a:gd name="T13" fmla="*/ 262 h 728"/>
                <a:gd name="T14" fmla="*/ 745 w 842"/>
                <a:gd name="T15" fmla="*/ 242 h 728"/>
                <a:gd name="T16" fmla="*/ 697 w 842"/>
                <a:gd name="T17" fmla="*/ 207 h 728"/>
                <a:gd name="T18" fmla="*/ 658 w 842"/>
                <a:gd name="T19" fmla="*/ 212 h 728"/>
                <a:gd name="T20" fmla="*/ 617 w 842"/>
                <a:gd name="T21" fmla="*/ 194 h 728"/>
                <a:gd name="T22" fmla="*/ 562 w 842"/>
                <a:gd name="T23" fmla="*/ 163 h 728"/>
                <a:gd name="T24" fmla="*/ 547 w 842"/>
                <a:gd name="T25" fmla="*/ 138 h 728"/>
                <a:gd name="T26" fmla="*/ 472 w 842"/>
                <a:gd name="T27" fmla="*/ 112 h 728"/>
                <a:gd name="T28" fmla="*/ 417 w 842"/>
                <a:gd name="T29" fmla="*/ 94 h 728"/>
                <a:gd name="T30" fmla="*/ 371 w 842"/>
                <a:gd name="T31" fmla="*/ 85 h 728"/>
                <a:gd name="T32" fmla="*/ 270 w 842"/>
                <a:gd name="T33" fmla="*/ 46 h 728"/>
                <a:gd name="T34" fmla="*/ 182 w 842"/>
                <a:gd name="T35" fmla="*/ 28 h 728"/>
                <a:gd name="T36" fmla="*/ 130 w 842"/>
                <a:gd name="T37" fmla="*/ 0 h 728"/>
                <a:gd name="T38" fmla="*/ 104 w 842"/>
                <a:gd name="T39" fmla="*/ 14 h 728"/>
                <a:gd name="T40" fmla="*/ 61 w 842"/>
                <a:gd name="T41" fmla="*/ 12 h 728"/>
                <a:gd name="T42" fmla="*/ 22 w 842"/>
                <a:gd name="T43" fmla="*/ 37 h 728"/>
                <a:gd name="T44" fmla="*/ 35 w 842"/>
                <a:gd name="T45" fmla="*/ 62 h 728"/>
                <a:gd name="T46" fmla="*/ 44 w 842"/>
                <a:gd name="T47" fmla="*/ 79 h 728"/>
                <a:gd name="T48" fmla="*/ 34 w 842"/>
                <a:gd name="T49" fmla="*/ 105 h 728"/>
                <a:gd name="T50" fmla="*/ 28 w 842"/>
                <a:gd name="T51" fmla="*/ 116 h 728"/>
                <a:gd name="T52" fmla="*/ 57 w 842"/>
                <a:gd name="T53" fmla="*/ 132 h 728"/>
                <a:gd name="T54" fmla="*/ 83 w 842"/>
                <a:gd name="T55" fmla="*/ 159 h 728"/>
                <a:gd name="T56" fmla="*/ 153 w 842"/>
                <a:gd name="T57" fmla="*/ 171 h 728"/>
                <a:gd name="T58" fmla="*/ 185 w 842"/>
                <a:gd name="T59" fmla="*/ 221 h 728"/>
                <a:gd name="T60" fmla="*/ 132 w 842"/>
                <a:gd name="T61" fmla="*/ 254 h 728"/>
                <a:gd name="T62" fmla="*/ 110 w 842"/>
                <a:gd name="T63" fmla="*/ 321 h 728"/>
                <a:gd name="T64" fmla="*/ 68 w 842"/>
                <a:gd name="T65" fmla="*/ 369 h 728"/>
                <a:gd name="T66" fmla="*/ 75 w 842"/>
                <a:gd name="T67" fmla="*/ 423 h 728"/>
                <a:gd name="T68" fmla="*/ 48 w 842"/>
                <a:gd name="T69" fmla="*/ 507 h 728"/>
                <a:gd name="T70" fmla="*/ 13 w 842"/>
                <a:gd name="T71" fmla="*/ 536 h 728"/>
                <a:gd name="T72" fmla="*/ 32 w 842"/>
                <a:gd name="T73" fmla="*/ 596 h 728"/>
                <a:gd name="T74" fmla="*/ 66 w 842"/>
                <a:gd name="T75" fmla="*/ 641 h 728"/>
                <a:gd name="T76" fmla="*/ 68 w 842"/>
                <a:gd name="T77" fmla="*/ 676 h 728"/>
                <a:gd name="T78" fmla="*/ 110 w 842"/>
                <a:gd name="T79" fmla="*/ 728 h 728"/>
                <a:gd name="T80" fmla="*/ 160 w 842"/>
                <a:gd name="T81" fmla="*/ 698 h 728"/>
                <a:gd name="T82" fmla="*/ 194 w 842"/>
                <a:gd name="T83" fmla="*/ 696 h 728"/>
                <a:gd name="T84" fmla="*/ 263 w 842"/>
                <a:gd name="T85" fmla="*/ 696 h 728"/>
                <a:gd name="T86" fmla="*/ 298 w 842"/>
                <a:gd name="T87" fmla="*/ 703 h 728"/>
                <a:gd name="T88" fmla="*/ 368 w 842"/>
                <a:gd name="T89" fmla="*/ 714 h 728"/>
                <a:gd name="T90" fmla="*/ 413 w 842"/>
                <a:gd name="T91" fmla="*/ 679 h 728"/>
                <a:gd name="T92" fmla="*/ 463 w 842"/>
                <a:gd name="T93" fmla="*/ 661 h 728"/>
                <a:gd name="T94" fmla="*/ 495 w 842"/>
                <a:gd name="T95" fmla="*/ 658 h 728"/>
                <a:gd name="T96" fmla="*/ 504 w 842"/>
                <a:gd name="T97" fmla="*/ 629 h 728"/>
                <a:gd name="T98" fmla="*/ 543 w 842"/>
                <a:gd name="T99" fmla="*/ 586 h 728"/>
                <a:gd name="T100" fmla="*/ 583 w 842"/>
                <a:gd name="T101" fmla="*/ 567 h 728"/>
                <a:gd name="T102" fmla="*/ 562 w 842"/>
                <a:gd name="T103" fmla="*/ 485 h 728"/>
                <a:gd name="T104" fmla="*/ 644 w 842"/>
                <a:gd name="T105" fmla="*/ 403 h 7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42"/>
                <a:gd name="T160" fmla="*/ 0 h 728"/>
                <a:gd name="T161" fmla="*/ 842 w 842"/>
                <a:gd name="T162" fmla="*/ 728 h 7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42" h="728">
                  <a:moveTo>
                    <a:pt x="644" y="403"/>
                  </a:moveTo>
                  <a:lnTo>
                    <a:pt x="647" y="405"/>
                  </a:lnTo>
                  <a:lnTo>
                    <a:pt x="660" y="378"/>
                  </a:lnTo>
                  <a:lnTo>
                    <a:pt x="698" y="364"/>
                  </a:lnTo>
                  <a:lnTo>
                    <a:pt x="715" y="361"/>
                  </a:lnTo>
                  <a:lnTo>
                    <a:pt x="752" y="358"/>
                  </a:lnTo>
                  <a:lnTo>
                    <a:pt x="798" y="333"/>
                  </a:lnTo>
                  <a:lnTo>
                    <a:pt x="839" y="308"/>
                  </a:lnTo>
                  <a:lnTo>
                    <a:pt x="842" y="280"/>
                  </a:lnTo>
                  <a:lnTo>
                    <a:pt x="841" y="271"/>
                  </a:lnTo>
                  <a:lnTo>
                    <a:pt x="841" y="262"/>
                  </a:lnTo>
                  <a:lnTo>
                    <a:pt x="839" y="262"/>
                  </a:lnTo>
                  <a:lnTo>
                    <a:pt x="819" y="258"/>
                  </a:lnTo>
                  <a:lnTo>
                    <a:pt x="790" y="262"/>
                  </a:lnTo>
                  <a:lnTo>
                    <a:pt x="772" y="254"/>
                  </a:lnTo>
                  <a:lnTo>
                    <a:pt x="745" y="242"/>
                  </a:lnTo>
                  <a:lnTo>
                    <a:pt x="727" y="230"/>
                  </a:lnTo>
                  <a:lnTo>
                    <a:pt x="697" y="207"/>
                  </a:lnTo>
                  <a:lnTo>
                    <a:pt x="678" y="201"/>
                  </a:lnTo>
                  <a:lnTo>
                    <a:pt x="658" y="212"/>
                  </a:lnTo>
                  <a:lnTo>
                    <a:pt x="640" y="205"/>
                  </a:lnTo>
                  <a:lnTo>
                    <a:pt x="617" y="194"/>
                  </a:lnTo>
                  <a:lnTo>
                    <a:pt x="597" y="188"/>
                  </a:lnTo>
                  <a:lnTo>
                    <a:pt x="562" y="163"/>
                  </a:lnTo>
                  <a:lnTo>
                    <a:pt x="550" y="153"/>
                  </a:lnTo>
                  <a:lnTo>
                    <a:pt x="547" y="138"/>
                  </a:lnTo>
                  <a:lnTo>
                    <a:pt x="522" y="121"/>
                  </a:lnTo>
                  <a:lnTo>
                    <a:pt x="472" y="112"/>
                  </a:lnTo>
                  <a:lnTo>
                    <a:pt x="438" y="107"/>
                  </a:lnTo>
                  <a:lnTo>
                    <a:pt x="417" y="94"/>
                  </a:lnTo>
                  <a:lnTo>
                    <a:pt x="404" y="87"/>
                  </a:lnTo>
                  <a:lnTo>
                    <a:pt x="371" y="85"/>
                  </a:lnTo>
                  <a:lnTo>
                    <a:pt x="319" y="70"/>
                  </a:lnTo>
                  <a:lnTo>
                    <a:pt x="270" y="46"/>
                  </a:lnTo>
                  <a:lnTo>
                    <a:pt x="229" y="38"/>
                  </a:lnTo>
                  <a:lnTo>
                    <a:pt x="182" y="28"/>
                  </a:lnTo>
                  <a:lnTo>
                    <a:pt x="153" y="3"/>
                  </a:lnTo>
                  <a:lnTo>
                    <a:pt x="130" y="0"/>
                  </a:lnTo>
                  <a:lnTo>
                    <a:pt x="106" y="1"/>
                  </a:lnTo>
                  <a:lnTo>
                    <a:pt x="104" y="14"/>
                  </a:lnTo>
                  <a:lnTo>
                    <a:pt x="92" y="20"/>
                  </a:lnTo>
                  <a:lnTo>
                    <a:pt x="61" y="12"/>
                  </a:lnTo>
                  <a:lnTo>
                    <a:pt x="37" y="19"/>
                  </a:lnTo>
                  <a:lnTo>
                    <a:pt x="22" y="37"/>
                  </a:lnTo>
                  <a:lnTo>
                    <a:pt x="28" y="60"/>
                  </a:lnTo>
                  <a:lnTo>
                    <a:pt x="35" y="62"/>
                  </a:lnTo>
                  <a:lnTo>
                    <a:pt x="38" y="73"/>
                  </a:lnTo>
                  <a:lnTo>
                    <a:pt x="44" y="79"/>
                  </a:lnTo>
                  <a:lnTo>
                    <a:pt x="41" y="95"/>
                  </a:lnTo>
                  <a:lnTo>
                    <a:pt x="34" y="105"/>
                  </a:lnTo>
                  <a:lnTo>
                    <a:pt x="48" y="104"/>
                  </a:lnTo>
                  <a:lnTo>
                    <a:pt x="28" y="116"/>
                  </a:lnTo>
                  <a:lnTo>
                    <a:pt x="19" y="142"/>
                  </a:lnTo>
                  <a:lnTo>
                    <a:pt x="57" y="132"/>
                  </a:lnTo>
                  <a:lnTo>
                    <a:pt x="68" y="146"/>
                  </a:lnTo>
                  <a:lnTo>
                    <a:pt x="83" y="159"/>
                  </a:lnTo>
                  <a:lnTo>
                    <a:pt x="114" y="170"/>
                  </a:lnTo>
                  <a:lnTo>
                    <a:pt x="153" y="171"/>
                  </a:lnTo>
                  <a:lnTo>
                    <a:pt x="171" y="198"/>
                  </a:lnTo>
                  <a:lnTo>
                    <a:pt x="185" y="221"/>
                  </a:lnTo>
                  <a:lnTo>
                    <a:pt x="148" y="242"/>
                  </a:lnTo>
                  <a:lnTo>
                    <a:pt x="132" y="254"/>
                  </a:lnTo>
                  <a:lnTo>
                    <a:pt x="128" y="289"/>
                  </a:lnTo>
                  <a:lnTo>
                    <a:pt x="110" y="321"/>
                  </a:lnTo>
                  <a:lnTo>
                    <a:pt x="95" y="360"/>
                  </a:lnTo>
                  <a:lnTo>
                    <a:pt x="68" y="369"/>
                  </a:lnTo>
                  <a:lnTo>
                    <a:pt x="61" y="383"/>
                  </a:lnTo>
                  <a:lnTo>
                    <a:pt x="75" y="423"/>
                  </a:lnTo>
                  <a:lnTo>
                    <a:pt x="43" y="466"/>
                  </a:lnTo>
                  <a:lnTo>
                    <a:pt x="48" y="507"/>
                  </a:lnTo>
                  <a:lnTo>
                    <a:pt x="44" y="519"/>
                  </a:lnTo>
                  <a:lnTo>
                    <a:pt x="13" y="536"/>
                  </a:lnTo>
                  <a:lnTo>
                    <a:pt x="0" y="589"/>
                  </a:lnTo>
                  <a:lnTo>
                    <a:pt x="32" y="596"/>
                  </a:lnTo>
                  <a:lnTo>
                    <a:pt x="35" y="601"/>
                  </a:lnTo>
                  <a:lnTo>
                    <a:pt x="66" y="641"/>
                  </a:lnTo>
                  <a:lnTo>
                    <a:pt x="66" y="644"/>
                  </a:lnTo>
                  <a:lnTo>
                    <a:pt x="68" y="676"/>
                  </a:lnTo>
                  <a:lnTo>
                    <a:pt x="72" y="698"/>
                  </a:lnTo>
                  <a:lnTo>
                    <a:pt x="110" y="728"/>
                  </a:lnTo>
                  <a:lnTo>
                    <a:pt x="126" y="720"/>
                  </a:lnTo>
                  <a:lnTo>
                    <a:pt x="160" y="698"/>
                  </a:lnTo>
                  <a:lnTo>
                    <a:pt x="179" y="701"/>
                  </a:lnTo>
                  <a:lnTo>
                    <a:pt x="194" y="696"/>
                  </a:lnTo>
                  <a:lnTo>
                    <a:pt x="221" y="691"/>
                  </a:lnTo>
                  <a:lnTo>
                    <a:pt x="263" y="696"/>
                  </a:lnTo>
                  <a:lnTo>
                    <a:pt x="279" y="703"/>
                  </a:lnTo>
                  <a:lnTo>
                    <a:pt x="298" y="703"/>
                  </a:lnTo>
                  <a:lnTo>
                    <a:pt x="341" y="711"/>
                  </a:lnTo>
                  <a:lnTo>
                    <a:pt x="368" y="714"/>
                  </a:lnTo>
                  <a:lnTo>
                    <a:pt x="387" y="714"/>
                  </a:lnTo>
                  <a:lnTo>
                    <a:pt x="413" y="679"/>
                  </a:lnTo>
                  <a:lnTo>
                    <a:pt x="429" y="669"/>
                  </a:lnTo>
                  <a:lnTo>
                    <a:pt x="463" y="661"/>
                  </a:lnTo>
                  <a:lnTo>
                    <a:pt x="485" y="662"/>
                  </a:lnTo>
                  <a:lnTo>
                    <a:pt x="495" y="658"/>
                  </a:lnTo>
                  <a:lnTo>
                    <a:pt x="495" y="644"/>
                  </a:lnTo>
                  <a:lnTo>
                    <a:pt x="504" y="629"/>
                  </a:lnTo>
                  <a:lnTo>
                    <a:pt x="531" y="596"/>
                  </a:lnTo>
                  <a:lnTo>
                    <a:pt x="543" y="586"/>
                  </a:lnTo>
                  <a:lnTo>
                    <a:pt x="571" y="578"/>
                  </a:lnTo>
                  <a:lnTo>
                    <a:pt x="583" y="567"/>
                  </a:lnTo>
                  <a:lnTo>
                    <a:pt x="559" y="537"/>
                  </a:lnTo>
                  <a:lnTo>
                    <a:pt x="562" y="485"/>
                  </a:lnTo>
                  <a:lnTo>
                    <a:pt x="601" y="441"/>
                  </a:lnTo>
                  <a:lnTo>
                    <a:pt x="644" y="40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nvGrpSpPr>
            <p:cNvPr id="16" name="Group 254"/>
            <p:cNvGrpSpPr>
              <a:grpSpLocks/>
            </p:cNvGrpSpPr>
            <p:nvPr/>
          </p:nvGrpSpPr>
          <p:grpSpPr bwMode="auto">
            <a:xfrm>
              <a:off x="2246425" y="5041336"/>
              <a:ext cx="474739" cy="681841"/>
              <a:chOff x="1049" y="3109"/>
              <a:chExt cx="304" cy="462"/>
            </a:xfrm>
          </p:grpSpPr>
          <p:sp>
            <p:nvSpPr>
              <p:cNvPr id="495" name="Freeform 255"/>
              <p:cNvSpPr>
                <a:spLocks/>
              </p:cNvSpPr>
              <p:nvPr/>
            </p:nvSpPr>
            <p:spPr bwMode="auto">
              <a:xfrm>
                <a:off x="1049" y="3109"/>
                <a:ext cx="304" cy="462"/>
              </a:xfrm>
              <a:custGeom>
                <a:avLst/>
                <a:gdLst>
                  <a:gd name="T0" fmla="*/ 180 w 304"/>
                  <a:gd name="T1" fmla="*/ 252 h 462"/>
                  <a:gd name="T2" fmla="*/ 187 w 304"/>
                  <a:gd name="T3" fmla="*/ 237 h 462"/>
                  <a:gd name="T4" fmla="*/ 214 w 304"/>
                  <a:gd name="T5" fmla="*/ 228 h 462"/>
                  <a:gd name="T6" fmla="*/ 229 w 304"/>
                  <a:gd name="T7" fmla="*/ 189 h 462"/>
                  <a:gd name="T8" fmla="*/ 247 w 304"/>
                  <a:gd name="T9" fmla="*/ 157 h 462"/>
                  <a:gd name="T10" fmla="*/ 251 w 304"/>
                  <a:gd name="T11" fmla="*/ 121 h 462"/>
                  <a:gd name="T12" fmla="*/ 267 w 304"/>
                  <a:gd name="T13" fmla="*/ 110 h 462"/>
                  <a:gd name="T14" fmla="*/ 304 w 304"/>
                  <a:gd name="T15" fmla="*/ 89 h 462"/>
                  <a:gd name="T16" fmla="*/ 290 w 304"/>
                  <a:gd name="T17" fmla="*/ 66 h 462"/>
                  <a:gd name="T18" fmla="*/ 272 w 304"/>
                  <a:gd name="T19" fmla="*/ 39 h 462"/>
                  <a:gd name="T20" fmla="*/ 233 w 304"/>
                  <a:gd name="T21" fmla="*/ 37 h 462"/>
                  <a:gd name="T22" fmla="*/ 202 w 304"/>
                  <a:gd name="T23" fmla="*/ 26 h 462"/>
                  <a:gd name="T24" fmla="*/ 187 w 304"/>
                  <a:gd name="T25" fmla="*/ 14 h 462"/>
                  <a:gd name="T26" fmla="*/ 176 w 304"/>
                  <a:gd name="T27" fmla="*/ 0 h 462"/>
                  <a:gd name="T28" fmla="*/ 138 w 304"/>
                  <a:gd name="T29" fmla="*/ 10 h 462"/>
                  <a:gd name="T30" fmla="*/ 131 w 304"/>
                  <a:gd name="T31" fmla="*/ 71 h 462"/>
                  <a:gd name="T32" fmla="*/ 113 w 304"/>
                  <a:gd name="T33" fmla="*/ 123 h 462"/>
                  <a:gd name="T34" fmla="*/ 97 w 304"/>
                  <a:gd name="T35" fmla="*/ 166 h 462"/>
                  <a:gd name="T36" fmla="*/ 71 w 304"/>
                  <a:gd name="T37" fmla="*/ 191 h 462"/>
                  <a:gd name="T38" fmla="*/ 37 w 304"/>
                  <a:gd name="T39" fmla="*/ 222 h 462"/>
                  <a:gd name="T40" fmla="*/ 22 w 304"/>
                  <a:gd name="T41" fmla="*/ 257 h 462"/>
                  <a:gd name="T42" fmla="*/ 32 w 304"/>
                  <a:gd name="T43" fmla="*/ 284 h 462"/>
                  <a:gd name="T44" fmla="*/ 45 w 304"/>
                  <a:gd name="T45" fmla="*/ 272 h 462"/>
                  <a:gd name="T46" fmla="*/ 47 w 304"/>
                  <a:gd name="T47" fmla="*/ 284 h 462"/>
                  <a:gd name="T48" fmla="*/ 25 w 304"/>
                  <a:gd name="T49" fmla="*/ 290 h 462"/>
                  <a:gd name="T50" fmla="*/ 40 w 304"/>
                  <a:gd name="T51" fmla="*/ 307 h 462"/>
                  <a:gd name="T52" fmla="*/ 50 w 304"/>
                  <a:gd name="T53" fmla="*/ 316 h 462"/>
                  <a:gd name="T54" fmla="*/ 40 w 304"/>
                  <a:gd name="T55" fmla="*/ 347 h 462"/>
                  <a:gd name="T56" fmla="*/ 27 w 304"/>
                  <a:gd name="T57" fmla="*/ 396 h 462"/>
                  <a:gd name="T58" fmla="*/ 0 w 304"/>
                  <a:gd name="T59" fmla="*/ 437 h 462"/>
                  <a:gd name="T60" fmla="*/ 25 w 304"/>
                  <a:gd name="T61" fmla="*/ 438 h 462"/>
                  <a:gd name="T62" fmla="*/ 40 w 304"/>
                  <a:gd name="T63" fmla="*/ 445 h 462"/>
                  <a:gd name="T64" fmla="*/ 83 w 304"/>
                  <a:gd name="T65" fmla="*/ 462 h 462"/>
                  <a:gd name="T66" fmla="*/ 114 w 304"/>
                  <a:gd name="T67" fmla="*/ 456 h 462"/>
                  <a:gd name="T68" fmla="*/ 119 w 304"/>
                  <a:gd name="T69" fmla="*/ 457 h 462"/>
                  <a:gd name="T70" fmla="*/ 132 w 304"/>
                  <a:gd name="T71" fmla="*/ 404 h 462"/>
                  <a:gd name="T72" fmla="*/ 163 w 304"/>
                  <a:gd name="T73" fmla="*/ 387 h 462"/>
                  <a:gd name="T74" fmla="*/ 167 w 304"/>
                  <a:gd name="T75" fmla="*/ 375 h 462"/>
                  <a:gd name="T76" fmla="*/ 162 w 304"/>
                  <a:gd name="T77" fmla="*/ 334 h 462"/>
                  <a:gd name="T78" fmla="*/ 194 w 304"/>
                  <a:gd name="T79" fmla="*/ 291 h 462"/>
                  <a:gd name="T80" fmla="*/ 180 w 304"/>
                  <a:gd name="T81" fmla="*/ 252 h 4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4"/>
                  <a:gd name="T124" fmla="*/ 0 h 462"/>
                  <a:gd name="T125" fmla="*/ 304 w 304"/>
                  <a:gd name="T126" fmla="*/ 462 h 4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4" h="462">
                    <a:moveTo>
                      <a:pt x="180" y="252"/>
                    </a:moveTo>
                    <a:lnTo>
                      <a:pt x="187" y="237"/>
                    </a:lnTo>
                    <a:lnTo>
                      <a:pt x="214" y="228"/>
                    </a:lnTo>
                    <a:lnTo>
                      <a:pt x="229" y="189"/>
                    </a:lnTo>
                    <a:lnTo>
                      <a:pt x="247" y="157"/>
                    </a:lnTo>
                    <a:lnTo>
                      <a:pt x="251" y="121"/>
                    </a:lnTo>
                    <a:lnTo>
                      <a:pt x="267" y="110"/>
                    </a:lnTo>
                    <a:lnTo>
                      <a:pt x="304" y="89"/>
                    </a:lnTo>
                    <a:lnTo>
                      <a:pt x="290" y="66"/>
                    </a:lnTo>
                    <a:lnTo>
                      <a:pt x="272" y="39"/>
                    </a:lnTo>
                    <a:lnTo>
                      <a:pt x="233" y="37"/>
                    </a:lnTo>
                    <a:lnTo>
                      <a:pt x="202" y="26"/>
                    </a:lnTo>
                    <a:lnTo>
                      <a:pt x="187" y="14"/>
                    </a:lnTo>
                    <a:lnTo>
                      <a:pt x="176" y="0"/>
                    </a:lnTo>
                    <a:lnTo>
                      <a:pt x="138" y="10"/>
                    </a:lnTo>
                    <a:lnTo>
                      <a:pt x="131" y="71"/>
                    </a:lnTo>
                    <a:lnTo>
                      <a:pt x="113" y="123"/>
                    </a:lnTo>
                    <a:lnTo>
                      <a:pt x="97" y="166"/>
                    </a:lnTo>
                    <a:lnTo>
                      <a:pt x="71" y="191"/>
                    </a:lnTo>
                    <a:lnTo>
                      <a:pt x="37" y="222"/>
                    </a:lnTo>
                    <a:lnTo>
                      <a:pt x="22" y="257"/>
                    </a:lnTo>
                    <a:lnTo>
                      <a:pt x="32" y="284"/>
                    </a:lnTo>
                    <a:lnTo>
                      <a:pt x="45" y="272"/>
                    </a:lnTo>
                    <a:lnTo>
                      <a:pt x="47" y="284"/>
                    </a:lnTo>
                    <a:lnTo>
                      <a:pt x="25" y="290"/>
                    </a:lnTo>
                    <a:lnTo>
                      <a:pt x="40" y="307"/>
                    </a:lnTo>
                    <a:lnTo>
                      <a:pt x="50" y="316"/>
                    </a:lnTo>
                    <a:lnTo>
                      <a:pt x="40" y="347"/>
                    </a:lnTo>
                    <a:lnTo>
                      <a:pt x="27" y="396"/>
                    </a:lnTo>
                    <a:lnTo>
                      <a:pt x="0" y="437"/>
                    </a:lnTo>
                    <a:lnTo>
                      <a:pt x="25" y="438"/>
                    </a:lnTo>
                    <a:lnTo>
                      <a:pt x="40" y="445"/>
                    </a:lnTo>
                    <a:lnTo>
                      <a:pt x="83" y="462"/>
                    </a:lnTo>
                    <a:lnTo>
                      <a:pt x="114" y="456"/>
                    </a:lnTo>
                    <a:lnTo>
                      <a:pt x="119" y="457"/>
                    </a:lnTo>
                    <a:lnTo>
                      <a:pt x="132" y="404"/>
                    </a:lnTo>
                    <a:lnTo>
                      <a:pt x="163" y="387"/>
                    </a:lnTo>
                    <a:lnTo>
                      <a:pt x="167" y="375"/>
                    </a:lnTo>
                    <a:lnTo>
                      <a:pt x="162" y="334"/>
                    </a:lnTo>
                    <a:lnTo>
                      <a:pt x="194" y="291"/>
                    </a:lnTo>
                    <a:lnTo>
                      <a:pt x="180" y="252"/>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96" name="Freeform 256"/>
              <p:cNvSpPr>
                <a:spLocks/>
              </p:cNvSpPr>
              <p:nvPr/>
            </p:nvSpPr>
            <p:spPr bwMode="auto">
              <a:xfrm>
                <a:off x="1049" y="3109"/>
                <a:ext cx="304" cy="462"/>
              </a:xfrm>
              <a:custGeom>
                <a:avLst/>
                <a:gdLst>
                  <a:gd name="T0" fmla="*/ 180 w 304"/>
                  <a:gd name="T1" fmla="*/ 252 h 462"/>
                  <a:gd name="T2" fmla="*/ 187 w 304"/>
                  <a:gd name="T3" fmla="*/ 237 h 462"/>
                  <a:gd name="T4" fmla="*/ 214 w 304"/>
                  <a:gd name="T5" fmla="*/ 228 h 462"/>
                  <a:gd name="T6" fmla="*/ 229 w 304"/>
                  <a:gd name="T7" fmla="*/ 189 h 462"/>
                  <a:gd name="T8" fmla="*/ 247 w 304"/>
                  <a:gd name="T9" fmla="*/ 157 h 462"/>
                  <a:gd name="T10" fmla="*/ 251 w 304"/>
                  <a:gd name="T11" fmla="*/ 121 h 462"/>
                  <a:gd name="T12" fmla="*/ 267 w 304"/>
                  <a:gd name="T13" fmla="*/ 110 h 462"/>
                  <a:gd name="T14" fmla="*/ 304 w 304"/>
                  <a:gd name="T15" fmla="*/ 89 h 462"/>
                  <a:gd name="T16" fmla="*/ 290 w 304"/>
                  <a:gd name="T17" fmla="*/ 66 h 462"/>
                  <a:gd name="T18" fmla="*/ 272 w 304"/>
                  <a:gd name="T19" fmla="*/ 39 h 462"/>
                  <a:gd name="T20" fmla="*/ 233 w 304"/>
                  <a:gd name="T21" fmla="*/ 37 h 462"/>
                  <a:gd name="T22" fmla="*/ 202 w 304"/>
                  <a:gd name="T23" fmla="*/ 26 h 462"/>
                  <a:gd name="T24" fmla="*/ 187 w 304"/>
                  <a:gd name="T25" fmla="*/ 14 h 462"/>
                  <a:gd name="T26" fmla="*/ 176 w 304"/>
                  <a:gd name="T27" fmla="*/ 0 h 462"/>
                  <a:gd name="T28" fmla="*/ 138 w 304"/>
                  <a:gd name="T29" fmla="*/ 10 h 462"/>
                  <a:gd name="T30" fmla="*/ 131 w 304"/>
                  <a:gd name="T31" fmla="*/ 71 h 462"/>
                  <a:gd name="T32" fmla="*/ 113 w 304"/>
                  <a:gd name="T33" fmla="*/ 123 h 462"/>
                  <a:gd name="T34" fmla="*/ 97 w 304"/>
                  <a:gd name="T35" fmla="*/ 166 h 462"/>
                  <a:gd name="T36" fmla="*/ 71 w 304"/>
                  <a:gd name="T37" fmla="*/ 191 h 462"/>
                  <a:gd name="T38" fmla="*/ 37 w 304"/>
                  <a:gd name="T39" fmla="*/ 222 h 462"/>
                  <a:gd name="T40" fmla="*/ 22 w 304"/>
                  <a:gd name="T41" fmla="*/ 257 h 462"/>
                  <a:gd name="T42" fmla="*/ 32 w 304"/>
                  <a:gd name="T43" fmla="*/ 284 h 462"/>
                  <a:gd name="T44" fmla="*/ 45 w 304"/>
                  <a:gd name="T45" fmla="*/ 272 h 462"/>
                  <a:gd name="T46" fmla="*/ 47 w 304"/>
                  <a:gd name="T47" fmla="*/ 284 h 462"/>
                  <a:gd name="T48" fmla="*/ 25 w 304"/>
                  <a:gd name="T49" fmla="*/ 290 h 462"/>
                  <a:gd name="T50" fmla="*/ 40 w 304"/>
                  <a:gd name="T51" fmla="*/ 307 h 462"/>
                  <a:gd name="T52" fmla="*/ 50 w 304"/>
                  <a:gd name="T53" fmla="*/ 316 h 462"/>
                  <a:gd name="T54" fmla="*/ 40 w 304"/>
                  <a:gd name="T55" fmla="*/ 347 h 462"/>
                  <a:gd name="T56" fmla="*/ 27 w 304"/>
                  <a:gd name="T57" fmla="*/ 396 h 462"/>
                  <a:gd name="T58" fmla="*/ 0 w 304"/>
                  <a:gd name="T59" fmla="*/ 437 h 462"/>
                  <a:gd name="T60" fmla="*/ 25 w 304"/>
                  <a:gd name="T61" fmla="*/ 438 h 462"/>
                  <a:gd name="T62" fmla="*/ 40 w 304"/>
                  <a:gd name="T63" fmla="*/ 445 h 462"/>
                  <a:gd name="T64" fmla="*/ 83 w 304"/>
                  <a:gd name="T65" fmla="*/ 462 h 462"/>
                  <a:gd name="T66" fmla="*/ 114 w 304"/>
                  <a:gd name="T67" fmla="*/ 456 h 462"/>
                  <a:gd name="T68" fmla="*/ 119 w 304"/>
                  <a:gd name="T69" fmla="*/ 457 h 462"/>
                  <a:gd name="T70" fmla="*/ 132 w 304"/>
                  <a:gd name="T71" fmla="*/ 404 h 462"/>
                  <a:gd name="T72" fmla="*/ 163 w 304"/>
                  <a:gd name="T73" fmla="*/ 387 h 462"/>
                  <a:gd name="T74" fmla="*/ 167 w 304"/>
                  <a:gd name="T75" fmla="*/ 375 h 462"/>
                  <a:gd name="T76" fmla="*/ 162 w 304"/>
                  <a:gd name="T77" fmla="*/ 334 h 462"/>
                  <a:gd name="T78" fmla="*/ 194 w 304"/>
                  <a:gd name="T79" fmla="*/ 291 h 462"/>
                  <a:gd name="T80" fmla="*/ 180 w 304"/>
                  <a:gd name="T81" fmla="*/ 252 h 46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04"/>
                  <a:gd name="T124" fmla="*/ 0 h 462"/>
                  <a:gd name="T125" fmla="*/ 304 w 304"/>
                  <a:gd name="T126" fmla="*/ 462 h 46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04" h="462">
                    <a:moveTo>
                      <a:pt x="180" y="252"/>
                    </a:moveTo>
                    <a:lnTo>
                      <a:pt x="187" y="237"/>
                    </a:lnTo>
                    <a:lnTo>
                      <a:pt x="214" y="228"/>
                    </a:lnTo>
                    <a:lnTo>
                      <a:pt x="229" y="189"/>
                    </a:lnTo>
                    <a:lnTo>
                      <a:pt x="247" y="157"/>
                    </a:lnTo>
                    <a:lnTo>
                      <a:pt x="251" y="121"/>
                    </a:lnTo>
                    <a:lnTo>
                      <a:pt x="267" y="110"/>
                    </a:lnTo>
                    <a:lnTo>
                      <a:pt x="304" y="89"/>
                    </a:lnTo>
                    <a:lnTo>
                      <a:pt x="290" y="66"/>
                    </a:lnTo>
                    <a:lnTo>
                      <a:pt x="272" y="39"/>
                    </a:lnTo>
                    <a:lnTo>
                      <a:pt x="233" y="37"/>
                    </a:lnTo>
                    <a:lnTo>
                      <a:pt x="202" y="26"/>
                    </a:lnTo>
                    <a:lnTo>
                      <a:pt x="187" y="14"/>
                    </a:lnTo>
                    <a:lnTo>
                      <a:pt x="176" y="0"/>
                    </a:lnTo>
                    <a:lnTo>
                      <a:pt x="138" y="10"/>
                    </a:lnTo>
                    <a:lnTo>
                      <a:pt x="131" y="71"/>
                    </a:lnTo>
                    <a:lnTo>
                      <a:pt x="113" y="123"/>
                    </a:lnTo>
                    <a:lnTo>
                      <a:pt x="97" y="166"/>
                    </a:lnTo>
                    <a:lnTo>
                      <a:pt x="71" y="191"/>
                    </a:lnTo>
                    <a:lnTo>
                      <a:pt x="37" y="222"/>
                    </a:lnTo>
                    <a:lnTo>
                      <a:pt x="22" y="257"/>
                    </a:lnTo>
                    <a:lnTo>
                      <a:pt x="32" y="284"/>
                    </a:lnTo>
                    <a:lnTo>
                      <a:pt x="45" y="272"/>
                    </a:lnTo>
                    <a:lnTo>
                      <a:pt x="47" y="284"/>
                    </a:lnTo>
                    <a:lnTo>
                      <a:pt x="25" y="290"/>
                    </a:lnTo>
                    <a:lnTo>
                      <a:pt x="40" y="307"/>
                    </a:lnTo>
                    <a:lnTo>
                      <a:pt x="50" y="316"/>
                    </a:lnTo>
                    <a:lnTo>
                      <a:pt x="40" y="347"/>
                    </a:lnTo>
                    <a:lnTo>
                      <a:pt x="27" y="396"/>
                    </a:lnTo>
                    <a:lnTo>
                      <a:pt x="0" y="437"/>
                    </a:lnTo>
                    <a:lnTo>
                      <a:pt x="25" y="438"/>
                    </a:lnTo>
                    <a:lnTo>
                      <a:pt x="40" y="445"/>
                    </a:lnTo>
                    <a:lnTo>
                      <a:pt x="83" y="462"/>
                    </a:lnTo>
                    <a:lnTo>
                      <a:pt x="114" y="456"/>
                    </a:lnTo>
                    <a:lnTo>
                      <a:pt x="119" y="457"/>
                    </a:lnTo>
                    <a:lnTo>
                      <a:pt x="132" y="404"/>
                    </a:lnTo>
                    <a:lnTo>
                      <a:pt x="163" y="387"/>
                    </a:lnTo>
                    <a:lnTo>
                      <a:pt x="167" y="375"/>
                    </a:lnTo>
                    <a:lnTo>
                      <a:pt x="162" y="334"/>
                    </a:lnTo>
                    <a:lnTo>
                      <a:pt x="194" y="291"/>
                    </a:lnTo>
                    <a:lnTo>
                      <a:pt x="180" y="252"/>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9" name="Group 263"/>
            <p:cNvGrpSpPr>
              <a:grpSpLocks/>
            </p:cNvGrpSpPr>
            <p:nvPr/>
          </p:nvGrpSpPr>
          <p:grpSpPr bwMode="auto">
            <a:xfrm>
              <a:off x="4096970" y="4563161"/>
              <a:ext cx="452876" cy="256797"/>
              <a:chOff x="2234" y="2785"/>
              <a:chExt cx="290" cy="174"/>
            </a:xfrm>
          </p:grpSpPr>
          <p:sp>
            <p:nvSpPr>
              <p:cNvPr id="489" name="Freeform 264" descr="Wide downward diagonal"/>
              <p:cNvSpPr>
                <a:spLocks/>
              </p:cNvSpPr>
              <p:nvPr/>
            </p:nvSpPr>
            <p:spPr bwMode="auto">
              <a:xfrm>
                <a:off x="2234" y="2785"/>
                <a:ext cx="290" cy="174"/>
              </a:xfrm>
              <a:custGeom>
                <a:avLst/>
                <a:gdLst>
                  <a:gd name="T0" fmla="*/ 274 w 290"/>
                  <a:gd name="T1" fmla="*/ 115 h 174"/>
                  <a:gd name="T2" fmla="*/ 290 w 290"/>
                  <a:gd name="T3" fmla="*/ 88 h 174"/>
                  <a:gd name="T4" fmla="*/ 287 w 290"/>
                  <a:gd name="T5" fmla="*/ 86 h 174"/>
                  <a:gd name="T6" fmla="*/ 274 w 290"/>
                  <a:gd name="T7" fmla="*/ 87 h 174"/>
                  <a:gd name="T8" fmla="*/ 269 w 290"/>
                  <a:gd name="T9" fmla="*/ 86 h 174"/>
                  <a:gd name="T10" fmla="*/ 265 w 290"/>
                  <a:gd name="T11" fmla="*/ 88 h 174"/>
                  <a:gd name="T12" fmla="*/ 235 w 290"/>
                  <a:gd name="T13" fmla="*/ 68 h 174"/>
                  <a:gd name="T14" fmla="*/ 232 w 290"/>
                  <a:gd name="T15" fmla="*/ 49 h 174"/>
                  <a:gd name="T16" fmla="*/ 239 w 290"/>
                  <a:gd name="T17" fmla="*/ 22 h 174"/>
                  <a:gd name="T18" fmla="*/ 205 w 290"/>
                  <a:gd name="T19" fmla="*/ 0 h 174"/>
                  <a:gd name="T20" fmla="*/ 202 w 290"/>
                  <a:gd name="T21" fmla="*/ 9 h 174"/>
                  <a:gd name="T22" fmla="*/ 184 w 290"/>
                  <a:gd name="T23" fmla="*/ 8 h 174"/>
                  <a:gd name="T24" fmla="*/ 170 w 290"/>
                  <a:gd name="T25" fmla="*/ 1 h 174"/>
                  <a:gd name="T26" fmla="*/ 166 w 290"/>
                  <a:gd name="T27" fmla="*/ 15 h 174"/>
                  <a:gd name="T28" fmla="*/ 146 w 290"/>
                  <a:gd name="T29" fmla="*/ 15 h 174"/>
                  <a:gd name="T30" fmla="*/ 131 w 290"/>
                  <a:gd name="T31" fmla="*/ 15 h 174"/>
                  <a:gd name="T32" fmla="*/ 112 w 290"/>
                  <a:gd name="T33" fmla="*/ 14 h 174"/>
                  <a:gd name="T34" fmla="*/ 108 w 290"/>
                  <a:gd name="T35" fmla="*/ 20 h 174"/>
                  <a:gd name="T36" fmla="*/ 87 w 290"/>
                  <a:gd name="T37" fmla="*/ 21 h 174"/>
                  <a:gd name="T38" fmla="*/ 67 w 290"/>
                  <a:gd name="T39" fmla="*/ 30 h 174"/>
                  <a:gd name="T40" fmla="*/ 52 w 290"/>
                  <a:gd name="T41" fmla="*/ 59 h 174"/>
                  <a:gd name="T42" fmla="*/ 17 w 290"/>
                  <a:gd name="T43" fmla="*/ 93 h 174"/>
                  <a:gd name="T44" fmla="*/ 0 w 290"/>
                  <a:gd name="T45" fmla="*/ 131 h 174"/>
                  <a:gd name="T46" fmla="*/ 26 w 290"/>
                  <a:gd name="T47" fmla="*/ 124 h 174"/>
                  <a:gd name="T48" fmla="*/ 26 w 290"/>
                  <a:gd name="T49" fmla="*/ 120 h 174"/>
                  <a:gd name="T50" fmla="*/ 27 w 290"/>
                  <a:gd name="T51" fmla="*/ 122 h 174"/>
                  <a:gd name="T52" fmla="*/ 51 w 290"/>
                  <a:gd name="T53" fmla="*/ 117 h 174"/>
                  <a:gd name="T54" fmla="*/ 43 w 290"/>
                  <a:gd name="T55" fmla="*/ 119 h 174"/>
                  <a:gd name="T56" fmla="*/ 52 w 290"/>
                  <a:gd name="T57" fmla="*/ 120 h 174"/>
                  <a:gd name="T58" fmla="*/ 66 w 290"/>
                  <a:gd name="T59" fmla="*/ 162 h 174"/>
                  <a:gd name="T60" fmla="*/ 81 w 290"/>
                  <a:gd name="T61" fmla="*/ 165 h 174"/>
                  <a:gd name="T62" fmla="*/ 118 w 290"/>
                  <a:gd name="T63" fmla="*/ 166 h 174"/>
                  <a:gd name="T64" fmla="*/ 143 w 290"/>
                  <a:gd name="T65" fmla="*/ 132 h 174"/>
                  <a:gd name="T66" fmla="*/ 159 w 290"/>
                  <a:gd name="T67" fmla="*/ 130 h 174"/>
                  <a:gd name="T68" fmla="*/ 175 w 290"/>
                  <a:gd name="T69" fmla="*/ 153 h 174"/>
                  <a:gd name="T70" fmla="*/ 182 w 290"/>
                  <a:gd name="T71" fmla="*/ 145 h 174"/>
                  <a:gd name="T72" fmla="*/ 177 w 290"/>
                  <a:gd name="T73" fmla="*/ 158 h 174"/>
                  <a:gd name="T74" fmla="*/ 183 w 290"/>
                  <a:gd name="T75" fmla="*/ 166 h 174"/>
                  <a:gd name="T76" fmla="*/ 198 w 290"/>
                  <a:gd name="T77" fmla="*/ 174 h 174"/>
                  <a:gd name="T78" fmla="*/ 213 w 290"/>
                  <a:gd name="T79" fmla="*/ 132 h 174"/>
                  <a:gd name="T80" fmla="*/ 225 w 290"/>
                  <a:gd name="T81" fmla="*/ 129 h 174"/>
                  <a:gd name="T82" fmla="*/ 258 w 290"/>
                  <a:gd name="T83" fmla="*/ 140 h 174"/>
                  <a:gd name="T84" fmla="*/ 265 w 290"/>
                  <a:gd name="T85" fmla="*/ 129 h 174"/>
                  <a:gd name="T86" fmla="*/ 274 w 290"/>
                  <a:gd name="T87" fmla="*/ 115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
                  <a:gd name="T133" fmla="*/ 0 h 174"/>
                  <a:gd name="T134" fmla="*/ 290 w 290"/>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 h="174">
                    <a:moveTo>
                      <a:pt x="274" y="115"/>
                    </a:moveTo>
                    <a:lnTo>
                      <a:pt x="290" y="88"/>
                    </a:lnTo>
                    <a:lnTo>
                      <a:pt x="287" y="86"/>
                    </a:lnTo>
                    <a:lnTo>
                      <a:pt x="274" y="87"/>
                    </a:lnTo>
                    <a:lnTo>
                      <a:pt x="269" y="86"/>
                    </a:lnTo>
                    <a:lnTo>
                      <a:pt x="265" y="88"/>
                    </a:lnTo>
                    <a:lnTo>
                      <a:pt x="235" y="68"/>
                    </a:lnTo>
                    <a:lnTo>
                      <a:pt x="232" y="49"/>
                    </a:lnTo>
                    <a:lnTo>
                      <a:pt x="239" y="22"/>
                    </a:lnTo>
                    <a:lnTo>
                      <a:pt x="205" y="0"/>
                    </a:lnTo>
                    <a:lnTo>
                      <a:pt x="202" y="9"/>
                    </a:lnTo>
                    <a:lnTo>
                      <a:pt x="184" y="8"/>
                    </a:lnTo>
                    <a:lnTo>
                      <a:pt x="170" y="1"/>
                    </a:lnTo>
                    <a:lnTo>
                      <a:pt x="166" y="15"/>
                    </a:lnTo>
                    <a:lnTo>
                      <a:pt x="146" y="15"/>
                    </a:lnTo>
                    <a:lnTo>
                      <a:pt x="131" y="15"/>
                    </a:lnTo>
                    <a:lnTo>
                      <a:pt x="112" y="14"/>
                    </a:lnTo>
                    <a:lnTo>
                      <a:pt x="108" y="20"/>
                    </a:lnTo>
                    <a:lnTo>
                      <a:pt x="87" y="21"/>
                    </a:lnTo>
                    <a:lnTo>
                      <a:pt x="67" y="30"/>
                    </a:lnTo>
                    <a:lnTo>
                      <a:pt x="52" y="59"/>
                    </a:lnTo>
                    <a:lnTo>
                      <a:pt x="17" y="93"/>
                    </a:lnTo>
                    <a:lnTo>
                      <a:pt x="0" y="131"/>
                    </a:lnTo>
                    <a:lnTo>
                      <a:pt x="26" y="124"/>
                    </a:lnTo>
                    <a:lnTo>
                      <a:pt x="26" y="120"/>
                    </a:lnTo>
                    <a:lnTo>
                      <a:pt x="27" y="122"/>
                    </a:lnTo>
                    <a:lnTo>
                      <a:pt x="51" y="117"/>
                    </a:lnTo>
                    <a:lnTo>
                      <a:pt x="43" y="119"/>
                    </a:lnTo>
                    <a:lnTo>
                      <a:pt x="52" y="120"/>
                    </a:lnTo>
                    <a:lnTo>
                      <a:pt x="66" y="162"/>
                    </a:lnTo>
                    <a:lnTo>
                      <a:pt x="81" y="165"/>
                    </a:lnTo>
                    <a:lnTo>
                      <a:pt x="118" y="166"/>
                    </a:lnTo>
                    <a:lnTo>
                      <a:pt x="143" y="132"/>
                    </a:lnTo>
                    <a:lnTo>
                      <a:pt x="159" y="130"/>
                    </a:lnTo>
                    <a:lnTo>
                      <a:pt x="175" y="153"/>
                    </a:lnTo>
                    <a:lnTo>
                      <a:pt x="182" y="145"/>
                    </a:lnTo>
                    <a:lnTo>
                      <a:pt x="177" y="158"/>
                    </a:lnTo>
                    <a:lnTo>
                      <a:pt x="183" y="166"/>
                    </a:lnTo>
                    <a:lnTo>
                      <a:pt x="198" y="174"/>
                    </a:lnTo>
                    <a:lnTo>
                      <a:pt x="213" y="132"/>
                    </a:lnTo>
                    <a:lnTo>
                      <a:pt x="225" y="129"/>
                    </a:lnTo>
                    <a:lnTo>
                      <a:pt x="258" y="140"/>
                    </a:lnTo>
                    <a:lnTo>
                      <a:pt x="265" y="129"/>
                    </a:lnTo>
                    <a:lnTo>
                      <a:pt x="274" y="115"/>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90" name="Freeform 265" descr="Wide downward diagonal"/>
              <p:cNvSpPr>
                <a:spLocks/>
              </p:cNvSpPr>
              <p:nvPr/>
            </p:nvSpPr>
            <p:spPr bwMode="auto">
              <a:xfrm>
                <a:off x="2234" y="2785"/>
                <a:ext cx="290" cy="174"/>
              </a:xfrm>
              <a:custGeom>
                <a:avLst/>
                <a:gdLst>
                  <a:gd name="T0" fmla="*/ 274 w 290"/>
                  <a:gd name="T1" fmla="*/ 115 h 174"/>
                  <a:gd name="T2" fmla="*/ 290 w 290"/>
                  <a:gd name="T3" fmla="*/ 88 h 174"/>
                  <a:gd name="T4" fmla="*/ 287 w 290"/>
                  <a:gd name="T5" fmla="*/ 86 h 174"/>
                  <a:gd name="T6" fmla="*/ 274 w 290"/>
                  <a:gd name="T7" fmla="*/ 87 h 174"/>
                  <a:gd name="T8" fmla="*/ 269 w 290"/>
                  <a:gd name="T9" fmla="*/ 86 h 174"/>
                  <a:gd name="T10" fmla="*/ 265 w 290"/>
                  <a:gd name="T11" fmla="*/ 88 h 174"/>
                  <a:gd name="T12" fmla="*/ 235 w 290"/>
                  <a:gd name="T13" fmla="*/ 68 h 174"/>
                  <a:gd name="T14" fmla="*/ 232 w 290"/>
                  <a:gd name="T15" fmla="*/ 49 h 174"/>
                  <a:gd name="T16" fmla="*/ 239 w 290"/>
                  <a:gd name="T17" fmla="*/ 22 h 174"/>
                  <a:gd name="T18" fmla="*/ 205 w 290"/>
                  <a:gd name="T19" fmla="*/ 0 h 174"/>
                  <a:gd name="T20" fmla="*/ 202 w 290"/>
                  <a:gd name="T21" fmla="*/ 9 h 174"/>
                  <a:gd name="T22" fmla="*/ 184 w 290"/>
                  <a:gd name="T23" fmla="*/ 8 h 174"/>
                  <a:gd name="T24" fmla="*/ 170 w 290"/>
                  <a:gd name="T25" fmla="*/ 1 h 174"/>
                  <a:gd name="T26" fmla="*/ 166 w 290"/>
                  <a:gd name="T27" fmla="*/ 15 h 174"/>
                  <a:gd name="T28" fmla="*/ 146 w 290"/>
                  <a:gd name="T29" fmla="*/ 15 h 174"/>
                  <a:gd name="T30" fmla="*/ 131 w 290"/>
                  <a:gd name="T31" fmla="*/ 15 h 174"/>
                  <a:gd name="T32" fmla="*/ 112 w 290"/>
                  <a:gd name="T33" fmla="*/ 14 h 174"/>
                  <a:gd name="T34" fmla="*/ 108 w 290"/>
                  <a:gd name="T35" fmla="*/ 20 h 174"/>
                  <a:gd name="T36" fmla="*/ 87 w 290"/>
                  <a:gd name="T37" fmla="*/ 21 h 174"/>
                  <a:gd name="T38" fmla="*/ 67 w 290"/>
                  <a:gd name="T39" fmla="*/ 30 h 174"/>
                  <a:gd name="T40" fmla="*/ 52 w 290"/>
                  <a:gd name="T41" fmla="*/ 59 h 174"/>
                  <a:gd name="T42" fmla="*/ 17 w 290"/>
                  <a:gd name="T43" fmla="*/ 93 h 174"/>
                  <a:gd name="T44" fmla="*/ 0 w 290"/>
                  <a:gd name="T45" fmla="*/ 131 h 174"/>
                  <a:gd name="T46" fmla="*/ 26 w 290"/>
                  <a:gd name="T47" fmla="*/ 124 h 174"/>
                  <a:gd name="T48" fmla="*/ 26 w 290"/>
                  <a:gd name="T49" fmla="*/ 120 h 174"/>
                  <a:gd name="T50" fmla="*/ 27 w 290"/>
                  <a:gd name="T51" fmla="*/ 122 h 174"/>
                  <a:gd name="T52" fmla="*/ 51 w 290"/>
                  <a:gd name="T53" fmla="*/ 117 h 174"/>
                  <a:gd name="T54" fmla="*/ 43 w 290"/>
                  <a:gd name="T55" fmla="*/ 119 h 174"/>
                  <a:gd name="T56" fmla="*/ 52 w 290"/>
                  <a:gd name="T57" fmla="*/ 120 h 174"/>
                  <a:gd name="T58" fmla="*/ 66 w 290"/>
                  <a:gd name="T59" fmla="*/ 162 h 174"/>
                  <a:gd name="T60" fmla="*/ 81 w 290"/>
                  <a:gd name="T61" fmla="*/ 165 h 174"/>
                  <a:gd name="T62" fmla="*/ 118 w 290"/>
                  <a:gd name="T63" fmla="*/ 166 h 174"/>
                  <a:gd name="T64" fmla="*/ 143 w 290"/>
                  <a:gd name="T65" fmla="*/ 132 h 174"/>
                  <a:gd name="T66" fmla="*/ 159 w 290"/>
                  <a:gd name="T67" fmla="*/ 130 h 174"/>
                  <a:gd name="T68" fmla="*/ 175 w 290"/>
                  <a:gd name="T69" fmla="*/ 153 h 174"/>
                  <a:gd name="T70" fmla="*/ 182 w 290"/>
                  <a:gd name="T71" fmla="*/ 145 h 174"/>
                  <a:gd name="T72" fmla="*/ 177 w 290"/>
                  <a:gd name="T73" fmla="*/ 158 h 174"/>
                  <a:gd name="T74" fmla="*/ 183 w 290"/>
                  <a:gd name="T75" fmla="*/ 166 h 174"/>
                  <a:gd name="T76" fmla="*/ 198 w 290"/>
                  <a:gd name="T77" fmla="*/ 174 h 174"/>
                  <a:gd name="T78" fmla="*/ 213 w 290"/>
                  <a:gd name="T79" fmla="*/ 132 h 174"/>
                  <a:gd name="T80" fmla="*/ 225 w 290"/>
                  <a:gd name="T81" fmla="*/ 129 h 174"/>
                  <a:gd name="T82" fmla="*/ 258 w 290"/>
                  <a:gd name="T83" fmla="*/ 140 h 174"/>
                  <a:gd name="T84" fmla="*/ 265 w 290"/>
                  <a:gd name="T85" fmla="*/ 129 h 174"/>
                  <a:gd name="T86" fmla="*/ 274 w 290"/>
                  <a:gd name="T87" fmla="*/ 115 h 174"/>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90"/>
                  <a:gd name="T133" fmla="*/ 0 h 174"/>
                  <a:gd name="T134" fmla="*/ 290 w 290"/>
                  <a:gd name="T135" fmla="*/ 174 h 174"/>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90" h="174">
                    <a:moveTo>
                      <a:pt x="274" y="115"/>
                    </a:moveTo>
                    <a:lnTo>
                      <a:pt x="290" y="88"/>
                    </a:lnTo>
                    <a:lnTo>
                      <a:pt x="287" y="86"/>
                    </a:lnTo>
                    <a:lnTo>
                      <a:pt x="274" y="87"/>
                    </a:lnTo>
                    <a:lnTo>
                      <a:pt x="269" y="86"/>
                    </a:lnTo>
                    <a:lnTo>
                      <a:pt x="265" y="88"/>
                    </a:lnTo>
                    <a:lnTo>
                      <a:pt x="235" y="68"/>
                    </a:lnTo>
                    <a:lnTo>
                      <a:pt x="232" y="49"/>
                    </a:lnTo>
                    <a:lnTo>
                      <a:pt x="239" y="22"/>
                    </a:lnTo>
                    <a:lnTo>
                      <a:pt x="205" y="0"/>
                    </a:lnTo>
                    <a:lnTo>
                      <a:pt x="202" y="9"/>
                    </a:lnTo>
                    <a:lnTo>
                      <a:pt x="184" y="8"/>
                    </a:lnTo>
                    <a:lnTo>
                      <a:pt x="170" y="1"/>
                    </a:lnTo>
                    <a:lnTo>
                      <a:pt x="166" y="15"/>
                    </a:lnTo>
                    <a:lnTo>
                      <a:pt x="146" y="15"/>
                    </a:lnTo>
                    <a:lnTo>
                      <a:pt x="131" y="15"/>
                    </a:lnTo>
                    <a:lnTo>
                      <a:pt x="112" y="14"/>
                    </a:lnTo>
                    <a:lnTo>
                      <a:pt x="108" y="20"/>
                    </a:lnTo>
                    <a:lnTo>
                      <a:pt x="87" y="21"/>
                    </a:lnTo>
                    <a:lnTo>
                      <a:pt x="67" y="30"/>
                    </a:lnTo>
                    <a:lnTo>
                      <a:pt x="52" y="59"/>
                    </a:lnTo>
                    <a:lnTo>
                      <a:pt x="17" y="93"/>
                    </a:lnTo>
                    <a:lnTo>
                      <a:pt x="0" y="131"/>
                    </a:lnTo>
                    <a:lnTo>
                      <a:pt x="26" y="124"/>
                    </a:lnTo>
                    <a:lnTo>
                      <a:pt x="26" y="120"/>
                    </a:lnTo>
                    <a:lnTo>
                      <a:pt x="27" y="122"/>
                    </a:lnTo>
                    <a:lnTo>
                      <a:pt x="51" y="117"/>
                    </a:lnTo>
                    <a:lnTo>
                      <a:pt x="43" y="119"/>
                    </a:lnTo>
                    <a:lnTo>
                      <a:pt x="52" y="120"/>
                    </a:lnTo>
                    <a:lnTo>
                      <a:pt x="66" y="162"/>
                    </a:lnTo>
                    <a:lnTo>
                      <a:pt x="81" y="165"/>
                    </a:lnTo>
                    <a:lnTo>
                      <a:pt x="118" y="166"/>
                    </a:lnTo>
                    <a:lnTo>
                      <a:pt x="143" y="132"/>
                    </a:lnTo>
                    <a:lnTo>
                      <a:pt x="159" y="130"/>
                    </a:lnTo>
                    <a:lnTo>
                      <a:pt x="175" y="153"/>
                    </a:lnTo>
                    <a:lnTo>
                      <a:pt x="182" y="145"/>
                    </a:lnTo>
                    <a:lnTo>
                      <a:pt x="177" y="158"/>
                    </a:lnTo>
                    <a:lnTo>
                      <a:pt x="183" y="166"/>
                    </a:lnTo>
                    <a:lnTo>
                      <a:pt x="198" y="174"/>
                    </a:lnTo>
                    <a:lnTo>
                      <a:pt x="213" y="132"/>
                    </a:lnTo>
                    <a:lnTo>
                      <a:pt x="225" y="129"/>
                    </a:lnTo>
                    <a:lnTo>
                      <a:pt x="258" y="140"/>
                    </a:lnTo>
                    <a:lnTo>
                      <a:pt x="265" y="129"/>
                    </a:lnTo>
                    <a:lnTo>
                      <a:pt x="274" y="115"/>
                    </a:lnTo>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21" name="Group 269"/>
            <p:cNvGrpSpPr>
              <a:grpSpLocks/>
            </p:cNvGrpSpPr>
            <p:nvPr/>
          </p:nvGrpSpPr>
          <p:grpSpPr bwMode="auto">
            <a:xfrm>
              <a:off x="3932997" y="3788342"/>
              <a:ext cx="363862" cy="357155"/>
              <a:chOff x="2129" y="2260"/>
              <a:chExt cx="233" cy="242"/>
            </a:xfrm>
          </p:grpSpPr>
          <p:sp>
            <p:nvSpPr>
              <p:cNvPr id="485" name="Freeform 270"/>
              <p:cNvSpPr>
                <a:spLocks/>
              </p:cNvSpPr>
              <p:nvPr/>
            </p:nvSpPr>
            <p:spPr bwMode="auto">
              <a:xfrm>
                <a:off x="2129" y="2260"/>
                <a:ext cx="233" cy="242"/>
              </a:xfrm>
              <a:custGeom>
                <a:avLst/>
                <a:gdLst>
                  <a:gd name="T0" fmla="*/ 210 w 233"/>
                  <a:gd name="T1" fmla="*/ 116 h 242"/>
                  <a:gd name="T2" fmla="*/ 210 w 233"/>
                  <a:gd name="T3" fmla="*/ 91 h 242"/>
                  <a:gd name="T4" fmla="*/ 218 w 233"/>
                  <a:gd name="T5" fmla="*/ 74 h 242"/>
                  <a:gd name="T6" fmla="*/ 233 w 233"/>
                  <a:gd name="T7" fmla="*/ 20 h 242"/>
                  <a:gd name="T8" fmla="*/ 193 w 233"/>
                  <a:gd name="T9" fmla="*/ 0 h 242"/>
                  <a:gd name="T10" fmla="*/ 137 w 233"/>
                  <a:gd name="T11" fmla="*/ 13 h 242"/>
                  <a:gd name="T12" fmla="*/ 135 w 233"/>
                  <a:gd name="T13" fmla="*/ 47 h 242"/>
                  <a:gd name="T14" fmla="*/ 141 w 233"/>
                  <a:gd name="T15" fmla="*/ 66 h 242"/>
                  <a:gd name="T16" fmla="*/ 110 w 233"/>
                  <a:gd name="T17" fmla="*/ 88 h 242"/>
                  <a:gd name="T18" fmla="*/ 109 w 233"/>
                  <a:gd name="T19" fmla="*/ 74 h 242"/>
                  <a:gd name="T20" fmla="*/ 119 w 233"/>
                  <a:gd name="T21" fmla="*/ 54 h 242"/>
                  <a:gd name="T22" fmla="*/ 94 w 233"/>
                  <a:gd name="T23" fmla="*/ 34 h 242"/>
                  <a:gd name="T24" fmla="*/ 78 w 233"/>
                  <a:gd name="T25" fmla="*/ 84 h 242"/>
                  <a:gd name="T26" fmla="*/ 55 w 233"/>
                  <a:gd name="T27" fmla="*/ 127 h 242"/>
                  <a:gd name="T28" fmla="*/ 54 w 233"/>
                  <a:gd name="T29" fmla="*/ 136 h 242"/>
                  <a:gd name="T30" fmla="*/ 67 w 233"/>
                  <a:gd name="T31" fmla="*/ 147 h 242"/>
                  <a:gd name="T32" fmla="*/ 43 w 233"/>
                  <a:gd name="T33" fmla="*/ 159 h 242"/>
                  <a:gd name="T34" fmla="*/ 38 w 233"/>
                  <a:gd name="T35" fmla="*/ 159 h 242"/>
                  <a:gd name="T36" fmla="*/ 29 w 233"/>
                  <a:gd name="T37" fmla="*/ 154 h 242"/>
                  <a:gd name="T38" fmla="*/ 17 w 233"/>
                  <a:gd name="T39" fmla="*/ 150 h 242"/>
                  <a:gd name="T40" fmla="*/ 24 w 233"/>
                  <a:gd name="T41" fmla="*/ 170 h 242"/>
                  <a:gd name="T42" fmla="*/ 6 w 233"/>
                  <a:gd name="T43" fmla="*/ 167 h 242"/>
                  <a:gd name="T44" fmla="*/ 0 w 233"/>
                  <a:gd name="T45" fmla="*/ 170 h 242"/>
                  <a:gd name="T46" fmla="*/ 22 w 233"/>
                  <a:gd name="T47" fmla="*/ 184 h 242"/>
                  <a:gd name="T48" fmla="*/ 45 w 233"/>
                  <a:gd name="T49" fmla="*/ 181 h 242"/>
                  <a:gd name="T50" fmla="*/ 49 w 233"/>
                  <a:gd name="T51" fmla="*/ 174 h 242"/>
                  <a:gd name="T52" fmla="*/ 76 w 233"/>
                  <a:gd name="T53" fmla="*/ 170 h 242"/>
                  <a:gd name="T54" fmla="*/ 96 w 233"/>
                  <a:gd name="T55" fmla="*/ 170 h 242"/>
                  <a:gd name="T56" fmla="*/ 116 w 233"/>
                  <a:gd name="T57" fmla="*/ 192 h 242"/>
                  <a:gd name="T58" fmla="*/ 132 w 233"/>
                  <a:gd name="T59" fmla="*/ 218 h 242"/>
                  <a:gd name="T60" fmla="*/ 147 w 233"/>
                  <a:gd name="T61" fmla="*/ 242 h 242"/>
                  <a:gd name="T62" fmla="*/ 150 w 233"/>
                  <a:gd name="T63" fmla="*/ 233 h 242"/>
                  <a:gd name="T64" fmla="*/ 143 w 233"/>
                  <a:gd name="T65" fmla="*/ 213 h 242"/>
                  <a:gd name="T66" fmla="*/ 159 w 233"/>
                  <a:gd name="T67" fmla="*/ 202 h 242"/>
                  <a:gd name="T68" fmla="*/ 165 w 233"/>
                  <a:gd name="T69" fmla="*/ 174 h 242"/>
                  <a:gd name="T70" fmla="*/ 154 w 233"/>
                  <a:gd name="T71" fmla="*/ 143 h 242"/>
                  <a:gd name="T72" fmla="*/ 188 w 233"/>
                  <a:gd name="T73" fmla="*/ 140 h 242"/>
                  <a:gd name="T74" fmla="*/ 210 w 233"/>
                  <a:gd name="T75" fmla="*/ 116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242"/>
                  <a:gd name="T116" fmla="*/ 233 w 233"/>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242">
                    <a:moveTo>
                      <a:pt x="210" y="116"/>
                    </a:moveTo>
                    <a:lnTo>
                      <a:pt x="210" y="91"/>
                    </a:lnTo>
                    <a:lnTo>
                      <a:pt x="218" y="74"/>
                    </a:lnTo>
                    <a:lnTo>
                      <a:pt x="233" y="20"/>
                    </a:lnTo>
                    <a:lnTo>
                      <a:pt x="193" y="0"/>
                    </a:lnTo>
                    <a:lnTo>
                      <a:pt x="137" y="13"/>
                    </a:lnTo>
                    <a:lnTo>
                      <a:pt x="135" y="47"/>
                    </a:lnTo>
                    <a:lnTo>
                      <a:pt x="141" y="66"/>
                    </a:lnTo>
                    <a:lnTo>
                      <a:pt x="110" y="88"/>
                    </a:lnTo>
                    <a:lnTo>
                      <a:pt x="109" y="74"/>
                    </a:lnTo>
                    <a:lnTo>
                      <a:pt x="119" y="54"/>
                    </a:lnTo>
                    <a:lnTo>
                      <a:pt x="94" y="34"/>
                    </a:lnTo>
                    <a:lnTo>
                      <a:pt x="78" y="84"/>
                    </a:lnTo>
                    <a:lnTo>
                      <a:pt x="55" y="127"/>
                    </a:lnTo>
                    <a:lnTo>
                      <a:pt x="54" y="136"/>
                    </a:lnTo>
                    <a:lnTo>
                      <a:pt x="67" y="147"/>
                    </a:lnTo>
                    <a:lnTo>
                      <a:pt x="43" y="159"/>
                    </a:lnTo>
                    <a:lnTo>
                      <a:pt x="38" y="159"/>
                    </a:lnTo>
                    <a:lnTo>
                      <a:pt x="29" y="154"/>
                    </a:lnTo>
                    <a:lnTo>
                      <a:pt x="17" y="150"/>
                    </a:lnTo>
                    <a:lnTo>
                      <a:pt x="24" y="170"/>
                    </a:lnTo>
                    <a:lnTo>
                      <a:pt x="6" y="167"/>
                    </a:lnTo>
                    <a:lnTo>
                      <a:pt x="0" y="170"/>
                    </a:lnTo>
                    <a:lnTo>
                      <a:pt x="22" y="184"/>
                    </a:lnTo>
                    <a:lnTo>
                      <a:pt x="45" y="181"/>
                    </a:lnTo>
                    <a:lnTo>
                      <a:pt x="49" y="174"/>
                    </a:lnTo>
                    <a:lnTo>
                      <a:pt x="76" y="170"/>
                    </a:lnTo>
                    <a:lnTo>
                      <a:pt x="96" y="170"/>
                    </a:lnTo>
                    <a:lnTo>
                      <a:pt x="116" y="192"/>
                    </a:lnTo>
                    <a:lnTo>
                      <a:pt x="132" y="218"/>
                    </a:lnTo>
                    <a:lnTo>
                      <a:pt x="147" y="242"/>
                    </a:lnTo>
                    <a:lnTo>
                      <a:pt x="150" y="233"/>
                    </a:lnTo>
                    <a:lnTo>
                      <a:pt x="143" y="213"/>
                    </a:lnTo>
                    <a:lnTo>
                      <a:pt x="159" y="202"/>
                    </a:lnTo>
                    <a:lnTo>
                      <a:pt x="165" y="174"/>
                    </a:lnTo>
                    <a:lnTo>
                      <a:pt x="154" y="143"/>
                    </a:lnTo>
                    <a:lnTo>
                      <a:pt x="188" y="140"/>
                    </a:lnTo>
                    <a:lnTo>
                      <a:pt x="210" y="116"/>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86" name="Freeform 271"/>
              <p:cNvSpPr>
                <a:spLocks/>
              </p:cNvSpPr>
              <p:nvPr/>
            </p:nvSpPr>
            <p:spPr bwMode="auto">
              <a:xfrm>
                <a:off x="2129" y="2260"/>
                <a:ext cx="233" cy="242"/>
              </a:xfrm>
              <a:custGeom>
                <a:avLst/>
                <a:gdLst>
                  <a:gd name="T0" fmla="*/ 210 w 233"/>
                  <a:gd name="T1" fmla="*/ 116 h 242"/>
                  <a:gd name="T2" fmla="*/ 210 w 233"/>
                  <a:gd name="T3" fmla="*/ 91 h 242"/>
                  <a:gd name="T4" fmla="*/ 218 w 233"/>
                  <a:gd name="T5" fmla="*/ 74 h 242"/>
                  <a:gd name="T6" fmla="*/ 233 w 233"/>
                  <a:gd name="T7" fmla="*/ 20 h 242"/>
                  <a:gd name="T8" fmla="*/ 193 w 233"/>
                  <a:gd name="T9" fmla="*/ 0 h 242"/>
                  <a:gd name="T10" fmla="*/ 137 w 233"/>
                  <a:gd name="T11" fmla="*/ 13 h 242"/>
                  <a:gd name="T12" fmla="*/ 135 w 233"/>
                  <a:gd name="T13" fmla="*/ 47 h 242"/>
                  <a:gd name="T14" fmla="*/ 141 w 233"/>
                  <a:gd name="T15" fmla="*/ 66 h 242"/>
                  <a:gd name="T16" fmla="*/ 110 w 233"/>
                  <a:gd name="T17" fmla="*/ 88 h 242"/>
                  <a:gd name="T18" fmla="*/ 109 w 233"/>
                  <a:gd name="T19" fmla="*/ 74 h 242"/>
                  <a:gd name="T20" fmla="*/ 119 w 233"/>
                  <a:gd name="T21" fmla="*/ 54 h 242"/>
                  <a:gd name="T22" fmla="*/ 94 w 233"/>
                  <a:gd name="T23" fmla="*/ 34 h 242"/>
                  <a:gd name="T24" fmla="*/ 78 w 233"/>
                  <a:gd name="T25" fmla="*/ 84 h 242"/>
                  <a:gd name="T26" fmla="*/ 55 w 233"/>
                  <a:gd name="T27" fmla="*/ 127 h 242"/>
                  <a:gd name="T28" fmla="*/ 54 w 233"/>
                  <a:gd name="T29" fmla="*/ 136 h 242"/>
                  <a:gd name="T30" fmla="*/ 67 w 233"/>
                  <a:gd name="T31" fmla="*/ 147 h 242"/>
                  <a:gd name="T32" fmla="*/ 43 w 233"/>
                  <a:gd name="T33" fmla="*/ 159 h 242"/>
                  <a:gd name="T34" fmla="*/ 38 w 233"/>
                  <a:gd name="T35" fmla="*/ 159 h 242"/>
                  <a:gd name="T36" fmla="*/ 29 w 233"/>
                  <a:gd name="T37" fmla="*/ 154 h 242"/>
                  <a:gd name="T38" fmla="*/ 17 w 233"/>
                  <a:gd name="T39" fmla="*/ 150 h 242"/>
                  <a:gd name="T40" fmla="*/ 24 w 233"/>
                  <a:gd name="T41" fmla="*/ 170 h 242"/>
                  <a:gd name="T42" fmla="*/ 6 w 233"/>
                  <a:gd name="T43" fmla="*/ 167 h 242"/>
                  <a:gd name="T44" fmla="*/ 0 w 233"/>
                  <a:gd name="T45" fmla="*/ 170 h 242"/>
                  <a:gd name="T46" fmla="*/ 22 w 233"/>
                  <a:gd name="T47" fmla="*/ 184 h 242"/>
                  <a:gd name="T48" fmla="*/ 45 w 233"/>
                  <a:gd name="T49" fmla="*/ 181 h 242"/>
                  <a:gd name="T50" fmla="*/ 49 w 233"/>
                  <a:gd name="T51" fmla="*/ 174 h 242"/>
                  <a:gd name="T52" fmla="*/ 76 w 233"/>
                  <a:gd name="T53" fmla="*/ 170 h 242"/>
                  <a:gd name="T54" fmla="*/ 96 w 233"/>
                  <a:gd name="T55" fmla="*/ 170 h 242"/>
                  <a:gd name="T56" fmla="*/ 116 w 233"/>
                  <a:gd name="T57" fmla="*/ 192 h 242"/>
                  <a:gd name="T58" fmla="*/ 132 w 233"/>
                  <a:gd name="T59" fmla="*/ 218 h 242"/>
                  <a:gd name="T60" fmla="*/ 147 w 233"/>
                  <a:gd name="T61" fmla="*/ 242 h 242"/>
                  <a:gd name="T62" fmla="*/ 150 w 233"/>
                  <a:gd name="T63" fmla="*/ 233 h 242"/>
                  <a:gd name="T64" fmla="*/ 143 w 233"/>
                  <a:gd name="T65" fmla="*/ 213 h 242"/>
                  <a:gd name="T66" fmla="*/ 159 w 233"/>
                  <a:gd name="T67" fmla="*/ 202 h 242"/>
                  <a:gd name="T68" fmla="*/ 165 w 233"/>
                  <a:gd name="T69" fmla="*/ 174 h 242"/>
                  <a:gd name="T70" fmla="*/ 154 w 233"/>
                  <a:gd name="T71" fmla="*/ 143 h 242"/>
                  <a:gd name="T72" fmla="*/ 188 w 233"/>
                  <a:gd name="T73" fmla="*/ 140 h 242"/>
                  <a:gd name="T74" fmla="*/ 210 w 233"/>
                  <a:gd name="T75" fmla="*/ 116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33"/>
                  <a:gd name="T115" fmla="*/ 0 h 242"/>
                  <a:gd name="T116" fmla="*/ 233 w 233"/>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33" h="242">
                    <a:moveTo>
                      <a:pt x="210" y="116"/>
                    </a:moveTo>
                    <a:lnTo>
                      <a:pt x="210" y="91"/>
                    </a:lnTo>
                    <a:lnTo>
                      <a:pt x="218" y="74"/>
                    </a:lnTo>
                    <a:lnTo>
                      <a:pt x="233" y="20"/>
                    </a:lnTo>
                    <a:lnTo>
                      <a:pt x="193" y="0"/>
                    </a:lnTo>
                    <a:lnTo>
                      <a:pt x="137" y="13"/>
                    </a:lnTo>
                    <a:lnTo>
                      <a:pt x="135" y="47"/>
                    </a:lnTo>
                    <a:lnTo>
                      <a:pt x="141" y="66"/>
                    </a:lnTo>
                    <a:lnTo>
                      <a:pt x="110" y="88"/>
                    </a:lnTo>
                    <a:lnTo>
                      <a:pt x="109" y="74"/>
                    </a:lnTo>
                    <a:lnTo>
                      <a:pt x="119" y="54"/>
                    </a:lnTo>
                    <a:lnTo>
                      <a:pt x="94" y="34"/>
                    </a:lnTo>
                    <a:lnTo>
                      <a:pt x="78" y="84"/>
                    </a:lnTo>
                    <a:lnTo>
                      <a:pt x="55" y="127"/>
                    </a:lnTo>
                    <a:lnTo>
                      <a:pt x="54" y="136"/>
                    </a:lnTo>
                    <a:lnTo>
                      <a:pt x="67" y="147"/>
                    </a:lnTo>
                    <a:lnTo>
                      <a:pt x="43" y="159"/>
                    </a:lnTo>
                    <a:lnTo>
                      <a:pt x="38" y="159"/>
                    </a:lnTo>
                    <a:lnTo>
                      <a:pt x="29" y="154"/>
                    </a:lnTo>
                    <a:lnTo>
                      <a:pt x="17" y="150"/>
                    </a:lnTo>
                    <a:lnTo>
                      <a:pt x="24" y="170"/>
                    </a:lnTo>
                    <a:lnTo>
                      <a:pt x="6" y="167"/>
                    </a:lnTo>
                    <a:lnTo>
                      <a:pt x="0" y="170"/>
                    </a:lnTo>
                    <a:lnTo>
                      <a:pt x="22" y="184"/>
                    </a:lnTo>
                    <a:lnTo>
                      <a:pt x="45" y="181"/>
                    </a:lnTo>
                    <a:lnTo>
                      <a:pt x="49" y="174"/>
                    </a:lnTo>
                    <a:lnTo>
                      <a:pt x="76" y="170"/>
                    </a:lnTo>
                    <a:lnTo>
                      <a:pt x="96" y="170"/>
                    </a:lnTo>
                    <a:lnTo>
                      <a:pt x="116" y="192"/>
                    </a:lnTo>
                    <a:lnTo>
                      <a:pt x="132" y="218"/>
                    </a:lnTo>
                    <a:lnTo>
                      <a:pt x="147" y="242"/>
                    </a:lnTo>
                    <a:lnTo>
                      <a:pt x="150" y="233"/>
                    </a:lnTo>
                    <a:lnTo>
                      <a:pt x="143" y="213"/>
                    </a:lnTo>
                    <a:lnTo>
                      <a:pt x="159" y="202"/>
                    </a:lnTo>
                    <a:lnTo>
                      <a:pt x="165" y="174"/>
                    </a:lnTo>
                    <a:lnTo>
                      <a:pt x="154" y="143"/>
                    </a:lnTo>
                    <a:lnTo>
                      <a:pt x="188" y="140"/>
                    </a:lnTo>
                    <a:lnTo>
                      <a:pt x="210" y="116"/>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2" name="Group 272"/>
            <p:cNvGrpSpPr>
              <a:grpSpLocks/>
            </p:cNvGrpSpPr>
            <p:nvPr/>
          </p:nvGrpSpPr>
          <p:grpSpPr bwMode="auto">
            <a:xfrm>
              <a:off x="4738804" y="5864858"/>
              <a:ext cx="343561" cy="215474"/>
              <a:chOff x="2645" y="3667"/>
              <a:chExt cx="220" cy="146"/>
            </a:xfrm>
          </p:grpSpPr>
          <p:sp>
            <p:nvSpPr>
              <p:cNvPr id="483" name="Freeform 273"/>
              <p:cNvSpPr>
                <a:spLocks/>
              </p:cNvSpPr>
              <p:nvPr/>
            </p:nvSpPr>
            <p:spPr bwMode="auto">
              <a:xfrm>
                <a:off x="2645" y="3667"/>
                <a:ext cx="220" cy="146"/>
              </a:xfrm>
              <a:custGeom>
                <a:avLst/>
                <a:gdLst>
                  <a:gd name="T0" fmla="*/ 206 w 220"/>
                  <a:gd name="T1" fmla="*/ 96 h 146"/>
                  <a:gd name="T2" fmla="*/ 195 w 220"/>
                  <a:gd name="T3" fmla="*/ 83 h 146"/>
                  <a:gd name="T4" fmla="*/ 215 w 220"/>
                  <a:gd name="T5" fmla="*/ 30 h 146"/>
                  <a:gd name="T6" fmla="*/ 220 w 220"/>
                  <a:gd name="T7" fmla="*/ 0 h 146"/>
                  <a:gd name="T8" fmla="*/ 183 w 220"/>
                  <a:gd name="T9" fmla="*/ 10 h 146"/>
                  <a:gd name="T10" fmla="*/ 140 w 220"/>
                  <a:gd name="T11" fmla="*/ 25 h 146"/>
                  <a:gd name="T12" fmla="*/ 90 w 220"/>
                  <a:gd name="T13" fmla="*/ 28 h 146"/>
                  <a:gd name="T14" fmla="*/ 51 w 220"/>
                  <a:gd name="T15" fmla="*/ 12 h 146"/>
                  <a:gd name="T16" fmla="*/ 22 w 220"/>
                  <a:gd name="T17" fmla="*/ 12 h 146"/>
                  <a:gd name="T18" fmla="*/ 0 w 220"/>
                  <a:gd name="T19" fmla="*/ 29 h 146"/>
                  <a:gd name="T20" fmla="*/ 18 w 220"/>
                  <a:gd name="T21" fmla="*/ 67 h 146"/>
                  <a:gd name="T22" fmla="*/ 38 w 220"/>
                  <a:gd name="T23" fmla="*/ 70 h 146"/>
                  <a:gd name="T24" fmla="*/ 75 w 220"/>
                  <a:gd name="T25" fmla="*/ 94 h 146"/>
                  <a:gd name="T26" fmla="*/ 80 w 220"/>
                  <a:gd name="T27" fmla="*/ 94 h 146"/>
                  <a:gd name="T28" fmla="*/ 116 w 220"/>
                  <a:gd name="T29" fmla="*/ 111 h 146"/>
                  <a:gd name="T30" fmla="*/ 130 w 220"/>
                  <a:gd name="T31" fmla="*/ 112 h 146"/>
                  <a:gd name="T32" fmla="*/ 173 w 220"/>
                  <a:gd name="T33" fmla="*/ 146 h 146"/>
                  <a:gd name="T34" fmla="*/ 190 w 220"/>
                  <a:gd name="T35" fmla="*/ 146 h 146"/>
                  <a:gd name="T36" fmla="*/ 199 w 220"/>
                  <a:gd name="T37" fmla="*/ 129 h 146"/>
                  <a:gd name="T38" fmla="*/ 206 w 220"/>
                  <a:gd name="T39" fmla="*/ 9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146"/>
                  <a:gd name="T62" fmla="*/ 220 w 220"/>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146">
                    <a:moveTo>
                      <a:pt x="206" y="96"/>
                    </a:moveTo>
                    <a:lnTo>
                      <a:pt x="195" y="83"/>
                    </a:lnTo>
                    <a:lnTo>
                      <a:pt x="215" y="30"/>
                    </a:lnTo>
                    <a:lnTo>
                      <a:pt x="220" y="0"/>
                    </a:lnTo>
                    <a:lnTo>
                      <a:pt x="183" y="10"/>
                    </a:lnTo>
                    <a:lnTo>
                      <a:pt x="140" y="25"/>
                    </a:lnTo>
                    <a:lnTo>
                      <a:pt x="90" y="28"/>
                    </a:lnTo>
                    <a:lnTo>
                      <a:pt x="51" y="12"/>
                    </a:lnTo>
                    <a:lnTo>
                      <a:pt x="22" y="12"/>
                    </a:lnTo>
                    <a:lnTo>
                      <a:pt x="0" y="29"/>
                    </a:lnTo>
                    <a:lnTo>
                      <a:pt x="18" y="67"/>
                    </a:lnTo>
                    <a:lnTo>
                      <a:pt x="38" y="70"/>
                    </a:lnTo>
                    <a:lnTo>
                      <a:pt x="75" y="94"/>
                    </a:lnTo>
                    <a:lnTo>
                      <a:pt x="80" y="94"/>
                    </a:lnTo>
                    <a:lnTo>
                      <a:pt x="116" y="111"/>
                    </a:lnTo>
                    <a:lnTo>
                      <a:pt x="130" y="112"/>
                    </a:lnTo>
                    <a:lnTo>
                      <a:pt x="173" y="146"/>
                    </a:lnTo>
                    <a:lnTo>
                      <a:pt x="190" y="146"/>
                    </a:lnTo>
                    <a:lnTo>
                      <a:pt x="199" y="129"/>
                    </a:lnTo>
                    <a:lnTo>
                      <a:pt x="206" y="96"/>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84" name="Freeform 274"/>
              <p:cNvSpPr>
                <a:spLocks/>
              </p:cNvSpPr>
              <p:nvPr/>
            </p:nvSpPr>
            <p:spPr bwMode="auto">
              <a:xfrm>
                <a:off x="2645" y="3667"/>
                <a:ext cx="220" cy="146"/>
              </a:xfrm>
              <a:custGeom>
                <a:avLst/>
                <a:gdLst>
                  <a:gd name="T0" fmla="*/ 206 w 220"/>
                  <a:gd name="T1" fmla="*/ 96 h 146"/>
                  <a:gd name="T2" fmla="*/ 195 w 220"/>
                  <a:gd name="T3" fmla="*/ 83 h 146"/>
                  <a:gd name="T4" fmla="*/ 215 w 220"/>
                  <a:gd name="T5" fmla="*/ 30 h 146"/>
                  <a:gd name="T6" fmla="*/ 220 w 220"/>
                  <a:gd name="T7" fmla="*/ 0 h 146"/>
                  <a:gd name="T8" fmla="*/ 183 w 220"/>
                  <a:gd name="T9" fmla="*/ 10 h 146"/>
                  <a:gd name="T10" fmla="*/ 140 w 220"/>
                  <a:gd name="T11" fmla="*/ 25 h 146"/>
                  <a:gd name="T12" fmla="*/ 90 w 220"/>
                  <a:gd name="T13" fmla="*/ 28 h 146"/>
                  <a:gd name="T14" fmla="*/ 51 w 220"/>
                  <a:gd name="T15" fmla="*/ 12 h 146"/>
                  <a:gd name="T16" fmla="*/ 22 w 220"/>
                  <a:gd name="T17" fmla="*/ 12 h 146"/>
                  <a:gd name="T18" fmla="*/ 0 w 220"/>
                  <a:gd name="T19" fmla="*/ 29 h 146"/>
                  <a:gd name="T20" fmla="*/ 18 w 220"/>
                  <a:gd name="T21" fmla="*/ 67 h 146"/>
                  <a:gd name="T22" fmla="*/ 38 w 220"/>
                  <a:gd name="T23" fmla="*/ 70 h 146"/>
                  <a:gd name="T24" fmla="*/ 75 w 220"/>
                  <a:gd name="T25" fmla="*/ 94 h 146"/>
                  <a:gd name="T26" fmla="*/ 80 w 220"/>
                  <a:gd name="T27" fmla="*/ 94 h 146"/>
                  <a:gd name="T28" fmla="*/ 116 w 220"/>
                  <a:gd name="T29" fmla="*/ 111 h 146"/>
                  <a:gd name="T30" fmla="*/ 130 w 220"/>
                  <a:gd name="T31" fmla="*/ 112 h 146"/>
                  <a:gd name="T32" fmla="*/ 173 w 220"/>
                  <a:gd name="T33" fmla="*/ 146 h 146"/>
                  <a:gd name="T34" fmla="*/ 190 w 220"/>
                  <a:gd name="T35" fmla="*/ 146 h 146"/>
                  <a:gd name="T36" fmla="*/ 199 w 220"/>
                  <a:gd name="T37" fmla="*/ 129 h 146"/>
                  <a:gd name="T38" fmla="*/ 206 w 220"/>
                  <a:gd name="T39" fmla="*/ 96 h 14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20"/>
                  <a:gd name="T61" fmla="*/ 0 h 146"/>
                  <a:gd name="T62" fmla="*/ 220 w 220"/>
                  <a:gd name="T63" fmla="*/ 146 h 14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20" h="146">
                    <a:moveTo>
                      <a:pt x="206" y="96"/>
                    </a:moveTo>
                    <a:lnTo>
                      <a:pt x="195" y="83"/>
                    </a:lnTo>
                    <a:lnTo>
                      <a:pt x="215" y="30"/>
                    </a:lnTo>
                    <a:lnTo>
                      <a:pt x="220" y="0"/>
                    </a:lnTo>
                    <a:lnTo>
                      <a:pt x="183" y="10"/>
                    </a:lnTo>
                    <a:lnTo>
                      <a:pt x="140" y="25"/>
                    </a:lnTo>
                    <a:lnTo>
                      <a:pt x="90" y="28"/>
                    </a:lnTo>
                    <a:lnTo>
                      <a:pt x="51" y="12"/>
                    </a:lnTo>
                    <a:lnTo>
                      <a:pt x="22" y="12"/>
                    </a:lnTo>
                    <a:lnTo>
                      <a:pt x="0" y="29"/>
                    </a:lnTo>
                    <a:lnTo>
                      <a:pt x="18" y="67"/>
                    </a:lnTo>
                    <a:lnTo>
                      <a:pt x="38" y="70"/>
                    </a:lnTo>
                    <a:lnTo>
                      <a:pt x="75" y="94"/>
                    </a:lnTo>
                    <a:lnTo>
                      <a:pt x="80" y="94"/>
                    </a:lnTo>
                    <a:lnTo>
                      <a:pt x="116" y="111"/>
                    </a:lnTo>
                    <a:lnTo>
                      <a:pt x="130" y="112"/>
                    </a:lnTo>
                    <a:lnTo>
                      <a:pt x="173" y="146"/>
                    </a:lnTo>
                    <a:lnTo>
                      <a:pt x="190" y="146"/>
                    </a:lnTo>
                    <a:lnTo>
                      <a:pt x="199" y="129"/>
                    </a:lnTo>
                    <a:lnTo>
                      <a:pt x="206" y="96"/>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3" name="Group 275"/>
            <p:cNvGrpSpPr>
              <a:grpSpLocks/>
            </p:cNvGrpSpPr>
            <p:nvPr/>
          </p:nvGrpSpPr>
          <p:grpSpPr bwMode="auto">
            <a:xfrm>
              <a:off x="3056917" y="3373629"/>
              <a:ext cx="206137" cy="165295"/>
              <a:chOff x="1568" y="1979"/>
              <a:chExt cx="132" cy="112"/>
            </a:xfrm>
          </p:grpSpPr>
          <p:sp>
            <p:nvSpPr>
              <p:cNvPr id="481" name="Freeform 276"/>
              <p:cNvSpPr>
                <a:spLocks/>
              </p:cNvSpPr>
              <p:nvPr/>
            </p:nvSpPr>
            <p:spPr bwMode="auto">
              <a:xfrm>
                <a:off x="1568" y="1979"/>
                <a:ext cx="132" cy="112"/>
              </a:xfrm>
              <a:custGeom>
                <a:avLst/>
                <a:gdLst>
                  <a:gd name="T0" fmla="*/ 121 w 132"/>
                  <a:gd name="T1" fmla="*/ 37 h 112"/>
                  <a:gd name="T2" fmla="*/ 100 w 132"/>
                  <a:gd name="T3" fmla="*/ 0 h 112"/>
                  <a:gd name="T4" fmla="*/ 61 w 132"/>
                  <a:gd name="T5" fmla="*/ 8 h 112"/>
                  <a:gd name="T6" fmla="*/ 52 w 132"/>
                  <a:gd name="T7" fmla="*/ 2 h 112"/>
                  <a:gd name="T8" fmla="*/ 13 w 132"/>
                  <a:gd name="T9" fmla="*/ 24 h 112"/>
                  <a:gd name="T10" fmla="*/ 11 w 132"/>
                  <a:gd name="T11" fmla="*/ 38 h 112"/>
                  <a:gd name="T12" fmla="*/ 0 w 132"/>
                  <a:gd name="T13" fmla="*/ 62 h 112"/>
                  <a:gd name="T14" fmla="*/ 26 w 132"/>
                  <a:gd name="T15" fmla="*/ 83 h 112"/>
                  <a:gd name="T16" fmla="*/ 49 w 132"/>
                  <a:gd name="T17" fmla="*/ 65 h 112"/>
                  <a:gd name="T18" fmla="*/ 60 w 132"/>
                  <a:gd name="T19" fmla="*/ 101 h 112"/>
                  <a:gd name="T20" fmla="*/ 79 w 132"/>
                  <a:gd name="T21" fmla="*/ 101 h 112"/>
                  <a:gd name="T22" fmla="*/ 88 w 132"/>
                  <a:gd name="T23" fmla="*/ 112 h 112"/>
                  <a:gd name="T24" fmla="*/ 103 w 132"/>
                  <a:gd name="T25" fmla="*/ 97 h 112"/>
                  <a:gd name="T26" fmla="*/ 123 w 132"/>
                  <a:gd name="T27" fmla="*/ 89 h 112"/>
                  <a:gd name="T28" fmla="*/ 126 w 132"/>
                  <a:gd name="T29" fmla="*/ 77 h 112"/>
                  <a:gd name="T30" fmla="*/ 132 w 132"/>
                  <a:gd name="T31" fmla="*/ 80 h 112"/>
                  <a:gd name="T32" fmla="*/ 112 w 132"/>
                  <a:gd name="T33" fmla="*/ 58 h 112"/>
                  <a:gd name="T34" fmla="*/ 121 w 132"/>
                  <a:gd name="T35" fmla="*/ 3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2"/>
                  <a:gd name="T56" fmla="*/ 132 w 132"/>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2">
                    <a:moveTo>
                      <a:pt x="121" y="37"/>
                    </a:moveTo>
                    <a:lnTo>
                      <a:pt x="100" y="0"/>
                    </a:lnTo>
                    <a:lnTo>
                      <a:pt x="61" y="8"/>
                    </a:lnTo>
                    <a:lnTo>
                      <a:pt x="52" y="2"/>
                    </a:lnTo>
                    <a:lnTo>
                      <a:pt x="13" y="24"/>
                    </a:lnTo>
                    <a:lnTo>
                      <a:pt x="11" y="38"/>
                    </a:lnTo>
                    <a:lnTo>
                      <a:pt x="0" y="62"/>
                    </a:lnTo>
                    <a:lnTo>
                      <a:pt x="26" y="83"/>
                    </a:lnTo>
                    <a:lnTo>
                      <a:pt x="49" y="65"/>
                    </a:lnTo>
                    <a:lnTo>
                      <a:pt x="60" y="101"/>
                    </a:lnTo>
                    <a:lnTo>
                      <a:pt x="79" y="101"/>
                    </a:lnTo>
                    <a:lnTo>
                      <a:pt x="88" y="112"/>
                    </a:lnTo>
                    <a:lnTo>
                      <a:pt x="103" y="97"/>
                    </a:lnTo>
                    <a:lnTo>
                      <a:pt x="123" y="89"/>
                    </a:lnTo>
                    <a:lnTo>
                      <a:pt x="126" y="77"/>
                    </a:lnTo>
                    <a:lnTo>
                      <a:pt x="132" y="80"/>
                    </a:lnTo>
                    <a:lnTo>
                      <a:pt x="112" y="58"/>
                    </a:lnTo>
                    <a:lnTo>
                      <a:pt x="121" y="37"/>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482" name="Freeform 277"/>
              <p:cNvSpPr>
                <a:spLocks/>
              </p:cNvSpPr>
              <p:nvPr/>
            </p:nvSpPr>
            <p:spPr bwMode="auto">
              <a:xfrm>
                <a:off x="1568" y="1979"/>
                <a:ext cx="132" cy="112"/>
              </a:xfrm>
              <a:custGeom>
                <a:avLst/>
                <a:gdLst>
                  <a:gd name="T0" fmla="*/ 121 w 132"/>
                  <a:gd name="T1" fmla="*/ 37 h 112"/>
                  <a:gd name="T2" fmla="*/ 100 w 132"/>
                  <a:gd name="T3" fmla="*/ 0 h 112"/>
                  <a:gd name="T4" fmla="*/ 61 w 132"/>
                  <a:gd name="T5" fmla="*/ 8 h 112"/>
                  <a:gd name="T6" fmla="*/ 52 w 132"/>
                  <a:gd name="T7" fmla="*/ 2 h 112"/>
                  <a:gd name="T8" fmla="*/ 13 w 132"/>
                  <a:gd name="T9" fmla="*/ 24 h 112"/>
                  <a:gd name="T10" fmla="*/ 11 w 132"/>
                  <a:gd name="T11" fmla="*/ 38 h 112"/>
                  <a:gd name="T12" fmla="*/ 0 w 132"/>
                  <a:gd name="T13" fmla="*/ 62 h 112"/>
                  <a:gd name="T14" fmla="*/ 26 w 132"/>
                  <a:gd name="T15" fmla="*/ 83 h 112"/>
                  <a:gd name="T16" fmla="*/ 49 w 132"/>
                  <a:gd name="T17" fmla="*/ 65 h 112"/>
                  <a:gd name="T18" fmla="*/ 60 w 132"/>
                  <a:gd name="T19" fmla="*/ 101 h 112"/>
                  <a:gd name="T20" fmla="*/ 79 w 132"/>
                  <a:gd name="T21" fmla="*/ 101 h 112"/>
                  <a:gd name="T22" fmla="*/ 88 w 132"/>
                  <a:gd name="T23" fmla="*/ 112 h 112"/>
                  <a:gd name="T24" fmla="*/ 103 w 132"/>
                  <a:gd name="T25" fmla="*/ 97 h 112"/>
                  <a:gd name="T26" fmla="*/ 123 w 132"/>
                  <a:gd name="T27" fmla="*/ 89 h 112"/>
                  <a:gd name="T28" fmla="*/ 126 w 132"/>
                  <a:gd name="T29" fmla="*/ 77 h 112"/>
                  <a:gd name="T30" fmla="*/ 132 w 132"/>
                  <a:gd name="T31" fmla="*/ 80 h 112"/>
                  <a:gd name="T32" fmla="*/ 112 w 132"/>
                  <a:gd name="T33" fmla="*/ 58 h 112"/>
                  <a:gd name="T34" fmla="*/ 121 w 132"/>
                  <a:gd name="T35" fmla="*/ 37 h 11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32"/>
                  <a:gd name="T55" fmla="*/ 0 h 112"/>
                  <a:gd name="T56" fmla="*/ 132 w 132"/>
                  <a:gd name="T57" fmla="*/ 112 h 11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32" h="112">
                    <a:moveTo>
                      <a:pt x="121" y="37"/>
                    </a:moveTo>
                    <a:lnTo>
                      <a:pt x="100" y="0"/>
                    </a:lnTo>
                    <a:lnTo>
                      <a:pt x="61" y="8"/>
                    </a:lnTo>
                    <a:lnTo>
                      <a:pt x="52" y="2"/>
                    </a:lnTo>
                    <a:lnTo>
                      <a:pt x="13" y="24"/>
                    </a:lnTo>
                    <a:lnTo>
                      <a:pt x="11" y="38"/>
                    </a:lnTo>
                    <a:lnTo>
                      <a:pt x="0" y="62"/>
                    </a:lnTo>
                    <a:lnTo>
                      <a:pt x="26" y="83"/>
                    </a:lnTo>
                    <a:lnTo>
                      <a:pt x="49" y="65"/>
                    </a:lnTo>
                    <a:lnTo>
                      <a:pt x="60" y="101"/>
                    </a:lnTo>
                    <a:lnTo>
                      <a:pt x="79" y="101"/>
                    </a:lnTo>
                    <a:lnTo>
                      <a:pt x="88" y="112"/>
                    </a:lnTo>
                    <a:lnTo>
                      <a:pt x="103" y="97"/>
                    </a:lnTo>
                    <a:lnTo>
                      <a:pt x="123" y="89"/>
                    </a:lnTo>
                    <a:lnTo>
                      <a:pt x="126" y="77"/>
                    </a:lnTo>
                    <a:lnTo>
                      <a:pt x="132" y="80"/>
                    </a:lnTo>
                    <a:lnTo>
                      <a:pt x="112" y="58"/>
                    </a:lnTo>
                    <a:lnTo>
                      <a:pt x="121" y="37"/>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24" name="Group 278"/>
            <p:cNvGrpSpPr>
              <a:grpSpLocks/>
            </p:cNvGrpSpPr>
            <p:nvPr/>
          </p:nvGrpSpPr>
          <p:grpSpPr bwMode="auto">
            <a:xfrm>
              <a:off x="2750835" y="3339684"/>
              <a:ext cx="429451" cy="457512"/>
              <a:chOff x="1372" y="1956"/>
              <a:chExt cx="275" cy="310"/>
            </a:xfrm>
          </p:grpSpPr>
          <p:sp>
            <p:nvSpPr>
              <p:cNvPr id="479" name="Freeform 279"/>
              <p:cNvSpPr>
                <a:spLocks/>
              </p:cNvSpPr>
              <p:nvPr/>
            </p:nvSpPr>
            <p:spPr bwMode="auto">
              <a:xfrm>
                <a:off x="1372" y="1956"/>
                <a:ext cx="275" cy="310"/>
              </a:xfrm>
              <a:custGeom>
                <a:avLst/>
                <a:gdLst>
                  <a:gd name="T0" fmla="*/ 256 w 275"/>
                  <a:gd name="T1" fmla="*/ 123 h 310"/>
                  <a:gd name="T2" fmla="*/ 222 w 275"/>
                  <a:gd name="T3" fmla="*/ 106 h 310"/>
                  <a:gd name="T4" fmla="*/ 207 w 275"/>
                  <a:gd name="T5" fmla="*/ 61 h 310"/>
                  <a:gd name="T6" fmla="*/ 248 w 275"/>
                  <a:gd name="T7" fmla="*/ 25 h 310"/>
                  <a:gd name="T8" fmla="*/ 236 w 275"/>
                  <a:gd name="T9" fmla="*/ 10 h 310"/>
                  <a:gd name="T10" fmla="*/ 226 w 275"/>
                  <a:gd name="T11" fmla="*/ 10 h 310"/>
                  <a:gd name="T12" fmla="*/ 211 w 275"/>
                  <a:gd name="T13" fmla="*/ 4 h 310"/>
                  <a:gd name="T14" fmla="*/ 183 w 275"/>
                  <a:gd name="T15" fmla="*/ 27 h 310"/>
                  <a:gd name="T16" fmla="*/ 174 w 275"/>
                  <a:gd name="T17" fmla="*/ 48 h 310"/>
                  <a:gd name="T18" fmla="*/ 183 w 275"/>
                  <a:gd name="T19" fmla="*/ 58 h 310"/>
                  <a:gd name="T20" fmla="*/ 155 w 275"/>
                  <a:gd name="T21" fmla="*/ 76 h 310"/>
                  <a:gd name="T22" fmla="*/ 101 w 275"/>
                  <a:gd name="T23" fmla="*/ 54 h 310"/>
                  <a:gd name="T24" fmla="*/ 82 w 275"/>
                  <a:gd name="T25" fmla="*/ 61 h 310"/>
                  <a:gd name="T26" fmla="*/ 82 w 275"/>
                  <a:gd name="T27" fmla="*/ 83 h 310"/>
                  <a:gd name="T28" fmla="*/ 77 w 275"/>
                  <a:gd name="T29" fmla="*/ 101 h 310"/>
                  <a:gd name="T30" fmla="*/ 59 w 275"/>
                  <a:gd name="T31" fmla="*/ 125 h 310"/>
                  <a:gd name="T32" fmla="*/ 72 w 275"/>
                  <a:gd name="T33" fmla="*/ 142 h 310"/>
                  <a:gd name="T34" fmla="*/ 95 w 275"/>
                  <a:gd name="T35" fmla="*/ 156 h 310"/>
                  <a:gd name="T36" fmla="*/ 84 w 275"/>
                  <a:gd name="T37" fmla="*/ 173 h 310"/>
                  <a:gd name="T38" fmla="*/ 66 w 275"/>
                  <a:gd name="T39" fmla="*/ 206 h 310"/>
                  <a:gd name="T40" fmla="*/ 99 w 275"/>
                  <a:gd name="T41" fmla="*/ 211 h 310"/>
                  <a:gd name="T42" fmla="*/ 54 w 275"/>
                  <a:gd name="T43" fmla="*/ 213 h 310"/>
                  <a:gd name="T44" fmla="*/ 29 w 275"/>
                  <a:gd name="T45" fmla="*/ 226 h 310"/>
                  <a:gd name="T46" fmla="*/ 29 w 275"/>
                  <a:gd name="T47" fmla="*/ 241 h 310"/>
                  <a:gd name="T48" fmla="*/ 0 w 275"/>
                  <a:gd name="T49" fmla="*/ 257 h 310"/>
                  <a:gd name="T50" fmla="*/ 27 w 275"/>
                  <a:gd name="T51" fmla="*/ 272 h 310"/>
                  <a:gd name="T52" fmla="*/ 12 w 275"/>
                  <a:gd name="T53" fmla="*/ 286 h 310"/>
                  <a:gd name="T54" fmla="*/ 27 w 275"/>
                  <a:gd name="T55" fmla="*/ 295 h 310"/>
                  <a:gd name="T56" fmla="*/ 34 w 275"/>
                  <a:gd name="T57" fmla="*/ 304 h 310"/>
                  <a:gd name="T58" fmla="*/ 63 w 275"/>
                  <a:gd name="T59" fmla="*/ 308 h 310"/>
                  <a:gd name="T60" fmla="*/ 94 w 275"/>
                  <a:gd name="T61" fmla="*/ 306 h 310"/>
                  <a:gd name="T62" fmla="*/ 106 w 275"/>
                  <a:gd name="T63" fmla="*/ 288 h 310"/>
                  <a:gd name="T64" fmla="*/ 128 w 275"/>
                  <a:gd name="T65" fmla="*/ 299 h 310"/>
                  <a:gd name="T66" fmla="*/ 171 w 275"/>
                  <a:gd name="T67" fmla="*/ 283 h 310"/>
                  <a:gd name="T68" fmla="*/ 200 w 275"/>
                  <a:gd name="T69" fmla="*/ 288 h 310"/>
                  <a:gd name="T70" fmla="*/ 226 w 275"/>
                  <a:gd name="T71" fmla="*/ 285 h 310"/>
                  <a:gd name="T72" fmla="*/ 263 w 275"/>
                  <a:gd name="T73" fmla="*/ 220 h 310"/>
                  <a:gd name="T74" fmla="*/ 266 w 275"/>
                  <a:gd name="T75" fmla="*/ 158 h 310"/>
                  <a:gd name="T76" fmla="*/ 275 w 275"/>
                  <a:gd name="T77" fmla="*/ 123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10"/>
                  <a:gd name="T119" fmla="*/ 275 w 27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10">
                    <a:moveTo>
                      <a:pt x="275" y="123"/>
                    </a:moveTo>
                    <a:lnTo>
                      <a:pt x="256" y="123"/>
                    </a:lnTo>
                    <a:lnTo>
                      <a:pt x="245" y="88"/>
                    </a:lnTo>
                    <a:lnTo>
                      <a:pt x="222" y="106"/>
                    </a:lnTo>
                    <a:lnTo>
                      <a:pt x="196" y="85"/>
                    </a:lnTo>
                    <a:lnTo>
                      <a:pt x="207" y="61"/>
                    </a:lnTo>
                    <a:lnTo>
                      <a:pt x="209" y="47"/>
                    </a:lnTo>
                    <a:lnTo>
                      <a:pt x="248" y="25"/>
                    </a:lnTo>
                    <a:lnTo>
                      <a:pt x="254" y="0"/>
                    </a:lnTo>
                    <a:lnTo>
                      <a:pt x="236" y="10"/>
                    </a:lnTo>
                    <a:lnTo>
                      <a:pt x="229" y="22"/>
                    </a:lnTo>
                    <a:lnTo>
                      <a:pt x="226" y="10"/>
                    </a:lnTo>
                    <a:lnTo>
                      <a:pt x="225" y="4"/>
                    </a:lnTo>
                    <a:lnTo>
                      <a:pt x="211" y="4"/>
                    </a:lnTo>
                    <a:lnTo>
                      <a:pt x="187" y="20"/>
                    </a:lnTo>
                    <a:lnTo>
                      <a:pt x="183" y="27"/>
                    </a:lnTo>
                    <a:lnTo>
                      <a:pt x="169" y="32"/>
                    </a:lnTo>
                    <a:lnTo>
                      <a:pt x="174" y="48"/>
                    </a:lnTo>
                    <a:lnTo>
                      <a:pt x="184" y="48"/>
                    </a:lnTo>
                    <a:lnTo>
                      <a:pt x="183" y="58"/>
                    </a:lnTo>
                    <a:lnTo>
                      <a:pt x="164" y="73"/>
                    </a:lnTo>
                    <a:lnTo>
                      <a:pt x="155" y="76"/>
                    </a:lnTo>
                    <a:lnTo>
                      <a:pt x="128" y="76"/>
                    </a:lnTo>
                    <a:lnTo>
                      <a:pt x="101" y="54"/>
                    </a:lnTo>
                    <a:lnTo>
                      <a:pt x="90" y="57"/>
                    </a:lnTo>
                    <a:lnTo>
                      <a:pt x="82" y="61"/>
                    </a:lnTo>
                    <a:lnTo>
                      <a:pt x="82" y="72"/>
                    </a:lnTo>
                    <a:lnTo>
                      <a:pt x="82" y="83"/>
                    </a:lnTo>
                    <a:lnTo>
                      <a:pt x="95" y="94"/>
                    </a:lnTo>
                    <a:lnTo>
                      <a:pt x="77" y="101"/>
                    </a:lnTo>
                    <a:lnTo>
                      <a:pt x="67" y="116"/>
                    </a:lnTo>
                    <a:lnTo>
                      <a:pt x="59" y="125"/>
                    </a:lnTo>
                    <a:lnTo>
                      <a:pt x="72" y="132"/>
                    </a:lnTo>
                    <a:lnTo>
                      <a:pt x="72" y="142"/>
                    </a:lnTo>
                    <a:lnTo>
                      <a:pt x="82" y="144"/>
                    </a:lnTo>
                    <a:lnTo>
                      <a:pt x="95" y="156"/>
                    </a:lnTo>
                    <a:lnTo>
                      <a:pt x="109" y="167"/>
                    </a:lnTo>
                    <a:lnTo>
                      <a:pt x="84" y="173"/>
                    </a:lnTo>
                    <a:lnTo>
                      <a:pt x="54" y="201"/>
                    </a:lnTo>
                    <a:lnTo>
                      <a:pt x="66" y="206"/>
                    </a:lnTo>
                    <a:lnTo>
                      <a:pt x="82" y="210"/>
                    </a:lnTo>
                    <a:lnTo>
                      <a:pt x="99" y="211"/>
                    </a:lnTo>
                    <a:lnTo>
                      <a:pt x="101" y="213"/>
                    </a:lnTo>
                    <a:lnTo>
                      <a:pt x="54" y="213"/>
                    </a:lnTo>
                    <a:lnTo>
                      <a:pt x="43" y="233"/>
                    </a:lnTo>
                    <a:lnTo>
                      <a:pt x="29" y="226"/>
                    </a:lnTo>
                    <a:lnTo>
                      <a:pt x="0" y="236"/>
                    </a:lnTo>
                    <a:lnTo>
                      <a:pt x="29" y="241"/>
                    </a:lnTo>
                    <a:lnTo>
                      <a:pt x="29" y="247"/>
                    </a:lnTo>
                    <a:lnTo>
                      <a:pt x="0" y="257"/>
                    </a:lnTo>
                    <a:lnTo>
                      <a:pt x="8" y="272"/>
                    </a:lnTo>
                    <a:lnTo>
                      <a:pt x="27" y="272"/>
                    </a:lnTo>
                    <a:lnTo>
                      <a:pt x="32" y="272"/>
                    </a:lnTo>
                    <a:lnTo>
                      <a:pt x="12" y="286"/>
                    </a:lnTo>
                    <a:lnTo>
                      <a:pt x="42" y="286"/>
                    </a:lnTo>
                    <a:lnTo>
                      <a:pt x="27" y="295"/>
                    </a:lnTo>
                    <a:lnTo>
                      <a:pt x="21" y="300"/>
                    </a:lnTo>
                    <a:lnTo>
                      <a:pt x="34" y="304"/>
                    </a:lnTo>
                    <a:lnTo>
                      <a:pt x="43" y="308"/>
                    </a:lnTo>
                    <a:lnTo>
                      <a:pt x="63" y="308"/>
                    </a:lnTo>
                    <a:lnTo>
                      <a:pt x="79" y="310"/>
                    </a:lnTo>
                    <a:lnTo>
                      <a:pt x="94" y="306"/>
                    </a:lnTo>
                    <a:lnTo>
                      <a:pt x="104" y="306"/>
                    </a:lnTo>
                    <a:lnTo>
                      <a:pt x="106" y="288"/>
                    </a:lnTo>
                    <a:lnTo>
                      <a:pt x="116" y="292"/>
                    </a:lnTo>
                    <a:lnTo>
                      <a:pt x="128" y="299"/>
                    </a:lnTo>
                    <a:lnTo>
                      <a:pt x="153" y="292"/>
                    </a:lnTo>
                    <a:lnTo>
                      <a:pt x="171" y="283"/>
                    </a:lnTo>
                    <a:lnTo>
                      <a:pt x="193" y="286"/>
                    </a:lnTo>
                    <a:lnTo>
                      <a:pt x="200" y="288"/>
                    </a:lnTo>
                    <a:lnTo>
                      <a:pt x="216" y="291"/>
                    </a:lnTo>
                    <a:lnTo>
                      <a:pt x="226" y="285"/>
                    </a:lnTo>
                    <a:lnTo>
                      <a:pt x="239" y="267"/>
                    </a:lnTo>
                    <a:lnTo>
                      <a:pt x="263" y="220"/>
                    </a:lnTo>
                    <a:lnTo>
                      <a:pt x="268" y="188"/>
                    </a:lnTo>
                    <a:lnTo>
                      <a:pt x="266" y="158"/>
                    </a:lnTo>
                    <a:lnTo>
                      <a:pt x="275" y="136"/>
                    </a:lnTo>
                    <a:lnTo>
                      <a:pt x="275" y="12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480" name="Freeform 280"/>
              <p:cNvSpPr>
                <a:spLocks/>
              </p:cNvSpPr>
              <p:nvPr/>
            </p:nvSpPr>
            <p:spPr bwMode="auto">
              <a:xfrm>
                <a:off x="1372" y="1956"/>
                <a:ext cx="275" cy="310"/>
              </a:xfrm>
              <a:custGeom>
                <a:avLst/>
                <a:gdLst>
                  <a:gd name="T0" fmla="*/ 256 w 275"/>
                  <a:gd name="T1" fmla="*/ 123 h 310"/>
                  <a:gd name="T2" fmla="*/ 222 w 275"/>
                  <a:gd name="T3" fmla="*/ 106 h 310"/>
                  <a:gd name="T4" fmla="*/ 207 w 275"/>
                  <a:gd name="T5" fmla="*/ 61 h 310"/>
                  <a:gd name="T6" fmla="*/ 248 w 275"/>
                  <a:gd name="T7" fmla="*/ 25 h 310"/>
                  <a:gd name="T8" fmla="*/ 236 w 275"/>
                  <a:gd name="T9" fmla="*/ 10 h 310"/>
                  <a:gd name="T10" fmla="*/ 226 w 275"/>
                  <a:gd name="T11" fmla="*/ 10 h 310"/>
                  <a:gd name="T12" fmla="*/ 211 w 275"/>
                  <a:gd name="T13" fmla="*/ 4 h 310"/>
                  <a:gd name="T14" fmla="*/ 183 w 275"/>
                  <a:gd name="T15" fmla="*/ 27 h 310"/>
                  <a:gd name="T16" fmla="*/ 174 w 275"/>
                  <a:gd name="T17" fmla="*/ 48 h 310"/>
                  <a:gd name="T18" fmla="*/ 183 w 275"/>
                  <a:gd name="T19" fmla="*/ 58 h 310"/>
                  <a:gd name="T20" fmla="*/ 155 w 275"/>
                  <a:gd name="T21" fmla="*/ 76 h 310"/>
                  <a:gd name="T22" fmla="*/ 101 w 275"/>
                  <a:gd name="T23" fmla="*/ 54 h 310"/>
                  <a:gd name="T24" fmla="*/ 82 w 275"/>
                  <a:gd name="T25" fmla="*/ 61 h 310"/>
                  <a:gd name="T26" fmla="*/ 82 w 275"/>
                  <a:gd name="T27" fmla="*/ 83 h 310"/>
                  <a:gd name="T28" fmla="*/ 77 w 275"/>
                  <a:gd name="T29" fmla="*/ 101 h 310"/>
                  <a:gd name="T30" fmla="*/ 59 w 275"/>
                  <a:gd name="T31" fmla="*/ 125 h 310"/>
                  <a:gd name="T32" fmla="*/ 72 w 275"/>
                  <a:gd name="T33" fmla="*/ 142 h 310"/>
                  <a:gd name="T34" fmla="*/ 95 w 275"/>
                  <a:gd name="T35" fmla="*/ 156 h 310"/>
                  <a:gd name="T36" fmla="*/ 84 w 275"/>
                  <a:gd name="T37" fmla="*/ 173 h 310"/>
                  <a:gd name="T38" fmla="*/ 66 w 275"/>
                  <a:gd name="T39" fmla="*/ 206 h 310"/>
                  <a:gd name="T40" fmla="*/ 99 w 275"/>
                  <a:gd name="T41" fmla="*/ 211 h 310"/>
                  <a:gd name="T42" fmla="*/ 54 w 275"/>
                  <a:gd name="T43" fmla="*/ 213 h 310"/>
                  <a:gd name="T44" fmla="*/ 29 w 275"/>
                  <a:gd name="T45" fmla="*/ 226 h 310"/>
                  <a:gd name="T46" fmla="*/ 29 w 275"/>
                  <a:gd name="T47" fmla="*/ 241 h 310"/>
                  <a:gd name="T48" fmla="*/ 0 w 275"/>
                  <a:gd name="T49" fmla="*/ 257 h 310"/>
                  <a:gd name="T50" fmla="*/ 27 w 275"/>
                  <a:gd name="T51" fmla="*/ 272 h 310"/>
                  <a:gd name="T52" fmla="*/ 12 w 275"/>
                  <a:gd name="T53" fmla="*/ 286 h 310"/>
                  <a:gd name="T54" fmla="*/ 27 w 275"/>
                  <a:gd name="T55" fmla="*/ 295 h 310"/>
                  <a:gd name="T56" fmla="*/ 34 w 275"/>
                  <a:gd name="T57" fmla="*/ 304 h 310"/>
                  <a:gd name="T58" fmla="*/ 63 w 275"/>
                  <a:gd name="T59" fmla="*/ 308 h 310"/>
                  <a:gd name="T60" fmla="*/ 94 w 275"/>
                  <a:gd name="T61" fmla="*/ 306 h 310"/>
                  <a:gd name="T62" fmla="*/ 106 w 275"/>
                  <a:gd name="T63" fmla="*/ 288 h 310"/>
                  <a:gd name="T64" fmla="*/ 128 w 275"/>
                  <a:gd name="T65" fmla="*/ 299 h 310"/>
                  <a:gd name="T66" fmla="*/ 171 w 275"/>
                  <a:gd name="T67" fmla="*/ 283 h 310"/>
                  <a:gd name="T68" fmla="*/ 200 w 275"/>
                  <a:gd name="T69" fmla="*/ 288 h 310"/>
                  <a:gd name="T70" fmla="*/ 226 w 275"/>
                  <a:gd name="T71" fmla="*/ 285 h 310"/>
                  <a:gd name="T72" fmla="*/ 263 w 275"/>
                  <a:gd name="T73" fmla="*/ 220 h 310"/>
                  <a:gd name="T74" fmla="*/ 266 w 275"/>
                  <a:gd name="T75" fmla="*/ 158 h 310"/>
                  <a:gd name="T76" fmla="*/ 275 w 275"/>
                  <a:gd name="T77" fmla="*/ 123 h 31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75"/>
                  <a:gd name="T118" fmla="*/ 0 h 310"/>
                  <a:gd name="T119" fmla="*/ 275 w 275"/>
                  <a:gd name="T120" fmla="*/ 310 h 31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75" h="310">
                    <a:moveTo>
                      <a:pt x="275" y="123"/>
                    </a:moveTo>
                    <a:lnTo>
                      <a:pt x="256" y="123"/>
                    </a:lnTo>
                    <a:lnTo>
                      <a:pt x="245" y="88"/>
                    </a:lnTo>
                    <a:lnTo>
                      <a:pt x="222" y="106"/>
                    </a:lnTo>
                    <a:lnTo>
                      <a:pt x="196" y="85"/>
                    </a:lnTo>
                    <a:lnTo>
                      <a:pt x="207" y="61"/>
                    </a:lnTo>
                    <a:lnTo>
                      <a:pt x="209" y="47"/>
                    </a:lnTo>
                    <a:lnTo>
                      <a:pt x="248" y="25"/>
                    </a:lnTo>
                    <a:lnTo>
                      <a:pt x="254" y="0"/>
                    </a:lnTo>
                    <a:lnTo>
                      <a:pt x="236" y="10"/>
                    </a:lnTo>
                    <a:lnTo>
                      <a:pt x="229" y="22"/>
                    </a:lnTo>
                    <a:lnTo>
                      <a:pt x="226" y="10"/>
                    </a:lnTo>
                    <a:lnTo>
                      <a:pt x="225" y="4"/>
                    </a:lnTo>
                    <a:lnTo>
                      <a:pt x="211" y="4"/>
                    </a:lnTo>
                    <a:lnTo>
                      <a:pt x="187" y="20"/>
                    </a:lnTo>
                    <a:lnTo>
                      <a:pt x="183" y="27"/>
                    </a:lnTo>
                    <a:lnTo>
                      <a:pt x="169" y="32"/>
                    </a:lnTo>
                    <a:lnTo>
                      <a:pt x="174" y="48"/>
                    </a:lnTo>
                    <a:lnTo>
                      <a:pt x="184" y="48"/>
                    </a:lnTo>
                    <a:lnTo>
                      <a:pt x="183" y="58"/>
                    </a:lnTo>
                    <a:lnTo>
                      <a:pt x="164" y="73"/>
                    </a:lnTo>
                    <a:lnTo>
                      <a:pt x="155" y="76"/>
                    </a:lnTo>
                    <a:lnTo>
                      <a:pt x="128" y="76"/>
                    </a:lnTo>
                    <a:lnTo>
                      <a:pt x="101" y="54"/>
                    </a:lnTo>
                    <a:lnTo>
                      <a:pt x="90" y="57"/>
                    </a:lnTo>
                    <a:lnTo>
                      <a:pt x="82" y="61"/>
                    </a:lnTo>
                    <a:lnTo>
                      <a:pt x="82" y="72"/>
                    </a:lnTo>
                    <a:lnTo>
                      <a:pt x="82" y="83"/>
                    </a:lnTo>
                    <a:lnTo>
                      <a:pt x="95" y="94"/>
                    </a:lnTo>
                    <a:lnTo>
                      <a:pt x="77" y="101"/>
                    </a:lnTo>
                    <a:lnTo>
                      <a:pt x="67" y="116"/>
                    </a:lnTo>
                    <a:lnTo>
                      <a:pt x="59" y="125"/>
                    </a:lnTo>
                    <a:lnTo>
                      <a:pt x="72" y="132"/>
                    </a:lnTo>
                    <a:lnTo>
                      <a:pt x="72" y="142"/>
                    </a:lnTo>
                    <a:lnTo>
                      <a:pt x="82" y="144"/>
                    </a:lnTo>
                    <a:lnTo>
                      <a:pt x="95" y="156"/>
                    </a:lnTo>
                    <a:lnTo>
                      <a:pt x="109" y="167"/>
                    </a:lnTo>
                    <a:lnTo>
                      <a:pt x="84" y="173"/>
                    </a:lnTo>
                    <a:lnTo>
                      <a:pt x="54" y="201"/>
                    </a:lnTo>
                    <a:lnTo>
                      <a:pt x="66" y="206"/>
                    </a:lnTo>
                    <a:lnTo>
                      <a:pt x="82" y="210"/>
                    </a:lnTo>
                    <a:lnTo>
                      <a:pt x="99" y="211"/>
                    </a:lnTo>
                    <a:lnTo>
                      <a:pt x="101" y="213"/>
                    </a:lnTo>
                    <a:lnTo>
                      <a:pt x="54" y="213"/>
                    </a:lnTo>
                    <a:lnTo>
                      <a:pt x="43" y="233"/>
                    </a:lnTo>
                    <a:lnTo>
                      <a:pt x="29" y="226"/>
                    </a:lnTo>
                    <a:lnTo>
                      <a:pt x="0" y="236"/>
                    </a:lnTo>
                    <a:lnTo>
                      <a:pt x="29" y="241"/>
                    </a:lnTo>
                    <a:lnTo>
                      <a:pt x="29" y="247"/>
                    </a:lnTo>
                    <a:lnTo>
                      <a:pt x="0" y="257"/>
                    </a:lnTo>
                    <a:lnTo>
                      <a:pt x="8" y="272"/>
                    </a:lnTo>
                    <a:lnTo>
                      <a:pt x="27" y="272"/>
                    </a:lnTo>
                    <a:lnTo>
                      <a:pt x="32" y="272"/>
                    </a:lnTo>
                    <a:lnTo>
                      <a:pt x="12" y="286"/>
                    </a:lnTo>
                    <a:lnTo>
                      <a:pt x="42" y="286"/>
                    </a:lnTo>
                    <a:lnTo>
                      <a:pt x="27" y="295"/>
                    </a:lnTo>
                    <a:lnTo>
                      <a:pt x="21" y="300"/>
                    </a:lnTo>
                    <a:lnTo>
                      <a:pt x="34" y="304"/>
                    </a:lnTo>
                    <a:lnTo>
                      <a:pt x="43" y="308"/>
                    </a:lnTo>
                    <a:lnTo>
                      <a:pt x="63" y="308"/>
                    </a:lnTo>
                    <a:lnTo>
                      <a:pt x="79" y="310"/>
                    </a:lnTo>
                    <a:lnTo>
                      <a:pt x="94" y="306"/>
                    </a:lnTo>
                    <a:lnTo>
                      <a:pt x="104" y="306"/>
                    </a:lnTo>
                    <a:lnTo>
                      <a:pt x="106" y="288"/>
                    </a:lnTo>
                    <a:lnTo>
                      <a:pt x="116" y="292"/>
                    </a:lnTo>
                    <a:lnTo>
                      <a:pt x="128" y="299"/>
                    </a:lnTo>
                    <a:lnTo>
                      <a:pt x="153" y="292"/>
                    </a:lnTo>
                    <a:lnTo>
                      <a:pt x="171" y="283"/>
                    </a:lnTo>
                    <a:lnTo>
                      <a:pt x="193" y="286"/>
                    </a:lnTo>
                    <a:lnTo>
                      <a:pt x="200" y="288"/>
                    </a:lnTo>
                    <a:lnTo>
                      <a:pt x="216" y="291"/>
                    </a:lnTo>
                    <a:lnTo>
                      <a:pt x="226" y="285"/>
                    </a:lnTo>
                    <a:lnTo>
                      <a:pt x="239" y="267"/>
                    </a:lnTo>
                    <a:lnTo>
                      <a:pt x="263" y="220"/>
                    </a:lnTo>
                    <a:lnTo>
                      <a:pt x="268" y="188"/>
                    </a:lnTo>
                    <a:lnTo>
                      <a:pt x="266" y="158"/>
                    </a:lnTo>
                    <a:lnTo>
                      <a:pt x="275" y="136"/>
                    </a:lnTo>
                    <a:lnTo>
                      <a:pt x="275" y="12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25" name="Group 281"/>
            <p:cNvGrpSpPr>
              <a:grpSpLocks/>
            </p:cNvGrpSpPr>
            <p:nvPr/>
          </p:nvGrpSpPr>
          <p:grpSpPr bwMode="auto">
            <a:xfrm>
              <a:off x="3573820" y="2910213"/>
              <a:ext cx="42164" cy="39848"/>
              <a:chOff x="1899" y="1665"/>
              <a:chExt cx="27" cy="27"/>
            </a:xfrm>
            <a:solidFill>
              <a:schemeClr val="accent1"/>
            </a:solidFill>
          </p:grpSpPr>
          <p:sp>
            <p:nvSpPr>
              <p:cNvPr id="477" name="Freeform 282"/>
              <p:cNvSpPr>
                <a:spLocks/>
              </p:cNvSpPr>
              <p:nvPr/>
            </p:nvSpPr>
            <p:spPr bwMode="auto">
              <a:xfrm>
                <a:off x="1899" y="1665"/>
                <a:ext cx="27" cy="27"/>
              </a:xfrm>
              <a:custGeom>
                <a:avLst/>
                <a:gdLst>
                  <a:gd name="T0" fmla="*/ 12 w 27"/>
                  <a:gd name="T1" fmla="*/ 0 h 27"/>
                  <a:gd name="T2" fmla="*/ 0 w 27"/>
                  <a:gd name="T3" fmla="*/ 11 h 27"/>
                  <a:gd name="T4" fmla="*/ 24 w 27"/>
                  <a:gd name="T5" fmla="*/ 27 h 27"/>
                  <a:gd name="T6" fmla="*/ 27 w 27"/>
                  <a:gd name="T7" fmla="*/ 18 h 27"/>
                  <a:gd name="T8" fmla="*/ 12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2" y="0"/>
                    </a:moveTo>
                    <a:lnTo>
                      <a:pt x="0" y="11"/>
                    </a:lnTo>
                    <a:lnTo>
                      <a:pt x="24" y="27"/>
                    </a:lnTo>
                    <a:lnTo>
                      <a:pt x="27" y="18"/>
                    </a:lnTo>
                    <a:lnTo>
                      <a:pt x="12"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78" name="Freeform 283"/>
              <p:cNvSpPr>
                <a:spLocks/>
              </p:cNvSpPr>
              <p:nvPr/>
            </p:nvSpPr>
            <p:spPr bwMode="auto">
              <a:xfrm>
                <a:off x="1899" y="1665"/>
                <a:ext cx="27" cy="27"/>
              </a:xfrm>
              <a:custGeom>
                <a:avLst/>
                <a:gdLst>
                  <a:gd name="T0" fmla="*/ 12 w 27"/>
                  <a:gd name="T1" fmla="*/ 0 h 27"/>
                  <a:gd name="T2" fmla="*/ 0 w 27"/>
                  <a:gd name="T3" fmla="*/ 11 h 27"/>
                  <a:gd name="T4" fmla="*/ 24 w 27"/>
                  <a:gd name="T5" fmla="*/ 27 h 27"/>
                  <a:gd name="T6" fmla="*/ 27 w 27"/>
                  <a:gd name="T7" fmla="*/ 18 h 27"/>
                  <a:gd name="T8" fmla="*/ 12 w 27"/>
                  <a:gd name="T9" fmla="*/ 0 h 27"/>
                  <a:gd name="T10" fmla="*/ 0 60000 65536"/>
                  <a:gd name="T11" fmla="*/ 0 60000 65536"/>
                  <a:gd name="T12" fmla="*/ 0 60000 65536"/>
                  <a:gd name="T13" fmla="*/ 0 60000 65536"/>
                  <a:gd name="T14" fmla="*/ 0 60000 65536"/>
                  <a:gd name="T15" fmla="*/ 0 w 27"/>
                  <a:gd name="T16" fmla="*/ 0 h 27"/>
                  <a:gd name="T17" fmla="*/ 27 w 27"/>
                  <a:gd name="T18" fmla="*/ 27 h 27"/>
                </a:gdLst>
                <a:ahLst/>
                <a:cxnLst>
                  <a:cxn ang="T10">
                    <a:pos x="T0" y="T1"/>
                  </a:cxn>
                  <a:cxn ang="T11">
                    <a:pos x="T2" y="T3"/>
                  </a:cxn>
                  <a:cxn ang="T12">
                    <a:pos x="T4" y="T5"/>
                  </a:cxn>
                  <a:cxn ang="T13">
                    <a:pos x="T6" y="T7"/>
                  </a:cxn>
                  <a:cxn ang="T14">
                    <a:pos x="T8" y="T9"/>
                  </a:cxn>
                </a:cxnLst>
                <a:rect l="T15" t="T16" r="T17" b="T18"/>
                <a:pathLst>
                  <a:path w="27" h="27">
                    <a:moveTo>
                      <a:pt x="12" y="0"/>
                    </a:moveTo>
                    <a:lnTo>
                      <a:pt x="0" y="11"/>
                    </a:lnTo>
                    <a:lnTo>
                      <a:pt x="24" y="27"/>
                    </a:lnTo>
                    <a:lnTo>
                      <a:pt x="27" y="18"/>
                    </a:lnTo>
                    <a:lnTo>
                      <a:pt x="12"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6" name="Group 284"/>
            <p:cNvGrpSpPr>
              <a:grpSpLocks/>
            </p:cNvGrpSpPr>
            <p:nvPr/>
          </p:nvGrpSpPr>
          <p:grpSpPr bwMode="auto">
            <a:xfrm>
              <a:off x="3227136" y="3296885"/>
              <a:ext cx="32794" cy="25089"/>
              <a:chOff x="1677" y="1927"/>
              <a:chExt cx="21" cy="17"/>
            </a:xfrm>
          </p:grpSpPr>
          <p:sp>
            <p:nvSpPr>
              <p:cNvPr id="475" name="Freeform 285"/>
              <p:cNvSpPr>
                <a:spLocks/>
              </p:cNvSpPr>
              <p:nvPr/>
            </p:nvSpPr>
            <p:spPr bwMode="auto">
              <a:xfrm>
                <a:off x="1677" y="1927"/>
                <a:ext cx="21" cy="17"/>
              </a:xfrm>
              <a:custGeom>
                <a:avLst/>
                <a:gdLst>
                  <a:gd name="T0" fmla="*/ 21 w 21"/>
                  <a:gd name="T1" fmla="*/ 0 h 17"/>
                  <a:gd name="T2" fmla="*/ 0 w 21"/>
                  <a:gd name="T3" fmla="*/ 0 h 17"/>
                  <a:gd name="T4" fmla="*/ 10 w 21"/>
                  <a:gd name="T5" fmla="*/ 4 h 17"/>
                  <a:gd name="T6" fmla="*/ 21 w 21"/>
                  <a:gd name="T7" fmla="*/ 17 h 17"/>
                  <a:gd name="T8" fmla="*/ 2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0"/>
                    </a:moveTo>
                    <a:lnTo>
                      <a:pt x="0" y="0"/>
                    </a:lnTo>
                    <a:lnTo>
                      <a:pt x="10" y="4"/>
                    </a:lnTo>
                    <a:lnTo>
                      <a:pt x="21" y="17"/>
                    </a:lnTo>
                    <a:lnTo>
                      <a:pt x="21"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76" name="Freeform 286"/>
              <p:cNvSpPr>
                <a:spLocks/>
              </p:cNvSpPr>
              <p:nvPr/>
            </p:nvSpPr>
            <p:spPr bwMode="auto">
              <a:xfrm>
                <a:off x="1677" y="1927"/>
                <a:ext cx="21" cy="17"/>
              </a:xfrm>
              <a:custGeom>
                <a:avLst/>
                <a:gdLst>
                  <a:gd name="T0" fmla="*/ 21 w 21"/>
                  <a:gd name="T1" fmla="*/ 0 h 17"/>
                  <a:gd name="T2" fmla="*/ 0 w 21"/>
                  <a:gd name="T3" fmla="*/ 0 h 17"/>
                  <a:gd name="T4" fmla="*/ 10 w 21"/>
                  <a:gd name="T5" fmla="*/ 4 h 17"/>
                  <a:gd name="T6" fmla="*/ 21 w 21"/>
                  <a:gd name="T7" fmla="*/ 17 h 17"/>
                  <a:gd name="T8" fmla="*/ 21 w 21"/>
                  <a:gd name="T9" fmla="*/ 0 h 17"/>
                  <a:gd name="T10" fmla="*/ 0 60000 65536"/>
                  <a:gd name="T11" fmla="*/ 0 60000 65536"/>
                  <a:gd name="T12" fmla="*/ 0 60000 65536"/>
                  <a:gd name="T13" fmla="*/ 0 60000 65536"/>
                  <a:gd name="T14" fmla="*/ 0 60000 65536"/>
                  <a:gd name="T15" fmla="*/ 0 w 21"/>
                  <a:gd name="T16" fmla="*/ 0 h 17"/>
                  <a:gd name="T17" fmla="*/ 21 w 21"/>
                  <a:gd name="T18" fmla="*/ 17 h 17"/>
                </a:gdLst>
                <a:ahLst/>
                <a:cxnLst>
                  <a:cxn ang="T10">
                    <a:pos x="T0" y="T1"/>
                  </a:cxn>
                  <a:cxn ang="T11">
                    <a:pos x="T2" y="T3"/>
                  </a:cxn>
                  <a:cxn ang="T12">
                    <a:pos x="T4" y="T5"/>
                  </a:cxn>
                  <a:cxn ang="T13">
                    <a:pos x="T6" y="T7"/>
                  </a:cxn>
                  <a:cxn ang="T14">
                    <a:pos x="T8" y="T9"/>
                  </a:cxn>
                </a:cxnLst>
                <a:rect l="T15" t="T16" r="T17" b="T18"/>
                <a:pathLst>
                  <a:path w="21" h="17">
                    <a:moveTo>
                      <a:pt x="21" y="0"/>
                    </a:moveTo>
                    <a:lnTo>
                      <a:pt x="0" y="0"/>
                    </a:lnTo>
                    <a:lnTo>
                      <a:pt x="10" y="4"/>
                    </a:lnTo>
                    <a:lnTo>
                      <a:pt x="21" y="17"/>
                    </a:lnTo>
                    <a:lnTo>
                      <a:pt x="2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7" name="Group 287"/>
            <p:cNvGrpSpPr>
              <a:grpSpLocks/>
            </p:cNvGrpSpPr>
            <p:nvPr/>
          </p:nvGrpSpPr>
          <p:grpSpPr bwMode="auto">
            <a:xfrm>
              <a:off x="3273985" y="3192100"/>
              <a:ext cx="35918" cy="47227"/>
              <a:chOff x="1707" y="1856"/>
              <a:chExt cx="23" cy="32"/>
            </a:xfrm>
          </p:grpSpPr>
          <p:sp>
            <p:nvSpPr>
              <p:cNvPr id="473" name="Freeform 288"/>
              <p:cNvSpPr>
                <a:spLocks/>
              </p:cNvSpPr>
              <p:nvPr/>
            </p:nvSpPr>
            <p:spPr bwMode="auto">
              <a:xfrm>
                <a:off x="1707" y="1856"/>
                <a:ext cx="23" cy="32"/>
              </a:xfrm>
              <a:custGeom>
                <a:avLst/>
                <a:gdLst>
                  <a:gd name="T0" fmla="*/ 13 w 23"/>
                  <a:gd name="T1" fmla="*/ 7 h 32"/>
                  <a:gd name="T2" fmla="*/ 8 w 23"/>
                  <a:gd name="T3" fmla="*/ 0 h 32"/>
                  <a:gd name="T4" fmla="*/ 4 w 23"/>
                  <a:gd name="T5" fmla="*/ 16 h 32"/>
                  <a:gd name="T6" fmla="*/ 0 w 23"/>
                  <a:gd name="T7" fmla="*/ 28 h 32"/>
                  <a:gd name="T8" fmla="*/ 4 w 23"/>
                  <a:gd name="T9" fmla="*/ 32 h 32"/>
                  <a:gd name="T10" fmla="*/ 23 w 23"/>
                  <a:gd name="T11" fmla="*/ 29 h 32"/>
                  <a:gd name="T12" fmla="*/ 13 w 23"/>
                  <a:gd name="T13" fmla="*/ 7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13" y="7"/>
                    </a:moveTo>
                    <a:lnTo>
                      <a:pt x="8" y="0"/>
                    </a:lnTo>
                    <a:lnTo>
                      <a:pt x="4" y="16"/>
                    </a:lnTo>
                    <a:lnTo>
                      <a:pt x="0" y="28"/>
                    </a:lnTo>
                    <a:lnTo>
                      <a:pt x="4" y="32"/>
                    </a:lnTo>
                    <a:lnTo>
                      <a:pt x="23" y="29"/>
                    </a:lnTo>
                    <a:lnTo>
                      <a:pt x="13" y="7"/>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74" name="Freeform 289"/>
              <p:cNvSpPr>
                <a:spLocks/>
              </p:cNvSpPr>
              <p:nvPr/>
            </p:nvSpPr>
            <p:spPr bwMode="auto">
              <a:xfrm>
                <a:off x="1707" y="1856"/>
                <a:ext cx="23" cy="32"/>
              </a:xfrm>
              <a:custGeom>
                <a:avLst/>
                <a:gdLst>
                  <a:gd name="T0" fmla="*/ 13 w 23"/>
                  <a:gd name="T1" fmla="*/ 7 h 32"/>
                  <a:gd name="T2" fmla="*/ 8 w 23"/>
                  <a:gd name="T3" fmla="*/ 0 h 32"/>
                  <a:gd name="T4" fmla="*/ 4 w 23"/>
                  <a:gd name="T5" fmla="*/ 16 h 32"/>
                  <a:gd name="T6" fmla="*/ 0 w 23"/>
                  <a:gd name="T7" fmla="*/ 28 h 32"/>
                  <a:gd name="T8" fmla="*/ 4 w 23"/>
                  <a:gd name="T9" fmla="*/ 32 h 32"/>
                  <a:gd name="T10" fmla="*/ 23 w 23"/>
                  <a:gd name="T11" fmla="*/ 29 h 32"/>
                  <a:gd name="T12" fmla="*/ 13 w 23"/>
                  <a:gd name="T13" fmla="*/ 7 h 32"/>
                  <a:gd name="T14" fmla="*/ 0 60000 65536"/>
                  <a:gd name="T15" fmla="*/ 0 60000 65536"/>
                  <a:gd name="T16" fmla="*/ 0 60000 65536"/>
                  <a:gd name="T17" fmla="*/ 0 60000 65536"/>
                  <a:gd name="T18" fmla="*/ 0 60000 65536"/>
                  <a:gd name="T19" fmla="*/ 0 60000 65536"/>
                  <a:gd name="T20" fmla="*/ 0 60000 65536"/>
                  <a:gd name="T21" fmla="*/ 0 w 23"/>
                  <a:gd name="T22" fmla="*/ 0 h 32"/>
                  <a:gd name="T23" fmla="*/ 23 w 23"/>
                  <a:gd name="T24" fmla="*/ 32 h 3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 h="32">
                    <a:moveTo>
                      <a:pt x="13" y="7"/>
                    </a:moveTo>
                    <a:lnTo>
                      <a:pt x="8" y="0"/>
                    </a:lnTo>
                    <a:lnTo>
                      <a:pt x="4" y="16"/>
                    </a:lnTo>
                    <a:lnTo>
                      <a:pt x="0" y="28"/>
                    </a:lnTo>
                    <a:lnTo>
                      <a:pt x="4" y="32"/>
                    </a:lnTo>
                    <a:lnTo>
                      <a:pt x="23" y="29"/>
                    </a:lnTo>
                    <a:lnTo>
                      <a:pt x="13" y="7"/>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8" name="Group 290"/>
            <p:cNvGrpSpPr>
              <a:grpSpLocks/>
            </p:cNvGrpSpPr>
            <p:nvPr/>
          </p:nvGrpSpPr>
          <p:grpSpPr bwMode="auto">
            <a:xfrm>
              <a:off x="3294286" y="3658467"/>
              <a:ext cx="29671" cy="22138"/>
              <a:chOff x="1720" y="2172"/>
              <a:chExt cx="19" cy="15"/>
            </a:xfrm>
          </p:grpSpPr>
          <p:sp>
            <p:nvSpPr>
              <p:cNvPr id="471" name="Freeform 291"/>
              <p:cNvSpPr>
                <a:spLocks/>
              </p:cNvSpPr>
              <p:nvPr/>
            </p:nvSpPr>
            <p:spPr bwMode="auto">
              <a:xfrm>
                <a:off x="1720" y="2172"/>
                <a:ext cx="19" cy="15"/>
              </a:xfrm>
              <a:custGeom>
                <a:avLst/>
                <a:gdLst>
                  <a:gd name="T0" fmla="*/ 16 w 19"/>
                  <a:gd name="T1" fmla="*/ 0 h 15"/>
                  <a:gd name="T2" fmla="*/ 0 w 19"/>
                  <a:gd name="T3" fmla="*/ 0 h 15"/>
                  <a:gd name="T4" fmla="*/ 18 w 19"/>
                  <a:gd name="T5" fmla="*/ 15 h 15"/>
                  <a:gd name="T6" fmla="*/ 19 w 19"/>
                  <a:gd name="T7" fmla="*/ 8 h 15"/>
                  <a:gd name="T8" fmla="*/ 16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6" y="0"/>
                    </a:moveTo>
                    <a:lnTo>
                      <a:pt x="0" y="0"/>
                    </a:lnTo>
                    <a:lnTo>
                      <a:pt x="18" y="15"/>
                    </a:lnTo>
                    <a:lnTo>
                      <a:pt x="19" y="8"/>
                    </a:lnTo>
                    <a:lnTo>
                      <a:pt x="16"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72" name="Freeform 292"/>
              <p:cNvSpPr>
                <a:spLocks/>
              </p:cNvSpPr>
              <p:nvPr/>
            </p:nvSpPr>
            <p:spPr bwMode="auto">
              <a:xfrm>
                <a:off x="1720" y="2172"/>
                <a:ext cx="19" cy="15"/>
              </a:xfrm>
              <a:custGeom>
                <a:avLst/>
                <a:gdLst>
                  <a:gd name="T0" fmla="*/ 16 w 19"/>
                  <a:gd name="T1" fmla="*/ 0 h 15"/>
                  <a:gd name="T2" fmla="*/ 0 w 19"/>
                  <a:gd name="T3" fmla="*/ 0 h 15"/>
                  <a:gd name="T4" fmla="*/ 18 w 19"/>
                  <a:gd name="T5" fmla="*/ 15 h 15"/>
                  <a:gd name="T6" fmla="*/ 19 w 19"/>
                  <a:gd name="T7" fmla="*/ 8 h 15"/>
                  <a:gd name="T8" fmla="*/ 16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6" y="0"/>
                    </a:moveTo>
                    <a:lnTo>
                      <a:pt x="0" y="0"/>
                    </a:lnTo>
                    <a:lnTo>
                      <a:pt x="18" y="15"/>
                    </a:lnTo>
                    <a:lnTo>
                      <a:pt x="19" y="8"/>
                    </a:lnTo>
                    <a:lnTo>
                      <a:pt x="16"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9" name="Group 293"/>
            <p:cNvGrpSpPr>
              <a:grpSpLocks/>
            </p:cNvGrpSpPr>
            <p:nvPr/>
          </p:nvGrpSpPr>
          <p:grpSpPr bwMode="auto">
            <a:xfrm>
              <a:off x="3308341" y="3519738"/>
              <a:ext cx="35918" cy="29517"/>
              <a:chOff x="1729" y="2078"/>
              <a:chExt cx="23" cy="20"/>
            </a:xfrm>
          </p:grpSpPr>
          <p:sp>
            <p:nvSpPr>
              <p:cNvPr id="469" name="Freeform 294"/>
              <p:cNvSpPr>
                <a:spLocks/>
              </p:cNvSpPr>
              <p:nvPr/>
            </p:nvSpPr>
            <p:spPr bwMode="auto">
              <a:xfrm>
                <a:off x="1729" y="2078"/>
                <a:ext cx="23" cy="20"/>
              </a:xfrm>
              <a:custGeom>
                <a:avLst/>
                <a:gdLst>
                  <a:gd name="T0" fmla="*/ 19 w 23"/>
                  <a:gd name="T1" fmla="*/ 0 h 20"/>
                  <a:gd name="T2" fmla="*/ 0 w 23"/>
                  <a:gd name="T3" fmla="*/ 20 h 20"/>
                  <a:gd name="T4" fmla="*/ 23 w 23"/>
                  <a:gd name="T5" fmla="*/ 13 h 20"/>
                  <a:gd name="T6" fmla="*/ 19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19" y="0"/>
                    </a:moveTo>
                    <a:lnTo>
                      <a:pt x="0" y="20"/>
                    </a:lnTo>
                    <a:lnTo>
                      <a:pt x="23" y="13"/>
                    </a:lnTo>
                    <a:lnTo>
                      <a:pt x="19"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70" name="Freeform 295"/>
              <p:cNvSpPr>
                <a:spLocks/>
              </p:cNvSpPr>
              <p:nvPr/>
            </p:nvSpPr>
            <p:spPr bwMode="auto">
              <a:xfrm>
                <a:off x="1729" y="2078"/>
                <a:ext cx="23" cy="20"/>
              </a:xfrm>
              <a:custGeom>
                <a:avLst/>
                <a:gdLst>
                  <a:gd name="T0" fmla="*/ 19 w 23"/>
                  <a:gd name="T1" fmla="*/ 0 h 20"/>
                  <a:gd name="T2" fmla="*/ 0 w 23"/>
                  <a:gd name="T3" fmla="*/ 20 h 20"/>
                  <a:gd name="T4" fmla="*/ 23 w 23"/>
                  <a:gd name="T5" fmla="*/ 13 h 20"/>
                  <a:gd name="T6" fmla="*/ 19 w 23"/>
                  <a:gd name="T7" fmla="*/ 0 h 20"/>
                  <a:gd name="T8" fmla="*/ 0 60000 65536"/>
                  <a:gd name="T9" fmla="*/ 0 60000 65536"/>
                  <a:gd name="T10" fmla="*/ 0 60000 65536"/>
                  <a:gd name="T11" fmla="*/ 0 60000 65536"/>
                  <a:gd name="T12" fmla="*/ 0 w 23"/>
                  <a:gd name="T13" fmla="*/ 0 h 20"/>
                  <a:gd name="T14" fmla="*/ 23 w 23"/>
                  <a:gd name="T15" fmla="*/ 20 h 20"/>
                </a:gdLst>
                <a:ahLst/>
                <a:cxnLst>
                  <a:cxn ang="T8">
                    <a:pos x="T0" y="T1"/>
                  </a:cxn>
                  <a:cxn ang="T9">
                    <a:pos x="T2" y="T3"/>
                  </a:cxn>
                  <a:cxn ang="T10">
                    <a:pos x="T4" y="T5"/>
                  </a:cxn>
                  <a:cxn ang="T11">
                    <a:pos x="T6" y="T7"/>
                  </a:cxn>
                </a:cxnLst>
                <a:rect l="T12" t="T13" r="T14" b="T15"/>
                <a:pathLst>
                  <a:path w="23" h="20">
                    <a:moveTo>
                      <a:pt x="19" y="0"/>
                    </a:moveTo>
                    <a:lnTo>
                      <a:pt x="0" y="20"/>
                    </a:lnTo>
                    <a:lnTo>
                      <a:pt x="23" y="13"/>
                    </a:lnTo>
                    <a:lnTo>
                      <a:pt x="19"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0" name="Group 296"/>
            <p:cNvGrpSpPr>
              <a:grpSpLocks/>
            </p:cNvGrpSpPr>
            <p:nvPr/>
          </p:nvGrpSpPr>
          <p:grpSpPr bwMode="auto">
            <a:xfrm>
              <a:off x="3224012" y="3037136"/>
              <a:ext cx="18740" cy="17710"/>
              <a:chOff x="1675" y="1751"/>
              <a:chExt cx="12" cy="12"/>
            </a:xfrm>
          </p:grpSpPr>
          <p:sp>
            <p:nvSpPr>
              <p:cNvPr id="467" name="Freeform 297"/>
              <p:cNvSpPr>
                <a:spLocks/>
              </p:cNvSpPr>
              <p:nvPr/>
            </p:nvSpPr>
            <p:spPr bwMode="auto">
              <a:xfrm>
                <a:off x="1675" y="1751"/>
                <a:ext cx="12" cy="12"/>
              </a:xfrm>
              <a:custGeom>
                <a:avLst/>
                <a:gdLst>
                  <a:gd name="T0" fmla="*/ 10 w 12"/>
                  <a:gd name="T1" fmla="*/ 3 h 12"/>
                  <a:gd name="T2" fmla="*/ 9 w 12"/>
                  <a:gd name="T3" fmla="*/ 0 h 12"/>
                  <a:gd name="T4" fmla="*/ 0 w 12"/>
                  <a:gd name="T5" fmla="*/ 5 h 12"/>
                  <a:gd name="T6" fmla="*/ 12 w 12"/>
                  <a:gd name="T7" fmla="*/ 12 h 12"/>
                  <a:gd name="T8" fmla="*/ 10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0" y="3"/>
                    </a:moveTo>
                    <a:lnTo>
                      <a:pt x="9" y="0"/>
                    </a:lnTo>
                    <a:lnTo>
                      <a:pt x="0" y="5"/>
                    </a:lnTo>
                    <a:lnTo>
                      <a:pt x="12" y="12"/>
                    </a:lnTo>
                    <a:lnTo>
                      <a:pt x="10" y="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68" name="Freeform 298"/>
              <p:cNvSpPr>
                <a:spLocks/>
              </p:cNvSpPr>
              <p:nvPr/>
            </p:nvSpPr>
            <p:spPr bwMode="auto">
              <a:xfrm>
                <a:off x="1675" y="1751"/>
                <a:ext cx="12" cy="12"/>
              </a:xfrm>
              <a:custGeom>
                <a:avLst/>
                <a:gdLst>
                  <a:gd name="T0" fmla="*/ 10 w 12"/>
                  <a:gd name="T1" fmla="*/ 3 h 12"/>
                  <a:gd name="T2" fmla="*/ 9 w 12"/>
                  <a:gd name="T3" fmla="*/ 0 h 12"/>
                  <a:gd name="T4" fmla="*/ 0 w 12"/>
                  <a:gd name="T5" fmla="*/ 5 h 12"/>
                  <a:gd name="T6" fmla="*/ 12 w 12"/>
                  <a:gd name="T7" fmla="*/ 12 h 12"/>
                  <a:gd name="T8" fmla="*/ 10 w 12"/>
                  <a:gd name="T9" fmla="*/ 3 h 12"/>
                  <a:gd name="T10" fmla="*/ 0 60000 65536"/>
                  <a:gd name="T11" fmla="*/ 0 60000 65536"/>
                  <a:gd name="T12" fmla="*/ 0 60000 65536"/>
                  <a:gd name="T13" fmla="*/ 0 60000 65536"/>
                  <a:gd name="T14" fmla="*/ 0 60000 65536"/>
                  <a:gd name="T15" fmla="*/ 0 w 12"/>
                  <a:gd name="T16" fmla="*/ 0 h 12"/>
                  <a:gd name="T17" fmla="*/ 12 w 12"/>
                  <a:gd name="T18" fmla="*/ 12 h 12"/>
                </a:gdLst>
                <a:ahLst/>
                <a:cxnLst>
                  <a:cxn ang="T10">
                    <a:pos x="T0" y="T1"/>
                  </a:cxn>
                  <a:cxn ang="T11">
                    <a:pos x="T2" y="T3"/>
                  </a:cxn>
                  <a:cxn ang="T12">
                    <a:pos x="T4" y="T5"/>
                  </a:cxn>
                  <a:cxn ang="T13">
                    <a:pos x="T6" y="T7"/>
                  </a:cxn>
                  <a:cxn ang="T14">
                    <a:pos x="T8" y="T9"/>
                  </a:cxn>
                </a:cxnLst>
                <a:rect l="T15" t="T16" r="T17" b="T18"/>
                <a:pathLst>
                  <a:path w="12" h="12">
                    <a:moveTo>
                      <a:pt x="10" y="3"/>
                    </a:moveTo>
                    <a:lnTo>
                      <a:pt x="9" y="0"/>
                    </a:lnTo>
                    <a:lnTo>
                      <a:pt x="0" y="5"/>
                    </a:lnTo>
                    <a:lnTo>
                      <a:pt x="12" y="12"/>
                    </a:lnTo>
                    <a:lnTo>
                      <a:pt x="10" y="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1" name="Group 299"/>
            <p:cNvGrpSpPr>
              <a:grpSpLocks/>
            </p:cNvGrpSpPr>
            <p:nvPr/>
          </p:nvGrpSpPr>
          <p:grpSpPr bwMode="auto">
            <a:xfrm>
              <a:off x="3267738" y="2948585"/>
              <a:ext cx="76520" cy="61986"/>
              <a:chOff x="1703" y="1691"/>
              <a:chExt cx="49" cy="42"/>
            </a:xfrm>
          </p:grpSpPr>
          <p:sp>
            <p:nvSpPr>
              <p:cNvPr id="465" name="Freeform 300"/>
              <p:cNvSpPr>
                <a:spLocks/>
              </p:cNvSpPr>
              <p:nvPr/>
            </p:nvSpPr>
            <p:spPr bwMode="auto">
              <a:xfrm>
                <a:off x="1703" y="1691"/>
                <a:ext cx="49" cy="42"/>
              </a:xfrm>
              <a:custGeom>
                <a:avLst/>
                <a:gdLst>
                  <a:gd name="T0" fmla="*/ 49 w 49"/>
                  <a:gd name="T1" fmla="*/ 13 h 42"/>
                  <a:gd name="T2" fmla="*/ 44 w 49"/>
                  <a:gd name="T3" fmla="*/ 0 h 42"/>
                  <a:gd name="T4" fmla="*/ 18 w 49"/>
                  <a:gd name="T5" fmla="*/ 22 h 42"/>
                  <a:gd name="T6" fmla="*/ 11 w 49"/>
                  <a:gd name="T7" fmla="*/ 24 h 42"/>
                  <a:gd name="T8" fmla="*/ 0 w 49"/>
                  <a:gd name="T9" fmla="*/ 19 h 42"/>
                  <a:gd name="T10" fmla="*/ 6 w 49"/>
                  <a:gd name="T11" fmla="*/ 42 h 42"/>
                  <a:gd name="T12" fmla="*/ 15 w 49"/>
                  <a:gd name="T13" fmla="*/ 36 h 42"/>
                  <a:gd name="T14" fmla="*/ 30 w 49"/>
                  <a:gd name="T15" fmla="*/ 40 h 42"/>
                  <a:gd name="T16" fmla="*/ 29 w 49"/>
                  <a:gd name="T17" fmla="*/ 32 h 42"/>
                  <a:gd name="T18" fmla="*/ 46 w 49"/>
                  <a:gd name="T19" fmla="*/ 24 h 42"/>
                  <a:gd name="T20" fmla="*/ 49 w 49"/>
                  <a:gd name="T21" fmla="*/ 13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2"/>
                  <a:gd name="T35" fmla="*/ 49 w 4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2">
                    <a:moveTo>
                      <a:pt x="49" y="13"/>
                    </a:moveTo>
                    <a:lnTo>
                      <a:pt x="44" y="0"/>
                    </a:lnTo>
                    <a:lnTo>
                      <a:pt x="18" y="22"/>
                    </a:lnTo>
                    <a:lnTo>
                      <a:pt x="11" y="24"/>
                    </a:lnTo>
                    <a:lnTo>
                      <a:pt x="0" y="19"/>
                    </a:lnTo>
                    <a:lnTo>
                      <a:pt x="6" y="42"/>
                    </a:lnTo>
                    <a:lnTo>
                      <a:pt x="15" y="36"/>
                    </a:lnTo>
                    <a:lnTo>
                      <a:pt x="30" y="40"/>
                    </a:lnTo>
                    <a:lnTo>
                      <a:pt x="29" y="32"/>
                    </a:lnTo>
                    <a:lnTo>
                      <a:pt x="46" y="24"/>
                    </a:lnTo>
                    <a:lnTo>
                      <a:pt x="49" y="1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66" name="Freeform 301"/>
              <p:cNvSpPr>
                <a:spLocks/>
              </p:cNvSpPr>
              <p:nvPr/>
            </p:nvSpPr>
            <p:spPr bwMode="auto">
              <a:xfrm>
                <a:off x="1703" y="1691"/>
                <a:ext cx="49" cy="42"/>
              </a:xfrm>
              <a:custGeom>
                <a:avLst/>
                <a:gdLst>
                  <a:gd name="T0" fmla="*/ 49 w 49"/>
                  <a:gd name="T1" fmla="*/ 13 h 42"/>
                  <a:gd name="T2" fmla="*/ 44 w 49"/>
                  <a:gd name="T3" fmla="*/ 0 h 42"/>
                  <a:gd name="T4" fmla="*/ 18 w 49"/>
                  <a:gd name="T5" fmla="*/ 22 h 42"/>
                  <a:gd name="T6" fmla="*/ 11 w 49"/>
                  <a:gd name="T7" fmla="*/ 24 h 42"/>
                  <a:gd name="T8" fmla="*/ 0 w 49"/>
                  <a:gd name="T9" fmla="*/ 19 h 42"/>
                  <a:gd name="T10" fmla="*/ 6 w 49"/>
                  <a:gd name="T11" fmla="*/ 42 h 42"/>
                  <a:gd name="T12" fmla="*/ 15 w 49"/>
                  <a:gd name="T13" fmla="*/ 36 h 42"/>
                  <a:gd name="T14" fmla="*/ 30 w 49"/>
                  <a:gd name="T15" fmla="*/ 40 h 42"/>
                  <a:gd name="T16" fmla="*/ 29 w 49"/>
                  <a:gd name="T17" fmla="*/ 32 h 42"/>
                  <a:gd name="T18" fmla="*/ 46 w 49"/>
                  <a:gd name="T19" fmla="*/ 24 h 42"/>
                  <a:gd name="T20" fmla="*/ 49 w 49"/>
                  <a:gd name="T21" fmla="*/ 13 h 4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9"/>
                  <a:gd name="T34" fmla="*/ 0 h 42"/>
                  <a:gd name="T35" fmla="*/ 49 w 49"/>
                  <a:gd name="T36" fmla="*/ 42 h 4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9" h="42">
                    <a:moveTo>
                      <a:pt x="49" y="13"/>
                    </a:moveTo>
                    <a:lnTo>
                      <a:pt x="44" y="0"/>
                    </a:lnTo>
                    <a:lnTo>
                      <a:pt x="18" y="22"/>
                    </a:lnTo>
                    <a:lnTo>
                      <a:pt x="11" y="24"/>
                    </a:lnTo>
                    <a:lnTo>
                      <a:pt x="0" y="19"/>
                    </a:lnTo>
                    <a:lnTo>
                      <a:pt x="6" y="42"/>
                    </a:lnTo>
                    <a:lnTo>
                      <a:pt x="15" y="36"/>
                    </a:lnTo>
                    <a:lnTo>
                      <a:pt x="30" y="40"/>
                    </a:lnTo>
                    <a:lnTo>
                      <a:pt x="29" y="32"/>
                    </a:lnTo>
                    <a:lnTo>
                      <a:pt x="46" y="24"/>
                    </a:lnTo>
                    <a:lnTo>
                      <a:pt x="49" y="1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2" name="Group 302"/>
            <p:cNvGrpSpPr>
              <a:grpSpLocks/>
            </p:cNvGrpSpPr>
            <p:nvPr/>
          </p:nvGrpSpPr>
          <p:grpSpPr bwMode="auto">
            <a:xfrm>
              <a:off x="3273985" y="3060749"/>
              <a:ext cx="64027" cy="69365"/>
              <a:chOff x="1707" y="1767"/>
              <a:chExt cx="41" cy="47"/>
            </a:xfrm>
          </p:grpSpPr>
          <p:sp>
            <p:nvSpPr>
              <p:cNvPr id="463" name="Freeform 303"/>
              <p:cNvSpPr>
                <a:spLocks/>
              </p:cNvSpPr>
              <p:nvPr/>
            </p:nvSpPr>
            <p:spPr bwMode="auto">
              <a:xfrm>
                <a:off x="1707" y="1767"/>
                <a:ext cx="41" cy="47"/>
              </a:xfrm>
              <a:custGeom>
                <a:avLst/>
                <a:gdLst>
                  <a:gd name="T0" fmla="*/ 29 w 41"/>
                  <a:gd name="T1" fmla="*/ 6 h 47"/>
                  <a:gd name="T2" fmla="*/ 17 w 41"/>
                  <a:gd name="T3" fmla="*/ 0 h 47"/>
                  <a:gd name="T4" fmla="*/ 11 w 41"/>
                  <a:gd name="T5" fmla="*/ 7 h 47"/>
                  <a:gd name="T6" fmla="*/ 4 w 41"/>
                  <a:gd name="T7" fmla="*/ 11 h 47"/>
                  <a:gd name="T8" fmla="*/ 0 w 41"/>
                  <a:gd name="T9" fmla="*/ 20 h 47"/>
                  <a:gd name="T10" fmla="*/ 8 w 41"/>
                  <a:gd name="T11" fmla="*/ 25 h 47"/>
                  <a:gd name="T12" fmla="*/ 17 w 41"/>
                  <a:gd name="T13" fmla="*/ 42 h 47"/>
                  <a:gd name="T14" fmla="*/ 32 w 41"/>
                  <a:gd name="T15" fmla="*/ 47 h 47"/>
                  <a:gd name="T16" fmla="*/ 41 w 41"/>
                  <a:gd name="T17" fmla="*/ 47 h 47"/>
                  <a:gd name="T18" fmla="*/ 25 w 41"/>
                  <a:gd name="T19" fmla="*/ 34 h 47"/>
                  <a:gd name="T20" fmla="*/ 29 w 41"/>
                  <a:gd name="T21" fmla="*/ 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9" y="6"/>
                    </a:moveTo>
                    <a:lnTo>
                      <a:pt x="17" y="0"/>
                    </a:lnTo>
                    <a:lnTo>
                      <a:pt x="11" y="7"/>
                    </a:lnTo>
                    <a:lnTo>
                      <a:pt x="4" y="11"/>
                    </a:lnTo>
                    <a:lnTo>
                      <a:pt x="0" y="20"/>
                    </a:lnTo>
                    <a:lnTo>
                      <a:pt x="8" y="25"/>
                    </a:lnTo>
                    <a:lnTo>
                      <a:pt x="17" y="42"/>
                    </a:lnTo>
                    <a:lnTo>
                      <a:pt x="32" y="47"/>
                    </a:lnTo>
                    <a:lnTo>
                      <a:pt x="41" y="47"/>
                    </a:lnTo>
                    <a:lnTo>
                      <a:pt x="25" y="34"/>
                    </a:lnTo>
                    <a:lnTo>
                      <a:pt x="29" y="6"/>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64" name="Freeform 304"/>
              <p:cNvSpPr>
                <a:spLocks/>
              </p:cNvSpPr>
              <p:nvPr/>
            </p:nvSpPr>
            <p:spPr bwMode="auto">
              <a:xfrm>
                <a:off x="1707" y="1767"/>
                <a:ext cx="41" cy="47"/>
              </a:xfrm>
              <a:custGeom>
                <a:avLst/>
                <a:gdLst>
                  <a:gd name="T0" fmla="*/ 29 w 41"/>
                  <a:gd name="T1" fmla="*/ 6 h 47"/>
                  <a:gd name="T2" fmla="*/ 17 w 41"/>
                  <a:gd name="T3" fmla="*/ 0 h 47"/>
                  <a:gd name="T4" fmla="*/ 11 w 41"/>
                  <a:gd name="T5" fmla="*/ 7 h 47"/>
                  <a:gd name="T6" fmla="*/ 4 w 41"/>
                  <a:gd name="T7" fmla="*/ 11 h 47"/>
                  <a:gd name="T8" fmla="*/ 0 w 41"/>
                  <a:gd name="T9" fmla="*/ 20 h 47"/>
                  <a:gd name="T10" fmla="*/ 8 w 41"/>
                  <a:gd name="T11" fmla="*/ 25 h 47"/>
                  <a:gd name="T12" fmla="*/ 17 w 41"/>
                  <a:gd name="T13" fmla="*/ 42 h 47"/>
                  <a:gd name="T14" fmla="*/ 32 w 41"/>
                  <a:gd name="T15" fmla="*/ 47 h 47"/>
                  <a:gd name="T16" fmla="*/ 41 w 41"/>
                  <a:gd name="T17" fmla="*/ 47 h 47"/>
                  <a:gd name="T18" fmla="*/ 25 w 41"/>
                  <a:gd name="T19" fmla="*/ 34 h 47"/>
                  <a:gd name="T20" fmla="*/ 29 w 41"/>
                  <a:gd name="T21" fmla="*/ 6 h 4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
                  <a:gd name="T34" fmla="*/ 0 h 47"/>
                  <a:gd name="T35" fmla="*/ 41 w 41"/>
                  <a:gd name="T36" fmla="*/ 47 h 4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 h="47">
                    <a:moveTo>
                      <a:pt x="29" y="6"/>
                    </a:moveTo>
                    <a:lnTo>
                      <a:pt x="17" y="0"/>
                    </a:lnTo>
                    <a:lnTo>
                      <a:pt x="11" y="7"/>
                    </a:lnTo>
                    <a:lnTo>
                      <a:pt x="4" y="11"/>
                    </a:lnTo>
                    <a:lnTo>
                      <a:pt x="0" y="20"/>
                    </a:lnTo>
                    <a:lnTo>
                      <a:pt x="8" y="25"/>
                    </a:lnTo>
                    <a:lnTo>
                      <a:pt x="17" y="42"/>
                    </a:lnTo>
                    <a:lnTo>
                      <a:pt x="32" y="47"/>
                    </a:lnTo>
                    <a:lnTo>
                      <a:pt x="41" y="47"/>
                    </a:lnTo>
                    <a:lnTo>
                      <a:pt x="25" y="34"/>
                    </a:lnTo>
                    <a:lnTo>
                      <a:pt x="29" y="6"/>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3" name="Group 305"/>
            <p:cNvGrpSpPr>
              <a:grpSpLocks/>
            </p:cNvGrpSpPr>
            <p:nvPr/>
          </p:nvGrpSpPr>
          <p:grpSpPr bwMode="auto">
            <a:xfrm>
              <a:off x="3085026" y="2961868"/>
              <a:ext cx="727725" cy="1114264"/>
              <a:chOff x="1586" y="1700"/>
              <a:chExt cx="466" cy="755"/>
            </a:xfrm>
          </p:grpSpPr>
          <p:sp>
            <p:nvSpPr>
              <p:cNvPr id="461" name="Freeform 306"/>
              <p:cNvSpPr>
                <a:spLocks/>
              </p:cNvSpPr>
              <p:nvPr/>
            </p:nvSpPr>
            <p:spPr bwMode="auto">
              <a:xfrm>
                <a:off x="1586" y="1700"/>
                <a:ext cx="466" cy="755"/>
              </a:xfrm>
              <a:custGeom>
                <a:avLst/>
                <a:gdLst>
                  <a:gd name="T0" fmla="*/ 236 w 466"/>
                  <a:gd name="T1" fmla="*/ 237 h 755"/>
                  <a:gd name="T2" fmla="*/ 298 w 466"/>
                  <a:gd name="T3" fmla="*/ 231 h 755"/>
                  <a:gd name="T4" fmla="*/ 306 w 466"/>
                  <a:gd name="T5" fmla="*/ 204 h 755"/>
                  <a:gd name="T6" fmla="*/ 343 w 466"/>
                  <a:gd name="T7" fmla="*/ 107 h 755"/>
                  <a:gd name="T8" fmla="*/ 244 w 466"/>
                  <a:gd name="T9" fmla="*/ 98 h 755"/>
                  <a:gd name="T10" fmla="*/ 262 w 466"/>
                  <a:gd name="T11" fmla="*/ 78 h 755"/>
                  <a:gd name="T12" fmla="*/ 313 w 466"/>
                  <a:gd name="T13" fmla="*/ 35 h 755"/>
                  <a:gd name="T14" fmla="*/ 240 w 466"/>
                  <a:gd name="T15" fmla="*/ 10 h 755"/>
                  <a:gd name="T16" fmla="*/ 224 w 466"/>
                  <a:gd name="T17" fmla="*/ 26 h 755"/>
                  <a:gd name="T18" fmla="*/ 197 w 466"/>
                  <a:gd name="T19" fmla="*/ 53 h 755"/>
                  <a:gd name="T20" fmla="*/ 174 w 466"/>
                  <a:gd name="T21" fmla="*/ 84 h 755"/>
                  <a:gd name="T22" fmla="*/ 175 w 466"/>
                  <a:gd name="T23" fmla="*/ 113 h 755"/>
                  <a:gd name="T24" fmla="*/ 148 w 466"/>
                  <a:gd name="T25" fmla="*/ 134 h 755"/>
                  <a:gd name="T26" fmla="*/ 152 w 466"/>
                  <a:gd name="T27" fmla="*/ 157 h 755"/>
                  <a:gd name="T28" fmla="*/ 174 w 466"/>
                  <a:gd name="T29" fmla="*/ 147 h 755"/>
                  <a:gd name="T30" fmla="*/ 165 w 466"/>
                  <a:gd name="T31" fmla="*/ 182 h 755"/>
                  <a:gd name="T32" fmla="*/ 147 w 466"/>
                  <a:gd name="T33" fmla="*/ 206 h 755"/>
                  <a:gd name="T34" fmla="*/ 129 w 466"/>
                  <a:gd name="T35" fmla="*/ 248 h 755"/>
                  <a:gd name="T36" fmla="*/ 147 w 466"/>
                  <a:gd name="T37" fmla="*/ 226 h 755"/>
                  <a:gd name="T38" fmla="*/ 156 w 466"/>
                  <a:gd name="T39" fmla="*/ 237 h 755"/>
                  <a:gd name="T40" fmla="*/ 179 w 466"/>
                  <a:gd name="T41" fmla="*/ 232 h 755"/>
                  <a:gd name="T42" fmla="*/ 163 w 466"/>
                  <a:gd name="T43" fmla="*/ 292 h 755"/>
                  <a:gd name="T44" fmla="*/ 147 w 466"/>
                  <a:gd name="T45" fmla="*/ 335 h 755"/>
                  <a:gd name="T46" fmla="*/ 188 w 466"/>
                  <a:gd name="T47" fmla="*/ 348 h 755"/>
                  <a:gd name="T48" fmla="*/ 242 w 466"/>
                  <a:gd name="T49" fmla="*/ 344 h 755"/>
                  <a:gd name="T50" fmla="*/ 227 w 466"/>
                  <a:gd name="T51" fmla="*/ 421 h 755"/>
                  <a:gd name="T52" fmla="*/ 235 w 466"/>
                  <a:gd name="T53" fmla="*/ 456 h 755"/>
                  <a:gd name="T54" fmla="*/ 213 w 466"/>
                  <a:gd name="T55" fmla="*/ 494 h 755"/>
                  <a:gd name="T56" fmla="*/ 116 w 466"/>
                  <a:gd name="T57" fmla="*/ 514 h 755"/>
                  <a:gd name="T58" fmla="*/ 147 w 466"/>
                  <a:gd name="T59" fmla="*/ 538 h 755"/>
                  <a:gd name="T60" fmla="*/ 65 w 466"/>
                  <a:gd name="T61" fmla="*/ 589 h 755"/>
                  <a:gd name="T62" fmla="*/ 91 w 466"/>
                  <a:gd name="T63" fmla="*/ 619 h 755"/>
                  <a:gd name="T64" fmla="*/ 114 w 466"/>
                  <a:gd name="T65" fmla="*/ 629 h 755"/>
                  <a:gd name="T66" fmla="*/ 168 w 466"/>
                  <a:gd name="T67" fmla="*/ 662 h 755"/>
                  <a:gd name="T68" fmla="*/ 213 w 466"/>
                  <a:gd name="T69" fmla="*/ 644 h 755"/>
                  <a:gd name="T70" fmla="*/ 105 w 466"/>
                  <a:gd name="T71" fmla="*/ 672 h 755"/>
                  <a:gd name="T72" fmla="*/ 43 w 466"/>
                  <a:gd name="T73" fmla="*/ 723 h 755"/>
                  <a:gd name="T74" fmla="*/ 36 w 466"/>
                  <a:gd name="T75" fmla="*/ 755 h 755"/>
                  <a:gd name="T76" fmla="*/ 74 w 466"/>
                  <a:gd name="T77" fmla="*/ 739 h 755"/>
                  <a:gd name="T78" fmla="*/ 117 w 466"/>
                  <a:gd name="T79" fmla="*/ 755 h 755"/>
                  <a:gd name="T80" fmla="*/ 165 w 466"/>
                  <a:gd name="T81" fmla="*/ 725 h 755"/>
                  <a:gd name="T82" fmla="*/ 227 w 466"/>
                  <a:gd name="T83" fmla="*/ 742 h 755"/>
                  <a:gd name="T84" fmla="*/ 267 w 466"/>
                  <a:gd name="T85" fmla="*/ 730 h 755"/>
                  <a:gd name="T86" fmla="*/ 314 w 466"/>
                  <a:gd name="T87" fmla="*/ 746 h 755"/>
                  <a:gd name="T88" fmla="*/ 401 w 466"/>
                  <a:gd name="T89" fmla="*/ 748 h 755"/>
                  <a:gd name="T90" fmla="*/ 389 w 466"/>
                  <a:gd name="T91" fmla="*/ 700 h 755"/>
                  <a:gd name="T92" fmla="*/ 402 w 466"/>
                  <a:gd name="T93" fmla="*/ 685 h 755"/>
                  <a:gd name="T94" fmla="*/ 430 w 466"/>
                  <a:gd name="T95" fmla="*/ 667 h 755"/>
                  <a:gd name="T96" fmla="*/ 466 w 466"/>
                  <a:gd name="T97" fmla="*/ 609 h 755"/>
                  <a:gd name="T98" fmla="*/ 386 w 466"/>
                  <a:gd name="T99" fmla="*/ 553 h 755"/>
                  <a:gd name="T100" fmla="*/ 371 w 466"/>
                  <a:gd name="T101" fmla="*/ 482 h 755"/>
                  <a:gd name="T102" fmla="*/ 383 w 466"/>
                  <a:gd name="T103" fmla="*/ 446 h 755"/>
                  <a:gd name="T104" fmla="*/ 332 w 466"/>
                  <a:gd name="T105" fmla="*/ 326 h 7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755"/>
                  <a:gd name="T161" fmla="*/ 466 w 466"/>
                  <a:gd name="T162" fmla="*/ 755 h 7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755">
                    <a:moveTo>
                      <a:pt x="318" y="278"/>
                    </a:moveTo>
                    <a:lnTo>
                      <a:pt x="282" y="248"/>
                    </a:lnTo>
                    <a:lnTo>
                      <a:pt x="236" y="237"/>
                    </a:lnTo>
                    <a:lnTo>
                      <a:pt x="249" y="238"/>
                    </a:lnTo>
                    <a:lnTo>
                      <a:pt x="267" y="239"/>
                    </a:lnTo>
                    <a:lnTo>
                      <a:pt x="298" y="231"/>
                    </a:lnTo>
                    <a:lnTo>
                      <a:pt x="280" y="213"/>
                    </a:lnTo>
                    <a:lnTo>
                      <a:pt x="279" y="210"/>
                    </a:lnTo>
                    <a:lnTo>
                      <a:pt x="306" y="204"/>
                    </a:lnTo>
                    <a:lnTo>
                      <a:pt x="329" y="176"/>
                    </a:lnTo>
                    <a:lnTo>
                      <a:pt x="356" y="135"/>
                    </a:lnTo>
                    <a:lnTo>
                      <a:pt x="343" y="107"/>
                    </a:lnTo>
                    <a:lnTo>
                      <a:pt x="289" y="92"/>
                    </a:lnTo>
                    <a:lnTo>
                      <a:pt x="253" y="96"/>
                    </a:lnTo>
                    <a:lnTo>
                      <a:pt x="244" y="98"/>
                    </a:lnTo>
                    <a:lnTo>
                      <a:pt x="238" y="91"/>
                    </a:lnTo>
                    <a:lnTo>
                      <a:pt x="255" y="84"/>
                    </a:lnTo>
                    <a:lnTo>
                      <a:pt x="262" y="78"/>
                    </a:lnTo>
                    <a:lnTo>
                      <a:pt x="253" y="71"/>
                    </a:lnTo>
                    <a:lnTo>
                      <a:pt x="264" y="63"/>
                    </a:lnTo>
                    <a:lnTo>
                      <a:pt x="313" y="35"/>
                    </a:lnTo>
                    <a:lnTo>
                      <a:pt x="309" y="8"/>
                    </a:lnTo>
                    <a:lnTo>
                      <a:pt x="266" y="8"/>
                    </a:lnTo>
                    <a:lnTo>
                      <a:pt x="240" y="10"/>
                    </a:lnTo>
                    <a:lnTo>
                      <a:pt x="236" y="0"/>
                    </a:lnTo>
                    <a:lnTo>
                      <a:pt x="224" y="10"/>
                    </a:lnTo>
                    <a:lnTo>
                      <a:pt x="224" y="26"/>
                    </a:lnTo>
                    <a:lnTo>
                      <a:pt x="202" y="22"/>
                    </a:lnTo>
                    <a:lnTo>
                      <a:pt x="197" y="42"/>
                    </a:lnTo>
                    <a:lnTo>
                      <a:pt x="197" y="53"/>
                    </a:lnTo>
                    <a:lnTo>
                      <a:pt x="183" y="48"/>
                    </a:lnTo>
                    <a:lnTo>
                      <a:pt x="170" y="59"/>
                    </a:lnTo>
                    <a:lnTo>
                      <a:pt x="174" y="84"/>
                    </a:lnTo>
                    <a:lnTo>
                      <a:pt x="165" y="98"/>
                    </a:lnTo>
                    <a:lnTo>
                      <a:pt x="170" y="101"/>
                    </a:lnTo>
                    <a:lnTo>
                      <a:pt x="175" y="113"/>
                    </a:lnTo>
                    <a:lnTo>
                      <a:pt x="175" y="123"/>
                    </a:lnTo>
                    <a:lnTo>
                      <a:pt x="156" y="125"/>
                    </a:lnTo>
                    <a:lnTo>
                      <a:pt x="148" y="134"/>
                    </a:lnTo>
                    <a:lnTo>
                      <a:pt x="150" y="148"/>
                    </a:lnTo>
                    <a:lnTo>
                      <a:pt x="126" y="148"/>
                    </a:lnTo>
                    <a:lnTo>
                      <a:pt x="152" y="157"/>
                    </a:lnTo>
                    <a:lnTo>
                      <a:pt x="137" y="159"/>
                    </a:lnTo>
                    <a:lnTo>
                      <a:pt x="153" y="173"/>
                    </a:lnTo>
                    <a:lnTo>
                      <a:pt x="174" y="147"/>
                    </a:lnTo>
                    <a:lnTo>
                      <a:pt x="179" y="164"/>
                    </a:lnTo>
                    <a:lnTo>
                      <a:pt x="170" y="167"/>
                    </a:lnTo>
                    <a:lnTo>
                      <a:pt x="165" y="182"/>
                    </a:lnTo>
                    <a:lnTo>
                      <a:pt x="179" y="178"/>
                    </a:lnTo>
                    <a:lnTo>
                      <a:pt x="148" y="191"/>
                    </a:lnTo>
                    <a:lnTo>
                      <a:pt x="147" y="206"/>
                    </a:lnTo>
                    <a:lnTo>
                      <a:pt x="135" y="222"/>
                    </a:lnTo>
                    <a:lnTo>
                      <a:pt x="134" y="234"/>
                    </a:lnTo>
                    <a:lnTo>
                      <a:pt x="129" y="248"/>
                    </a:lnTo>
                    <a:lnTo>
                      <a:pt x="123" y="282"/>
                    </a:lnTo>
                    <a:lnTo>
                      <a:pt x="130" y="269"/>
                    </a:lnTo>
                    <a:lnTo>
                      <a:pt x="147" y="226"/>
                    </a:lnTo>
                    <a:lnTo>
                      <a:pt x="174" y="206"/>
                    </a:lnTo>
                    <a:lnTo>
                      <a:pt x="165" y="214"/>
                    </a:lnTo>
                    <a:lnTo>
                      <a:pt x="156" y="237"/>
                    </a:lnTo>
                    <a:lnTo>
                      <a:pt x="166" y="239"/>
                    </a:lnTo>
                    <a:lnTo>
                      <a:pt x="177" y="225"/>
                    </a:lnTo>
                    <a:lnTo>
                      <a:pt x="179" y="232"/>
                    </a:lnTo>
                    <a:lnTo>
                      <a:pt x="188" y="239"/>
                    </a:lnTo>
                    <a:lnTo>
                      <a:pt x="170" y="259"/>
                    </a:lnTo>
                    <a:lnTo>
                      <a:pt x="163" y="292"/>
                    </a:lnTo>
                    <a:lnTo>
                      <a:pt x="144" y="319"/>
                    </a:lnTo>
                    <a:lnTo>
                      <a:pt x="143" y="335"/>
                    </a:lnTo>
                    <a:lnTo>
                      <a:pt x="147" y="335"/>
                    </a:lnTo>
                    <a:lnTo>
                      <a:pt x="165" y="347"/>
                    </a:lnTo>
                    <a:lnTo>
                      <a:pt x="175" y="341"/>
                    </a:lnTo>
                    <a:lnTo>
                      <a:pt x="188" y="348"/>
                    </a:lnTo>
                    <a:lnTo>
                      <a:pt x="204" y="347"/>
                    </a:lnTo>
                    <a:lnTo>
                      <a:pt x="222" y="337"/>
                    </a:lnTo>
                    <a:lnTo>
                      <a:pt x="242" y="344"/>
                    </a:lnTo>
                    <a:lnTo>
                      <a:pt x="218" y="363"/>
                    </a:lnTo>
                    <a:lnTo>
                      <a:pt x="217" y="404"/>
                    </a:lnTo>
                    <a:lnTo>
                      <a:pt x="227" y="421"/>
                    </a:lnTo>
                    <a:lnTo>
                      <a:pt x="245" y="419"/>
                    </a:lnTo>
                    <a:lnTo>
                      <a:pt x="230" y="437"/>
                    </a:lnTo>
                    <a:lnTo>
                      <a:pt x="235" y="456"/>
                    </a:lnTo>
                    <a:lnTo>
                      <a:pt x="220" y="473"/>
                    </a:lnTo>
                    <a:lnTo>
                      <a:pt x="230" y="497"/>
                    </a:lnTo>
                    <a:lnTo>
                      <a:pt x="213" y="494"/>
                    </a:lnTo>
                    <a:lnTo>
                      <a:pt x="193" y="485"/>
                    </a:lnTo>
                    <a:lnTo>
                      <a:pt x="161" y="487"/>
                    </a:lnTo>
                    <a:lnTo>
                      <a:pt x="116" y="514"/>
                    </a:lnTo>
                    <a:lnTo>
                      <a:pt x="132" y="514"/>
                    </a:lnTo>
                    <a:lnTo>
                      <a:pt x="148" y="516"/>
                    </a:lnTo>
                    <a:lnTo>
                      <a:pt x="147" y="538"/>
                    </a:lnTo>
                    <a:lnTo>
                      <a:pt x="139" y="564"/>
                    </a:lnTo>
                    <a:lnTo>
                      <a:pt x="99" y="578"/>
                    </a:lnTo>
                    <a:lnTo>
                      <a:pt x="65" y="589"/>
                    </a:lnTo>
                    <a:lnTo>
                      <a:pt x="67" y="607"/>
                    </a:lnTo>
                    <a:lnTo>
                      <a:pt x="70" y="612"/>
                    </a:lnTo>
                    <a:lnTo>
                      <a:pt x="91" y="619"/>
                    </a:lnTo>
                    <a:lnTo>
                      <a:pt x="110" y="616"/>
                    </a:lnTo>
                    <a:lnTo>
                      <a:pt x="119" y="623"/>
                    </a:lnTo>
                    <a:lnTo>
                      <a:pt x="114" y="629"/>
                    </a:lnTo>
                    <a:lnTo>
                      <a:pt x="132" y="634"/>
                    </a:lnTo>
                    <a:lnTo>
                      <a:pt x="134" y="634"/>
                    </a:lnTo>
                    <a:lnTo>
                      <a:pt x="168" y="662"/>
                    </a:lnTo>
                    <a:lnTo>
                      <a:pt x="181" y="653"/>
                    </a:lnTo>
                    <a:lnTo>
                      <a:pt x="215" y="642"/>
                    </a:lnTo>
                    <a:lnTo>
                      <a:pt x="213" y="644"/>
                    </a:lnTo>
                    <a:lnTo>
                      <a:pt x="179" y="679"/>
                    </a:lnTo>
                    <a:lnTo>
                      <a:pt x="150" y="673"/>
                    </a:lnTo>
                    <a:lnTo>
                      <a:pt x="105" y="672"/>
                    </a:lnTo>
                    <a:lnTo>
                      <a:pt x="91" y="679"/>
                    </a:lnTo>
                    <a:lnTo>
                      <a:pt x="74" y="705"/>
                    </a:lnTo>
                    <a:lnTo>
                      <a:pt x="43" y="723"/>
                    </a:lnTo>
                    <a:lnTo>
                      <a:pt x="0" y="746"/>
                    </a:lnTo>
                    <a:lnTo>
                      <a:pt x="18" y="748"/>
                    </a:lnTo>
                    <a:lnTo>
                      <a:pt x="36" y="755"/>
                    </a:lnTo>
                    <a:lnTo>
                      <a:pt x="42" y="744"/>
                    </a:lnTo>
                    <a:lnTo>
                      <a:pt x="60" y="739"/>
                    </a:lnTo>
                    <a:lnTo>
                      <a:pt x="74" y="739"/>
                    </a:lnTo>
                    <a:lnTo>
                      <a:pt x="91" y="739"/>
                    </a:lnTo>
                    <a:lnTo>
                      <a:pt x="99" y="747"/>
                    </a:lnTo>
                    <a:lnTo>
                      <a:pt x="117" y="755"/>
                    </a:lnTo>
                    <a:lnTo>
                      <a:pt x="134" y="741"/>
                    </a:lnTo>
                    <a:lnTo>
                      <a:pt x="146" y="730"/>
                    </a:lnTo>
                    <a:lnTo>
                      <a:pt x="165" y="725"/>
                    </a:lnTo>
                    <a:lnTo>
                      <a:pt x="186" y="730"/>
                    </a:lnTo>
                    <a:lnTo>
                      <a:pt x="204" y="739"/>
                    </a:lnTo>
                    <a:lnTo>
                      <a:pt x="227" y="742"/>
                    </a:lnTo>
                    <a:lnTo>
                      <a:pt x="239" y="739"/>
                    </a:lnTo>
                    <a:lnTo>
                      <a:pt x="266" y="737"/>
                    </a:lnTo>
                    <a:lnTo>
                      <a:pt x="267" y="730"/>
                    </a:lnTo>
                    <a:lnTo>
                      <a:pt x="282" y="738"/>
                    </a:lnTo>
                    <a:lnTo>
                      <a:pt x="297" y="748"/>
                    </a:lnTo>
                    <a:lnTo>
                      <a:pt x="314" y="746"/>
                    </a:lnTo>
                    <a:lnTo>
                      <a:pt x="350" y="755"/>
                    </a:lnTo>
                    <a:lnTo>
                      <a:pt x="371" y="751"/>
                    </a:lnTo>
                    <a:lnTo>
                      <a:pt x="401" y="748"/>
                    </a:lnTo>
                    <a:lnTo>
                      <a:pt x="429" y="719"/>
                    </a:lnTo>
                    <a:lnTo>
                      <a:pt x="402" y="710"/>
                    </a:lnTo>
                    <a:lnTo>
                      <a:pt x="389" y="700"/>
                    </a:lnTo>
                    <a:lnTo>
                      <a:pt x="377" y="697"/>
                    </a:lnTo>
                    <a:lnTo>
                      <a:pt x="397" y="692"/>
                    </a:lnTo>
                    <a:lnTo>
                      <a:pt x="402" y="685"/>
                    </a:lnTo>
                    <a:lnTo>
                      <a:pt x="401" y="673"/>
                    </a:lnTo>
                    <a:lnTo>
                      <a:pt x="413" y="667"/>
                    </a:lnTo>
                    <a:lnTo>
                      <a:pt x="430" y="667"/>
                    </a:lnTo>
                    <a:lnTo>
                      <a:pt x="430" y="657"/>
                    </a:lnTo>
                    <a:lnTo>
                      <a:pt x="442" y="654"/>
                    </a:lnTo>
                    <a:lnTo>
                      <a:pt x="466" y="609"/>
                    </a:lnTo>
                    <a:lnTo>
                      <a:pt x="439" y="567"/>
                    </a:lnTo>
                    <a:lnTo>
                      <a:pt x="395" y="573"/>
                    </a:lnTo>
                    <a:lnTo>
                      <a:pt x="386" y="553"/>
                    </a:lnTo>
                    <a:lnTo>
                      <a:pt x="395" y="513"/>
                    </a:lnTo>
                    <a:lnTo>
                      <a:pt x="358" y="485"/>
                    </a:lnTo>
                    <a:lnTo>
                      <a:pt x="371" y="482"/>
                    </a:lnTo>
                    <a:lnTo>
                      <a:pt x="383" y="494"/>
                    </a:lnTo>
                    <a:lnTo>
                      <a:pt x="392" y="488"/>
                    </a:lnTo>
                    <a:lnTo>
                      <a:pt x="383" y="446"/>
                    </a:lnTo>
                    <a:lnTo>
                      <a:pt x="358" y="403"/>
                    </a:lnTo>
                    <a:lnTo>
                      <a:pt x="337" y="378"/>
                    </a:lnTo>
                    <a:lnTo>
                      <a:pt x="332" y="326"/>
                    </a:lnTo>
                    <a:lnTo>
                      <a:pt x="318" y="27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462" name="Freeform 307"/>
              <p:cNvSpPr>
                <a:spLocks/>
              </p:cNvSpPr>
              <p:nvPr/>
            </p:nvSpPr>
            <p:spPr bwMode="auto">
              <a:xfrm>
                <a:off x="1586" y="1700"/>
                <a:ext cx="466" cy="755"/>
              </a:xfrm>
              <a:custGeom>
                <a:avLst/>
                <a:gdLst>
                  <a:gd name="T0" fmla="*/ 236 w 466"/>
                  <a:gd name="T1" fmla="*/ 237 h 755"/>
                  <a:gd name="T2" fmla="*/ 298 w 466"/>
                  <a:gd name="T3" fmla="*/ 231 h 755"/>
                  <a:gd name="T4" fmla="*/ 306 w 466"/>
                  <a:gd name="T5" fmla="*/ 204 h 755"/>
                  <a:gd name="T6" fmla="*/ 343 w 466"/>
                  <a:gd name="T7" fmla="*/ 107 h 755"/>
                  <a:gd name="T8" fmla="*/ 244 w 466"/>
                  <a:gd name="T9" fmla="*/ 98 h 755"/>
                  <a:gd name="T10" fmla="*/ 262 w 466"/>
                  <a:gd name="T11" fmla="*/ 78 h 755"/>
                  <a:gd name="T12" fmla="*/ 313 w 466"/>
                  <a:gd name="T13" fmla="*/ 35 h 755"/>
                  <a:gd name="T14" fmla="*/ 240 w 466"/>
                  <a:gd name="T15" fmla="*/ 10 h 755"/>
                  <a:gd name="T16" fmla="*/ 224 w 466"/>
                  <a:gd name="T17" fmla="*/ 26 h 755"/>
                  <a:gd name="T18" fmla="*/ 197 w 466"/>
                  <a:gd name="T19" fmla="*/ 53 h 755"/>
                  <a:gd name="T20" fmla="*/ 174 w 466"/>
                  <a:gd name="T21" fmla="*/ 84 h 755"/>
                  <a:gd name="T22" fmla="*/ 175 w 466"/>
                  <a:gd name="T23" fmla="*/ 113 h 755"/>
                  <a:gd name="T24" fmla="*/ 148 w 466"/>
                  <a:gd name="T25" fmla="*/ 134 h 755"/>
                  <a:gd name="T26" fmla="*/ 152 w 466"/>
                  <a:gd name="T27" fmla="*/ 157 h 755"/>
                  <a:gd name="T28" fmla="*/ 174 w 466"/>
                  <a:gd name="T29" fmla="*/ 147 h 755"/>
                  <a:gd name="T30" fmla="*/ 165 w 466"/>
                  <a:gd name="T31" fmla="*/ 182 h 755"/>
                  <a:gd name="T32" fmla="*/ 147 w 466"/>
                  <a:gd name="T33" fmla="*/ 206 h 755"/>
                  <a:gd name="T34" fmla="*/ 129 w 466"/>
                  <a:gd name="T35" fmla="*/ 248 h 755"/>
                  <a:gd name="T36" fmla="*/ 147 w 466"/>
                  <a:gd name="T37" fmla="*/ 226 h 755"/>
                  <a:gd name="T38" fmla="*/ 156 w 466"/>
                  <a:gd name="T39" fmla="*/ 237 h 755"/>
                  <a:gd name="T40" fmla="*/ 179 w 466"/>
                  <a:gd name="T41" fmla="*/ 232 h 755"/>
                  <a:gd name="T42" fmla="*/ 163 w 466"/>
                  <a:gd name="T43" fmla="*/ 292 h 755"/>
                  <a:gd name="T44" fmla="*/ 147 w 466"/>
                  <a:gd name="T45" fmla="*/ 335 h 755"/>
                  <a:gd name="T46" fmla="*/ 188 w 466"/>
                  <a:gd name="T47" fmla="*/ 348 h 755"/>
                  <a:gd name="T48" fmla="*/ 242 w 466"/>
                  <a:gd name="T49" fmla="*/ 344 h 755"/>
                  <a:gd name="T50" fmla="*/ 227 w 466"/>
                  <a:gd name="T51" fmla="*/ 421 h 755"/>
                  <a:gd name="T52" fmla="*/ 235 w 466"/>
                  <a:gd name="T53" fmla="*/ 456 h 755"/>
                  <a:gd name="T54" fmla="*/ 213 w 466"/>
                  <a:gd name="T55" fmla="*/ 494 h 755"/>
                  <a:gd name="T56" fmla="*/ 116 w 466"/>
                  <a:gd name="T57" fmla="*/ 514 h 755"/>
                  <a:gd name="T58" fmla="*/ 147 w 466"/>
                  <a:gd name="T59" fmla="*/ 538 h 755"/>
                  <a:gd name="T60" fmla="*/ 65 w 466"/>
                  <a:gd name="T61" fmla="*/ 589 h 755"/>
                  <a:gd name="T62" fmla="*/ 91 w 466"/>
                  <a:gd name="T63" fmla="*/ 619 h 755"/>
                  <a:gd name="T64" fmla="*/ 114 w 466"/>
                  <a:gd name="T65" fmla="*/ 629 h 755"/>
                  <a:gd name="T66" fmla="*/ 168 w 466"/>
                  <a:gd name="T67" fmla="*/ 662 h 755"/>
                  <a:gd name="T68" fmla="*/ 213 w 466"/>
                  <a:gd name="T69" fmla="*/ 644 h 755"/>
                  <a:gd name="T70" fmla="*/ 105 w 466"/>
                  <a:gd name="T71" fmla="*/ 672 h 755"/>
                  <a:gd name="T72" fmla="*/ 43 w 466"/>
                  <a:gd name="T73" fmla="*/ 723 h 755"/>
                  <a:gd name="T74" fmla="*/ 36 w 466"/>
                  <a:gd name="T75" fmla="*/ 755 h 755"/>
                  <a:gd name="T76" fmla="*/ 74 w 466"/>
                  <a:gd name="T77" fmla="*/ 739 h 755"/>
                  <a:gd name="T78" fmla="*/ 117 w 466"/>
                  <a:gd name="T79" fmla="*/ 755 h 755"/>
                  <a:gd name="T80" fmla="*/ 165 w 466"/>
                  <a:gd name="T81" fmla="*/ 725 h 755"/>
                  <a:gd name="T82" fmla="*/ 227 w 466"/>
                  <a:gd name="T83" fmla="*/ 742 h 755"/>
                  <a:gd name="T84" fmla="*/ 267 w 466"/>
                  <a:gd name="T85" fmla="*/ 730 h 755"/>
                  <a:gd name="T86" fmla="*/ 314 w 466"/>
                  <a:gd name="T87" fmla="*/ 746 h 755"/>
                  <a:gd name="T88" fmla="*/ 401 w 466"/>
                  <a:gd name="T89" fmla="*/ 748 h 755"/>
                  <a:gd name="T90" fmla="*/ 389 w 466"/>
                  <a:gd name="T91" fmla="*/ 700 h 755"/>
                  <a:gd name="T92" fmla="*/ 402 w 466"/>
                  <a:gd name="T93" fmla="*/ 685 h 755"/>
                  <a:gd name="T94" fmla="*/ 430 w 466"/>
                  <a:gd name="T95" fmla="*/ 667 h 755"/>
                  <a:gd name="T96" fmla="*/ 466 w 466"/>
                  <a:gd name="T97" fmla="*/ 609 h 755"/>
                  <a:gd name="T98" fmla="*/ 386 w 466"/>
                  <a:gd name="T99" fmla="*/ 553 h 755"/>
                  <a:gd name="T100" fmla="*/ 371 w 466"/>
                  <a:gd name="T101" fmla="*/ 482 h 755"/>
                  <a:gd name="T102" fmla="*/ 383 w 466"/>
                  <a:gd name="T103" fmla="*/ 446 h 755"/>
                  <a:gd name="T104" fmla="*/ 332 w 466"/>
                  <a:gd name="T105" fmla="*/ 326 h 75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66"/>
                  <a:gd name="T160" fmla="*/ 0 h 755"/>
                  <a:gd name="T161" fmla="*/ 466 w 466"/>
                  <a:gd name="T162" fmla="*/ 755 h 75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66" h="755">
                    <a:moveTo>
                      <a:pt x="318" y="278"/>
                    </a:moveTo>
                    <a:lnTo>
                      <a:pt x="282" y="248"/>
                    </a:lnTo>
                    <a:lnTo>
                      <a:pt x="236" y="237"/>
                    </a:lnTo>
                    <a:lnTo>
                      <a:pt x="249" y="238"/>
                    </a:lnTo>
                    <a:lnTo>
                      <a:pt x="267" y="239"/>
                    </a:lnTo>
                    <a:lnTo>
                      <a:pt x="298" y="231"/>
                    </a:lnTo>
                    <a:lnTo>
                      <a:pt x="280" y="213"/>
                    </a:lnTo>
                    <a:lnTo>
                      <a:pt x="279" y="210"/>
                    </a:lnTo>
                    <a:lnTo>
                      <a:pt x="306" y="204"/>
                    </a:lnTo>
                    <a:lnTo>
                      <a:pt x="329" y="176"/>
                    </a:lnTo>
                    <a:lnTo>
                      <a:pt x="356" y="135"/>
                    </a:lnTo>
                    <a:lnTo>
                      <a:pt x="343" y="107"/>
                    </a:lnTo>
                    <a:lnTo>
                      <a:pt x="289" y="92"/>
                    </a:lnTo>
                    <a:lnTo>
                      <a:pt x="253" y="96"/>
                    </a:lnTo>
                    <a:lnTo>
                      <a:pt x="244" y="98"/>
                    </a:lnTo>
                    <a:lnTo>
                      <a:pt x="238" y="91"/>
                    </a:lnTo>
                    <a:lnTo>
                      <a:pt x="255" y="84"/>
                    </a:lnTo>
                    <a:lnTo>
                      <a:pt x="262" y="78"/>
                    </a:lnTo>
                    <a:lnTo>
                      <a:pt x="253" y="71"/>
                    </a:lnTo>
                    <a:lnTo>
                      <a:pt x="264" y="63"/>
                    </a:lnTo>
                    <a:lnTo>
                      <a:pt x="313" y="35"/>
                    </a:lnTo>
                    <a:lnTo>
                      <a:pt x="309" y="8"/>
                    </a:lnTo>
                    <a:lnTo>
                      <a:pt x="266" y="8"/>
                    </a:lnTo>
                    <a:lnTo>
                      <a:pt x="240" y="10"/>
                    </a:lnTo>
                    <a:lnTo>
                      <a:pt x="236" y="0"/>
                    </a:lnTo>
                    <a:lnTo>
                      <a:pt x="224" y="10"/>
                    </a:lnTo>
                    <a:lnTo>
                      <a:pt x="224" y="26"/>
                    </a:lnTo>
                    <a:lnTo>
                      <a:pt x="202" y="22"/>
                    </a:lnTo>
                    <a:lnTo>
                      <a:pt x="197" y="42"/>
                    </a:lnTo>
                    <a:lnTo>
                      <a:pt x="197" y="53"/>
                    </a:lnTo>
                    <a:lnTo>
                      <a:pt x="183" y="48"/>
                    </a:lnTo>
                    <a:lnTo>
                      <a:pt x="170" y="59"/>
                    </a:lnTo>
                    <a:lnTo>
                      <a:pt x="174" y="84"/>
                    </a:lnTo>
                    <a:lnTo>
                      <a:pt x="165" y="98"/>
                    </a:lnTo>
                    <a:lnTo>
                      <a:pt x="170" y="101"/>
                    </a:lnTo>
                    <a:lnTo>
                      <a:pt x="175" y="113"/>
                    </a:lnTo>
                    <a:lnTo>
                      <a:pt x="175" y="123"/>
                    </a:lnTo>
                    <a:lnTo>
                      <a:pt x="156" y="125"/>
                    </a:lnTo>
                    <a:lnTo>
                      <a:pt x="148" y="134"/>
                    </a:lnTo>
                    <a:lnTo>
                      <a:pt x="150" y="148"/>
                    </a:lnTo>
                    <a:lnTo>
                      <a:pt x="126" y="148"/>
                    </a:lnTo>
                    <a:lnTo>
                      <a:pt x="152" y="157"/>
                    </a:lnTo>
                    <a:lnTo>
                      <a:pt x="137" y="159"/>
                    </a:lnTo>
                    <a:lnTo>
                      <a:pt x="153" y="173"/>
                    </a:lnTo>
                    <a:lnTo>
                      <a:pt x="174" y="147"/>
                    </a:lnTo>
                    <a:lnTo>
                      <a:pt x="179" y="164"/>
                    </a:lnTo>
                    <a:lnTo>
                      <a:pt x="170" y="167"/>
                    </a:lnTo>
                    <a:lnTo>
                      <a:pt x="165" y="182"/>
                    </a:lnTo>
                    <a:lnTo>
                      <a:pt x="179" y="178"/>
                    </a:lnTo>
                    <a:lnTo>
                      <a:pt x="148" y="191"/>
                    </a:lnTo>
                    <a:lnTo>
                      <a:pt x="147" y="206"/>
                    </a:lnTo>
                    <a:lnTo>
                      <a:pt x="135" y="222"/>
                    </a:lnTo>
                    <a:lnTo>
                      <a:pt x="134" y="234"/>
                    </a:lnTo>
                    <a:lnTo>
                      <a:pt x="129" y="248"/>
                    </a:lnTo>
                    <a:lnTo>
                      <a:pt x="123" y="282"/>
                    </a:lnTo>
                    <a:lnTo>
                      <a:pt x="130" y="269"/>
                    </a:lnTo>
                    <a:lnTo>
                      <a:pt x="147" y="226"/>
                    </a:lnTo>
                    <a:lnTo>
                      <a:pt x="174" y="206"/>
                    </a:lnTo>
                    <a:lnTo>
                      <a:pt x="165" y="214"/>
                    </a:lnTo>
                    <a:lnTo>
                      <a:pt x="156" y="237"/>
                    </a:lnTo>
                    <a:lnTo>
                      <a:pt x="166" y="239"/>
                    </a:lnTo>
                    <a:lnTo>
                      <a:pt x="177" y="225"/>
                    </a:lnTo>
                    <a:lnTo>
                      <a:pt x="179" y="232"/>
                    </a:lnTo>
                    <a:lnTo>
                      <a:pt x="188" y="239"/>
                    </a:lnTo>
                    <a:lnTo>
                      <a:pt x="170" y="259"/>
                    </a:lnTo>
                    <a:lnTo>
                      <a:pt x="163" y="292"/>
                    </a:lnTo>
                    <a:lnTo>
                      <a:pt x="144" y="319"/>
                    </a:lnTo>
                    <a:lnTo>
                      <a:pt x="143" y="335"/>
                    </a:lnTo>
                    <a:lnTo>
                      <a:pt x="147" y="335"/>
                    </a:lnTo>
                    <a:lnTo>
                      <a:pt x="165" y="347"/>
                    </a:lnTo>
                    <a:lnTo>
                      <a:pt x="175" y="341"/>
                    </a:lnTo>
                    <a:lnTo>
                      <a:pt x="188" y="348"/>
                    </a:lnTo>
                    <a:lnTo>
                      <a:pt x="204" y="347"/>
                    </a:lnTo>
                    <a:lnTo>
                      <a:pt x="222" y="337"/>
                    </a:lnTo>
                    <a:lnTo>
                      <a:pt x="242" y="344"/>
                    </a:lnTo>
                    <a:lnTo>
                      <a:pt x="218" y="363"/>
                    </a:lnTo>
                    <a:lnTo>
                      <a:pt x="217" y="404"/>
                    </a:lnTo>
                    <a:lnTo>
                      <a:pt x="227" y="421"/>
                    </a:lnTo>
                    <a:lnTo>
                      <a:pt x="245" y="419"/>
                    </a:lnTo>
                    <a:lnTo>
                      <a:pt x="230" y="437"/>
                    </a:lnTo>
                    <a:lnTo>
                      <a:pt x="235" y="456"/>
                    </a:lnTo>
                    <a:lnTo>
                      <a:pt x="220" y="473"/>
                    </a:lnTo>
                    <a:lnTo>
                      <a:pt x="230" y="497"/>
                    </a:lnTo>
                    <a:lnTo>
                      <a:pt x="213" y="494"/>
                    </a:lnTo>
                    <a:lnTo>
                      <a:pt x="193" y="485"/>
                    </a:lnTo>
                    <a:lnTo>
                      <a:pt x="161" y="487"/>
                    </a:lnTo>
                    <a:lnTo>
                      <a:pt x="116" y="514"/>
                    </a:lnTo>
                    <a:lnTo>
                      <a:pt x="132" y="514"/>
                    </a:lnTo>
                    <a:lnTo>
                      <a:pt x="148" y="516"/>
                    </a:lnTo>
                    <a:lnTo>
                      <a:pt x="147" y="538"/>
                    </a:lnTo>
                    <a:lnTo>
                      <a:pt x="139" y="564"/>
                    </a:lnTo>
                    <a:lnTo>
                      <a:pt x="99" y="578"/>
                    </a:lnTo>
                    <a:lnTo>
                      <a:pt x="65" y="589"/>
                    </a:lnTo>
                    <a:lnTo>
                      <a:pt x="67" y="607"/>
                    </a:lnTo>
                    <a:lnTo>
                      <a:pt x="70" y="612"/>
                    </a:lnTo>
                    <a:lnTo>
                      <a:pt x="91" y="619"/>
                    </a:lnTo>
                    <a:lnTo>
                      <a:pt x="110" y="616"/>
                    </a:lnTo>
                    <a:lnTo>
                      <a:pt x="119" y="623"/>
                    </a:lnTo>
                    <a:lnTo>
                      <a:pt x="114" y="629"/>
                    </a:lnTo>
                    <a:lnTo>
                      <a:pt x="132" y="634"/>
                    </a:lnTo>
                    <a:lnTo>
                      <a:pt x="134" y="634"/>
                    </a:lnTo>
                    <a:lnTo>
                      <a:pt x="168" y="662"/>
                    </a:lnTo>
                    <a:lnTo>
                      <a:pt x="181" y="653"/>
                    </a:lnTo>
                    <a:lnTo>
                      <a:pt x="215" y="642"/>
                    </a:lnTo>
                    <a:lnTo>
                      <a:pt x="213" y="644"/>
                    </a:lnTo>
                    <a:lnTo>
                      <a:pt x="179" y="679"/>
                    </a:lnTo>
                    <a:lnTo>
                      <a:pt x="150" y="673"/>
                    </a:lnTo>
                    <a:lnTo>
                      <a:pt x="105" y="672"/>
                    </a:lnTo>
                    <a:lnTo>
                      <a:pt x="91" y="679"/>
                    </a:lnTo>
                    <a:lnTo>
                      <a:pt x="74" y="705"/>
                    </a:lnTo>
                    <a:lnTo>
                      <a:pt x="43" y="723"/>
                    </a:lnTo>
                    <a:lnTo>
                      <a:pt x="0" y="746"/>
                    </a:lnTo>
                    <a:lnTo>
                      <a:pt x="18" y="748"/>
                    </a:lnTo>
                    <a:lnTo>
                      <a:pt x="36" y="755"/>
                    </a:lnTo>
                    <a:lnTo>
                      <a:pt x="42" y="744"/>
                    </a:lnTo>
                    <a:lnTo>
                      <a:pt x="60" y="739"/>
                    </a:lnTo>
                    <a:lnTo>
                      <a:pt x="74" y="739"/>
                    </a:lnTo>
                    <a:lnTo>
                      <a:pt x="91" y="739"/>
                    </a:lnTo>
                    <a:lnTo>
                      <a:pt x="99" y="747"/>
                    </a:lnTo>
                    <a:lnTo>
                      <a:pt x="117" y="755"/>
                    </a:lnTo>
                    <a:lnTo>
                      <a:pt x="134" y="741"/>
                    </a:lnTo>
                    <a:lnTo>
                      <a:pt x="146" y="730"/>
                    </a:lnTo>
                    <a:lnTo>
                      <a:pt x="165" y="725"/>
                    </a:lnTo>
                    <a:lnTo>
                      <a:pt x="186" y="730"/>
                    </a:lnTo>
                    <a:lnTo>
                      <a:pt x="204" y="739"/>
                    </a:lnTo>
                    <a:lnTo>
                      <a:pt x="227" y="742"/>
                    </a:lnTo>
                    <a:lnTo>
                      <a:pt x="239" y="739"/>
                    </a:lnTo>
                    <a:lnTo>
                      <a:pt x="266" y="737"/>
                    </a:lnTo>
                    <a:lnTo>
                      <a:pt x="267" y="730"/>
                    </a:lnTo>
                    <a:lnTo>
                      <a:pt x="282" y="738"/>
                    </a:lnTo>
                    <a:lnTo>
                      <a:pt x="297" y="748"/>
                    </a:lnTo>
                    <a:lnTo>
                      <a:pt x="314" y="746"/>
                    </a:lnTo>
                    <a:lnTo>
                      <a:pt x="350" y="755"/>
                    </a:lnTo>
                    <a:lnTo>
                      <a:pt x="371" y="751"/>
                    </a:lnTo>
                    <a:lnTo>
                      <a:pt x="401" y="748"/>
                    </a:lnTo>
                    <a:lnTo>
                      <a:pt x="429" y="719"/>
                    </a:lnTo>
                    <a:lnTo>
                      <a:pt x="402" y="710"/>
                    </a:lnTo>
                    <a:lnTo>
                      <a:pt x="389" y="700"/>
                    </a:lnTo>
                    <a:lnTo>
                      <a:pt x="377" y="697"/>
                    </a:lnTo>
                    <a:lnTo>
                      <a:pt x="397" y="692"/>
                    </a:lnTo>
                    <a:lnTo>
                      <a:pt x="402" y="685"/>
                    </a:lnTo>
                    <a:lnTo>
                      <a:pt x="401" y="673"/>
                    </a:lnTo>
                    <a:lnTo>
                      <a:pt x="413" y="667"/>
                    </a:lnTo>
                    <a:lnTo>
                      <a:pt x="430" y="667"/>
                    </a:lnTo>
                    <a:lnTo>
                      <a:pt x="430" y="657"/>
                    </a:lnTo>
                    <a:lnTo>
                      <a:pt x="442" y="654"/>
                    </a:lnTo>
                    <a:lnTo>
                      <a:pt x="466" y="609"/>
                    </a:lnTo>
                    <a:lnTo>
                      <a:pt x="439" y="567"/>
                    </a:lnTo>
                    <a:lnTo>
                      <a:pt x="395" y="573"/>
                    </a:lnTo>
                    <a:lnTo>
                      <a:pt x="386" y="553"/>
                    </a:lnTo>
                    <a:lnTo>
                      <a:pt x="395" y="513"/>
                    </a:lnTo>
                    <a:lnTo>
                      <a:pt x="358" y="485"/>
                    </a:lnTo>
                    <a:lnTo>
                      <a:pt x="371" y="482"/>
                    </a:lnTo>
                    <a:lnTo>
                      <a:pt x="383" y="494"/>
                    </a:lnTo>
                    <a:lnTo>
                      <a:pt x="392" y="488"/>
                    </a:lnTo>
                    <a:lnTo>
                      <a:pt x="383" y="446"/>
                    </a:lnTo>
                    <a:lnTo>
                      <a:pt x="358" y="403"/>
                    </a:lnTo>
                    <a:lnTo>
                      <a:pt x="337" y="378"/>
                    </a:lnTo>
                    <a:lnTo>
                      <a:pt x="332" y="326"/>
                    </a:lnTo>
                    <a:lnTo>
                      <a:pt x="318" y="27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34" name="Group 308"/>
            <p:cNvGrpSpPr>
              <a:grpSpLocks/>
            </p:cNvGrpSpPr>
            <p:nvPr/>
          </p:nvGrpSpPr>
          <p:grpSpPr bwMode="auto">
            <a:xfrm>
              <a:off x="3206834" y="3082887"/>
              <a:ext cx="20301" cy="26565"/>
              <a:chOff x="1664" y="1782"/>
              <a:chExt cx="13" cy="18"/>
            </a:xfrm>
          </p:grpSpPr>
          <p:sp>
            <p:nvSpPr>
              <p:cNvPr id="459" name="Freeform 309"/>
              <p:cNvSpPr>
                <a:spLocks/>
              </p:cNvSpPr>
              <p:nvPr/>
            </p:nvSpPr>
            <p:spPr bwMode="auto">
              <a:xfrm>
                <a:off x="1664" y="1782"/>
                <a:ext cx="13" cy="18"/>
              </a:xfrm>
              <a:custGeom>
                <a:avLst/>
                <a:gdLst>
                  <a:gd name="T0" fmla="*/ 13 w 13"/>
                  <a:gd name="T1" fmla="*/ 0 h 18"/>
                  <a:gd name="T2" fmla="*/ 0 w 13"/>
                  <a:gd name="T3" fmla="*/ 16 h 18"/>
                  <a:gd name="T4" fmla="*/ 4 w 13"/>
                  <a:gd name="T5" fmla="*/ 18 h 18"/>
                  <a:gd name="T6" fmla="*/ 13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13" y="0"/>
                    </a:moveTo>
                    <a:lnTo>
                      <a:pt x="0" y="16"/>
                    </a:lnTo>
                    <a:lnTo>
                      <a:pt x="4" y="18"/>
                    </a:lnTo>
                    <a:lnTo>
                      <a:pt x="1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60" name="Freeform 310"/>
              <p:cNvSpPr>
                <a:spLocks/>
              </p:cNvSpPr>
              <p:nvPr/>
            </p:nvSpPr>
            <p:spPr bwMode="auto">
              <a:xfrm>
                <a:off x="1664" y="1782"/>
                <a:ext cx="13" cy="18"/>
              </a:xfrm>
              <a:custGeom>
                <a:avLst/>
                <a:gdLst>
                  <a:gd name="T0" fmla="*/ 13 w 13"/>
                  <a:gd name="T1" fmla="*/ 0 h 18"/>
                  <a:gd name="T2" fmla="*/ 0 w 13"/>
                  <a:gd name="T3" fmla="*/ 16 h 18"/>
                  <a:gd name="T4" fmla="*/ 4 w 13"/>
                  <a:gd name="T5" fmla="*/ 18 h 18"/>
                  <a:gd name="T6" fmla="*/ 13 w 13"/>
                  <a:gd name="T7" fmla="*/ 0 h 18"/>
                  <a:gd name="T8" fmla="*/ 0 60000 65536"/>
                  <a:gd name="T9" fmla="*/ 0 60000 65536"/>
                  <a:gd name="T10" fmla="*/ 0 60000 65536"/>
                  <a:gd name="T11" fmla="*/ 0 60000 65536"/>
                  <a:gd name="T12" fmla="*/ 0 w 13"/>
                  <a:gd name="T13" fmla="*/ 0 h 18"/>
                  <a:gd name="T14" fmla="*/ 13 w 13"/>
                  <a:gd name="T15" fmla="*/ 18 h 18"/>
                </a:gdLst>
                <a:ahLst/>
                <a:cxnLst>
                  <a:cxn ang="T8">
                    <a:pos x="T0" y="T1"/>
                  </a:cxn>
                  <a:cxn ang="T9">
                    <a:pos x="T2" y="T3"/>
                  </a:cxn>
                  <a:cxn ang="T10">
                    <a:pos x="T4" y="T5"/>
                  </a:cxn>
                  <a:cxn ang="T11">
                    <a:pos x="T6" y="T7"/>
                  </a:cxn>
                </a:cxnLst>
                <a:rect l="T12" t="T13" r="T14" b="T15"/>
                <a:pathLst>
                  <a:path w="13" h="18">
                    <a:moveTo>
                      <a:pt x="13" y="0"/>
                    </a:moveTo>
                    <a:lnTo>
                      <a:pt x="0" y="16"/>
                    </a:lnTo>
                    <a:lnTo>
                      <a:pt x="4" y="18"/>
                    </a:lnTo>
                    <a:lnTo>
                      <a:pt x="1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5" name="Group 311"/>
            <p:cNvGrpSpPr>
              <a:grpSpLocks/>
            </p:cNvGrpSpPr>
            <p:nvPr/>
          </p:nvGrpSpPr>
          <p:grpSpPr bwMode="auto">
            <a:xfrm>
              <a:off x="3266177" y="3271795"/>
              <a:ext cx="32794" cy="16234"/>
              <a:chOff x="1702" y="1910"/>
              <a:chExt cx="21" cy="11"/>
            </a:xfrm>
          </p:grpSpPr>
          <p:sp>
            <p:nvSpPr>
              <p:cNvPr id="457" name="Freeform 312"/>
              <p:cNvSpPr>
                <a:spLocks/>
              </p:cNvSpPr>
              <p:nvPr/>
            </p:nvSpPr>
            <p:spPr bwMode="auto">
              <a:xfrm>
                <a:off x="1702" y="1910"/>
                <a:ext cx="21" cy="11"/>
              </a:xfrm>
              <a:custGeom>
                <a:avLst/>
                <a:gdLst>
                  <a:gd name="T0" fmla="*/ 21 w 21"/>
                  <a:gd name="T1" fmla="*/ 0 h 11"/>
                  <a:gd name="T2" fmla="*/ 0 w 21"/>
                  <a:gd name="T3" fmla="*/ 11 h 11"/>
                  <a:gd name="T4" fmla="*/ 13 w 21"/>
                  <a:gd name="T5" fmla="*/ 8 h 11"/>
                  <a:gd name="T6" fmla="*/ 21 w 21"/>
                  <a:gd name="T7" fmla="*/ 0 h 11"/>
                  <a:gd name="T8" fmla="*/ 0 60000 65536"/>
                  <a:gd name="T9" fmla="*/ 0 60000 65536"/>
                  <a:gd name="T10" fmla="*/ 0 60000 65536"/>
                  <a:gd name="T11" fmla="*/ 0 60000 65536"/>
                  <a:gd name="T12" fmla="*/ 0 w 21"/>
                  <a:gd name="T13" fmla="*/ 0 h 11"/>
                  <a:gd name="T14" fmla="*/ 21 w 21"/>
                  <a:gd name="T15" fmla="*/ 11 h 11"/>
                </a:gdLst>
                <a:ahLst/>
                <a:cxnLst>
                  <a:cxn ang="T8">
                    <a:pos x="T0" y="T1"/>
                  </a:cxn>
                  <a:cxn ang="T9">
                    <a:pos x="T2" y="T3"/>
                  </a:cxn>
                  <a:cxn ang="T10">
                    <a:pos x="T4" y="T5"/>
                  </a:cxn>
                  <a:cxn ang="T11">
                    <a:pos x="T6" y="T7"/>
                  </a:cxn>
                </a:cxnLst>
                <a:rect l="T12" t="T13" r="T14" b="T15"/>
                <a:pathLst>
                  <a:path w="21" h="11">
                    <a:moveTo>
                      <a:pt x="21" y="0"/>
                    </a:moveTo>
                    <a:lnTo>
                      <a:pt x="0" y="11"/>
                    </a:lnTo>
                    <a:lnTo>
                      <a:pt x="13" y="8"/>
                    </a:lnTo>
                    <a:lnTo>
                      <a:pt x="21"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58" name="Freeform 313"/>
              <p:cNvSpPr>
                <a:spLocks/>
              </p:cNvSpPr>
              <p:nvPr/>
            </p:nvSpPr>
            <p:spPr bwMode="auto">
              <a:xfrm>
                <a:off x="1702" y="1910"/>
                <a:ext cx="21" cy="11"/>
              </a:xfrm>
              <a:custGeom>
                <a:avLst/>
                <a:gdLst>
                  <a:gd name="T0" fmla="*/ 21 w 21"/>
                  <a:gd name="T1" fmla="*/ 0 h 11"/>
                  <a:gd name="T2" fmla="*/ 0 w 21"/>
                  <a:gd name="T3" fmla="*/ 11 h 11"/>
                  <a:gd name="T4" fmla="*/ 13 w 21"/>
                  <a:gd name="T5" fmla="*/ 8 h 11"/>
                  <a:gd name="T6" fmla="*/ 21 w 21"/>
                  <a:gd name="T7" fmla="*/ 0 h 11"/>
                  <a:gd name="T8" fmla="*/ 0 60000 65536"/>
                  <a:gd name="T9" fmla="*/ 0 60000 65536"/>
                  <a:gd name="T10" fmla="*/ 0 60000 65536"/>
                  <a:gd name="T11" fmla="*/ 0 60000 65536"/>
                  <a:gd name="T12" fmla="*/ 0 w 21"/>
                  <a:gd name="T13" fmla="*/ 0 h 11"/>
                  <a:gd name="T14" fmla="*/ 21 w 21"/>
                  <a:gd name="T15" fmla="*/ 11 h 11"/>
                </a:gdLst>
                <a:ahLst/>
                <a:cxnLst>
                  <a:cxn ang="T8">
                    <a:pos x="T0" y="T1"/>
                  </a:cxn>
                  <a:cxn ang="T9">
                    <a:pos x="T2" y="T3"/>
                  </a:cxn>
                  <a:cxn ang="T10">
                    <a:pos x="T4" y="T5"/>
                  </a:cxn>
                  <a:cxn ang="T11">
                    <a:pos x="T6" y="T7"/>
                  </a:cxn>
                </a:cxnLst>
                <a:rect l="T12" t="T13" r="T14" b="T15"/>
                <a:pathLst>
                  <a:path w="21" h="11">
                    <a:moveTo>
                      <a:pt x="21" y="0"/>
                    </a:moveTo>
                    <a:lnTo>
                      <a:pt x="0" y="11"/>
                    </a:lnTo>
                    <a:lnTo>
                      <a:pt x="13" y="8"/>
                    </a:lnTo>
                    <a:lnTo>
                      <a:pt x="2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36" name="Group 314"/>
            <p:cNvGrpSpPr>
              <a:grpSpLocks/>
            </p:cNvGrpSpPr>
            <p:nvPr/>
          </p:nvGrpSpPr>
          <p:grpSpPr bwMode="auto">
            <a:xfrm>
              <a:off x="2530644" y="1537676"/>
              <a:ext cx="627780" cy="494409"/>
              <a:chOff x="1231" y="735"/>
              <a:chExt cx="402" cy="335"/>
            </a:xfrm>
          </p:grpSpPr>
          <p:sp>
            <p:nvSpPr>
              <p:cNvPr id="455" name="Freeform 315" descr="Wide downward diagonal"/>
              <p:cNvSpPr>
                <a:spLocks/>
              </p:cNvSpPr>
              <p:nvPr/>
            </p:nvSpPr>
            <p:spPr bwMode="auto">
              <a:xfrm>
                <a:off x="1231" y="735"/>
                <a:ext cx="402" cy="335"/>
              </a:xfrm>
              <a:custGeom>
                <a:avLst/>
                <a:gdLst>
                  <a:gd name="T0" fmla="*/ 385 w 402"/>
                  <a:gd name="T1" fmla="*/ 164 h 335"/>
                  <a:gd name="T2" fmla="*/ 395 w 402"/>
                  <a:gd name="T3" fmla="*/ 135 h 335"/>
                  <a:gd name="T4" fmla="*/ 357 w 402"/>
                  <a:gd name="T5" fmla="*/ 137 h 335"/>
                  <a:gd name="T6" fmla="*/ 334 w 402"/>
                  <a:gd name="T7" fmla="*/ 101 h 335"/>
                  <a:gd name="T8" fmla="*/ 309 w 402"/>
                  <a:gd name="T9" fmla="*/ 121 h 335"/>
                  <a:gd name="T10" fmla="*/ 270 w 402"/>
                  <a:gd name="T11" fmla="*/ 107 h 335"/>
                  <a:gd name="T12" fmla="*/ 250 w 402"/>
                  <a:gd name="T13" fmla="*/ 148 h 335"/>
                  <a:gd name="T14" fmla="*/ 244 w 402"/>
                  <a:gd name="T15" fmla="*/ 91 h 335"/>
                  <a:gd name="T16" fmla="*/ 209 w 402"/>
                  <a:gd name="T17" fmla="*/ 109 h 335"/>
                  <a:gd name="T18" fmla="*/ 195 w 402"/>
                  <a:gd name="T19" fmla="*/ 76 h 335"/>
                  <a:gd name="T20" fmla="*/ 161 w 402"/>
                  <a:gd name="T21" fmla="*/ 121 h 335"/>
                  <a:gd name="T22" fmla="*/ 140 w 402"/>
                  <a:gd name="T23" fmla="*/ 112 h 335"/>
                  <a:gd name="T24" fmla="*/ 121 w 402"/>
                  <a:gd name="T25" fmla="*/ 139 h 335"/>
                  <a:gd name="T26" fmla="*/ 121 w 402"/>
                  <a:gd name="T27" fmla="*/ 89 h 335"/>
                  <a:gd name="T28" fmla="*/ 143 w 402"/>
                  <a:gd name="T29" fmla="*/ 64 h 335"/>
                  <a:gd name="T30" fmla="*/ 125 w 402"/>
                  <a:gd name="T31" fmla="*/ 10 h 335"/>
                  <a:gd name="T32" fmla="*/ 97 w 402"/>
                  <a:gd name="T33" fmla="*/ 5 h 335"/>
                  <a:gd name="T34" fmla="*/ 113 w 402"/>
                  <a:gd name="T35" fmla="*/ 26 h 335"/>
                  <a:gd name="T36" fmla="*/ 101 w 402"/>
                  <a:gd name="T37" fmla="*/ 55 h 335"/>
                  <a:gd name="T38" fmla="*/ 99 w 402"/>
                  <a:gd name="T39" fmla="*/ 41 h 335"/>
                  <a:gd name="T40" fmla="*/ 90 w 402"/>
                  <a:gd name="T41" fmla="*/ 34 h 335"/>
                  <a:gd name="T42" fmla="*/ 81 w 402"/>
                  <a:gd name="T43" fmla="*/ 12 h 335"/>
                  <a:gd name="T44" fmla="*/ 73 w 402"/>
                  <a:gd name="T45" fmla="*/ 28 h 335"/>
                  <a:gd name="T46" fmla="*/ 65 w 402"/>
                  <a:gd name="T47" fmla="*/ 39 h 335"/>
                  <a:gd name="T48" fmla="*/ 58 w 402"/>
                  <a:gd name="T49" fmla="*/ 57 h 335"/>
                  <a:gd name="T50" fmla="*/ 36 w 402"/>
                  <a:gd name="T51" fmla="*/ 39 h 335"/>
                  <a:gd name="T52" fmla="*/ 32 w 402"/>
                  <a:gd name="T53" fmla="*/ 55 h 335"/>
                  <a:gd name="T54" fmla="*/ 34 w 402"/>
                  <a:gd name="T55" fmla="*/ 72 h 335"/>
                  <a:gd name="T56" fmla="*/ 81 w 402"/>
                  <a:gd name="T57" fmla="*/ 75 h 335"/>
                  <a:gd name="T58" fmla="*/ 99 w 402"/>
                  <a:gd name="T59" fmla="*/ 89 h 335"/>
                  <a:gd name="T60" fmla="*/ 101 w 402"/>
                  <a:gd name="T61" fmla="*/ 105 h 335"/>
                  <a:gd name="T62" fmla="*/ 76 w 402"/>
                  <a:gd name="T63" fmla="*/ 126 h 335"/>
                  <a:gd name="T64" fmla="*/ 65 w 402"/>
                  <a:gd name="T65" fmla="*/ 128 h 335"/>
                  <a:gd name="T66" fmla="*/ 39 w 402"/>
                  <a:gd name="T67" fmla="*/ 126 h 335"/>
                  <a:gd name="T68" fmla="*/ 18 w 402"/>
                  <a:gd name="T69" fmla="*/ 118 h 335"/>
                  <a:gd name="T70" fmla="*/ 20 w 402"/>
                  <a:gd name="T71" fmla="*/ 130 h 335"/>
                  <a:gd name="T72" fmla="*/ 52 w 402"/>
                  <a:gd name="T73" fmla="*/ 159 h 335"/>
                  <a:gd name="T74" fmla="*/ 58 w 402"/>
                  <a:gd name="T75" fmla="*/ 178 h 335"/>
                  <a:gd name="T76" fmla="*/ 77 w 402"/>
                  <a:gd name="T77" fmla="*/ 185 h 335"/>
                  <a:gd name="T78" fmla="*/ 58 w 402"/>
                  <a:gd name="T79" fmla="*/ 198 h 335"/>
                  <a:gd name="T80" fmla="*/ 54 w 402"/>
                  <a:gd name="T81" fmla="*/ 214 h 335"/>
                  <a:gd name="T82" fmla="*/ 16 w 402"/>
                  <a:gd name="T83" fmla="*/ 218 h 335"/>
                  <a:gd name="T84" fmla="*/ 45 w 402"/>
                  <a:gd name="T85" fmla="*/ 247 h 335"/>
                  <a:gd name="T86" fmla="*/ 79 w 402"/>
                  <a:gd name="T87" fmla="*/ 264 h 335"/>
                  <a:gd name="T88" fmla="*/ 135 w 402"/>
                  <a:gd name="T89" fmla="*/ 335 h 335"/>
                  <a:gd name="T90" fmla="*/ 161 w 402"/>
                  <a:gd name="T91" fmla="*/ 330 h 335"/>
                  <a:gd name="T92" fmla="*/ 187 w 402"/>
                  <a:gd name="T93" fmla="*/ 323 h 335"/>
                  <a:gd name="T94" fmla="*/ 223 w 402"/>
                  <a:gd name="T95" fmla="*/ 323 h 335"/>
                  <a:gd name="T96" fmla="*/ 292 w 402"/>
                  <a:gd name="T97" fmla="*/ 314 h 335"/>
                  <a:gd name="T98" fmla="*/ 318 w 402"/>
                  <a:gd name="T99" fmla="*/ 316 h 335"/>
                  <a:gd name="T100" fmla="*/ 343 w 402"/>
                  <a:gd name="T101" fmla="*/ 304 h 335"/>
                  <a:gd name="T102" fmla="*/ 376 w 402"/>
                  <a:gd name="T103" fmla="*/ 285 h 335"/>
                  <a:gd name="T104" fmla="*/ 384 w 402"/>
                  <a:gd name="T105" fmla="*/ 267 h 335"/>
                  <a:gd name="T106" fmla="*/ 401 w 402"/>
                  <a:gd name="T107" fmla="*/ 253 h 335"/>
                  <a:gd name="T108" fmla="*/ 402 w 402"/>
                  <a:gd name="T109" fmla="*/ 216 h 335"/>
                  <a:gd name="T110" fmla="*/ 389 w 402"/>
                  <a:gd name="T111" fmla="*/ 205 h 335"/>
                  <a:gd name="T112" fmla="*/ 384 w 402"/>
                  <a:gd name="T113" fmla="*/ 18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35"/>
                  <a:gd name="T173" fmla="*/ 402 w 40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35">
                    <a:moveTo>
                      <a:pt x="384" y="180"/>
                    </a:moveTo>
                    <a:lnTo>
                      <a:pt x="385" y="164"/>
                    </a:lnTo>
                    <a:lnTo>
                      <a:pt x="385" y="144"/>
                    </a:lnTo>
                    <a:lnTo>
                      <a:pt x="395" y="135"/>
                    </a:lnTo>
                    <a:lnTo>
                      <a:pt x="377" y="139"/>
                    </a:lnTo>
                    <a:lnTo>
                      <a:pt x="357" y="137"/>
                    </a:lnTo>
                    <a:lnTo>
                      <a:pt x="355" y="105"/>
                    </a:lnTo>
                    <a:lnTo>
                      <a:pt x="334" y="101"/>
                    </a:lnTo>
                    <a:lnTo>
                      <a:pt x="323" y="128"/>
                    </a:lnTo>
                    <a:lnTo>
                      <a:pt x="309" y="121"/>
                    </a:lnTo>
                    <a:lnTo>
                      <a:pt x="283" y="130"/>
                    </a:lnTo>
                    <a:lnTo>
                      <a:pt x="270" y="107"/>
                    </a:lnTo>
                    <a:lnTo>
                      <a:pt x="257" y="130"/>
                    </a:lnTo>
                    <a:lnTo>
                      <a:pt x="250" y="148"/>
                    </a:lnTo>
                    <a:lnTo>
                      <a:pt x="248" y="105"/>
                    </a:lnTo>
                    <a:lnTo>
                      <a:pt x="244" y="91"/>
                    </a:lnTo>
                    <a:lnTo>
                      <a:pt x="229" y="98"/>
                    </a:lnTo>
                    <a:lnTo>
                      <a:pt x="209" y="109"/>
                    </a:lnTo>
                    <a:lnTo>
                      <a:pt x="196" y="114"/>
                    </a:lnTo>
                    <a:lnTo>
                      <a:pt x="195" y="76"/>
                    </a:lnTo>
                    <a:lnTo>
                      <a:pt x="174" y="101"/>
                    </a:lnTo>
                    <a:lnTo>
                      <a:pt x="161" y="121"/>
                    </a:lnTo>
                    <a:lnTo>
                      <a:pt x="155" y="116"/>
                    </a:lnTo>
                    <a:lnTo>
                      <a:pt x="140" y="112"/>
                    </a:lnTo>
                    <a:lnTo>
                      <a:pt x="128" y="122"/>
                    </a:lnTo>
                    <a:lnTo>
                      <a:pt x="121" y="139"/>
                    </a:lnTo>
                    <a:lnTo>
                      <a:pt x="121" y="110"/>
                    </a:lnTo>
                    <a:lnTo>
                      <a:pt x="121" y="89"/>
                    </a:lnTo>
                    <a:lnTo>
                      <a:pt x="137" y="84"/>
                    </a:lnTo>
                    <a:lnTo>
                      <a:pt x="143" y="64"/>
                    </a:lnTo>
                    <a:lnTo>
                      <a:pt x="134" y="37"/>
                    </a:lnTo>
                    <a:lnTo>
                      <a:pt x="125" y="10"/>
                    </a:lnTo>
                    <a:lnTo>
                      <a:pt x="110" y="0"/>
                    </a:lnTo>
                    <a:lnTo>
                      <a:pt x="97" y="5"/>
                    </a:lnTo>
                    <a:lnTo>
                      <a:pt x="116" y="19"/>
                    </a:lnTo>
                    <a:lnTo>
                      <a:pt x="113" y="26"/>
                    </a:lnTo>
                    <a:lnTo>
                      <a:pt x="101" y="31"/>
                    </a:lnTo>
                    <a:lnTo>
                      <a:pt x="101" y="55"/>
                    </a:lnTo>
                    <a:lnTo>
                      <a:pt x="99" y="48"/>
                    </a:lnTo>
                    <a:lnTo>
                      <a:pt x="99" y="41"/>
                    </a:lnTo>
                    <a:lnTo>
                      <a:pt x="90" y="43"/>
                    </a:lnTo>
                    <a:lnTo>
                      <a:pt x="90" y="34"/>
                    </a:lnTo>
                    <a:lnTo>
                      <a:pt x="88" y="28"/>
                    </a:lnTo>
                    <a:lnTo>
                      <a:pt x="81" y="12"/>
                    </a:lnTo>
                    <a:lnTo>
                      <a:pt x="72" y="16"/>
                    </a:lnTo>
                    <a:lnTo>
                      <a:pt x="73" y="28"/>
                    </a:lnTo>
                    <a:lnTo>
                      <a:pt x="61" y="31"/>
                    </a:lnTo>
                    <a:lnTo>
                      <a:pt x="65" y="39"/>
                    </a:lnTo>
                    <a:lnTo>
                      <a:pt x="58" y="48"/>
                    </a:lnTo>
                    <a:lnTo>
                      <a:pt x="58" y="57"/>
                    </a:lnTo>
                    <a:lnTo>
                      <a:pt x="49" y="48"/>
                    </a:lnTo>
                    <a:lnTo>
                      <a:pt x="36" y="39"/>
                    </a:lnTo>
                    <a:lnTo>
                      <a:pt x="38" y="50"/>
                    </a:lnTo>
                    <a:lnTo>
                      <a:pt x="32" y="55"/>
                    </a:lnTo>
                    <a:lnTo>
                      <a:pt x="16" y="50"/>
                    </a:lnTo>
                    <a:lnTo>
                      <a:pt x="34" y="72"/>
                    </a:lnTo>
                    <a:lnTo>
                      <a:pt x="72" y="73"/>
                    </a:lnTo>
                    <a:lnTo>
                      <a:pt x="81" y="75"/>
                    </a:lnTo>
                    <a:lnTo>
                      <a:pt x="86" y="82"/>
                    </a:lnTo>
                    <a:lnTo>
                      <a:pt x="99" y="89"/>
                    </a:lnTo>
                    <a:lnTo>
                      <a:pt x="99" y="98"/>
                    </a:lnTo>
                    <a:lnTo>
                      <a:pt x="101" y="105"/>
                    </a:lnTo>
                    <a:lnTo>
                      <a:pt x="85" y="109"/>
                    </a:lnTo>
                    <a:lnTo>
                      <a:pt x="76" y="126"/>
                    </a:lnTo>
                    <a:lnTo>
                      <a:pt x="92" y="134"/>
                    </a:lnTo>
                    <a:lnTo>
                      <a:pt x="65" y="128"/>
                    </a:lnTo>
                    <a:lnTo>
                      <a:pt x="54" y="121"/>
                    </a:lnTo>
                    <a:lnTo>
                      <a:pt x="39" y="126"/>
                    </a:lnTo>
                    <a:lnTo>
                      <a:pt x="33" y="121"/>
                    </a:lnTo>
                    <a:lnTo>
                      <a:pt x="18" y="118"/>
                    </a:lnTo>
                    <a:lnTo>
                      <a:pt x="0" y="112"/>
                    </a:lnTo>
                    <a:lnTo>
                      <a:pt x="20" y="130"/>
                    </a:lnTo>
                    <a:lnTo>
                      <a:pt x="43" y="146"/>
                    </a:lnTo>
                    <a:lnTo>
                      <a:pt x="52" y="159"/>
                    </a:lnTo>
                    <a:lnTo>
                      <a:pt x="51" y="164"/>
                    </a:lnTo>
                    <a:lnTo>
                      <a:pt x="58" y="178"/>
                    </a:lnTo>
                    <a:lnTo>
                      <a:pt x="79" y="173"/>
                    </a:lnTo>
                    <a:lnTo>
                      <a:pt x="77" y="185"/>
                    </a:lnTo>
                    <a:lnTo>
                      <a:pt x="54" y="187"/>
                    </a:lnTo>
                    <a:lnTo>
                      <a:pt x="58" y="198"/>
                    </a:lnTo>
                    <a:lnTo>
                      <a:pt x="69" y="201"/>
                    </a:lnTo>
                    <a:lnTo>
                      <a:pt x="54" y="214"/>
                    </a:lnTo>
                    <a:lnTo>
                      <a:pt x="39" y="214"/>
                    </a:lnTo>
                    <a:lnTo>
                      <a:pt x="16" y="218"/>
                    </a:lnTo>
                    <a:lnTo>
                      <a:pt x="3" y="222"/>
                    </a:lnTo>
                    <a:lnTo>
                      <a:pt x="45" y="247"/>
                    </a:lnTo>
                    <a:lnTo>
                      <a:pt x="67" y="259"/>
                    </a:lnTo>
                    <a:lnTo>
                      <a:pt x="79" y="264"/>
                    </a:lnTo>
                    <a:lnTo>
                      <a:pt x="94" y="301"/>
                    </a:lnTo>
                    <a:lnTo>
                      <a:pt x="135" y="335"/>
                    </a:lnTo>
                    <a:lnTo>
                      <a:pt x="158" y="333"/>
                    </a:lnTo>
                    <a:lnTo>
                      <a:pt x="161" y="330"/>
                    </a:lnTo>
                    <a:lnTo>
                      <a:pt x="184" y="328"/>
                    </a:lnTo>
                    <a:lnTo>
                      <a:pt x="187" y="323"/>
                    </a:lnTo>
                    <a:lnTo>
                      <a:pt x="211" y="325"/>
                    </a:lnTo>
                    <a:lnTo>
                      <a:pt x="223" y="323"/>
                    </a:lnTo>
                    <a:lnTo>
                      <a:pt x="254" y="323"/>
                    </a:lnTo>
                    <a:lnTo>
                      <a:pt x="292" y="314"/>
                    </a:lnTo>
                    <a:lnTo>
                      <a:pt x="303" y="313"/>
                    </a:lnTo>
                    <a:lnTo>
                      <a:pt x="318" y="316"/>
                    </a:lnTo>
                    <a:lnTo>
                      <a:pt x="337" y="313"/>
                    </a:lnTo>
                    <a:lnTo>
                      <a:pt x="343" y="304"/>
                    </a:lnTo>
                    <a:lnTo>
                      <a:pt x="354" y="287"/>
                    </a:lnTo>
                    <a:lnTo>
                      <a:pt x="376" y="285"/>
                    </a:lnTo>
                    <a:lnTo>
                      <a:pt x="382" y="273"/>
                    </a:lnTo>
                    <a:lnTo>
                      <a:pt x="384" y="267"/>
                    </a:lnTo>
                    <a:lnTo>
                      <a:pt x="392" y="262"/>
                    </a:lnTo>
                    <a:lnTo>
                      <a:pt x="401" y="253"/>
                    </a:lnTo>
                    <a:lnTo>
                      <a:pt x="397" y="239"/>
                    </a:lnTo>
                    <a:lnTo>
                      <a:pt x="402" y="216"/>
                    </a:lnTo>
                    <a:lnTo>
                      <a:pt x="382" y="210"/>
                    </a:lnTo>
                    <a:lnTo>
                      <a:pt x="389" y="205"/>
                    </a:lnTo>
                    <a:lnTo>
                      <a:pt x="386" y="193"/>
                    </a:lnTo>
                    <a:lnTo>
                      <a:pt x="384" y="18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56" name="Freeform 316" descr="Wide downward diagonal"/>
              <p:cNvSpPr>
                <a:spLocks/>
              </p:cNvSpPr>
              <p:nvPr/>
            </p:nvSpPr>
            <p:spPr bwMode="auto">
              <a:xfrm>
                <a:off x="1231" y="735"/>
                <a:ext cx="402" cy="335"/>
              </a:xfrm>
              <a:custGeom>
                <a:avLst/>
                <a:gdLst>
                  <a:gd name="T0" fmla="*/ 385 w 402"/>
                  <a:gd name="T1" fmla="*/ 164 h 335"/>
                  <a:gd name="T2" fmla="*/ 395 w 402"/>
                  <a:gd name="T3" fmla="*/ 135 h 335"/>
                  <a:gd name="T4" fmla="*/ 357 w 402"/>
                  <a:gd name="T5" fmla="*/ 137 h 335"/>
                  <a:gd name="T6" fmla="*/ 334 w 402"/>
                  <a:gd name="T7" fmla="*/ 101 h 335"/>
                  <a:gd name="T8" fmla="*/ 309 w 402"/>
                  <a:gd name="T9" fmla="*/ 121 h 335"/>
                  <a:gd name="T10" fmla="*/ 270 w 402"/>
                  <a:gd name="T11" fmla="*/ 107 h 335"/>
                  <a:gd name="T12" fmla="*/ 250 w 402"/>
                  <a:gd name="T13" fmla="*/ 148 h 335"/>
                  <a:gd name="T14" fmla="*/ 244 w 402"/>
                  <a:gd name="T15" fmla="*/ 91 h 335"/>
                  <a:gd name="T16" fmla="*/ 209 w 402"/>
                  <a:gd name="T17" fmla="*/ 109 h 335"/>
                  <a:gd name="T18" fmla="*/ 195 w 402"/>
                  <a:gd name="T19" fmla="*/ 76 h 335"/>
                  <a:gd name="T20" fmla="*/ 161 w 402"/>
                  <a:gd name="T21" fmla="*/ 121 h 335"/>
                  <a:gd name="T22" fmla="*/ 140 w 402"/>
                  <a:gd name="T23" fmla="*/ 112 h 335"/>
                  <a:gd name="T24" fmla="*/ 121 w 402"/>
                  <a:gd name="T25" fmla="*/ 139 h 335"/>
                  <a:gd name="T26" fmla="*/ 121 w 402"/>
                  <a:gd name="T27" fmla="*/ 89 h 335"/>
                  <a:gd name="T28" fmla="*/ 143 w 402"/>
                  <a:gd name="T29" fmla="*/ 64 h 335"/>
                  <a:gd name="T30" fmla="*/ 125 w 402"/>
                  <a:gd name="T31" fmla="*/ 10 h 335"/>
                  <a:gd name="T32" fmla="*/ 97 w 402"/>
                  <a:gd name="T33" fmla="*/ 5 h 335"/>
                  <a:gd name="T34" fmla="*/ 113 w 402"/>
                  <a:gd name="T35" fmla="*/ 26 h 335"/>
                  <a:gd name="T36" fmla="*/ 101 w 402"/>
                  <a:gd name="T37" fmla="*/ 55 h 335"/>
                  <a:gd name="T38" fmla="*/ 99 w 402"/>
                  <a:gd name="T39" fmla="*/ 41 h 335"/>
                  <a:gd name="T40" fmla="*/ 90 w 402"/>
                  <a:gd name="T41" fmla="*/ 34 h 335"/>
                  <a:gd name="T42" fmla="*/ 81 w 402"/>
                  <a:gd name="T43" fmla="*/ 12 h 335"/>
                  <a:gd name="T44" fmla="*/ 73 w 402"/>
                  <a:gd name="T45" fmla="*/ 28 h 335"/>
                  <a:gd name="T46" fmla="*/ 65 w 402"/>
                  <a:gd name="T47" fmla="*/ 39 h 335"/>
                  <a:gd name="T48" fmla="*/ 58 w 402"/>
                  <a:gd name="T49" fmla="*/ 57 h 335"/>
                  <a:gd name="T50" fmla="*/ 36 w 402"/>
                  <a:gd name="T51" fmla="*/ 39 h 335"/>
                  <a:gd name="T52" fmla="*/ 32 w 402"/>
                  <a:gd name="T53" fmla="*/ 55 h 335"/>
                  <a:gd name="T54" fmla="*/ 34 w 402"/>
                  <a:gd name="T55" fmla="*/ 72 h 335"/>
                  <a:gd name="T56" fmla="*/ 81 w 402"/>
                  <a:gd name="T57" fmla="*/ 75 h 335"/>
                  <a:gd name="T58" fmla="*/ 99 w 402"/>
                  <a:gd name="T59" fmla="*/ 89 h 335"/>
                  <a:gd name="T60" fmla="*/ 101 w 402"/>
                  <a:gd name="T61" fmla="*/ 105 h 335"/>
                  <a:gd name="T62" fmla="*/ 76 w 402"/>
                  <a:gd name="T63" fmla="*/ 126 h 335"/>
                  <a:gd name="T64" fmla="*/ 65 w 402"/>
                  <a:gd name="T65" fmla="*/ 128 h 335"/>
                  <a:gd name="T66" fmla="*/ 39 w 402"/>
                  <a:gd name="T67" fmla="*/ 126 h 335"/>
                  <a:gd name="T68" fmla="*/ 18 w 402"/>
                  <a:gd name="T69" fmla="*/ 118 h 335"/>
                  <a:gd name="T70" fmla="*/ 20 w 402"/>
                  <a:gd name="T71" fmla="*/ 130 h 335"/>
                  <a:gd name="T72" fmla="*/ 52 w 402"/>
                  <a:gd name="T73" fmla="*/ 159 h 335"/>
                  <a:gd name="T74" fmla="*/ 58 w 402"/>
                  <a:gd name="T75" fmla="*/ 178 h 335"/>
                  <a:gd name="T76" fmla="*/ 77 w 402"/>
                  <a:gd name="T77" fmla="*/ 185 h 335"/>
                  <a:gd name="T78" fmla="*/ 58 w 402"/>
                  <a:gd name="T79" fmla="*/ 198 h 335"/>
                  <a:gd name="T80" fmla="*/ 54 w 402"/>
                  <a:gd name="T81" fmla="*/ 214 h 335"/>
                  <a:gd name="T82" fmla="*/ 16 w 402"/>
                  <a:gd name="T83" fmla="*/ 218 h 335"/>
                  <a:gd name="T84" fmla="*/ 45 w 402"/>
                  <a:gd name="T85" fmla="*/ 247 h 335"/>
                  <a:gd name="T86" fmla="*/ 79 w 402"/>
                  <a:gd name="T87" fmla="*/ 264 h 335"/>
                  <a:gd name="T88" fmla="*/ 135 w 402"/>
                  <a:gd name="T89" fmla="*/ 335 h 335"/>
                  <a:gd name="T90" fmla="*/ 161 w 402"/>
                  <a:gd name="T91" fmla="*/ 330 h 335"/>
                  <a:gd name="T92" fmla="*/ 187 w 402"/>
                  <a:gd name="T93" fmla="*/ 323 h 335"/>
                  <a:gd name="T94" fmla="*/ 223 w 402"/>
                  <a:gd name="T95" fmla="*/ 323 h 335"/>
                  <a:gd name="T96" fmla="*/ 292 w 402"/>
                  <a:gd name="T97" fmla="*/ 314 h 335"/>
                  <a:gd name="T98" fmla="*/ 318 w 402"/>
                  <a:gd name="T99" fmla="*/ 316 h 335"/>
                  <a:gd name="T100" fmla="*/ 343 w 402"/>
                  <a:gd name="T101" fmla="*/ 304 h 335"/>
                  <a:gd name="T102" fmla="*/ 376 w 402"/>
                  <a:gd name="T103" fmla="*/ 285 h 335"/>
                  <a:gd name="T104" fmla="*/ 384 w 402"/>
                  <a:gd name="T105" fmla="*/ 267 h 335"/>
                  <a:gd name="T106" fmla="*/ 401 w 402"/>
                  <a:gd name="T107" fmla="*/ 253 h 335"/>
                  <a:gd name="T108" fmla="*/ 402 w 402"/>
                  <a:gd name="T109" fmla="*/ 216 h 335"/>
                  <a:gd name="T110" fmla="*/ 389 w 402"/>
                  <a:gd name="T111" fmla="*/ 205 h 335"/>
                  <a:gd name="T112" fmla="*/ 384 w 402"/>
                  <a:gd name="T113" fmla="*/ 180 h 335"/>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2"/>
                  <a:gd name="T172" fmla="*/ 0 h 335"/>
                  <a:gd name="T173" fmla="*/ 402 w 402"/>
                  <a:gd name="T174" fmla="*/ 335 h 335"/>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2" h="335">
                    <a:moveTo>
                      <a:pt x="384" y="180"/>
                    </a:moveTo>
                    <a:lnTo>
                      <a:pt x="385" y="164"/>
                    </a:lnTo>
                    <a:lnTo>
                      <a:pt x="385" y="144"/>
                    </a:lnTo>
                    <a:lnTo>
                      <a:pt x="395" y="135"/>
                    </a:lnTo>
                    <a:lnTo>
                      <a:pt x="377" y="139"/>
                    </a:lnTo>
                    <a:lnTo>
                      <a:pt x="357" y="137"/>
                    </a:lnTo>
                    <a:lnTo>
                      <a:pt x="355" y="105"/>
                    </a:lnTo>
                    <a:lnTo>
                      <a:pt x="334" y="101"/>
                    </a:lnTo>
                    <a:lnTo>
                      <a:pt x="323" y="128"/>
                    </a:lnTo>
                    <a:lnTo>
                      <a:pt x="309" y="121"/>
                    </a:lnTo>
                    <a:lnTo>
                      <a:pt x="283" y="130"/>
                    </a:lnTo>
                    <a:lnTo>
                      <a:pt x="270" y="107"/>
                    </a:lnTo>
                    <a:lnTo>
                      <a:pt x="257" y="130"/>
                    </a:lnTo>
                    <a:lnTo>
                      <a:pt x="250" y="148"/>
                    </a:lnTo>
                    <a:lnTo>
                      <a:pt x="248" y="105"/>
                    </a:lnTo>
                    <a:lnTo>
                      <a:pt x="244" y="91"/>
                    </a:lnTo>
                    <a:lnTo>
                      <a:pt x="229" y="98"/>
                    </a:lnTo>
                    <a:lnTo>
                      <a:pt x="209" y="109"/>
                    </a:lnTo>
                    <a:lnTo>
                      <a:pt x="196" y="114"/>
                    </a:lnTo>
                    <a:lnTo>
                      <a:pt x="195" y="76"/>
                    </a:lnTo>
                    <a:lnTo>
                      <a:pt x="174" y="101"/>
                    </a:lnTo>
                    <a:lnTo>
                      <a:pt x="161" y="121"/>
                    </a:lnTo>
                    <a:lnTo>
                      <a:pt x="155" y="116"/>
                    </a:lnTo>
                    <a:lnTo>
                      <a:pt x="140" y="112"/>
                    </a:lnTo>
                    <a:lnTo>
                      <a:pt x="128" y="122"/>
                    </a:lnTo>
                    <a:lnTo>
                      <a:pt x="121" y="139"/>
                    </a:lnTo>
                    <a:lnTo>
                      <a:pt x="121" y="110"/>
                    </a:lnTo>
                    <a:lnTo>
                      <a:pt x="121" y="89"/>
                    </a:lnTo>
                    <a:lnTo>
                      <a:pt x="137" y="84"/>
                    </a:lnTo>
                    <a:lnTo>
                      <a:pt x="143" y="64"/>
                    </a:lnTo>
                    <a:lnTo>
                      <a:pt x="134" y="37"/>
                    </a:lnTo>
                    <a:lnTo>
                      <a:pt x="125" y="10"/>
                    </a:lnTo>
                    <a:lnTo>
                      <a:pt x="110" y="0"/>
                    </a:lnTo>
                    <a:lnTo>
                      <a:pt x="97" y="5"/>
                    </a:lnTo>
                    <a:lnTo>
                      <a:pt x="116" y="19"/>
                    </a:lnTo>
                    <a:lnTo>
                      <a:pt x="113" y="26"/>
                    </a:lnTo>
                    <a:lnTo>
                      <a:pt x="101" y="31"/>
                    </a:lnTo>
                    <a:lnTo>
                      <a:pt x="101" y="55"/>
                    </a:lnTo>
                    <a:lnTo>
                      <a:pt x="99" y="48"/>
                    </a:lnTo>
                    <a:lnTo>
                      <a:pt x="99" y="41"/>
                    </a:lnTo>
                    <a:lnTo>
                      <a:pt x="90" y="43"/>
                    </a:lnTo>
                    <a:lnTo>
                      <a:pt x="90" y="34"/>
                    </a:lnTo>
                    <a:lnTo>
                      <a:pt x="88" y="28"/>
                    </a:lnTo>
                    <a:lnTo>
                      <a:pt x="81" y="12"/>
                    </a:lnTo>
                    <a:lnTo>
                      <a:pt x="72" y="16"/>
                    </a:lnTo>
                    <a:lnTo>
                      <a:pt x="73" y="28"/>
                    </a:lnTo>
                    <a:lnTo>
                      <a:pt x="61" y="31"/>
                    </a:lnTo>
                    <a:lnTo>
                      <a:pt x="65" y="39"/>
                    </a:lnTo>
                    <a:lnTo>
                      <a:pt x="58" y="48"/>
                    </a:lnTo>
                    <a:lnTo>
                      <a:pt x="58" y="57"/>
                    </a:lnTo>
                    <a:lnTo>
                      <a:pt x="49" y="48"/>
                    </a:lnTo>
                    <a:lnTo>
                      <a:pt x="36" y="39"/>
                    </a:lnTo>
                    <a:lnTo>
                      <a:pt x="38" y="50"/>
                    </a:lnTo>
                    <a:lnTo>
                      <a:pt x="32" y="55"/>
                    </a:lnTo>
                    <a:lnTo>
                      <a:pt x="16" y="50"/>
                    </a:lnTo>
                    <a:lnTo>
                      <a:pt x="34" y="72"/>
                    </a:lnTo>
                    <a:lnTo>
                      <a:pt x="72" y="73"/>
                    </a:lnTo>
                    <a:lnTo>
                      <a:pt x="81" y="75"/>
                    </a:lnTo>
                    <a:lnTo>
                      <a:pt x="86" y="82"/>
                    </a:lnTo>
                    <a:lnTo>
                      <a:pt x="99" y="89"/>
                    </a:lnTo>
                    <a:lnTo>
                      <a:pt x="99" y="98"/>
                    </a:lnTo>
                    <a:lnTo>
                      <a:pt x="101" y="105"/>
                    </a:lnTo>
                    <a:lnTo>
                      <a:pt x="85" y="109"/>
                    </a:lnTo>
                    <a:lnTo>
                      <a:pt x="76" y="126"/>
                    </a:lnTo>
                    <a:lnTo>
                      <a:pt x="92" y="134"/>
                    </a:lnTo>
                    <a:lnTo>
                      <a:pt x="65" y="128"/>
                    </a:lnTo>
                    <a:lnTo>
                      <a:pt x="54" y="121"/>
                    </a:lnTo>
                    <a:lnTo>
                      <a:pt x="39" y="126"/>
                    </a:lnTo>
                    <a:lnTo>
                      <a:pt x="33" y="121"/>
                    </a:lnTo>
                    <a:lnTo>
                      <a:pt x="18" y="118"/>
                    </a:lnTo>
                    <a:lnTo>
                      <a:pt x="0" y="112"/>
                    </a:lnTo>
                    <a:lnTo>
                      <a:pt x="20" y="130"/>
                    </a:lnTo>
                    <a:lnTo>
                      <a:pt x="43" y="146"/>
                    </a:lnTo>
                    <a:lnTo>
                      <a:pt x="52" y="159"/>
                    </a:lnTo>
                    <a:lnTo>
                      <a:pt x="51" y="164"/>
                    </a:lnTo>
                    <a:lnTo>
                      <a:pt x="58" y="178"/>
                    </a:lnTo>
                    <a:lnTo>
                      <a:pt x="79" y="173"/>
                    </a:lnTo>
                    <a:lnTo>
                      <a:pt x="77" y="185"/>
                    </a:lnTo>
                    <a:lnTo>
                      <a:pt x="54" y="187"/>
                    </a:lnTo>
                    <a:lnTo>
                      <a:pt x="58" y="198"/>
                    </a:lnTo>
                    <a:lnTo>
                      <a:pt x="69" y="201"/>
                    </a:lnTo>
                    <a:lnTo>
                      <a:pt x="54" y="214"/>
                    </a:lnTo>
                    <a:lnTo>
                      <a:pt x="39" y="214"/>
                    </a:lnTo>
                    <a:lnTo>
                      <a:pt x="16" y="218"/>
                    </a:lnTo>
                    <a:lnTo>
                      <a:pt x="3" y="222"/>
                    </a:lnTo>
                    <a:lnTo>
                      <a:pt x="45" y="247"/>
                    </a:lnTo>
                    <a:lnTo>
                      <a:pt x="67" y="259"/>
                    </a:lnTo>
                    <a:lnTo>
                      <a:pt x="79" y="264"/>
                    </a:lnTo>
                    <a:lnTo>
                      <a:pt x="94" y="301"/>
                    </a:lnTo>
                    <a:lnTo>
                      <a:pt x="135" y="335"/>
                    </a:lnTo>
                    <a:lnTo>
                      <a:pt x="158" y="333"/>
                    </a:lnTo>
                    <a:lnTo>
                      <a:pt x="161" y="330"/>
                    </a:lnTo>
                    <a:lnTo>
                      <a:pt x="184" y="328"/>
                    </a:lnTo>
                    <a:lnTo>
                      <a:pt x="187" y="323"/>
                    </a:lnTo>
                    <a:lnTo>
                      <a:pt x="211" y="325"/>
                    </a:lnTo>
                    <a:lnTo>
                      <a:pt x="223" y="323"/>
                    </a:lnTo>
                    <a:lnTo>
                      <a:pt x="254" y="323"/>
                    </a:lnTo>
                    <a:lnTo>
                      <a:pt x="292" y="314"/>
                    </a:lnTo>
                    <a:lnTo>
                      <a:pt x="303" y="313"/>
                    </a:lnTo>
                    <a:lnTo>
                      <a:pt x="318" y="316"/>
                    </a:lnTo>
                    <a:lnTo>
                      <a:pt x="337" y="313"/>
                    </a:lnTo>
                    <a:lnTo>
                      <a:pt x="343" y="304"/>
                    </a:lnTo>
                    <a:lnTo>
                      <a:pt x="354" y="287"/>
                    </a:lnTo>
                    <a:lnTo>
                      <a:pt x="376" y="285"/>
                    </a:lnTo>
                    <a:lnTo>
                      <a:pt x="382" y="273"/>
                    </a:lnTo>
                    <a:lnTo>
                      <a:pt x="384" y="267"/>
                    </a:lnTo>
                    <a:lnTo>
                      <a:pt x="392" y="262"/>
                    </a:lnTo>
                    <a:lnTo>
                      <a:pt x="401" y="253"/>
                    </a:lnTo>
                    <a:lnTo>
                      <a:pt x="397" y="239"/>
                    </a:lnTo>
                    <a:lnTo>
                      <a:pt x="402" y="216"/>
                    </a:lnTo>
                    <a:lnTo>
                      <a:pt x="382" y="210"/>
                    </a:lnTo>
                    <a:lnTo>
                      <a:pt x="389" y="205"/>
                    </a:lnTo>
                    <a:lnTo>
                      <a:pt x="386" y="193"/>
                    </a:lnTo>
                    <a:lnTo>
                      <a:pt x="384" y="180"/>
                    </a:lnTo>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37" name="Group 317"/>
            <p:cNvGrpSpPr>
              <a:grpSpLocks/>
            </p:cNvGrpSpPr>
            <p:nvPr/>
          </p:nvGrpSpPr>
          <p:grpSpPr bwMode="auto">
            <a:xfrm>
              <a:off x="4226586" y="1270547"/>
              <a:ext cx="1535093" cy="1903842"/>
              <a:chOff x="2317" y="554"/>
              <a:chExt cx="983" cy="1290"/>
            </a:xfrm>
          </p:grpSpPr>
          <p:sp>
            <p:nvSpPr>
              <p:cNvPr id="453" name="Freeform 318" descr="Wide downward diagonal"/>
              <p:cNvSpPr>
                <a:spLocks/>
              </p:cNvSpPr>
              <p:nvPr/>
            </p:nvSpPr>
            <p:spPr bwMode="auto">
              <a:xfrm>
                <a:off x="2317" y="554"/>
                <a:ext cx="983" cy="1290"/>
              </a:xfrm>
              <a:custGeom>
                <a:avLst/>
                <a:gdLst>
                  <a:gd name="T0" fmla="*/ 326 w 983"/>
                  <a:gd name="T1" fmla="*/ 868 h 1290"/>
                  <a:gd name="T2" fmla="*/ 409 w 983"/>
                  <a:gd name="T3" fmla="*/ 652 h 1290"/>
                  <a:gd name="T4" fmla="*/ 498 w 983"/>
                  <a:gd name="T5" fmla="*/ 387 h 1290"/>
                  <a:gd name="T6" fmla="*/ 628 w 983"/>
                  <a:gd name="T7" fmla="*/ 262 h 1290"/>
                  <a:gd name="T8" fmla="*/ 790 w 983"/>
                  <a:gd name="T9" fmla="*/ 263 h 1290"/>
                  <a:gd name="T10" fmla="*/ 929 w 983"/>
                  <a:gd name="T11" fmla="*/ 156 h 1290"/>
                  <a:gd name="T12" fmla="*/ 974 w 983"/>
                  <a:gd name="T13" fmla="*/ 108 h 1290"/>
                  <a:gd name="T14" fmla="*/ 897 w 983"/>
                  <a:gd name="T15" fmla="*/ 86 h 1290"/>
                  <a:gd name="T16" fmla="*/ 907 w 983"/>
                  <a:gd name="T17" fmla="*/ 31 h 1290"/>
                  <a:gd name="T18" fmla="*/ 861 w 983"/>
                  <a:gd name="T19" fmla="*/ 33 h 1290"/>
                  <a:gd name="T20" fmla="*/ 845 w 983"/>
                  <a:gd name="T21" fmla="*/ 31 h 1290"/>
                  <a:gd name="T22" fmla="*/ 786 w 983"/>
                  <a:gd name="T23" fmla="*/ 95 h 1290"/>
                  <a:gd name="T24" fmla="*/ 761 w 983"/>
                  <a:gd name="T25" fmla="*/ 36 h 1290"/>
                  <a:gd name="T26" fmla="*/ 718 w 983"/>
                  <a:gd name="T27" fmla="*/ 124 h 1290"/>
                  <a:gd name="T28" fmla="*/ 652 w 983"/>
                  <a:gd name="T29" fmla="*/ 121 h 1290"/>
                  <a:gd name="T30" fmla="*/ 637 w 983"/>
                  <a:gd name="T31" fmla="*/ 154 h 1290"/>
                  <a:gd name="T32" fmla="*/ 608 w 983"/>
                  <a:gd name="T33" fmla="*/ 163 h 1290"/>
                  <a:gd name="T34" fmla="*/ 587 w 983"/>
                  <a:gd name="T35" fmla="*/ 213 h 1290"/>
                  <a:gd name="T36" fmla="*/ 526 w 983"/>
                  <a:gd name="T37" fmla="*/ 270 h 1290"/>
                  <a:gd name="T38" fmla="*/ 520 w 983"/>
                  <a:gd name="T39" fmla="*/ 318 h 1290"/>
                  <a:gd name="T40" fmla="*/ 487 w 983"/>
                  <a:gd name="T41" fmla="*/ 354 h 1290"/>
                  <a:gd name="T42" fmla="*/ 456 w 983"/>
                  <a:gd name="T43" fmla="*/ 361 h 1290"/>
                  <a:gd name="T44" fmla="*/ 449 w 983"/>
                  <a:gd name="T45" fmla="*/ 393 h 1290"/>
                  <a:gd name="T46" fmla="*/ 429 w 983"/>
                  <a:gd name="T47" fmla="*/ 408 h 1290"/>
                  <a:gd name="T48" fmla="*/ 410 w 983"/>
                  <a:gd name="T49" fmla="*/ 452 h 1290"/>
                  <a:gd name="T50" fmla="*/ 376 w 983"/>
                  <a:gd name="T51" fmla="*/ 506 h 1290"/>
                  <a:gd name="T52" fmla="*/ 370 w 983"/>
                  <a:gd name="T53" fmla="*/ 534 h 1290"/>
                  <a:gd name="T54" fmla="*/ 355 w 983"/>
                  <a:gd name="T55" fmla="*/ 600 h 1290"/>
                  <a:gd name="T56" fmla="*/ 352 w 983"/>
                  <a:gd name="T57" fmla="*/ 628 h 1290"/>
                  <a:gd name="T58" fmla="*/ 326 w 983"/>
                  <a:gd name="T59" fmla="*/ 650 h 1290"/>
                  <a:gd name="T60" fmla="*/ 283 w 983"/>
                  <a:gd name="T61" fmla="*/ 687 h 1290"/>
                  <a:gd name="T62" fmla="*/ 225 w 983"/>
                  <a:gd name="T63" fmla="*/ 759 h 1290"/>
                  <a:gd name="T64" fmla="*/ 299 w 983"/>
                  <a:gd name="T65" fmla="*/ 736 h 1290"/>
                  <a:gd name="T66" fmla="*/ 237 w 983"/>
                  <a:gd name="T67" fmla="*/ 797 h 1290"/>
                  <a:gd name="T68" fmla="*/ 184 w 983"/>
                  <a:gd name="T69" fmla="*/ 809 h 1290"/>
                  <a:gd name="T70" fmla="*/ 144 w 983"/>
                  <a:gd name="T71" fmla="*/ 825 h 1290"/>
                  <a:gd name="T72" fmla="*/ 122 w 983"/>
                  <a:gd name="T73" fmla="*/ 847 h 1290"/>
                  <a:gd name="T74" fmla="*/ 87 w 983"/>
                  <a:gd name="T75" fmla="*/ 856 h 1290"/>
                  <a:gd name="T76" fmla="*/ 78 w 983"/>
                  <a:gd name="T77" fmla="*/ 877 h 1290"/>
                  <a:gd name="T78" fmla="*/ 27 w 983"/>
                  <a:gd name="T79" fmla="*/ 900 h 1290"/>
                  <a:gd name="T80" fmla="*/ 39 w 983"/>
                  <a:gd name="T81" fmla="*/ 922 h 1290"/>
                  <a:gd name="T82" fmla="*/ 9 w 983"/>
                  <a:gd name="T83" fmla="*/ 965 h 1290"/>
                  <a:gd name="T84" fmla="*/ 74 w 983"/>
                  <a:gd name="T85" fmla="*/ 984 h 1290"/>
                  <a:gd name="T86" fmla="*/ 96 w 983"/>
                  <a:gd name="T87" fmla="*/ 1011 h 1290"/>
                  <a:gd name="T88" fmla="*/ 2 w 983"/>
                  <a:gd name="T89" fmla="*/ 1015 h 1290"/>
                  <a:gd name="T90" fmla="*/ 32 w 983"/>
                  <a:gd name="T91" fmla="*/ 1032 h 1290"/>
                  <a:gd name="T92" fmla="*/ 33 w 983"/>
                  <a:gd name="T93" fmla="*/ 1093 h 1290"/>
                  <a:gd name="T94" fmla="*/ 57 w 983"/>
                  <a:gd name="T95" fmla="*/ 1069 h 1290"/>
                  <a:gd name="T96" fmla="*/ 13 w 983"/>
                  <a:gd name="T97" fmla="*/ 1125 h 1290"/>
                  <a:gd name="T98" fmla="*/ 29 w 983"/>
                  <a:gd name="T99" fmla="*/ 1147 h 1290"/>
                  <a:gd name="T100" fmla="*/ 35 w 983"/>
                  <a:gd name="T101" fmla="*/ 1174 h 1290"/>
                  <a:gd name="T102" fmla="*/ 18 w 983"/>
                  <a:gd name="T103" fmla="*/ 1238 h 1290"/>
                  <a:gd name="T104" fmla="*/ 74 w 983"/>
                  <a:gd name="T105" fmla="*/ 1290 h 1290"/>
                  <a:gd name="T106" fmla="*/ 184 w 983"/>
                  <a:gd name="T107" fmla="*/ 1227 h 1290"/>
                  <a:gd name="T108" fmla="*/ 238 w 983"/>
                  <a:gd name="T109" fmla="*/ 1186 h 1290"/>
                  <a:gd name="T110" fmla="*/ 260 w 983"/>
                  <a:gd name="T111" fmla="*/ 1128 h 1290"/>
                  <a:gd name="T112" fmla="*/ 303 w 983"/>
                  <a:gd name="T113" fmla="*/ 1204 h 1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3"/>
                  <a:gd name="T172" fmla="*/ 0 h 1290"/>
                  <a:gd name="T173" fmla="*/ 983 w 983"/>
                  <a:gd name="T174" fmla="*/ 1290 h 1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3" h="1290">
                    <a:moveTo>
                      <a:pt x="342" y="1088"/>
                    </a:moveTo>
                    <a:lnTo>
                      <a:pt x="336" y="1036"/>
                    </a:lnTo>
                    <a:lnTo>
                      <a:pt x="352" y="1011"/>
                    </a:lnTo>
                    <a:lnTo>
                      <a:pt x="346" y="968"/>
                    </a:lnTo>
                    <a:lnTo>
                      <a:pt x="332" y="927"/>
                    </a:lnTo>
                    <a:lnTo>
                      <a:pt x="326" y="868"/>
                    </a:lnTo>
                    <a:lnTo>
                      <a:pt x="324" y="813"/>
                    </a:lnTo>
                    <a:lnTo>
                      <a:pt x="336" y="768"/>
                    </a:lnTo>
                    <a:lnTo>
                      <a:pt x="381" y="731"/>
                    </a:lnTo>
                    <a:lnTo>
                      <a:pt x="410" y="727"/>
                    </a:lnTo>
                    <a:lnTo>
                      <a:pt x="400" y="688"/>
                    </a:lnTo>
                    <a:lnTo>
                      <a:pt x="409" y="652"/>
                    </a:lnTo>
                    <a:lnTo>
                      <a:pt x="426" y="595"/>
                    </a:lnTo>
                    <a:lnTo>
                      <a:pt x="425" y="534"/>
                    </a:lnTo>
                    <a:lnTo>
                      <a:pt x="460" y="522"/>
                    </a:lnTo>
                    <a:lnTo>
                      <a:pt x="473" y="479"/>
                    </a:lnTo>
                    <a:lnTo>
                      <a:pt x="492" y="425"/>
                    </a:lnTo>
                    <a:lnTo>
                      <a:pt x="498" y="387"/>
                    </a:lnTo>
                    <a:lnTo>
                      <a:pt x="530" y="341"/>
                    </a:lnTo>
                    <a:lnTo>
                      <a:pt x="550" y="340"/>
                    </a:lnTo>
                    <a:lnTo>
                      <a:pt x="561" y="291"/>
                    </a:lnTo>
                    <a:lnTo>
                      <a:pt x="585" y="297"/>
                    </a:lnTo>
                    <a:lnTo>
                      <a:pt x="624" y="300"/>
                    </a:lnTo>
                    <a:lnTo>
                      <a:pt x="628" y="262"/>
                    </a:lnTo>
                    <a:lnTo>
                      <a:pt x="633" y="238"/>
                    </a:lnTo>
                    <a:lnTo>
                      <a:pt x="649" y="216"/>
                    </a:lnTo>
                    <a:lnTo>
                      <a:pt x="688" y="238"/>
                    </a:lnTo>
                    <a:lnTo>
                      <a:pt x="719" y="265"/>
                    </a:lnTo>
                    <a:lnTo>
                      <a:pt x="749" y="253"/>
                    </a:lnTo>
                    <a:lnTo>
                      <a:pt x="790" y="263"/>
                    </a:lnTo>
                    <a:lnTo>
                      <a:pt x="811" y="231"/>
                    </a:lnTo>
                    <a:lnTo>
                      <a:pt x="812" y="181"/>
                    </a:lnTo>
                    <a:lnTo>
                      <a:pt x="824" y="129"/>
                    </a:lnTo>
                    <a:lnTo>
                      <a:pt x="864" y="104"/>
                    </a:lnTo>
                    <a:lnTo>
                      <a:pt x="906" y="127"/>
                    </a:lnTo>
                    <a:lnTo>
                      <a:pt x="929" y="156"/>
                    </a:lnTo>
                    <a:lnTo>
                      <a:pt x="925" y="193"/>
                    </a:lnTo>
                    <a:lnTo>
                      <a:pt x="936" y="179"/>
                    </a:lnTo>
                    <a:lnTo>
                      <a:pt x="958" y="143"/>
                    </a:lnTo>
                    <a:lnTo>
                      <a:pt x="967" y="131"/>
                    </a:lnTo>
                    <a:lnTo>
                      <a:pt x="983" y="127"/>
                    </a:lnTo>
                    <a:lnTo>
                      <a:pt x="974" y="108"/>
                    </a:lnTo>
                    <a:lnTo>
                      <a:pt x="964" y="120"/>
                    </a:lnTo>
                    <a:lnTo>
                      <a:pt x="952" y="111"/>
                    </a:lnTo>
                    <a:lnTo>
                      <a:pt x="942" y="120"/>
                    </a:lnTo>
                    <a:lnTo>
                      <a:pt x="937" y="109"/>
                    </a:lnTo>
                    <a:lnTo>
                      <a:pt x="922" y="97"/>
                    </a:lnTo>
                    <a:lnTo>
                      <a:pt x="897" y="86"/>
                    </a:lnTo>
                    <a:lnTo>
                      <a:pt x="922" y="88"/>
                    </a:lnTo>
                    <a:lnTo>
                      <a:pt x="946" y="86"/>
                    </a:lnTo>
                    <a:lnTo>
                      <a:pt x="968" y="50"/>
                    </a:lnTo>
                    <a:lnTo>
                      <a:pt x="937" y="41"/>
                    </a:lnTo>
                    <a:lnTo>
                      <a:pt x="927" y="25"/>
                    </a:lnTo>
                    <a:lnTo>
                      <a:pt x="907" y="31"/>
                    </a:lnTo>
                    <a:lnTo>
                      <a:pt x="889" y="16"/>
                    </a:lnTo>
                    <a:lnTo>
                      <a:pt x="879" y="43"/>
                    </a:lnTo>
                    <a:lnTo>
                      <a:pt x="872" y="61"/>
                    </a:lnTo>
                    <a:lnTo>
                      <a:pt x="861" y="61"/>
                    </a:lnTo>
                    <a:lnTo>
                      <a:pt x="857" y="47"/>
                    </a:lnTo>
                    <a:lnTo>
                      <a:pt x="861" y="33"/>
                    </a:lnTo>
                    <a:lnTo>
                      <a:pt x="869" y="27"/>
                    </a:lnTo>
                    <a:lnTo>
                      <a:pt x="868" y="8"/>
                    </a:lnTo>
                    <a:lnTo>
                      <a:pt x="845" y="0"/>
                    </a:lnTo>
                    <a:lnTo>
                      <a:pt x="835" y="12"/>
                    </a:lnTo>
                    <a:lnTo>
                      <a:pt x="837" y="22"/>
                    </a:lnTo>
                    <a:lnTo>
                      <a:pt x="845" y="31"/>
                    </a:lnTo>
                    <a:lnTo>
                      <a:pt x="837" y="54"/>
                    </a:lnTo>
                    <a:lnTo>
                      <a:pt x="830" y="68"/>
                    </a:lnTo>
                    <a:lnTo>
                      <a:pt x="819" y="71"/>
                    </a:lnTo>
                    <a:lnTo>
                      <a:pt x="817" y="34"/>
                    </a:lnTo>
                    <a:lnTo>
                      <a:pt x="801" y="43"/>
                    </a:lnTo>
                    <a:lnTo>
                      <a:pt x="786" y="95"/>
                    </a:lnTo>
                    <a:lnTo>
                      <a:pt x="775" y="113"/>
                    </a:lnTo>
                    <a:lnTo>
                      <a:pt x="771" y="100"/>
                    </a:lnTo>
                    <a:lnTo>
                      <a:pt x="772" y="70"/>
                    </a:lnTo>
                    <a:lnTo>
                      <a:pt x="784" y="34"/>
                    </a:lnTo>
                    <a:lnTo>
                      <a:pt x="772" y="37"/>
                    </a:lnTo>
                    <a:lnTo>
                      <a:pt x="761" y="36"/>
                    </a:lnTo>
                    <a:lnTo>
                      <a:pt x="745" y="34"/>
                    </a:lnTo>
                    <a:lnTo>
                      <a:pt x="738" y="45"/>
                    </a:lnTo>
                    <a:lnTo>
                      <a:pt x="753" y="63"/>
                    </a:lnTo>
                    <a:lnTo>
                      <a:pt x="736" y="77"/>
                    </a:lnTo>
                    <a:lnTo>
                      <a:pt x="719" y="97"/>
                    </a:lnTo>
                    <a:lnTo>
                      <a:pt x="718" y="124"/>
                    </a:lnTo>
                    <a:lnTo>
                      <a:pt x="716" y="136"/>
                    </a:lnTo>
                    <a:lnTo>
                      <a:pt x="697" y="129"/>
                    </a:lnTo>
                    <a:lnTo>
                      <a:pt x="694" y="117"/>
                    </a:lnTo>
                    <a:lnTo>
                      <a:pt x="679" y="112"/>
                    </a:lnTo>
                    <a:lnTo>
                      <a:pt x="662" y="118"/>
                    </a:lnTo>
                    <a:lnTo>
                      <a:pt x="652" y="121"/>
                    </a:lnTo>
                    <a:lnTo>
                      <a:pt x="652" y="129"/>
                    </a:lnTo>
                    <a:lnTo>
                      <a:pt x="675" y="137"/>
                    </a:lnTo>
                    <a:lnTo>
                      <a:pt x="670" y="149"/>
                    </a:lnTo>
                    <a:lnTo>
                      <a:pt x="670" y="158"/>
                    </a:lnTo>
                    <a:lnTo>
                      <a:pt x="649" y="150"/>
                    </a:lnTo>
                    <a:lnTo>
                      <a:pt x="637" y="154"/>
                    </a:lnTo>
                    <a:lnTo>
                      <a:pt x="628" y="166"/>
                    </a:lnTo>
                    <a:lnTo>
                      <a:pt x="630" y="191"/>
                    </a:lnTo>
                    <a:lnTo>
                      <a:pt x="612" y="215"/>
                    </a:lnTo>
                    <a:lnTo>
                      <a:pt x="618" y="200"/>
                    </a:lnTo>
                    <a:lnTo>
                      <a:pt x="619" y="162"/>
                    </a:lnTo>
                    <a:lnTo>
                      <a:pt x="608" y="163"/>
                    </a:lnTo>
                    <a:lnTo>
                      <a:pt x="599" y="204"/>
                    </a:lnTo>
                    <a:lnTo>
                      <a:pt x="599" y="186"/>
                    </a:lnTo>
                    <a:lnTo>
                      <a:pt x="577" y="175"/>
                    </a:lnTo>
                    <a:lnTo>
                      <a:pt x="585" y="211"/>
                    </a:lnTo>
                    <a:lnTo>
                      <a:pt x="588" y="213"/>
                    </a:lnTo>
                    <a:lnTo>
                      <a:pt x="587" y="213"/>
                    </a:lnTo>
                    <a:lnTo>
                      <a:pt x="557" y="204"/>
                    </a:lnTo>
                    <a:lnTo>
                      <a:pt x="561" y="218"/>
                    </a:lnTo>
                    <a:lnTo>
                      <a:pt x="548" y="204"/>
                    </a:lnTo>
                    <a:lnTo>
                      <a:pt x="543" y="233"/>
                    </a:lnTo>
                    <a:lnTo>
                      <a:pt x="525" y="261"/>
                    </a:lnTo>
                    <a:lnTo>
                      <a:pt x="526" y="270"/>
                    </a:lnTo>
                    <a:lnTo>
                      <a:pt x="508" y="281"/>
                    </a:lnTo>
                    <a:lnTo>
                      <a:pt x="493" y="303"/>
                    </a:lnTo>
                    <a:lnTo>
                      <a:pt x="510" y="300"/>
                    </a:lnTo>
                    <a:lnTo>
                      <a:pt x="530" y="299"/>
                    </a:lnTo>
                    <a:lnTo>
                      <a:pt x="520" y="312"/>
                    </a:lnTo>
                    <a:lnTo>
                      <a:pt x="520" y="318"/>
                    </a:lnTo>
                    <a:lnTo>
                      <a:pt x="489" y="315"/>
                    </a:lnTo>
                    <a:lnTo>
                      <a:pt x="498" y="331"/>
                    </a:lnTo>
                    <a:lnTo>
                      <a:pt x="483" y="329"/>
                    </a:lnTo>
                    <a:lnTo>
                      <a:pt x="486" y="340"/>
                    </a:lnTo>
                    <a:lnTo>
                      <a:pt x="489" y="349"/>
                    </a:lnTo>
                    <a:lnTo>
                      <a:pt x="487" y="354"/>
                    </a:lnTo>
                    <a:lnTo>
                      <a:pt x="486" y="358"/>
                    </a:lnTo>
                    <a:lnTo>
                      <a:pt x="473" y="333"/>
                    </a:lnTo>
                    <a:lnTo>
                      <a:pt x="462" y="334"/>
                    </a:lnTo>
                    <a:lnTo>
                      <a:pt x="456" y="349"/>
                    </a:lnTo>
                    <a:lnTo>
                      <a:pt x="476" y="352"/>
                    </a:lnTo>
                    <a:lnTo>
                      <a:pt x="456" y="361"/>
                    </a:lnTo>
                    <a:lnTo>
                      <a:pt x="438" y="374"/>
                    </a:lnTo>
                    <a:lnTo>
                      <a:pt x="435" y="383"/>
                    </a:lnTo>
                    <a:lnTo>
                      <a:pt x="447" y="381"/>
                    </a:lnTo>
                    <a:lnTo>
                      <a:pt x="460" y="374"/>
                    </a:lnTo>
                    <a:lnTo>
                      <a:pt x="460" y="379"/>
                    </a:lnTo>
                    <a:lnTo>
                      <a:pt x="449" y="393"/>
                    </a:lnTo>
                    <a:lnTo>
                      <a:pt x="471" y="395"/>
                    </a:lnTo>
                    <a:lnTo>
                      <a:pt x="465" y="411"/>
                    </a:lnTo>
                    <a:lnTo>
                      <a:pt x="462" y="412"/>
                    </a:lnTo>
                    <a:lnTo>
                      <a:pt x="442" y="403"/>
                    </a:lnTo>
                    <a:lnTo>
                      <a:pt x="435" y="406"/>
                    </a:lnTo>
                    <a:lnTo>
                      <a:pt x="429" y="408"/>
                    </a:lnTo>
                    <a:lnTo>
                      <a:pt x="431" y="422"/>
                    </a:lnTo>
                    <a:lnTo>
                      <a:pt x="447" y="420"/>
                    </a:lnTo>
                    <a:lnTo>
                      <a:pt x="456" y="427"/>
                    </a:lnTo>
                    <a:lnTo>
                      <a:pt x="458" y="437"/>
                    </a:lnTo>
                    <a:lnTo>
                      <a:pt x="431" y="429"/>
                    </a:lnTo>
                    <a:lnTo>
                      <a:pt x="410" y="452"/>
                    </a:lnTo>
                    <a:lnTo>
                      <a:pt x="397" y="454"/>
                    </a:lnTo>
                    <a:lnTo>
                      <a:pt x="390" y="470"/>
                    </a:lnTo>
                    <a:lnTo>
                      <a:pt x="375" y="478"/>
                    </a:lnTo>
                    <a:lnTo>
                      <a:pt x="379" y="487"/>
                    </a:lnTo>
                    <a:lnTo>
                      <a:pt x="385" y="495"/>
                    </a:lnTo>
                    <a:lnTo>
                      <a:pt x="376" y="506"/>
                    </a:lnTo>
                    <a:lnTo>
                      <a:pt x="368" y="512"/>
                    </a:lnTo>
                    <a:lnTo>
                      <a:pt x="386" y="518"/>
                    </a:lnTo>
                    <a:lnTo>
                      <a:pt x="373" y="528"/>
                    </a:lnTo>
                    <a:lnTo>
                      <a:pt x="410" y="518"/>
                    </a:lnTo>
                    <a:lnTo>
                      <a:pt x="391" y="533"/>
                    </a:lnTo>
                    <a:lnTo>
                      <a:pt x="370" y="534"/>
                    </a:lnTo>
                    <a:lnTo>
                      <a:pt x="368" y="541"/>
                    </a:lnTo>
                    <a:lnTo>
                      <a:pt x="372" y="561"/>
                    </a:lnTo>
                    <a:lnTo>
                      <a:pt x="355" y="566"/>
                    </a:lnTo>
                    <a:lnTo>
                      <a:pt x="350" y="575"/>
                    </a:lnTo>
                    <a:lnTo>
                      <a:pt x="346" y="591"/>
                    </a:lnTo>
                    <a:lnTo>
                      <a:pt x="355" y="600"/>
                    </a:lnTo>
                    <a:lnTo>
                      <a:pt x="343" y="599"/>
                    </a:lnTo>
                    <a:lnTo>
                      <a:pt x="333" y="604"/>
                    </a:lnTo>
                    <a:lnTo>
                      <a:pt x="336" y="618"/>
                    </a:lnTo>
                    <a:lnTo>
                      <a:pt x="337" y="620"/>
                    </a:lnTo>
                    <a:lnTo>
                      <a:pt x="350" y="625"/>
                    </a:lnTo>
                    <a:lnTo>
                      <a:pt x="352" y="628"/>
                    </a:lnTo>
                    <a:lnTo>
                      <a:pt x="333" y="624"/>
                    </a:lnTo>
                    <a:lnTo>
                      <a:pt x="315" y="643"/>
                    </a:lnTo>
                    <a:lnTo>
                      <a:pt x="301" y="652"/>
                    </a:lnTo>
                    <a:lnTo>
                      <a:pt x="302" y="656"/>
                    </a:lnTo>
                    <a:lnTo>
                      <a:pt x="302" y="663"/>
                    </a:lnTo>
                    <a:lnTo>
                      <a:pt x="326" y="650"/>
                    </a:lnTo>
                    <a:lnTo>
                      <a:pt x="302" y="670"/>
                    </a:lnTo>
                    <a:lnTo>
                      <a:pt x="285" y="681"/>
                    </a:lnTo>
                    <a:lnTo>
                      <a:pt x="303" y="684"/>
                    </a:lnTo>
                    <a:lnTo>
                      <a:pt x="302" y="695"/>
                    </a:lnTo>
                    <a:lnTo>
                      <a:pt x="296" y="700"/>
                    </a:lnTo>
                    <a:lnTo>
                      <a:pt x="283" y="687"/>
                    </a:lnTo>
                    <a:lnTo>
                      <a:pt x="274" y="702"/>
                    </a:lnTo>
                    <a:lnTo>
                      <a:pt x="265" y="703"/>
                    </a:lnTo>
                    <a:lnTo>
                      <a:pt x="249" y="722"/>
                    </a:lnTo>
                    <a:lnTo>
                      <a:pt x="244" y="740"/>
                    </a:lnTo>
                    <a:lnTo>
                      <a:pt x="235" y="745"/>
                    </a:lnTo>
                    <a:lnTo>
                      <a:pt x="225" y="759"/>
                    </a:lnTo>
                    <a:lnTo>
                      <a:pt x="237" y="759"/>
                    </a:lnTo>
                    <a:lnTo>
                      <a:pt x="232" y="769"/>
                    </a:lnTo>
                    <a:lnTo>
                      <a:pt x="253" y="778"/>
                    </a:lnTo>
                    <a:lnTo>
                      <a:pt x="281" y="745"/>
                    </a:lnTo>
                    <a:lnTo>
                      <a:pt x="292" y="734"/>
                    </a:lnTo>
                    <a:lnTo>
                      <a:pt x="299" y="736"/>
                    </a:lnTo>
                    <a:lnTo>
                      <a:pt x="292" y="750"/>
                    </a:lnTo>
                    <a:lnTo>
                      <a:pt x="294" y="761"/>
                    </a:lnTo>
                    <a:lnTo>
                      <a:pt x="276" y="775"/>
                    </a:lnTo>
                    <a:lnTo>
                      <a:pt x="276" y="787"/>
                    </a:lnTo>
                    <a:lnTo>
                      <a:pt x="251" y="788"/>
                    </a:lnTo>
                    <a:lnTo>
                      <a:pt x="237" y="797"/>
                    </a:lnTo>
                    <a:lnTo>
                      <a:pt x="228" y="768"/>
                    </a:lnTo>
                    <a:lnTo>
                      <a:pt x="207" y="781"/>
                    </a:lnTo>
                    <a:lnTo>
                      <a:pt x="206" y="791"/>
                    </a:lnTo>
                    <a:lnTo>
                      <a:pt x="201" y="795"/>
                    </a:lnTo>
                    <a:lnTo>
                      <a:pt x="182" y="790"/>
                    </a:lnTo>
                    <a:lnTo>
                      <a:pt x="184" y="809"/>
                    </a:lnTo>
                    <a:lnTo>
                      <a:pt x="177" y="815"/>
                    </a:lnTo>
                    <a:lnTo>
                      <a:pt x="158" y="816"/>
                    </a:lnTo>
                    <a:lnTo>
                      <a:pt x="173" y="827"/>
                    </a:lnTo>
                    <a:lnTo>
                      <a:pt x="168" y="832"/>
                    </a:lnTo>
                    <a:lnTo>
                      <a:pt x="164" y="838"/>
                    </a:lnTo>
                    <a:lnTo>
                      <a:pt x="144" y="825"/>
                    </a:lnTo>
                    <a:lnTo>
                      <a:pt x="164" y="845"/>
                    </a:lnTo>
                    <a:lnTo>
                      <a:pt x="159" y="847"/>
                    </a:lnTo>
                    <a:lnTo>
                      <a:pt x="137" y="827"/>
                    </a:lnTo>
                    <a:lnTo>
                      <a:pt x="103" y="831"/>
                    </a:lnTo>
                    <a:lnTo>
                      <a:pt x="108" y="849"/>
                    </a:lnTo>
                    <a:lnTo>
                      <a:pt x="122" y="847"/>
                    </a:lnTo>
                    <a:lnTo>
                      <a:pt x="131" y="852"/>
                    </a:lnTo>
                    <a:lnTo>
                      <a:pt x="155" y="853"/>
                    </a:lnTo>
                    <a:lnTo>
                      <a:pt x="127" y="854"/>
                    </a:lnTo>
                    <a:lnTo>
                      <a:pt x="128" y="869"/>
                    </a:lnTo>
                    <a:lnTo>
                      <a:pt x="108" y="859"/>
                    </a:lnTo>
                    <a:lnTo>
                      <a:pt x="87" y="856"/>
                    </a:lnTo>
                    <a:lnTo>
                      <a:pt x="83" y="863"/>
                    </a:lnTo>
                    <a:lnTo>
                      <a:pt x="97" y="872"/>
                    </a:lnTo>
                    <a:lnTo>
                      <a:pt x="115" y="891"/>
                    </a:lnTo>
                    <a:lnTo>
                      <a:pt x="105" y="906"/>
                    </a:lnTo>
                    <a:lnTo>
                      <a:pt x="99" y="886"/>
                    </a:lnTo>
                    <a:lnTo>
                      <a:pt x="78" y="877"/>
                    </a:lnTo>
                    <a:lnTo>
                      <a:pt x="54" y="893"/>
                    </a:lnTo>
                    <a:lnTo>
                      <a:pt x="81" y="904"/>
                    </a:lnTo>
                    <a:lnTo>
                      <a:pt x="58" y="902"/>
                    </a:lnTo>
                    <a:lnTo>
                      <a:pt x="48" y="894"/>
                    </a:lnTo>
                    <a:lnTo>
                      <a:pt x="36" y="902"/>
                    </a:lnTo>
                    <a:lnTo>
                      <a:pt x="27" y="900"/>
                    </a:lnTo>
                    <a:lnTo>
                      <a:pt x="26" y="903"/>
                    </a:lnTo>
                    <a:lnTo>
                      <a:pt x="20" y="918"/>
                    </a:lnTo>
                    <a:lnTo>
                      <a:pt x="38" y="919"/>
                    </a:lnTo>
                    <a:lnTo>
                      <a:pt x="81" y="927"/>
                    </a:lnTo>
                    <a:lnTo>
                      <a:pt x="51" y="936"/>
                    </a:lnTo>
                    <a:lnTo>
                      <a:pt x="39" y="922"/>
                    </a:lnTo>
                    <a:lnTo>
                      <a:pt x="14" y="931"/>
                    </a:lnTo>
                    <a:lnTo>
                      <a:pt x="7" y="943"/>
                    </a:lnTo>
                    <a:lnTo>
                      <a:pt x="17" y="945"/>
                    </a:lnTo>
                    <a:lnTo>
                      <a:pt x="25" y="957"/>
                    </a:lnTo>
                    <a:lnTo>
                      <a:pt x="36" y="961"/>
                    </a:lnTo>
                    <a:lnTo>
                      <a:pt x="9" y="965"/>
                    </a:lnTo>
                    <a:lnTo>
                      <a:pt x="14" y="970"/>
                    </a:lnTo>
                    <a:lnTo>
                      <a:pt x="16" y="984"/>
                    </a:lnTo>
                    <a:lnTo>
                      <a:pt x="18" y="994"/>
                    </a:lnTo>
                    <a:lnTo>
                      <a:pt x="36" y="990"/>
                    </a:lnTo>
                    <a:lnTo>
                      <a:pt x="60" y="994"/>
                    </a:lnTo>
                    <a:lnTo>
                      <a:pt x="74" y="984"/>
                    </a:lnTo>
                    <a:lnTo>
                      <a:pt x="78" y="984"/>
                    </a:lnTo>
                    <a:lnTo>
                      <a:pt x="99" y="991"/>
                    </a:lnTo>
                    <a:lnTo>
                      <a:pt x="109" y="975"/>
                    </a:lnTo>
                    <a:lnTo>
                      <a:pt x="110" y="981"/>
                    </a:lnTo>
                    <a:lnTo>
                      <a:pt x="122" y="993"/>
                    </a:lnTo>
                    <a:lnTo>
                      <a:pt x="96" y="1011"/>
                    </a:lnTo>
                    <a:lnTo>
                      <a:pt x="85" y="1016"/>
                    </a:lnTo>
                    <a:lnTo>
                      <a:pt x="87" y="1000"/>
                    </a:lnTo>
                    <a:lnTo>
                      <a:pt x="61" y="1002"/>
                    </a:lnTo>
                    <a:lnTo>
                      <a:pt x="35" y="995"/>
                    </a:lnTo>
                    <a:lnTo>
                      <a:pt x="4" y="997"/>
                    </a:lnTo>
                    <a:lnTo>
                      <a:pt x="2" y="1015"/>
                    </a:lnTo>
                    <a:lnTo>
                      <a:pt x="22" y="1013"/>
                    </a:lnTo>
                    <a:lnTo>
                      <a:pt x="11" y="1024"/>
                    </a:lnTo>
                    <a:lnTo>
                      <a:pt x="5" y="1024"/>
                    </a:lnTo>
                    <a:lnTo>
                      <a:pt x="7" y="1032"/>
                    </a:lnTo>
                    <a:lnTo>
                      <a:pt x="14" y="1041"/>
                    </a:lnTo>
                    <a:lnTo>
                      <a:pt x="32" y="1032"/>
                    </a:lnTo>
                    <a:lnTo>
                      <a:pt x="18" y="1056"/>
                    </a:lnTo>
                    <a:lnTo>
                      <a:pt x="4" y="1061"/>
                    </a:lnTo>
                    <a:lnTo>
                      <a:pt x="17" y="1079"/>
                    </a:lnTo>
                    <a:lnTo>
                      <a:pt x="25" y="1075"/>
                    </a:lnTo>
                    <a:lnTo>
                      <a:pt x="27" y="1090"/>
                    </a:lnTo>
                    <a:lnTo>
                      <a:pt x="33" y="1093"/>
                    </a:lnTo>
                    <a:lnTo>
                      <a:pt x="52" y="1065"/>
                    </a:lnTo>
                    <a:lnTo>
                      <a:pt x="69" y="1059"/>
                    </a:lnTo>
                    <a:lnTo>
                      <a:pt x="85" y="1050"/>
                    </a:lnTo>
                    <a:lnTo>
                      <a:pt x="92" y="1061"/>
                    </a:lnTo>
                    <a:lnTo>
                      <a:pt x="63" y="1086"/>
                    </a:lnTo>
                    <a:lnTo>
                      <a:pt x="57" y="1069"/>
                    </a:lnTo>
                    <a:lnTo>
                      <a:pt x="51" y="1088"/>
                    </a:lnTo>
                    <a:lnTo>
                      <a:pt x="23" y="1113"/>
                    </a:lnTo>
                    <a:lnTo>
                      <a:pt x="39" y="1119"/>
                    </a:lnTo>
                    <a:lnTo>
                      <a:pt x="36" y="1124"/>
                    </a:lnTo>
                    <a:lnTo>
                      <a:pt x="13" y="1131"/>
                    </a:lnTo>
                    <a:lnTo>
                      <a:pt x="13" y="1125"/>
                    </a:lnTo>
                    <a:lnTo>
                      <a:pt x="0" y="1132"/>
                    </a:lnTo>
                    <a:lnTo>
                      <a:pt x="2" y="1153"/>
                    </a:lnTo>
                    <a:lnTo>
                      <a:pt x="8" y="1163"/>
                    </a:lnTo>
                    <a:lnTo>
                      <a:pt x="16" y="1159"/>
                    </a:lnTo>
                    <a:lnTo>
                      <a:pt x="26" y="1157"/>
                    </a:lnTo>
                    <a:lnTo>
                      <a:pt x="29" y="1147"/>
                    </a:lnTo>
                    <a:lnTo>
                      <a:pt x="33" y="1154"/>
                    </a:lnTo>
                    <a:lnTo>
                      <a:pt x="47" y="1144"/>
                    </a:lnTo>
                    <a:lnTo>
                      <a:pt x="44" y="1152"/>
                    </a:lnTo>
                    <a:lnTo>
                      <a:pt x="42" y="1157"/>
                    </a:lnTo>
                    <a:lnTo>
                      <a:pt x="48" y="1165"/>
                    </a:lnTo>
                    <a:lnTo>
                      <a:pt x="35" y="1174"/>
                    </a:lnTo>
                    <a:lnTo>
                      <a:pt x="30" y="1191"/>
                    </a:lnTo>
                    <a:lnTo>
                      <a:pt x="48" y="1191"/>
                    </a:lnTo>
                    <a:lnTo>
                      <a:pt x="39" y="1194"/>
                    </a:lnTo>
                    <a:lnTo>
                      <a:pt x="25" y="1195"/>
                    </a:lnTo>
                    <a:lnTo>
                      <a:pt x="7" y="1195"/>
                    </a:lnTo>
                    <a:lnTo>
                      <a:pt x="18" y="1238"/>
                    </a:lnTo>
                    <a:lnTo>
                      <a:pt x="54" y="1263"/>
                    </a:lnTo>
                    <a:lnTo>
                      <a:pt x="58" y="1268"/>
                    </a:lnTo>
                    <a:lnTo>
                      <a:pt x="63" y="1277"/>
                    </a:lnTo>
                    <a:lnTo>
                      <a:pt x="72" y="1277"/>
                    </a:lnTo>
                    <a:lnTo>
                      <a:pt x="72" y="1278"/>
                    </a:lnTo>
                    <a:lnTo>
                      <a:pt x="74" y="1290"/>
                    </a:lnTo>
                    <a:lnTo>
                      <a:pt x="92" y="1288"/>
                    </a:lnTo>
                    <a:lnTo>
                      <a:pt x="113" y="1285"/>
                    </a:lnTo>
                    <a:lnTo>
                      <a:pt x="122" y="1273"/>
                    </a:lnTo>
                    <a:lnTo>
                      <a:pt x="131" y="1277"/>
                    </a:lnTo>
                    <a:lnTo>
                      <a:pt x="159" y="1252"/>
                    </a:lnTo>
                    <a:lnTo>
                      <a:pt x="184" y="1227"/>
                    </a:lnTo>
                    <a:lnTo>
                      <a:pt x="195" y="1215"/>
                    </a:lnTo>
                    <a:lnTo>
                      <a:pt x="209" y="1202"/>
                    </a:lnTo>
                    <a:lnTo>
                      <a:pt x="207" y="1195"/>
                    </a:lnTo>
                    <a:lnTo>
                      <a:pt x="219" y="1207"/>
                    </a:lnTo>
                    <a:lnTo>
                      <a:pt x="232" y="1202"/>
                    </a:lnTo>
                    <a:lnTo>
                      <a:pt x="238" y="1186"/>
                    </a:lnTo>
                    <a:lnTo>
                      <a:pt x="247" y="1177"/>
                    </a:lnTo>
                    <a:lnTo>
                      <a:pt x="241" y="1156"/>
                    </a:lnTo>
                    <a:lnTo>
                      <a:pt x="235" y="1136"/>
                    </a:lnTo>
                    <a:lnTo>
                      <a:pt x="244" y="1157"/>
                    </a:lnTo>
                    <a:lnTo>
                      <a:pt x="249" y="1141"/>
                    </a:lnTo>
                    <a:lnTo>
                      <a:pt x="260" y="1128"/>
                    </a:lnTo>
                    <a:lnTo>
                      <a:pt x="258" y="1136"/>
                    </a:lnTo>
                    <a:lnTo>
                      <a:pt x="254" y="1166"/>
                    </a:lnTo>
                    <a:lnTo>
                      <a:pt x="265" y="1190"/>
                    </a:lnTo>
                    <a:lnTo>
                      <a:pt x="280" y="1193"/>
                    </a:lnTo>
                    <a:lnTo>
                      <a:pt x="292" y="1209"/>
                    </a:lnTo>
                    <a:lnTo>
                      <a:pt x="303" y="1204"/>
                    </a:lnTo>
                    <a:lnTo>
                      <a:pt x="306" y="1147"/>
                    </a:lnTo>
                    <a:lnTo>
                      <a:pt x="327" y="1124"/>
                    </a:lnTo>
                    <a:lnTo>
                      <a:pt x="342" y="1088"/>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54" name="Freeform 319" descr="Wide downward diagonal"/>
              <p:cNvSpPr>
                <a:spLocks/>
              </p:cNvSpPr>
              <p:nvPr/>
            </p:nvSpPr>
            <p:spPr bwMode="auto">
              <a:xfrm>
                <a:off x="2317" y="554"/>
                <a:ext cx="983" cy="1290"/>
              </a:xfrm>
              <a:custGeom>
                <a:avLst/>
                <a:gdLst>
                  <a:gd name="T0" fmla="*/ 326 w 983"/>
                  <a:gd name="T1" fmla="*/ 868 h 1290"/>
                  <a:gd name="T2" fmla="*/ 409 w 983"/>
                  <a:gd name="T3" fmla="*/ 652 h 1290"/>
                  <a:gd name="T4" fmla="*/ 498 w 983"/>
                  <a:gd name="T5" fmla="*/ 387 h 1290"/>
                  <a:gd name="T6" fmla="*/ 628 w 983"/>
                  <a:gd name="T7" fmla="*/ 262 h 1290"/>
                  <a:gd name="T8" fmla="*/ 790 w 983"/>
                  <a:gd name="T9" fmla="*/ 263 h 1290"/>
                  <a:gd name="T10" fmla="*/ 929 w 983"/>
                  <a:gd name="T11" fmla="*/ 156 h 1290"/>
                  <a:gd name="T12" fmla="*/ 974 w 983"/>
                  <a:gd name="T13" fmla="*/ 108 h 1290"/>
                  <a:gd name="T14" fmla="*/ 897 w 983"/>
                  <a:gd name="T15" fmla="*/ 86 h 1290"/>
                  <a:gd name="T16" fmla="*/ 907 w 983"/>
                  <a:gd name="T17" fmla="*/ 31 h 1290"/>
                  <a:gd name="T18" fmla="*/ 861 w 983"/>
                  <a:gd name="T19" fmla="*/ 33 h 1290"/>
                  <a:gd name="T20" fmla="*/ 845 w 983"/>
                  <a:gd name="T21" fmla="*/ 31 h 1290"/>
                  <a:gd name="T22" fmla="*/ 786 w 983"/>
                  <a:gd name="T23" fmla="*/ 95 h 1290"/>
                  <a:gd name="T24" fmla="*/ 761 w 983"/>
                  <a:gd name="T25" fmla="*/ 36 h 1290"/>
                  <a:gd name="T26" fmla="*/ 718 w 983"/>
                  <a:gd name="T27" fmla="*/ 124 h 1290"/>
                  <a:gd name="T28" fmla="*/ 652 w 983"/>
                  <a:gd name="T29" fmla="*/ 121 h 1290"/>
                  <a:gd name="T30" fmla="*/ 637 w 983"/>
                  <a:gd name="T31" fmla="*/ 154 h 1290"/>
                  <a:gd name="T32" fmla="*/ 608 w 983"/>
                  <a:gd name="T33" fmla="*/ 163 h 1290"/>
                  <a:gd name="T34" fmla="*/ 587 w 983"/>
                  <a:gd name="T35" fmla="*/ 213 h 1290"/>
                  <a:gd name="T36" fmla="*/ 526 w 983"/>
                  <a:gd name="T37" fmla="*/ 270 h 1290"/>
                  <a:gd name="T38" fmla="*/ 520 w 983"/>
                  <a:gd name="T39" fmla="*/ 318 h 1290"/>
                  <a:gd name="T40" fmla="*/ 487 w 983"/>
                  <a:gd name="T41" fmla="*/ 354 h 1290"/>
                  <a:gd name="T42" fmla="*/ 456 w 983"/>
                  <a:gd name="T43" fmla="*/ 361 h 1290"/>
                  <a:gd name="T44" fmla="*/ 449 w 983"/>
                  <a:gd name="T45" fmla="*/ 393 h 1290"/>
                  <a:gd name="T46" fmla="*/ 429 w 983"/>
                  <a:gd name="T47" fmla="*/ 408 h 1290"/>
                  <a:gd name="T48" fmla="*/ 410 w 983"/>
                  <a:gd name="T49" fmla="*/ 452 h 1290"/>
                  <a:gd name="T50" fmla="*/ 376 w 983"/>
                  <a:gd name="T51" fmla="*/ 506 h 1290"/>
                  <a:gd name="T52" fmla="*/ 370 w 983"/>
                  <a:gd name="T53" fmla="*/ 534 h 1290"/>
                  <a:gd name="T54" fmla="*/ 355 w 983"/>
                  <a:gd name="T55" fmla="*/ 600 h 1290"/>
                  <a:gd name="T56" fmla="*/ 352 w 983"/>
                  <a:gd name="T57" fmla="*/ 628 h 1290"/>
                  <a:gd name="T58" fmla="*/ 326 w 983"/>
                  <a:gd name="T59" fmla="*/ 650 h 1290"/>
                  <a:gd name="T60" fmla="*/ 283 w 983"/>
                  <a:gd name="T61" fmla="*/ 687 h 1290"/>
                  <a:gd name="T62" fmla="*/ 225 w 983"/>
                  <a:gd name="T63" fmla="*/ 759 h 1290"/>
                  <a:gd name="T64" fmla="*/ 299 w 983"/>
                  <a:gd name="T65" fmla="*/ 736 h 1290"/>
                  <a:gd name="T66" fmla="*/ 237 w 983"/>
                  <a:gd name="T67" fmla="*/ 797 h 1290"/>
                  <a:gd name="T68" fmla="*/ 184 w 983"/>
                  <a:gd name="T69" fmla="*/ 809 h 1290"/>
                  <a:gd name="T70" fmla="*/ 144 w 983"/>
                  <a:gd name="T71" fmla="*/ 825 h 1290"/>
                  <a:gd name="T72" fmla="*/ 122 w 983"/>
                  <a:gd name="T73" fmla="*/ 847 h 1290"/>
                  <a:gd name="T74" fmla="*/ 87 w 983"/>
                  <a:gd name="T75" fmla="*/ 856 h 1290"/>
                  <a:gd name="T76" fmla="*/ 78 w 983"/>
                  <a:gd name="T77" fmla="*/ 877 h 1290"/>
                  <a:gd name="T78" fmla="*/ 27 w 983"/>
                  <a:gd name="T79" fmla="*/ 900 h 1290"/>
                  <a:gd name="T80" fmla="*/ 39 w 983"/>
                  <a:gd name="T81" fmla="*/ 922 h 1290"/>
                  <a:gd name="T82" fmla="*/ 9 w 983"/>
                  <a:gd name="T83" fmla="*/ 965 h 1290"/>
                  <a:gd name="T84" fmla="*/ 74 w 983"/>
                  <a:gd name="T85" fmla="*/ 984 h 1290"/>
                  <a:gd name="T86" fmla="*/ 96 w 983"/>
                  <a:gd name="T87" fmla="*/ 1011 h 1290"/>
                  <a:gd name="T88" fmla="*/ 2 w 983"/>
                  <a:gd name="T89" fmla="*/ 1015 h 1290"/>
                  <a:gd name="T90" fmla="*/ 32 w 983"/>
                  <a:gd name="T91" fmla="*/ 1032 h 1290"/>
                  <a:gd name="T92" fmla="*/ 33 w 983"/>
                  <a:gd name="T93" fmla="*/ 1093 h 1290"/>
                  <a:gd name="T94" fmla="*/ 57 w 983"/>
                  <a:gd name="T95" fmla="*/ 1069 h 1290"/>
                  <a:gd name="T96" fmla="*/ 13 w 983"/>
                  <a:gd name="T97" fmla="*/ 1125 h 1290"/>
                  <a:gd name="T98" fmla="*/ 29 w 983"/>
                  <a:gd name="T99" fmla="*/ 1147 h 1290"/>
                  <a:gd name="T100" fmla="*/ 35 w 983"/>
                  <a:gd name="T101" fmla="*/ 1174 h 1290"/>
                  <a:gd name="T102" fmla="*/ 18 w 983"/>
                  <a:gd name="T103" fmla="*/ 1238 h 1290"/>
                  <a:gd name="T104" fmla="*/ 74 w 983"/>
                  <a:gd name="T105" fmla="*/ 1290 h 1290"/>
                  <a:gd name="T106" fmla="*/ 184 w 983"/>
                  <a:gd name="T107" fmla="*/ 1227 h 1290"/>
                  <a:gd name="T108" fmla="*/ 238 w 983"/>
                  <a:gd name="T109" fmla="*/ 1186 h 1290"/>
                  <a:gd name="T110" fmla="*/ 260 w 983"/>
                  <a:gd name="T111" fmla="*/ 1128 h 1290"/>
                  <a:gd name="T112" fmla="*/ 303 w 983"/>
                  <a:gd name="T113" fmla="*/ 1204 h 129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983"/>
                  <a:gd name="T172" fmla="*/ 0 h 1290"/>
                  <a:gd name="T173" fmla="*/ 983 w 983"/>
                  <a:gd name="T174" fmla="*/ 1290 h 129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983" h="1290">
                    <a:moveTo>
                      <a:pt x="342" y="1088"/>
                    </a:moveTo>
                    <a:lnTo>
                      <a:pt x="336" y="1036"/>
                    </a:lnTo>
                    <a:lnTo>
                      <a:pt x="352" y="1011"/>
                    </a:lnTo>
                    <a:lnTo>
                      <a:pt x="346" y="968"/>
                    </a:lnTo>
                    <a:lnTo>
                      <a:pt x="332" y="927"/>
                    </a:lnTo>
                    <a:lnTo>
                      <a:pt x="326" y="868"/>
                    </a:lnTo>
                    <a:lnTo>
                      <a:pt x="324" y="813"/>
                    </a:lnTo>
                    <a:lnTo>
                      <a:pt x="336" y="768"/>
                    </a:lnTo>
                    <a:lnTo>
                      <a:pt x="381" y="731"/>
                    </a:lnTo>
                    <a:lnTo>
                      <a:pt x="410" y="727"/>
                    </a:lnTo>
                    <a:lnTo>
                      <a:pt x="400" y="688"/>
                    </a:lnTo>
                    <a:lnTo>
                      <a:pt x="409" y="652"/>
                    </a:lnTo>
                    <a:lnTo>
                      <a:pt x="426" y="595"/>
                    </a:lnTo>
                    <a:lnTo>
                      <a:pt x="425" y="534"/>
                    </a:lnTo>
                    <a:lnTo>
                      <a:pt x="460" y="522"/>
                    </a:lnTo>
                    <a:lnTo>
                      <a:pt x="473" y="479"/>
                    </a:lnTo>
                    <a:lnTo>
                      <a:pt x="492" y="425"/>
                    </a:lnTo>
                    <a:lnTo>
                      <a:pt x="498" y="387"/>
                    </a:lnTo>
                    <a:lnTo>
                      <a:pt x="530" y="341"/>
                    </a:lnTo>
                    <a:lnTo>
                      <a:pt x="550" y="340"/>
                    </a:lnTo>
                    <a:lnTo>
                      <a:pt x="561" y="291"/>
                    </a:lnTo>
                    <a:lnTo>
                      <a:pt x="585" y="297"/>
                    </a:lnTo>
                    <a:lnTo>
                      <a:pt x="624" y="300"/>
                    </a:lnTo>
                    <a:lnTo>
                      <a:pt x="628" y="262"/>
                    </a:lnTo>
                    <a:lnTo>
                      <a:pt x="633" y="238"/>
                    </a:lnTo>
                    <a:lnTo>
                      <a:pt x="649" y="216"/>
                    </a:lnTo>
                    <a:lnTo>
                      <a:pt x="688" y="238"/>
                    </a:lnTo>
                    <a:lnTo>
                      <a:pt x="719" y="265"/>
                    </a:lnTo>
                    <a:lnTo>
                      <a:pt x="749" y="253"/>
                    </a:lnTo>
                    <a:lnTo>
                      <a:pt x="790" y="263"/>
                    </a:lnTo>
                    <a:lnTo>
                      <a:pt x="811" y="231"/>
                    </a:lnTo>
                    <a:lnTo>
                      <a:pt x="812" y="181"/>
                    </a:lnTo>
                    <a:lnTo>
                      <a:pt x="824" y="129"/>
                    </a:lnTo>
                    <a:lnTo>
                      <a:pt x="864" y="104"/>
                    </a:lnTo>
                    <a:lnTo>
                      <a:pt x="906" y="127"/>
                    </a:lnTo>
                    <a:lnTo>
                      <a:pt x="929" y="156"/>
                    </a:lnTo>
                    <a:lnTo>
                      <a:pt x="925" y="193"/>
                    </a:lnTo>
                    <a:lnTo>
                      <a:pt x="936" y="179"/>
                    </a:lnTo>
                    <a:lnTo>
                      <a:pt x="958" y="143"/>
                    </a:lnTo>
                    <a:lnTo>
                      <a:pt x="967" y="131"/>
                    </a:lnTo>
                    <a:lnTo>
                      <a:pt x="983" y="127"/>
                    </a:lnTo>
                    <a:lnTo>
                      <a:pt x="974" y="108"/>
                    </a:lnTo>
                    <a:lnTo>
                      <a:pt x="964" y="120"/>
                    </a:lnTo>
                    <a:lnTo>
                      <a:pt x="952" y="111"/>
                    </a:lnTo>
                    <a:lnTo>
                      <a:pt x="942" y="120"/>
                    </a:lnTo>
                    <a:lnTo>
                      <a:pt x="937" y="109"/>
                    </a:lnTo>
                    <a:lnTo>
                      <a:pt x="922" y="97"/>
                    </a:lnTo>
                    <a:lnTo>
                      <a:pt x="897" y="86"/>
                    </a:lnTo>
                    <a:lnTo>
                      <a:pt x="922" y="88"/>
                    </a:lnTo>
                    <a:lnTo>
                      <a:pt x="946" y="86"/>
                    </a:lnTo>
                    <a:lnTo>
                      <a:pt x="968" y="50"/>
                    </a:lnTo>
                    <a:lnTo>
                      <a:pt x="937" y="41"/>
                    </a:lnTo>
                    <a:lnTo>
                      <a:pt x="927" y="25"/>
                    </a:lnTo>
                    <a:lnTo>
                      <a:pt x="907" y="31"/>
                    </a:lnTo>
                    <a:lnTo>
                      <a:pt x="889" y="16"/>
                    </a:lnTo>
                    <a:lnTo>
                      <a:pt x="879" y="43"/>
                    </a:lnTo>
                    <a:lnTo>
                      <a:pt x="872" y="61"/>
                    </a:lnTo>
                    <a:lnTo>
                      <a:pt x="861" y="61"/>
                    </a:lnTo>
                    <a:lnTo>
                      <a:pt x="857" y="47"/>
                    </a:lnTo>
                    <a:lnTo>
                      <a:pt x="861" y="33"/>
                    </a:lnTo>
                    <a:lnTo>
                      <a:pt x="869" y="27"/>
                    </a:lnTo>
                    <a:lnTo>
                      <a:pt x="868" y="8"/>
                    </a:lnTo>
                    <a:lnTo>
                      <a:pt x="845" y="0"/>
                    </a:lnTo>
                    <a:lnTo>
                      <a:pt x="835" y="12"/>
                    </a:lnTo>
                    <a:lnTo>
                      <a:pt x="837" y="22"/>
                    </a:lnTo>
                    <a:lnTo>
                      <a:pt x="845" y="31"/>
                    </a:lnTo>
                    <a:lnTo>
                      <a:pt x="837" y="54"/>
                    </a:lnTo>
                    <a:lnTo>
                      <a:pt x="830" y="68"/>
                    </a:lnTo>
                    <a:lnTo>
                      <a:pt x="819" y="71"/>
                    </a:lnTo>
                    <a:lnTo>
                      <a:pt x="817" y="34"/>
                    </a:lnTo>
                    <a:lnTo>
                      <a:pt x="801" y="43"/>
                    </a:lnTo>
                    <a:lnTo>
                      <a:pt x="786" y="95"/>
                    </a:lnTo>
                    <a:lnTo>
                      <a:pt x="775" y="113"/>
                    </a:lnTo>
                    <a:lnTo>
                      <a:pt x="771" y="100"/>
                    </a:lnTo>
                    <a:lnTo>
                      <a:pt x="772" y="70"/>
                    </a:lnTo>
                    <a:lnTo>
                      <a:pt x="784" y="34"/>
                    </a:lnTo>
                    <a:lnTo>
                      <a:pt x="772" y="37"/>
                    </a:lnTo>
                    <a:lnTo>
                      <a:pt x="761" y="36"/>
                    </a:lnTo>
                    <a:lnTo>
                      <a:pt x="745" y="34"/>
                    </a:lnTo>
                    <a:lnTo>
                      <a:pt x="738" y="45"/>
                    </a:lnTo>
                    <a:lnTo>
                      <a:pt x="753" y="63"/>
                    </a:lnTo>
                    <a:lnTo>
                      <a:pt x="736" y="77"/>
                    </a:lnTo>
                    <a:lnTo>
                      <a:pt x="719" y="97"/>
                    </a:lnTo>
                    <a:lnTo>
                      <a:pt x="718" y="124"/>
                    </a:lnTo>
                    <a:lnTo>
                      <a:pt x="716" y="136"/>
                    </a:lnTo>
                    <a:lnTo>
                      <a:pt x="697" y="129"/>
                    </a:lnTo>
                    <a:lnTo>
                      <a:pt x="694" y="117"/>
                    </a:lnTo>
                    <a:lnTo>
                      <a:pt x="679" y="112"/>
                    </a:lnTo>
                    <a:lnTo>
                      <a:pt x="662" y="118"/>
                    </a:lnTo>
                    <a:lnTo>
                      <a:pt x="652" y="121"/>
                    </a:lnTo>
                    <a:lnTo>
                      <a:pt x="652" y="129"/>
                    </a:lnTo>
                    <a:lnTo>
                      <a:pt x="675" y="137"/>
                    </a:lnTo>
                    <a:lnTo>
                      <a:pt x="670" y="149"/>
                    </a:lnTo>
                    <a:lnTo>
                      <a:pt x="670" y="158"/>
                    </a:lnTo>
                    <a:lnTo>
                      <a:pt x="649" y="150"/>
                    </a:lnTo>
                    <a:lnTo>
                      <a:pt x="637" y="154"/>
                    </a:lnTo>
                    <a:lnTo>
                      <a:pt x="628" y="166"/>
                    </a:lnTo>
                    <a:lnTo>
                      <a:pt x="630" y="191"/>
                    </a:lnTo>
                    <a:lnTo>
                      <a:pt x="612" y="215"/>
                    </a:lnTo>
                    <a:lnTo>
                      <a:pt x="618" y="200"/>
                    </a:lnTo>
                    <a:lnTo>
                      <a:pt x="619" y="162"/>
                    </a:lnTo>
                    <a:lnTo>
                      <a:pt x="608" y="163"/>
                    </a:lnTo>
                    <a:lnTo>
                      <a:pt x="599" y="204"/>
                    </a:lnTo>
                    <a:lnTo>
                      <a:pt x="599" y="186"/>
                    </a:lnTo>
                    <a:lnTo>
                      <a:pt x="577" y="175"/>
                    </a:lnTo>
                    <a:lnTo>
                      <a:pt x="585" y="211"/>
                    </a:lnTo>
                    <a:lnTo>
                      <a:pt x="588" y="213"/>
                    </a:lnTo>
                    <a:lnTo>
                      <a:pt x="587" y="213"/>
                    </a:lnTo>
                    <a:lnTo>
                      <a:pt x="557" y="204"/>
                    </a:lnTo>
                    <a:lnTo>
                      <a:pt x="561" y="218"/>
                    </a:lnTo>
                    <a:lnTo>
                      <a:pt x="548" y="204"/>
                    </a:lnTo>
                    <a:lnTo>
                      <a:pt x="543" y="233"/>
                    </a:lnTo>
                    <a:lnTo>
                      <a:pt x="525" y="261"/>
                    </a:lnTo>
                    <a:lnTo>
                      <a:pt x="526" y="270"/>
                    </a:lnTo>
                    <a:lnTo>
                      <a:pt x="508" y="281"/>
                    </a:lnTo>
                    <a:lnTo>
                      <a:pt x="493" y="303"/>
                    </a:lnTo>
                    <a:lnTo>
                      <a:pt x="510" y="300"/>
                    </a:lnTo>
                    <a:lnTo>
                      <a:pt x="530" y="299"/>
                    </a:lnTo>
                    <a:lnTo>
                      <a:pt x="520" y="312"/>
                    </a:lnTo>
                    <a:lnTo>
                      <a:pt x="520" y="318"/>
                    </a:lnTo>
                    <a:lnTo>
                      <a:pt x="489" y="315"/>
                    </a:lnTo>
                    <a:lnTo>
                      <a:pt x="498" y="331"/>
                    </a:lnTo>
                    <a:lnTo>
                      <a:pt x="483" y="329"/>
                    </a:lnTo>
                    <a:lnTo>
                      <a:pt x="486" y="340"/>
                    </a:lnTo>
                    <a:lnTo>
                      <a:pt x="489" y="349"/>
                    </a:lnTo>
                    <a:lnTo>
                      <a:pt x="487" y="354"/>
                    </a:lnTo>
                    <a:lnTo>
                      <a:pt x="486" y="358"/>
                    </a:lnTo>
                    <a:lnTo>
                      <a:pt x="473" y="333"/>
                    </a:lnTo>
                    <a:lnTo>
                      <a:pt x="462" y="334"/>
                    </a:lnTo>
                    <a:lnTo>
                      <a:pt x="456" y="349"/>
                    </a:lnTo>
                    <a:lnTo>
                      <a:pt x="476" y="352"/>
                    </a:lnTo>
                    <a:lnTo>
                      <a:pt x="456" y="361"/>
                    </a:lnTo>
                    <a:lnTo>
                      <a:pt x="438" y="374"/>
                    </a:lnTo>
                    <a:lnTo>
                      <a:pt x="435" y="383"/>
                    </a:lnTo>
                    <a:lnTo>
                      <a:pt x="447" y="381"/>
                    </a:lnTo>
                    <a:lnTo>
                      <a:pt x="460" y="374"/>
                    </a:lnTo>
                    <a:lnTo>
                      <a:pt x="460" y="379"/>
                    </a:lnTo>
                    <a:lnTo>
                      <a:pt x="449" y="393"/>
                    </a:lnTo>
                    <a:lnTo>
                      <a:pt x="471" y="395"/>
                    </a:lnTo>
                    <a:lnTo>
                      <a:pt x="465" y="411"/>
                    </a:lnTo>
                    <a:lnTo>
                      <a:pt x="462" y="412"/>
                    </a:lnTo>
                    <a:lnTo>
                      <a:pt x="442" y="403"/>
                    </a:lnTo>
                    <a:lnTo>
                      <a:pt x="435" y="406"/>
                    </a:lnTo>
                    <a:lnTo>
                      <a:pt x="429" y="408"/>
                    </a:lnTo>
                    <a:lnTo>
                      <a:pt x="431" y="422"/>
                    </a:lnTo>
                    <a:lnTo>
                      <a:pt x="447" y="420"/>
                    </a:lnTo>
                    <a:lnTo>
                      <a:pt x="456" y="427"/>
                    </a:lnTo>
                    <a:lnTo>
                      <a:pt x="458" y="437"/>
                    </a:lnTo>
                    <a:lnTo>
                      <a:pt x="431" y="429"/>
                    </a:lnTo>
                    <a:lnTo>
                      <a:pt x="410" y="452"/>
                    </a:lnTo>
                    <a:lnTo>
                      <a:pt x="397" y="454"/>
                    </a:lnTo>
                    <a:lnTo>
                      <a:pt x="390" y="470"/>
                    </a:lnTo>
                    <a:lnTo>
                      <a:pt x="375" y="478"/>
                    </a:lnTo>
                    <a:lnTo>
                      <a:pt x="379" y="487"/>
                    </a:lnTo>
                    <a:lnTo>
                      <a:pt x="385" y="495"/>
                    </a:lnTo>
                    <a:lnTo>
                      <a:pt x="376" y="506"/>
                    </a:lnTo>
                    <a:lnTo>
                      <a:pt x="368" y="512"/>
                    </a:lnTo>
                    <a:lnTo>
                      <a:pt x="386" y="518"/>
                    </a:lnTo>
                    <a:lnTo>
                      <a:pt x="373" y="528"/>
                    </a:lnTo>
                    <a:lnTo>
                      <a:pt x="410" y="518"/>
                    </a:lnTo>
                    <a:lnTo>
                      <a:pt x="391" y="533"/>
                    </a:lnTo>
                    <a:lnTo>
                      <a:pt x="370" y="534"/>
                    </a:lnTo>
                    <a:lnTo>
                      <a:pt x="368" y="541"/>
                    </a:lnTo>
                    <a:lnTo>
                      <a:pt x="372" y="561"/>
                    </a:lnTo>
                    <a:lnTo>
                      <a:pt x="355" y="566"/>
                    </a:lnTo>
                    <a:lnTo>
                      <a:pt x="350" y="575"/>
                    </a:lnTo>
                    <a:lnTo>
                      <a:pt x="346" y="591"/>
                    </a:lnTo>
                    <a:lnTo>
                      <a:pt x="355" y="600"/>
                    </a:lnTo>
                    <a:lnTo>
                      <a:pt x="343" y="599"/>
                    </a:lnTo>
                    <a:lnTo>
                      <a:pt x="333" y="604"/>
                    </a:lnTo>
                    <a:lnTo>
                      <a:pt x="336" y="618"/>
                    </a:lnTo>
                    <a:lnTo>
                      <a:pt x="337" y="620"/>
                    </a:lnTo>
                    <a:lnTo>
                      <a:pt x="350" y="625"/>
                    </a:lnTo>
                    <a:lnTo>
                      <a:pt x="352" y="628"/>
                    </a:lnTo>
                    <a:lnTo>
                      <a:pt x="333" y="624"/>
                    </a:lnTo>
                    <a:lnTo>
                      <a:pt x="315" y="643"/>
                    </a:lnTo>
                    <a:lnTo>
                      <a:pt x="301" y="652"/>
                    </a:lnTo>
                    <a:lnTo>
                      <a:pt x="302" y="656"/>
                    </a:lnTo>
                    <a:lnTo>
                      <a:pt x="302" y="663"/>
                    </a:lnTo>
                    <a:lnTo>
                      <a:pt x="326" y="650"/>
                    </a:lnTo>
                    <a:lnTo>
                      <a:pt x="302" y="670"/>
                    </a:lnTo>
                    <a:lnTo>
                      <a:pt x="285" y="681"/>
                    </a:lnTo>
                    <a:lnTo>
                      <a:pt x="303" y="684"/>
                    </a:lnTo>
                    <a:lnTo>
                      <a:pt x="302" y="695"/>
                    </a:lnTo>
                    <a:lnTo>
                      <a:pt x="296" y="700"/>
                    </a:lnTo>
                    <a:lnTo>
                      <a:pt x="283" y="687"/>
                    </a:lnTo>
                    <a:lnTo>
                      <a:pt x="274" y="702"/>
                    </a:lnTo>
                    <a:lnTo>
                      <a:pt x="265" y="703"/>
                    </a:lnTo>
                    <a:lnTo>
                      <a:pt x="249" y="722"/>
                    </a:lnTo>
                    <a:lnTo>
                      <a:pt x="244" y="740"/>
                    </a:lnTo>
                    <a:lnTo>
                      <a:pt x="235" y="745"/>
                    </a:lnTo>
                    <a:lnTo>
                      <a:pt x="225" y="759"/>
                    </a:lnTo>
                    <a:lnTo>
                      <a:pt x="237" y="759"/>
                    </a:lnTo>
                    <a:lnTo>
                      <a:pt x="232" y="769"/>
                    </a:lnTo>
                    <a:lnTo>
                      <a:pt x="253" y="778"/>
                    </a:lnTo>
                    <a:lnTo>
                      <a:pt x="281" y="745"/>
                    </a:lnTo>
                    <a:lnTo>
                      <a:pt x="292" y="734"/>
                    </a:lnTo>
                    <a:lnTo>
                      <a:pt x="299" y="736"/>
                    </a:lnTo>
                    <a:lnTo>
                      <a:pt x="292" y="750"/>
                    </a:lnTo>
                    <a:lnTo>
                      <a:pt x="294" y="761"/>
                    </a:lnTo>
                    <a:lnTo>
                      <a:pt x="276" y="775"/>
                    </a:lnTo>
                    <a:lnTo>
                      <a:pt x="276" y="787"/>
                    </a:lnTo>
                    <a:lnTo>
                      <a:pt x="251" y="788"/>
                    </a:lnTo>
                    <a:lnTo>
                      <a:pt x="237" y="797"/>
                    </a:lnTo>
                    <a:lnTo>
                      <a:pt x="228" y="768"/>
                    </a:lnTo>
                    <a:lnTo>
                      <a:pt x="207" y="781"/>
                    </a:lnTo>
                    <a:lnTo>
                      <a:pt x="206" y="791"/>
                    </a:lnTo>
                    <a:lnTo>
                      <a:pt x="201" y="795"/>
                    </a:lnTo>
                    <a:lnTo>
                      <a:pt x="182" y="790"/>
                    </a:lnTo>
                    <a:lnTo>
                      <a:pt x="184" y="809"/>
                    </a:lnTo>
                    <a:lnTo>
                      <a:pt x="177" y="815"/>
                    </a:lnTo>
                    <a:lnTo>
                      <a:pt x="158" y="816"/>
                    </a:lnTo>
                    <a:lnTo>
                      <a:pt x="173" y="827"/>
                    </a:lnTo>
                    <a:lnTo>
                      <a:pt x="168" y="832"/>
                    </a:lnTo>
                    <a:lnTo>
                      <a:pt x="164" y="838"/>
                    </a:lnTo>
                    <a:lnTo>
                      <a:pt x="144" y="825"/>
                    </a:lnTo>
                    <a:lnTo>
                      <a:pt x="164" y="845"/>
                    </a:lnTo>
                    <a:lnTo>
                      <a:pt x="159" y="847"/>
                    </a:lnTo>
                    <a:lnTo>
                      <a:pt x="137" y="827"/>
                    </a:lnTo>
                    <a:lnTo>
                      <a:pt x="103" y="831"/>
                    </a:lnTo>
                    <a:lnTo>
                      <a:pt x="108" y="849"/>
                    </a:lnTo>
                    <a:lnTo>
                      <a:pt x="122" y="847"/>
                    </a:lnTo>
                    <a:lnTo>
                      <a:pt x="131" y="852"/>
                    </a:lnTo>
                    <a:lnTo>
                      <a:pt x="155" y="853"/>
                    </a:lnTo>
                    <a:lnTo>
                      <a:pt x="127" y="854"/>
                    </a:lnTo>
                    <a:lnTo>
                      <a:pt x="128" y="869"/>
                    </a:lnTo>
                    <a:lnTo>
                      <a:pt x="108" y="859"/>
                    </a:lnTo>
                    <a:lnTo>
                      <a:pt x="87" y="856"/>
                    </a:lnTo>
                    <a:lnTo>
                      <a:pt x="83" y="863"/>
                    </a:lnTo>
                    <a:lnTo>
                      <a:pt x="97" y="872"/>
                    </a:lnTo>
                    <a:lnTo>
                      <a:pt x="115" y="891"/>
                    </a:lnTo>
                    <a:lnTo>
                      <a:pt x="105" y="906"/>
                    </a:lnTo>
                    <a:lnTo>
                      <a:pt x="99" y="886"/>
                    </a:lnTo>
                    <a:lnTo>
                      <a:pt x="78" y="877"/>
                    </a:lnTo>
                    <a:lnTo>
                      <a:pt x="54" y="893"/>
                    </a:lnTo>
                    <a:lnTo>
                      <a:pt x="81" y="904"/>
                    </a:lnTo>
                    <a:lnTo>
                      <a:pt x="58" y="902"/>
                    </a:lnTo>
                    <a:lnTo>
                      <a:pt x="48" y="894"/>
                    </a:lnTo>
                    <a:lnTo>
                      <a:pt x="36" y="902"/>
                    </a:lnTo>
                    <a:lnTo>
                      <a:pt x="27" y="900"/>
                    </a:lnTo>
                    <a:lnTo>
                      <a:pt x="26" y="903"/>
                    </a:lnTo>
                    <a:lnTo>
                      <a:pt x="20" y="918"/>
                    </a:lnTo>
                    <a:lnTo>
                      <a:pt x="38" y="919"/>
                    </a:lnTo>
                    <a:lnTo>
                      <a:pt x="81" y="927"/>
                    </a:lnTo>
                    <a:lnTo>
                      <a:pt x="51" y="936"/>
                    </a:lnTo>
                    <a:lnTo>
                      <a:pt x="39" y="922"/>
                    </a:lnTo>
                    <a:lnTo>
                      <a:pt x="14" y="931"/>
                    </a:lnTo>
                    <a:lnTo>
                      <a:pt x="7" y="943"/>
                    </a:lnTo>
                    <a:lnTo>
                      <a:pt x="17" y="945"/>
                    </a:lnTo>
                    <a:lnTo>
                      <a:pt x="25" y="957"/>
                    </a:lnTo>
                    <a:lnTo>
                      <a:pt x="36" y="961"/>
                    </a:lnTo>
                    <a:lnTo>
                      <a:pt x="9" y="965"/>
                    </a:lnTo>
                    <a:lnTo>
                      <a:pt x="14" y="970"/>
                    </a:lnTo>
                    <a:lnTo>
                      <a:pt x="16" y="984"/>
                    </a:lnTo>
                    <a:lnTo>
                      <a:pt x="18" y="994"/>
                    </a:lnTo>
                    <a:lnTo>
                      <a:pt x="36" y="990"/>
                    </a:lnTo>
                    <a:lnTo>
                      <a:pt x="60" y="994"/>
                    </a:lnTo>
                    <a:lnTo>
                      <a:pt x="74" y="984"/>
                    </a:lnTo>
                    <a:lnTo>
                      <a:pt x="78" y="984"/>
                    </a:lnTo>
                    <a:lnTo>
                      <a:pt x="99" y="991"/>
                    </a:lnTo>
                    <a:lnTo>
                      <a:pt x="109" y="975"/>
                    </a:lnTo>
                    <a:lnTo>
                      <a:pt x="110" y="981"/>
                    </a:lnTo>
                    <a:lnTo>
                      <a:pt x="122" y="993"/>
                    </a:lnTo>
                    <a:lnTo>
                      <a:pt x="96" y="1011"/>
                    </a:lnTo>
                    <a:lnTo>
                      <a:pt x="85" y="1016"/>
                    </a:lnTo>
                    <a:lnTo>
                      <a:pt x="87" y="1000"/>
                    </a:lnTo>
                    <a:lnTo>
                      <a:pt x="61" y="1002"/>
                    </a:lnTo>
                    <a:lnTo>
                      <a:pt x="35" y="995"/>
                    </a:lnTo>
                    <a:lnTo>
                      <a:pt x="4" y="997"/>
                    </a:lnTo>
                    <a:lnTo>
                      <a:pt x="2" y="1015"/>
                    </a:lnTo>
                    <a:lnTo>
                      <a:pt x="22" y="1013"/>
                    </a:lnTo>
                    <a:lnTo>
                      <a:pt x="11" y="1024"/>
                    </a:lnTo>
                    <a:lnTo>
                      <a:pt x="5" y="1024"/>
                    </a:lnTo>
                    <a:lnTo>
                      <a:pt x="7" y="1032"/>
                    </a:lnTo>
                    <a:lnTo>
                      <a:pt x="14" y="1041"/>
                    </a:lnTo>
                    <a:lnTo>
                      <a:pt x="32" y="1032"/>
                    </a:lnTo>
                    <a:lnTo>
                      <a:pt x="18" y="1056"/>
                    </a:lnTo>
                    <a:lnTo>
                      <a:pt x="4" y="1061"/>
                    </a:lnTo>
                    <a:lnTo>
                      <a:pt x="17" y="1079"/>
                    </a:lnTo>
                    <a:lnTo>
                      <a:pt x="25" y="1075"/>
                    </a:lnTo>
                    <a:lnTo>
                      <a:pt x="27" y="1090"/>
                    </a:lnTo>
                    <a:lnTo>
                      <a:pt x="33" y="1093"/>
                    </a:lnTo>
                    <a:lnTo>
                      <a:pt x="52" y="1065"/>
                    </a:lnTo>
                    <a:lnTo>
                      <a:pt x="69" y="1059"/>
                    </a:lnTo>
                    <a:lnTo>
                      <a:pt x="85" y="1050"/>
                    </a:lnTo>
                    <a:lnTo>
                      <a:pt x="92" y="1061"/>
                    </a:lnTo>
                    <a:lnTo>
                      <a:pt x="63" y="1086"/>
                    </a:lnTo>
                    <a:lnTo>
                      <a:pt x="57" y="1069"/>
                    </a:lnTo>
                    <a:lnTo>
                      <a:pt x="51" y="1088"/>
                    </a:lnTo>
                    <a:lnTo>
                      <a:pt x="23" y="1113"/>
                    </a:lnTo>
                    <a:lnTo>
                      <a:pt x="39" y="1119"/>
                    </a:lnTo>
                    <a:lnTo>
                      <a:pt x="36" y="1124"/>
                    </a:lnTo>
                    <a:lnTo>
                      <a:pt x="13" y="1131"/>
                    </a:lnTo>
                    <a:lnTo>
                      <a:pt x="13" y="1125"/>
                    </a:lnTo>
                    <a:lnTo>
                      <a:pt x="0" y="1132"/>
                    </a:lnTo>
                    <a:lnTo>
                      <a:pt x="2" y="1153"/>
                    </a:lnTo>
                    <a:lnTo>
                      <a:pt x="8" y="1163"/>
                    </a:lnTo>
                    <a:lnTo>
                      <a:pt x="16" y="1159"/>
                    </a:lnTo>
                    <a:lnTo>
                      <a:pt x="26" y="1157"/>
                    </a:lnTo>
                    <a:lnTo>
                      <a:pt x="29" y="1147"/>
                    </a:lnTo>
                    <a:lnTo>
                      <a:pt x="33" y="1154"/>
                    </a:lnTo>
                    <a:lnTo>
                      <a:pt x="47" y="1144"/>
                    </a:lnTo>
                    <a:lnTo>
                      <a:pt x="44" y="1152"/>
                    </a:lnTo>
                    <a:lnTo>
                      <a:pt x="42" y="1157"/>
                    </a:lnTo>
                    <a:lnTo>
                      <a:pt x="48" y="1165"/>
                    </a:lnTo>
                    <a:lnTo>
                      <a:pt x="35" y="1174"/>
                    </a:lnTo>
                    <a:lnTo>
                      <a:pt x="30" y="1191"/>
                    </a:lnTo>
                    <a:lnTo>
                      <a:pt x="48" y="1191"/>
                    </a:lnTo>
                    <a:lnTo>
                      <a:pt x="39" y="1194"/>
                    </a:lnTo>
                    <a:lnTo>
                      <a:pt x="25" y="1195"/>
                    </a:lnTo>
                    <a:lnTo>
                      <a:pt x="7" y="1195"/>
                    </a:lnTo>
                    <a:lnTo>
                      <a:pt x="18" y="1238"/>
                    </a:lnTo>
                    <a:lnTo>
                      <a:pt x="54" y="1263"/>
                    </a:lnTo>
                    <a:lnTo>
                      <a:pt x="58" y="1268"/>
                    </a:lnTo>
                    <a:lnTo>
                      <a:pt x="63" y="1277"/>
                    </a:lnTo>
                    <a:lnTo>
                      <a:pt x="72" y="1277"/>
                    </a:lnTo>
                    <a:lnTo>
                      <a:pt x="72" y="1278"/>
                    </a:lnTo>
                    <a:lnTo>
                      <a:pt x="74" y="1290"/>
                    </a:lnTo>
                    <a:lnTo>
                      <a:pt x="92" y="1288"/>
                    </a:lnTo>
                    <a:lnTo>
                      <a:pt x="113" y="1285"/>
                    </a:lnTo>
                    <a:lnTo>
                      <a:pt x="122" y="1273"/>
                    </a:lnTo>
                    <a:lnTo>
                      <a:pt x="131" y="1277"/>
                    </a:lnTo>
                    <a:lnTo>
                      <a:pt x="159" y="1252"/>
                    </a:lnTo>
                    <a:lnTo>
                      <a:pt x="184" y="1227"/>
                    </a:lnTo>
                    <a:lnTo>
                      <a:pt x="195" y="1215"/>
                    </a:lnTo>
                    <a:lnTo>
                      <a:pt x="209" y="1202"/>
                    </a:lnTo>
                    <a:lnTo>
                      <a:pt x="207" y="1195"/>
                    </a:lnTo>
                    <a:lnTo>
                      <a:pt x="219" y="1207"/>
                    </a:lnTo>
                    <a:lnTo>
                      <a:pt x="232" y="1202"/>
                    </a:lnTo>
                    <a:lnTo>
                      <a:pt x="238" y="1186"/>
                    </a:lnTo>
                    <a:lnTo>
                      <a:pt x="247" y="1177"/>
                    </a:lnTo>
                    <a:lnTo>
                      <a:pt x="241" y="1156"/>
                    </a:lnTo>
                    <a:lnTo>
                      <a:pt x="235" y="1136"/>
                    </a:lnTo>
                    <a:lnTo>
                      <a:pt x="244" y="1157"/>
                    </a:lnTo>
                    <a:lnTo>
                      <a:pt x="249" y="1141"/>
                    </a:lnTo>
                    <a:lnTo>
                      <a:pt x="260" y="1128"/>
                    </a:lnTo>
                    <a:lnTo>
                      <a:pt x="258" y="1136"/>
                    </a:lnTo>
                    <a:lnTo>
                      <a:pt x="254" y="1166"/>
                    </a:lnTo>
                    <a:lnTo>
                      <a:pt x="265" y="1190"/>
                    </a:lnTo>
                    <a:lnTo>
                      <a:pt x="280" y="1193"/>
                    </a:lnTo>
                    <a:lnTo>
                      <a:pt x="292" y="1209"/>
                    </a:lnTo>
                    <a:lnTo>
                      <a:pt x="303" y="1204"/>
                    </a:lnTo>
                    <a:lnTo>
                      <a:pt x="306" y="1147"/>
                    </a:lnTo>
                    <a:lnTo>
                      <a:pt x="327" y="1124"/>
                    </a:lnTo>
                    <a:lnTo>
                      <a:pt x="342" y="1088"/>
                    </a:lnTo>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38" name="Group 320"/>
            <p:cNvGrpSpPr>
              <a:grpSpLocks/>
            </p:cNvGrpSpPr>
            <p:nvPr/>
          </p:nvGrpSpPr>
          <p:grpSpPr bwMode="auto">
            <a:xfrm>
              <a:off x="5435296" y="1282354"/>
              <a:ext cx="29671" cy="30993"/>
              <a:chOff x="3091" y="562"/>
              <a:chExt cx="19" cy="21"/>
            </a:xfrm>
          </p:grpSpPr>
          <p:sp>
            <p:nvSpPr>
              <p:cNvPr id="451" name="Freeform 321"/>
              <p:cNvSpPr>
                <a:spLocks/>
              </p:cNvSpPr>
              <p:nvPr/>
            </p:nvSpPr>
            <p:spPr bwMode="auto">
              <a:xfrm>
                <a:off x="3091" y="562"/>
                <a:ext cx="19" cy="21"/>
              </a:xfrm>
              <a:custGeom>
                <a:avLst/>
                <a:gdLst>
                  <a:gd name="T0" fmla="*/ 1 w 19"/>
                  <a:gd name="T1" fmla="*/ 0 h 21"/>
                  <a:gd name="T2" fmla="*/ 0 w 19"/>
                  <a:gd name="T3" fmla="*/ 12 h 21"/>
                  <a:gd name="T4" fmla="*/ 6 w 19"/>
                  <a:gd name="T5" fmla="*/ 21 h 21"/>
                  <a:gd name="T6" fmla="*/ 19 w 19"/>
                  <a:gd name="T7" fmla="*/ 9 h 21"/>
                  <a:gd name="T8" fmla="*/ 1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 y="0"/>
                    </a:moveTo>
                    <a:lnTo>
                      <a:pt x="0" y="12"/>
                    </a:lnTo>
                    <a:lnTo>
                      <a:pt x="6" y="21"/>
                    </a:lnTo>
                    <a:lnTo>
                      <a:pt x="19" y="9"/>
                    </a:lnTo>
                    <a:lnTo>
                      <a:pt x="1"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52" name="Freeform 322"/>
              <p:cNvSpPr>
                <a:spLocks/>
              </p:cNvSpPr>
              <p:nvPr/>
            </p:nvSpPr>
            <p:spPr bwMode="auto">
              <a:xfrm>
                <a:off x="3091" y="562"/>
                <a:ext cx="19" cy="21"/>
              </a:xfrm>
              <a:custGeom>
                <a:avLst/>
                <a:gdLst>
                  <a:gd name="T0" fmla="*/ 1 w 19"/>
                  <a:gd name="T1" fmla="*/ 0 h 21"/>
                  <a:gd name="T2" fmla="*/ 0 w 19"/>
                  <a:gd name="T3" fmla="*/ 12 h 21"/>
                  <a:gd name="T4" fmla="*/ 6 w 19"/>
                  <a:gd name="T5" fmla="*/ 21 h 21"/>
                  <a:gd name="T6" fmla="*/ 19 w 19"/>
                  <a:gd name="T7" fmla="*/ 9 h 21"/>
                  <a:gd name="T8" fmla="*/ 1 w 19"/>
                  <a:gd name="T9" fmla="*/ 0 h 21"/>
                  <a:gd name="T10" fmla="*/ 0 60000 65536"/>
                  <a:gd name="T11" fmla="*/ 0 60000 65536"/>
                  <a:gd name="T12" fmla="*/ 0 60000 65536"/>
                  <a:gd name="T13" fmla="*/ 0 60000 65536"/>
                  <a:gd name="T14" fmla="*/ 0 60000 65536"/>
                  <a:gd name="T15" fmla="*/ 0 w 19"/>
                  <a:gd name="T16" fmla="*/ 0 h 21"/>
                  <a:gd name="T17" fmla="*/ 19 w 19"/>
                  <a:gd name="T18" fmla="*/ 21 h 21"/>
                </a:gdLst>
                <a:ahLst/>
                <a:cxnLst>
                  <a:cxn ang="T10">
                    <a:pos x="T0" y="T1"/>
                  </a:cxn>
                  <a:cxn ang="T11">
                    <a:pos x="T2" y="T3"/>
                  </a:cxn>
                  <a:cxn ang="T12">
                    <a:pos x="T4" y="T5"/>
                  </a:cxn>
                  <a:cxn ang="T13">
                    <a:pos x="T6" y="T7"/>
                  </a:cxn>
                  <a:cxn ang="T14">
                    <a:pos x="T8" y="T9"/>
                  </a:cxn>
                </a:cxnLst>
                <a:rect l="T15" t="T16" r="T17" b="T18"/>
                <a:pathLst>
                  <a:path w="19" h="21">
                    <a:moveTo>
                      <a:pt x="1" y="0"/>
                    </a:moveTo>
                    <a:lnTo>
                      <a:pt x="0" y="12"/>
                    </a:lnTo>
                    <a:lnTo>
                      <a:pt x="6" y="21"/>
                    </a:lnTo>
                    <a:lnTo>
                      <a:pt x="19" y="9"/>
                    </a:lnTo>
                    <a:lnTo>
                      <a:pt x="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39" name="Group 323"/>
            <p:cNvGrpSpPr>
              <a:grpSpLocks/>
            </p:cNvGrpSpPr>
            <p:nvPr/>
          </p:nvGrpSpPr>
          <p:grpSpPr bwMode="auto">
            <a:xfrm>
              <a:off x="5319735" y="1387139"/>
              <a:ext cx="28110" cy="41324"/>
              <a:chOff x="3017" y="633"/>
              <a:chExt cx="18" cy="28"/>
            </a:xfrm>
          </p:grpSpPr>
          <p:sp>
            <p:nvSpPr>
              <p:cNvPr id="449" name="Freeform 324"/>
              <p:cNvSpPr>
                <a:spLocks/>
              </p:cNvSpPr>
              <p:nvPr/>
            </p:nvSpPr>
            <p:spPr bwMode="auto">
              <a:xfrm>
                <a:off x="3017" y="633"/>
                <a:ext cx="18" cy="28"/>
              </a:xfrm>
              <a:custGeom>
                <a:avLst/>
                <a:gdLst>
                  <a:gd name="T0" fmla="*/ 16 w 18"/>
                  <a:gd name="T1" fmla="*/ 0 h 28"/>
                  <a:gd name="T2" fmla="*/ 0 w 18"/>
                  <a:gd name="T3" fmla="*/ 9 h 28"/>
                  <a:gd name="T4" fmla="*/ 7 w 18"/>
                  <a:gd name="T5" fmla="*/ 28 h 28"/>
                  <a:gd name="T6" fmla="*/ 18 w 18"/>
                  <a:gd name="T7" fmla="*/ 15 h 28"/>
                  <a:gd name="T8" fmla="*/ 16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6" y="0"/>
                    </a:moveTo>
                    <a:lnTo>
                      <a:pt x="0" y="9"/>
                    </a:lnTo>
                    <a:lnTo>
                      <a:pt x="7" y="28"/>
                    </a:lnTo>
                    <a:lnTo>
                      <a:pt x="18" y="15"/>
                    </a:lnTo>
                    <a:lnTo>
                      <a:pt x="16"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50" name="Freeform 325"/>
              <p:cNvSpPr>
                <a:spLocks/>
              </p:cNvSpPr>
              <p:nvPr/>
            </p:nvSpPr>
            <p:spPr bwMode="auto">
              <a:xfrm>
                <a:off x="3017" y="633"/>
                <a:ext cx="18" cy="28"/>
              </a:xfrm>
              <a:custGeom>
                <a:avLst/>
                <a:gdLst>
                  <a:gd name="T0" fmla="*/ 16 w 18"/>
                  <a:gd name="T1" fmla="*/ 0 h 28"/>
                  <a:gd name="T2" fmla="*/ 0 w 18"/>
                  <a:gd name="T3" fmla="*/ 9 h 28"/>
                  <a:gd name="T4" fmla="*/ 7 w 18"/>
                  <a:gd name="T5" fmla="*/ 28 h 28"/>
                  <a:gd name="T6" fmla="*/ 18 w 18"/>
                  <a:gd name="T7" fmla="*/ 15 h 28"/>
                  <a:gd name="T8" fmla="*/ 16 w 18"/>
                  <a:gd name="T9" fmla="*/ 0 h 28"/>
                  <a:gd name="T10" fmla="*/ 0 60000 65536"/>
                  <a:gd name="T11" fmla="*/ 0 60000 65536"/>
                  <a:gd name="T12" fmla="*/ 0 60000 65536"/>
                  <a:gd name="T13" fmla="*/ 0 60000 65536"/>
                  <a:gd name="T14" fmla="*/ 0 60000 65536"/>
                  <a:gd name="T15" fmla="*/ 0 w 18"/>
                  <a:gd name="T16" fmla="*/ 0 h 28"/>
                  <a:gd name="T17" fmla="*/ 18 w 18"/>
                  <a:gd name="T18" fmla="*/ 28 h 28"/>
                </a:gdLst>
                <a:ahLst/>
                <a:cxnLst>
                  <a:cxn ang="T10">
                    <a:pos x="T0" y="T1"/>
                  </a:cxn>
                  <a:cxn ang="T11">
                    <a:pos x="T2" y="T3"/>
                  </a:cxn>
                  <a:cxn ang="T12">
                    <a:pos x="T4" y="T5"/>
                  </a:cxn>
                  <a:cxn ang="T13">
                    <a:pos x="T6" y="T7"/>
                  </a:cxn>
                  <a:cxn ang="T14">
                    <a:pos x="T8" y="T9"/>
                  </a:cxn>
                </a:cxnLst>
                <a:rect l="T15" t="T16" r="T17" b="T18"/>
                <a:pathLst>
                  <a:path w="18" h="28">
                    <a:moveTo>
                      <a:pt x="16" y="0"/>
                    </a:moveTo>
                    <a:lnTo>
                      <a:pt x="0" y="9"/>
                    </a:lnTo>
                    <a:lnTo>
                      <a:pt x="7" y="28"/>
                    </a:lnTo>
                    <a:lnTo>
                      <a:pt x="18" y="15"/>
                    </a:lnTo>
                    <a:lnTo>
                      <a:pt x="16"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40" name="Group 326"/>
            <p:cNvGrpSpPr>
              <a:grpSpLocks/>
            </p:cNvGrpSpPr>
            <p:nvPr/>
          </p:nvGrpSpPr>
          <p:grpSpPr bwMode="auto">
            <a:xfrm>
              <a:off x="5268200" y="1350243"/>
              <a:ext cx="68712" cy="54606"/>
              <a:chOff x="2984" y="608"/>
              <a:chExt cx="44" cy="37"/>
            </a:xfrm>
          </p:grpSpPr>
          <p:sp>
            <p:nvSpPr>
              <p:cNvPr id="447" name="Freeform 327"/>
              <p:cNvSpPr>
                <a:spLocks/>
              </p:cNvSpPr>
              <p:nvPr/>
            </p:nvSpPr>
            <p:spPr bwMode="auto">
              <a:xfrm>
                <a:off x="2984" y="608"/>
                <a:ext cx="44" cy="37"/>
              </a:xfrm>
              <a:custGeom>
                <a:avLst/>
                <a:gdLst>
                  <a:gd name="T0" fmla="*/ 22 w 44"/>
                  <a:gd name="T1" fmla="*/ 23 h 37"/>
                  <a:gd name="T2" fmla="*/ 9 w 44"/>
                  <a:gd name="T3" fmla="*/ 15 h 37"/>
                  <a:gd name="T4" fmla="*/ 0 w 44"/>
                  <a:gd name="T5" fmla="*/ 25 h 37"/>
                  <a:gd name="T6" fmla="*/ 8 w 44"/>
                  <a:gd name="T7" fmla="*/ 37 h 37"/>
                  <a:gd name="T8" fmla="*/ 28 w 44"/>
                  <a:gd name="T9" fmla="*/ 27 h 37"/>
                  <a:gd name="T10" fmla="*/ 44 w 44"/>
                  <a:gd name="T11" fmla="*/ 0 h 37"/>
                  <a:gd name="T12" fmla="*/ 30 w 44"/>
                  <a:gd name="T13" fmla="*/ 3 h 37"/>
                  <a:gd name="T14" fmla="*/ 27 w 44"/>
                  <a:gd name="T15" fmla="*/ 14 h 37"/>
                  <a:gd name="T16" fmla="*/ 22 w 44"/>
                  <a:gd name="T17" fmla="*/ 2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2" y="23"/>
                    </a:moveTo>
                    <a:lnTo>
                      <a:pt x="9" y="15"/>
                    </a:lnTo>
                    <a:lnTo>
                      <a:pt x="0" y="25"/>
                    </a:lnTo>
                    <a:lnTo>
                      <a:pt x="8" y="37"/>
                    </a:lnTo>
                    <a:lnTo>
                      <a:pt x="28" y="27"/>
                    </a:lnTo>
                    <a:lnTo>
                      <a:pt x="44" y="0"/>
                    </a:lnTo>
                    <a:lnTo>
                      <a:pt x="30" y="3"/>
                    </a:lnTo>
                    <a:lnTo>
                      <a:pt x="27" y="14"/>
                    </a:lnTo>
                    <a:lnTo>
                      <a:pt x="22" y="23"/>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48" name="Freeform 328"/>
              <p:cNvSpPr>
                <a:spLocks/>
              </p:cNvSpPr>
              <p:nvPr/>
            </p:nvSpPr>
            <p:spPr bwMode="auto">
              <a:xfrm>
                <a:off x="2984" y="608"/>
                <a:ext cx="44" cy="37"/>
              </a:xfrm>
              <a:custGeom>
                <a:avLst/>
                <a:gdLst>
                  <a:gd name="T0" fmla="*/ 22 w 44"/>
                  <a:gd name="T1" fmla="*/ 23 h 37"/>
                  <a:gd name="T2" fmla="*/ 9 w 44"/>
                  <a:gd name="T3" fmla="*/ 15 h 37"/>
                  <a:gd name="T4" fmla="*/ 0 w 44"/>
                  <a:gd name="T5" fmla="*/ 25 h 37"/>
                  <a:gd name="T6" fmla="*/ 8 w 44"/>
                  <a:gd name="T7" fmla="*/ 37 h 37"/>
                  <a:gd name="T8" fmla="*/ 28 w 44"/>
                  <a:gd name="T9" fmla="*/ 27 h 37"/>
                  <a:gd name="T10" fmla="*/ 44 w 44"/>
                  <a:gd name="T11" fmla="*/ 0 h 37"/>
                  <a:gd name="T12" fmla="*/ 30 w 44"/>
                  <a:gd name="T13" fmla="*/ 3 h 37"/>
                  <a:gd name="T14" fmla="*/ 27 w 44"/>
                  <a:gd name="T15" fmla="*/ 14 h 37"/>
                  <a:gd name="T16" fmla="*/ 22 w 44"/>
                  <a:gd name="T17" fmla="*/ 23 h 3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4"/>
                  <a:gd name="T28" fmla="*/ 0 h 37"/>
                  <a:gd name="T29" fmla="*/ 44 w 44"/>
                  <a:gd name="T30" fmla="*/ 37 h 3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4" h="37">
                    <a:moveTo>
                      <a:pt x="22" y="23"/>
                    </a:moveTo>
                    <a:lnTo>
                      <a:pt x="9" y="15"/>
                    </a:lnTo>
                    <a:lnTo>
                      <a:pt x="0" y="25"/>
                    </a:lnTo>
                    <a:lnTo>
                      <a:pt x="8" y="37"/>
                    </a:lnTo>
                    <a:lnTo>
                      <a:pt x="28" y="27"/>
                    </a:lnTo>
                    <a:lnTo>
                      <a:pt x="44" y="0"/>
                    </a:lnTo>
                    <a:lnTo>
                      <a:pt x="30" y="3"/>
                    </a:lnTo>
                    <a:lnTo>
                      <a:pt x="27" y="14"/>
                    </a:lnTo>
                    <a:lnTo>
                      <a:pt x="22" y="2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41" name="Group 329"/>
            <p:cNvGrpSpPr>
              <a:grpSpLocks/>
            </p:cNvGrpSpPr>
            <p:nvPr/>
          </p:nvGrpSpPr>
          <p:grpSpPr bwMode="auto">
            <a:xfrm>
              <a:off x="5082365" y="1515538"/>
              <a:ext cx="32794" cy="48703"/>
              <a:chOff x="2865" y="720"/>
              <a:chExt cx="21" cy="33"/>
            </a:xfrm>
          </p:grpSpPr>
          <p:sp>
            <p:nvSpPr>
              <p:cNvPr id="445" name="Freeform 330"/>
              <p:cNvSpPr>
                <a:spLocks/>
              </p:cNvSpPr>
              <p:nvPr/>
            </p:nvSpPr>
            <p:spPr bwMode="auto">
              <a:xfrm>
                <a:off x="2865" y="720"/>
                <a:ext cx="21" cy="33"/>
              </a:xfrm>
              <a:custGeom>
                <a:avLst/>
                <a:gdLst>
                  <a:gd name="T0" fmla="*/ 21 w 21"/>
                  <a:gd name="T1" fmla="*/ 0 h 33"/>
                  <a:gd name="T2" fmla="*/ 15 w 21"/>
                  <a:gd name="T3" fmla="*/ 8 h 33"/>
                  <a:gd name="T4" fmla="*/ 2 w 21"/>
                  <a:gd name="T5" fmla="*/ 8 h 33"/>
                  <a:gd name="T6" fmla="*/ 0 w 21"/>
                  <a:gd name="T7" fmla="*/ 22 h 33"/>
                  <a:gd name="T8" fmla="*/ 2 w 21"/>
                  <a:gd name="T9" fmla="*/ 33 h 33"/>
                  <a:gd name="T10" fmla="*/ 15 w 21"/>
                  <a:gd name="T11" fmla="*/ 29 h 33"/>
                  <a:gd name="T12" fmla="*/ 21 w 21"/>
                  <a:gd name="T13" fmla="*/ 0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21" y="0"/>
                    </a:moveTo>
                    <a:lnTo>
                      <a:pt x="15" y="8"/>
                    </a:lnTo>
                    <a:lnTo>
                      <a:pt x="2" y="8"/>
                    </a:lnTo>
                    <a:lnTo>
                      <a:pt x="0" y="22"/>
                    </a:lnTo>
                    <a:lnTo>
                      <a:pt x="2" y="33"/>
                    </a:lnTo>
                    <a:lnTo>
                      <a:pt x="15" y="29"/>
                    </a:lnTo>
                    <a:lnTo>
                      <a:pt x="21"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46" name="Freeform 331"/>
              <p:cNvSpPr>
                <a:spLocks/>
              </p:cNvSpPr>
              <p:nvPr/>
            </p:nvSpPr>
            <p:spPr bwMode="auto">
              <a:xfrm>
                <a:off x="2865" y="720"/>
                <a:ext cx="21" cy="33"/>
              </a:xfrm>
              <a:custGeom>
                <a:avLst/>
                <a:gdLst>
                  <a:gd name="T0" fmla="*/ 21 w 21"/>
                  <a:gd name="T1" fmla="*/ 0 h 33"/>
                  <a:gd name="T2" fmla="*/ 15 w 21"/>
                  <a:gd name="T3" fmla="*/ 8 h 33"/>
                  <a:gd name="T4" fmla="*/ 2 w 21"/>
                  <a:gd name="T5" fmla="*/ 8 h 33"/>
                  <a:gd name="T6" fmla="*/ 0 w 21"/>
                  <a:gd name="T7" fmla="*/ 22 h 33"/>
                  <a:gd name="T8" fmla="*/ 2 w 21"/>
                  <a:gd name="T9" fmla="*/ 33 h 33"/>
                  <a:gd name="T10" fmla="*/ 15 w 21"/>
                  <a:gd name="T11" fmla="*/ 29 h 33"/>
                  <a:gd name="T12" fmla="*/ 21 w 21"/>
                  <a:gd name="T13" fmla="*/ 0 h 33"/>
                  <a:gd name="T14" fmla="*/ 0 60000 65536"/>
                  <a:gd name="T15" fmla="*/ 0 60000 65536"/>
                  <a:gd name="T16" fmla="*/ 0 60000 65536"/>
                  <a:gd name="T17" fmla="*/ 0 60000 65536"/>
                  <a:gd name="T18" fmla="*/ 0 60000 65536"/>
                  <a:gd name="T19" fmla="*/ 0 60000 65536"/>
                  <a:gd name="T20" fmla="*/ 0 60000 65536"/>
                  <a:gd name="T21" fmla="*/ 0 w 21"/>
                  <a:gd name="T22" fmla="*/ 0 h 33"/>
                  <a:gd name="T23" fmla="*/ 21 w 21"/>
                  <a:gd name="T24" fmla="*/ 33 h 3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33">
                    <a:moveTo>
                      <a:pt x="21" y="0"/>
                    </a:moveTo>
                    <a:lnTo>
                      <a:pt x="15" y="8"/>
                    </a:lnTo>
                    <a:lnTo>
                      <a:pt x="2" y="8"/>
                    </a:lnTo>
                    <a:lnTo>
                      <a:pt x="0" y="22"/>
                    </a:lnTo>
                    <a:lnTo>
                      <a:pt x="2" y="33"/>
                    </a:lnTo>
                    <a:lnTo>
                      <a:pt x="15" y="29"/>
                    </a:lnTo>
                    <a:lnTo>
                      <a:pt x="2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sp>
          <p:nvSpPr>
            <p:cNvPr id="42" name="Freeform 332"/>
            <p:cNvSpPr>
              <a:spLocks/>
            </p:cNvSpPr>
            <p:nvPr/>
          </p:nvSpPr>
          <p:spPr bwMode="auto">
            <a:xfrm>
              <a:off x="5005845" y="1561289"/>
              <a:ext cx="65589" cy="78220"/>
            </a:xfrm>
            <a:custGeom>
              <a:avLst/>
              <a:gdLst>
                <a:gd name="T0" fmla="*/ 42 w 42"/>
                <a:gd name="T1" fmla="*/ 5 h 53"/>
                <a:gd name="T2" fmla="*/ 28 w 42"/>
                <a:gd name="T3" fmla="*/ 0 h 53"/>
                <a:gd name="T4" fmla="*/ 28 w 42"/>
                <a:gd name="T5" fmla="*/ 9 h 53"/>
                <a:gd name="T6" fmla="*/ 21 w 42"/>
                <a:gd name="T7" fmla="*/ 12 h 53"/>
                <a:gd name="T8" fmla="*/ 8 w 42"/>
                <a:gd name="T9" fmla="*/ 16 h 53"/>
                <a:gd name="T10" fmla="*/ 8 w 42"/>
                <a:gd name="T11" fmla="*/ 28 h 53"/>
                <a:gd name="T12" fmla="*/ 9 w 42"/>
                <a:gd name="T13" fmla="*/ 37 h 53"/>
                <a:gd name="T14" fmla="*/ 0 w 42"/>
                <a:gd name="T15" fmla="*/ 46 h 53"/>
                <a:gd name="T16" fmla="*/ 17 w 42"/>
                <a:gd name="T17" fmla="*/ 53 h 53"/>
                <a:gd name="T18" fmla="*/ 30 w 42"/>
                <a:gd name="T19" fmla="*/ 39 h 53"/>
                <a:gd name="T20" fmla="*/ 39 w 42"/>
                <a:gd name="T21" fmla="*/ 32 h 53"/>
                <a:gd name="T22" fmla="*/ 42 w 42"/>
                <a:gd name="T23" fmla="*/ 5 h 53"/>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2"/>
                <a:gd name="T37" fmla="*/ 0 h 53"/>
                <a:gd name="T38" fmla="*/ 42 w 42"/>
                <a:gd name="T39" fmla="*/ 53 h 53"/>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2" h="53">
                  <a:moveTo>
                    <a:pt x="42" y="5"/>
                  </a:moveTo>
                  <a:lnTo>
                    <a:pt x="28" y="0"/>
                  </a:lnTo>
                  <a:lnTo>
                    <a:pt x="28" y="9"/>
                  </a:lnTo>
                  <a:lnTo>
                    <a:pt x="21" y="12"/>
                  </a:lnTo>
                  <a:lnTo>
                    <a:pt x="8" y="16"/>
                  </a:lnTo>
                  <a:lnTo>
                    <a:pt x="8" y="28"/>
                  </a:lnTo>
                  <a:lnTo>
                    <a:pt x="9" y="37"/>
                  </a:lnTo>
                  <a:lnTo>
                    <a:pt x="0" y="46"/>
                  </a:lnTo>
                  <a:lnTo>
                    <a:pt x="17" y="53"/>
                  </a:lnTo>
                  <a:lnTo>
                    <a:pt x="30" y="39"/>
                  </a:lnTo>
                  <a:lnTo>
                    <a:pt x="39" y="32"/>
                  </a:lnTo>
                  <a:lnTo>
                    <a:pt x="42" y="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nvGrpSpPr>
            <p:cNvPr id="43" name="Group 333"/>
            <p:cNvGrpSpPr>
              <a:grpSpLocks/>
            </p:cNvGrpSpPr>
            <p:nvPr/>
          </p:nvGrpSpPr>
          <p:grpSpPr bwMode="auto">
            <a:xfrm>
              <a:off x="4941817" y="1617371"/>
              <a:ext cx="15616" cy="38372"/>
              <a:chOff x="2775" y="789"/>
              <a:chExt cx="10" cy="26"/>
            </a:xfrm>
          </p:grpSpPr>
          <p:sp>
            <p:nvSpPr>
              <p:cNvPr id="443" name="Freeform 334"/>
              <p:cNvSpPr>
                <a:spLocks/>
              </p:cNvSpPr>
              <p:nvPr/>
            </p:nvSpPr>
            <p:spPr bwMode="auto">
              <a:xfrm>
                <a:off x="2775" y="789"/>
                <a:ext cx="10" cy="26"/>
              </a:xfrm>
              <a:custGeom>
                <a:avLst/>
                <a:gdLst>
                  <a:gd name="T0" fmla="*/ 7 w 10"/>
                  <a:gd name="T1" fmla="*/ 0 h 26"/>
                  <a:gd name="T2" fmla="*/ 0 w 10"/>
                  <a:gd name="T3" fmla="*/ 26 h 26"/>
                  <a:gd name="T4" fmla="*/ 10 w 10"/>
                  <a:gd name="T5" fmla="*/ 15 h 26"/>
                  <a:gd name="T6" fmla="*/ 7 w 10"/>
                  <a:gd name="T7" fmla="*/ 0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7" y="0"/>
                    </a:moveTo>
                    <a:lnTo>
                      <a:pt x="0" y="26"/>
                    </a:lnTo>
                    <a:lnTo>
                      <a:pt x="10" y="15"/>
                    </a:lnTo>
                    <a:lnTo>
                      <a:pt x="7"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sp>
            <p:nvSpPr>
              <p:cNvPr id="444" name="Freeform 335"/>
              <p:cNvSpPr>
                <a:spLocks/>
              </p:cNvSpPr>
              <p:nvPr/>
            </p:nvSpPr>
            <p:spPr bwMode="auto">
              <a:xfrm>
                <a:off x="2775" y="789"/>
                <a:ext cx="10" cy="26"/>
              </a:xfrm>
              <a:custGeom>
                <a:avLst/>
                <a:gdLst>
                  <a:gd name="T0" fmla="*/ 7 w 10"/>
                  <a:gd name="T1" fmla="*/ 0 h 26"/>
                  <a:gd name="T2" fmla="*/ 0 w 10"/>
                  <a:gd name="T3" fmla="*/ 26 h 26"/>
                  <a:gd name="T4" fmla="*/ 10 w 10"/>
                  <a:gd name="T5" fmla="*/ 15 h 26"/>
                  <a:gd name="T6" fmla="*/ 7 w 10"/>
                  <a:gd name="T7" fmla="*/ 0 h 26"/>
                  <a:gd name="T8" fmla="*/ 0 60000 65536"/>
                  <a:gd name="T9" fmla="*/ 0 60000 65536"/>
                  <a:gd name="T10" fmla="*/ 0 60000 65536"/>
                  <a:gd name="T11" fmla="*/ 0 60000 65536"/>
                  <a:gd name="T12" fmla="*/ 0 w 10"/>
                  <a:gd name="T13" fmla="*/ 0 h 26"/>
                  <a:gd name="T14" fmla="*/ 10 w 10"/>
                  <a:gd name="T15" fmla="*/ 26 h 26"/>
                </a:gdLst>
                <a:ahLst/>
                <a:cxnLst>
                  <a:cxn ang="T8">
                    <a:pos x="T0" y="T1"/>
                  </a:cxn>
                  <a:cxn ang="T9">
                    <a:pos x="T2" y="T3"/>
                  </a:cxn>
                  <a:cxn ang="T10">
                    <a:pos x="T4" y="T5"/>
                  </a:cxn>
                  <a:cxn ang="T11">
                    <a:pos x="T6" y="T7"/>
                  </a:cxn>
                </a:cxnLst>
                <a:rect l="T12" t="T13" r="T14" b="T15"/>
                <a:pathLst>
                  <a:path w="10" h="26">
                    <a:moveTo>
                      <a:pt x="7" y="0"/>
                    </a:moveTo>
                    <a:lnTo>
                      <a:pt x="0" y="26"/>
                    </a:lnTo>
                    <a:lnTo>
                      <a:pt x="10" y="15"/>
                    </a:lnTo>
                    <a:lnTo>
                      <a:pt x="7"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grpSp>
        <p:sp>
          <p:nvSpPr>
            <p:cNvPr id="44" name="Freeform 336"/>
            <p:cNvSpPr>
              <a:spLocks/>
            </p:cNvSpPr>
            <p:nvPr/>
          </p:nvSpPr>
          <p:spPr bwMode="auto">
            <a:xfrm>
              <a:off x="4918393" y="1658695"/>
              <a:ext cx="81205" cy="87075"/>
            </a:xfrm>
            <a:custGeom>
              <a:avLst/>
              <a:gdLst>
                <a:gd name="T0" fmla="*/ 52 w 52"/>
                <a:gd name="T1" fmla="*/ 12 h 59"/>
                <a:gd name="T2" fmla="*/ 49 w 52"/>
                <a:gd name="T3" fmla="*/ 7 h 59"/>
                <a:gd name="T4" fmla="*/ 34 w 52"/>
                <a:gd name="T5" fmla="*/ 11 h 59"/>
                <a:gd name="T6" fmla="*/ 30 w 52"/>
                <a:gd name="T7" fmla="*/ 23 h 59"/>
                <a:gd name="T8" fmla="*/ 30 w 52"/>
                <a:gd name="T9" fmla="*/ 21 h 59"/>
                <a:gd name="T10" fmla="*/ 26 w 52"/>
                <a:gd name="T11" fmla="*/ 0 h 59"/>
                <a:gd name="T12" fmla="*/ 17 w 52"/>
                <a:gd name="T13" fmla="*/ 9 h 59"/>
                <a:gd name="T14" fmla="*/ 19 w 52"/>
                <a:gd name="T15" fmla="*/ 21 h 59"/>
                <a:gd name="T16" fmla="*/ 17 w 52"/>
                <a:gd name="T17" fmla="*/ 30 h 59"/>
                <a:gd name="T18" fmla="*/ 0 w 52"/>
                <a:gd name="T19" fmla="*/ 50 h 59"/>
                <a:gd name="T20" fmla="*/ 8 w 52"/>
                <a:gd name="T21" fmla="*/ 48 h 59"/>
                <a:gd name="T22" fmla="*/ 17 w 52"/>
                <a:gd name="T23" fmla="*/ 59 h 59"/>
                <a:gd name="T24" fmla="*/ 31 w 52"/>
                <a:gd name="T25" fmla="*/ 47 h 59"/>
                <a:gd name="T26" fmla="*/ 52 w 52"/>
                <a:gd name="T27" fmla="*/ 12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2"/>
                <a:gd name="T43" fmla="*/ 0 h 59"/>
                <a:gd name="T44" fmla="*/ 52 w 52"/>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2" h="59">
                  <a:moveTo>
                    <a:pt x="52" y="12"/>
                  </a:moveTo>
                  <a:lnTo>
                    <a:pt x="49" y="7"/>
                  </a:lnTo>
                  <a:lnTo>
                    <a:pt x="34" y="11"/>
                  </a:lnTo>
                  <a:lnTo>
                    <a:pt x="30" y="23"/>
                  </a:lnTo>
                  <a:lnTo>
                    <a:pt x="30" y="21"/>
                  </a:lnTo>
                  <a:lnTo>
                    <a:pt x="26" y="0"/>
                  </a:lnTo>
                  <a:lnTo>
                    <a:pt x="17" y="9"/>
                  </a:lnTo>
                  <a:lnTo>
                    <a:pt x="19" y="21"/>
                  </a:lnTo>
                  <a:lnTo>
                    <a:pt x="17" y="30"/>
                  </a:lnTo>
                  <a:lnTo>
                    <a:pt x="0" y="50"/>
                  </a:lnTo>
                  <a:lnTo>
                    <a:pt x="8" y="48"/>
                  </a:lnTo>
                  <a:lnTo>
                    <a:pt x="17" y="59"/>
                  </a:lnTo>
                  <a:lnTo>
                    <a:pt x="31" y="47"/>
                  </a:lnTo>
                  <a:lnTo>
                    <a:pt x="52" y="12"/>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nvGrpSpPr>
            <p:cNvPr id="45" name="Group 337"/>
            <p:cNvGrpSpPr>
              <a:grpSpLocks/>
            </p:cNvGrpSpPr>
            <p:nvPr/>
          </p:nvGrpSpPr>
          <p:grpSpPr bwMode="auto">
            <a:xfrm>
              <a:off x="4885598" y="1658695"/>
              <a:ext cx="42164" cy="44275"/>
              <a:chOff x="2739" y="817"/>
              <a:chExt cx="27" cy="30"/>
            </a:xfrm>
          </p:grpSpPr>
          <p:sp>
            <p:nvSpPr>
              <p:cNvPr id="441" name="Freeform 338"/>
              <p:cNvSpPr>
                <a:spLocks/>
              </p:cNvSpPr>
              <p:nvPr/>
            </p:nvSpPr>
            <p:spPr bwMode="auto">
              <a:xfrm>
                <a:off x="2739" y="817"/>
                <a:ext cx="27" cy="30"/>
              </a:xfrm>
              <a:custGeom>
                <a:avLst/>
                <a:gdLst>
                  <a:gd name="T0" fmla="*/ 25 w 27"/>
                  <a:gd name="T1" fmla="*/ 0 h 30"/>
                  <a:gd name="T2" fmla="*/ 18 w 27"/>
                  <a:gd name="T3" fmla="*/ 7 h 30"/>
                  <a:gd name="T4" fmla="*/ 6 w 27"/>
                  <a:gd name="T5" fmla="*/ 16 h 30"/>
                  <a:gd name="T6" fmla="*/ 0 w 27"/>
                  <a:gd name="T7" fmla="*/ 20 h 30"/>
                  <a:gd name="T8" fmla="*/ 2 w 27"/>
                  <a:gd name="T9" fmla="*/ 30 h 30"/>
                  <a:gd name="T10" fmla="*/ 16 w 27"/>
                  <a:gd name="T11" fmla="*/ 15 h 30"/>
                  <a:gd name="T12" fmla="*/ 21 w 27"/>
                  <a:gd name="T13" fmla="*/ 20 h 30"/>
                  <a:gd name="T14" fmla="*/ 27 w 27"/>
                  <a:gd name="T15" fmla="*/ 27 h 30"/>
                  <a:gd name="T16" fmla="*/ 25 w 2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0"/>
                  <a:gd name="T29" fmla="*/ 27 w 2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0">
                    <a:moveTo>
                      <a:pt x="25" y="0"/>
                    </a:moveTo>
                    <a:lnTo>
                      <a:pt x="18" y="7"/>
                    </a:lnTo>
                    <a:lnTo>
                      <a:pt x="6" y="16"/>
                    </a:lnTo>
                    <a:lnTo>
                      <a:pt x="0" y="20"/>
                    </a:lnTo>
                    <a:lnTo>
                      <a:pt x="2" y="30"/>
                    </a:lnTo>
                    <a:lnTo>
                      <a:pt x="16" y="15"/>
                    </a:lnTo>
                    <a:lnTo>
                      <a:pt x="21" y="20"/>
                    </a:lnTo>
                    <a:lnTo>
                      <a:pt x="27" y="27"/>
                    </a:lnTo>
                    <a:lnTo>
                      <a:pt x="25"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sp>
            <p:nvSpPr>
              <p:cNvPr id="442" name="Freeform 339"/>
              <p:cNvSpPr>
                <a:spLocks/>
              </p:cNvSpPr>
              <p:nvPr/>
            </p:nvSpPr>
            <p:spPr bwMode="auto">
              <a:xfrm>
                <a:off x="2739" y="817"/>
                <a:ext cx="27" cy="30"/>
              </a:xfrm>
              <a:custGeom>
                <a:avLst/>
                <a:gdLst>
                  <a:gd name="T0" fmla="*/ 25 w 27"/>
                  <a:gd name="T1" fmla="*/ 0 h 30"/>
                  <a:gd name="T2" fmla="*/ 18 w 27"/>
                  <a:gd name="T3" fmla="*/ 7 h 30"/>
                  <a:gd name="T4" fmla="*/ 6 w 27"/>
                  <a:gd name="T5" fmla="*/ 16 h 30"/>
                  <a:gd name="T6" fmla="*/ 0 w 27"/>
                  <a:gd name="T7" fmla="*/ 20 h 30"/>
                  <a:gd name="T8" fmla="*/ 2 w 27"/>
                  <a:gd name="T9" fmla="*/ 30 h 30"/>
                  <a:gd name="T10" fmla="*/ 16 w 27"/>
                  <a:gd name="T11" fmla="*/ 15 h 30"/>
                  <a:gd name="T12" fmla="*/ 21 w 27"/>
                  <a:gd name="T13" fmla="*/ 20 h 30"/>
                  <a:gd name="T14" fmla="*/ 27 w 27"/>
                  <a:gd name="T15" fmla="*/ 27 h 30"/>
                  <a:gd name="T16" fmla="*/ 25 w 27"/>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30"/>
                  <a:gd name="T29" fmla="*/ 27 w 27"/>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30">
                    <a:moveTo>
                      <a:pt x="25" y="0"/>
                    </a:moveTo>
                    <a:lnTo>
                      <a:pt x="18" y="7"/>
                    </a:lnTo>
                    <a:lnTo>
                      <a:pt x="6" y="16"/>
                    </a:lnTo>
                    <a:lnTo>
                      <a:pt x="0" y="20"/>
                    </a:lnTo>
                    <a:lnTo>
                      <a:pt x="2" y="30"/>
                    </a:lnTo>
                    <a:lnTo>
                      <a:pt x="16" y="15"/>
                    </a:lnTo>
                    <a:lnTo>
                      <a:pt x="21" y="20"/>
                    </a:lnTo>
                    <a:lnTo>
                      <a:pt x="27" y="27"/>
                    </a:lnTo>
                    <a:lnTo>
                      <a:pt x="25"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grpSp>
        <p:grpSp>
          <p:nvGrpSpPr>
            <p:cNvPr id="46" name="Group 340"/>
            <p:cNvGrpSpPr>
              <a:grpSpLocks/>
            </p:cNvGrpSpPr>
            <p:nvPr/>
          </p:nvGrpSpPr>
          <p:grpSpPr bwMode="auto">
            <a:xfrm>
              <a:off x="4871544" y="1729536"/>
              <a:ext cx="42164" cy="29517"/>
              <a:chOff x="2730" y="865"/>
              <a:chExt cx="27" cy="20"/>
            </a:xfrm>
          </p:grpSpPr>
          <p:sp>
            <p:nvSpPr>
              <p:cNvPr id="439" name="Freeform 341"/>
              <p:cNvSpPr>
                <a:spLocks/>
              </p:cNvSpPr>
              <p:nvPr/>
            </p:nvSpPr>
            <p:spPr bwMode="auto">
              <a:xfrm>
                <a:off x="2730" y="865"/>
                <a:ext cx="27" cy="20"/>
              </a:xfrm>
              <a:custGeom>
                <a:avLst/>
                <a:gdLst>
                  <a:gd name="T0" fmla="*/ 27 w 27"/>
                  <a:gd name="T1" fmla="*/ 5 h 20"/>
                  <a:gd name="T2" fmla="*/ 20 w 27"/>
                  <a:gd name="T3" fmla="*/ 5 h 20"/>
                  <a:gd name="T4" fmla="*/ 20 w 27"/>
                  <a:gd name="T5" fmla="*/ 0 h 20"/>
                  <a:gd name="T6" fmla="*/ 0 w 27"/>
                  <a:gd name="T7" fmla="*/ 12 h 20"/>
                  <a:gd name="T8" fmla="*/ 9 w 27"/>
                  <a:gd name="T9" fmla="*/ 20 h 20"/>
                  <a:gd name="T10" fmla="*/ 27 w 27"/>
                  <a:gd name="T11" fmla="*/ 5 h 20"/>
                  <a:gd name="T12" fmla="*/ 0 60000 65536"/>
                  <a:gd name="T13" fmla="*/ 0 60000 65536"/>
                  <a:gd name="T14" fmla="*/ 0 60000 65536"/>
                  <a:gd name="T15" fmla="*/ 0 60000 65536"/>
                  <a:gd name="T16" fmla="*/ 0 60000 65536"/>
                  <a:gd name="T17" fmla="*/ 0 60000 65536"/>
                  <a:gd name="T18" fmla="*/ 0 w 27"/>
                  <a:gd name="T19" fmla="*/ 0 h 20"/>
                  <a:gd name="T20" fmla="*/ 27 w 2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7" h="20">
                    <a:moveTo>
                      <a:pt x="27" y="5"/>
                    </a:moveTo>
                    <a:lnTo>
                      <a:pt x="20" y="5"/>
                    </a:lnTo>
                    <a:lnTo>
                      <a:pt x="20" y="0"/>
                    </a:lnTo>
                    <a:lnTo>
                      <a:pt x="0" y="12"/>
                    </a:lnTo>
                    <a:lnTo>
                      <a:pt x="9" y="20"/>
                    </a:lnTo>
                    <a:lnTo>
                      <a:pt x="27" y="5"/>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sp>
            <p:nvSpPr>
              <p:cNvPr id="440" name="Freeform 342"/>
              <p:cNvSpPr>
                <a:spLocks/>
              </p:cNvSpPr>
              <p:nvPr/>
            </p:nvSpPr>
            <p:spPr bwMode="auto">
              <a:xfrm>
                <a:off x="2730" y="865"/>
                <a:ext cx="27" cy="20"/>
              </a:xfrm>
              <a:custGeom>
                <a:avLst/>
                <a:gdLst>
                  <a:gd name="T0" fmla="*/ 27 w 27"/>
                  <a:gd name="T1" fmla="*/ 5 h 20"/>
                  <a:gd name="T2" fmla="*/ 20 w 27"/>
                  <a:gd name="T3" fmla="*/ 5 h 20"/>
                  <a:gd name="T4" fmla="*/ 20 w 27"/>
                  <a:gd name="T5" fmla="*/ 0 h 20"/>
                  <a:gd name="T6" fmla="*/ 0 w 27"/>
                  <a:gd name="T7" fmla="*/ 12 h 20"/>
                  <a:gd name="T8" fmla="*/ 9 w 27"/>
                  <a:gd name="T9" fmla="*/ 20 h 20"/>
                  <a:gd name="T10" fmla="*/ 27 w 27"/>
                  <a:gd name="T11" fmla="*/ 5 h 20"/>
                  <a:gd name="T12" fmla="*/ 0 60000 65536"/>
                  <a:gd name="T13" fmla="*/ 0 60000 65536"/>
                  <a:gd name="T14" fmla="*/ 0 60000 65536"/>
                  <a:gd name="T15" fmla="*/ 0 60000 65536"/>
                  <a:gd name="T16" fmla="*/ 0 60000 65536"/>
                  <a:gd name="T17" fmla="*/ 0 60000 65536"/>
                  <a:gd name="T18" fmla="*/ 0 w 27"/>
                  <a:gd name="T19" fmla="*/ 0 h 20"/>
                  <a:gd name="T20" fmla="*/ 27 w 27"/>
                  <a:gd name="T21" fmla="*/ 20 h 20"/>
                </a:gdLst>
                <a:ahLst/>
                <a:cxnLst>
                  <a:cxn ang="T12">
                    <a:pos x="T0" y="T1"/>
                  </a:cxn>
                  <a:cxn ang="T13">
                    <a:pos x="T2" y="T3"/>
                  </a:cxn>
                  <a:cxn ang="T14">
                    <a:pos x="T4" y="T5"/>
                  </a:cxn>
                  <a:cxn ang="T15">
                    <a:pos x="T6" y="T7"/>
                  </a:cxn>
                  <a:cxn ang="T16">
                    <a:pos x="T8" y="T9"/>
                  </a:cxn>
                  <a:cxn ang="T17">
                    <a:pos x="T10" y="T11"/>
                  </a:cxn>
                </a:cxnLst>
                <a:rect l="T18" t="T19" r="T20" b="T21"/>
                <a:pathLst>
                  <a:path w="27" h="20">
                    <a:moveTo>
                      <a:pt x="27" y="5"/>
                    </a:moveTo>
                    <a:lnTo>
                      <a:pt x="20" y="5"/>
                    </a:lnTo>
                    <a:lnTo>
                      <a:pt x="20" y="0"/>
                    </a:lnTo>
                    <a:lnTo>
                      <a:pt x="0" y="12"/>
                    </a:lnTo>
                    <a:lnTo>
                      <a:pt x="9" y="20"/>
                    </a:lnTo>
                    <a:lnTo>
                      <a:pt x="27" y="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grpSp>
        <p:grpSp>
          <p:nvGrpSpPr>
            <p:cNvPr id="47" name="Group 343"/>
            <p:cNvGrpSpPr>
              <a:grpSpLocks/>
            </p:cNvGrpSpPr>
            <p:nvPr/>
          </p:nvGrpSpPr>
          <p:grpSpPr bwMode="auto">
            <a:xfrm>
              <a:off x="4826256" y="1753149"/>
              <a:ext cx="34356" cy="32469"/>
              <a:chOff x="2701" y="881"/>
              <a:chExt cx="22" cy="22"/>
            </a:xfrm>
          </p:grpSpPr>
          <p:sp>
            <p:nvSpPr>
              <p:cNvPr id="437" name="Freeform 344"/>
              <p:cNvSpPr>
                <a:spLocks/>
              </p:cNvSpPr>
              <p:nvPr/>
            </p:nvSpPr>
            <p:spPr bwMode="auto">
              <a:xfrm>
                <a:off x="2701" y="881"/>
                <a:ext cx="22" cy="22"/>
              </a:xfrm>
              <a:custGeom>
                <a:avLst/>
                <a:gdLst>
                  <a:gd name="T0" fmla="*/ 22 w 22"/>
                  <a:gd name="T1" fmla="*/ 5 h 22"/>
                  <a:gd name="T2" fmla="*/ 22 w 22"/>
                  <a:gd name="T3" fmla="*/ 0 h 22"/>
                  <a:gd name="T4" fmla="*/ 11 w 22"/>
                  <a:gd name="T5" fmla="*/ 0 h 22"/>
                  <a:gd name="T6" fmla="*/ 0 w 22"/>
                  <a:gd name="T7" fmla="*/ 22 h 22"/>
                  <a:gd name="T8" fmla="*/ 22 w 22"/>
                  <a:gd name="T9" fmla="*/ 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5"/>
                    </a:moveTo>
                    <a:lnTo>
                      <a:pt x="22" y="0"/>
                    </a:lnTo>
                    <a:lnTo>
                      <a:pt x="11" y="0"/>
                    </a:lnTo>
                    <a:lnTo>
                      <a:pt x="0" y="22"/>
                    </a:lnTo>
                    <a:lnTo>
                      <a:pt x="22" y="5"/>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38" name="Freeform 345"/>
              <p:cNvSpPr>
                <a:spLocks/>
              </p:cNvSpPr>
              <p:nvPr/>
            </p:nvSpPr>
            <p:spPr bwMode="auto">
              <a:xfrm>
                <a:off x="2701" y="881"/>
                <a:ext cx="22" cy="22"/>
              </a:xfrm>
              <a:custGeom>
                <a:avLst/>
                <a:gdLst>
                  <a:gd name="T0" fmla="*/ 22 w 22"/>
                  <a:gd name="T1" fmla="*/ 5 h 22"/>
                  <a:gd name="T2" fmla="*/ 22 w 22"/>
                  <a:gd name="T3" fmla="*/ 0 h 22"/>
                  <a:gd name="T4" fmla="*/ 11 w 22"/>
                  <a:gd name="T5" fmla="*/ 0 h 22"/>
                  <a:gd name="T6" fmla="*/ 0 w 22"/>
                  <a:gd name="T7" fmla="*/ 22 h 22"/>
                  <a:gd name="T8" fmla="*/ 22 w 22"/>
                  <a:gd name="T9" fmla="*/ 5 h 22"/>
                  <a:gd name="T10" fmla="*/ 0 60000 65536"/>
                  <a:gd name="T11" fmla="*/ 0 60000 65536"/>
                  <a:gd name="T12" fmla="*/ 0 60000 65536"/>
                  <a:gd name="T13" fmla="*/ 0 60000 65536"/>
                  <a:gd name="T14" fmla="*/ 0 60000 65536"/>
                  <a:gd name="T15" fmla="*/ 0 w 22"/>
                  <a:gd name="T16" fmla="*/ 0 h 22"/>
                  <a:gd name="T17" fmla="*/ 22 w 22"/>
                  <a:gd name="T18" fmla="*/ 22 h 22"/>
                </a:gdLst>
                <a:ahLst/>
                <a:cxnLst>
                  <a:cxn ang="T10">
                    <a:pos x="T0" y="T1"/>
                  </a:cxn>
                  <a:cxn ang="T11">
                    <a:pos x="T2" y="T3"/>
                  </a:cxn>
                  <a:cxn ang="T12">
                    <a:pos x="T4" y="T5"/>
                  </a:cxn>
                  <a:cxn ang="T13">
                    <a:pos x="T6" y="T7"/>
                  </a:cxn>
                  <a:cxn ang="T14">
                    <a:pos x="T8" y="T9"/>
                  </a:cxn>
                </a:cxnLst>
                <a:rect l="T15" t="T16" r="T17" b="T18"/>
                <a:pathLst>
                  <a:path w="22" h="22">
                    <a:moveTo>
                      <a:pt x="22" y="5"/>
                    </a:moveTo>
                    <a:lnTo>
                      <a:pt x="22" y="0"/>
                    </a:lnTo>
                    <a:lnTo>
                      <a:pt x="11" y="0"/>
                    </a:lnTo>
                    <a:lnTo>
                      <a:pt x="0" y="22"/>
                    </a:lnTo>
                    <a:lnTo>
                      <a:pt x="22" y="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48" name="Group 346"/>
            <p:cNvGrpSpPr>
              <a:grpSpLocks/>
            </p:cNvGrpSpPr>
            <p:nvPr/>
          </p:nvGrpSpPr>
          <p:grpSpPr bwMode="auto">
            <a:xfrm>
              <a:off x="4502996" y="2403998"/>
              <a:ext cx="45288" cy="22138"/>
              <a:chOff x="2494" y="1322"/>
              <a:chExt cx="29" cy="15"/>
            </a:xfrm>
          </p:grpSpPr>
          <p:sp>
            <p:nvSpPr>
              <p:cNvPr id="435" name="Freeform 347"/>
              <p:cNvSpPr>
                <a:spLocks/>
              </p:cNvSpPr>
              <p:nvPr/>
            </p:nvSpPr>
            <p:spPr bwMode="auto">
              <a:xfrm>
                <a:off x="2494" y="1322"/>
                <a:ext cx="29" cy="15"/>
              </a:xfrm>
              <a:custGeom>
                <a:avLst/>
                <a:gdLst>
                  <a:gd name="T0" fmla="*/ 14 w 29"/>
                  <a:gd name="T1" fmla="*/ 0 h 15"/>
                  <a:gd name="T2" fmla="*/ 0 w 29"/>
                  <a:gd name="T3" fmla="*/ 6 h 15"/>
                  <a:gd name="T4" fmla="*/ 7 w 29"/>
                  <a:gd name="T5" fmla="*/ 15 h 15"/>
                  <a:gd name="T6" fmla="*/ 29 w 29"/>
                  <a:gd name="T7" fmla="*/ 8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0" y="6"/>
                    </a:lnTo>
                    <a:lnTo>
                      <a:pt x="7" y="15"/>
                    </a:lnTo>
                    <a:lnTo>
                      <a:pt x="29" y="8"/>
                    </a:lnTo>
                    <a:lnTo>
                      <a:pt x="14" y="0"/>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sp>
            <p:nvSpPr>
              <p:cNvPr id="436" name="Freeform 348"/>
              <p:cNvSpPr>
                <a:spLocks/>
              </p:cNvSpPr>
              <p:nvPr/>
            </p:nvSpPr>
            <p:spPr bwMode="auto">
              <a:xfrm>
                <a:off x="2494" y="1322"/>
                <a:ext cx="29" cy="15"/>
              </a:xfrm>
              <a:custGeom>
                <a:avLst/>
                <a:gdLst>
                  <a:gd name="T0" fmla="*/ 14 w 29"/>
                  <a:gd name="T1" fmla="*/ 0 h 15"/>
                  <a:gd name="T2" fmla="*/ 0 w 29"/>
                  <a:gd name="T3" fmla="*/ 6 h 15"/>
                  <a:gd name="T4" fmla="*/ 7 w 29"/>
                  <a:gd name="T5" fmla="*/ 15 h 15"/>
                  <a:gd name="T6" fmla="*/ 29 w 29"/>
                  <a:gd name="T7" fmla="*/ 8 h 15"/>
                  <a:gd name="T8" fmla="*/ 14 w 29"/>
                  <a:gd name="T9" fmla="*/ 0 h 15"/>
                  <a:gd name="T10" fmla="*/ 0 60000 65536"/>
                  <a:gd name="T11" fmla="*/ 0 60000 65536"/>
                  <a:gd name="T12" fmla="*/ 0 60000 65536"/>
                  <a:gd name="T13" fmla="*/ 0 60000 65536"/>
                  <a:gd name="T14" fmla="*/ 0 60000 65536"/>
                  <a:gd name="T15" fmla="*/ 0 w 29"/>
                  <a:gd name="T16" fmla="*/ 0 h 15"/>
                  <a:gd name="T17" fmla="*/ 29 w 29"/>
                  <a:gd name="T18" fmla="*/ 15 h 15"/>
                </a:gdLst>
                <a:ahLst/>
                <a:cxnLst>
                  <a:cxn ang="T10">
                    <a:pos x="T0" y="T1"/>
                  </a:cxn>
                  <a:cxn ang="T11">
                    <a:pos x="T2" y="T3"/>
                  </a:cxn>
                  <a:cxn ang="T12">
                    <a:pos x="T4" y="T5"/>
                  </a:cxn>
                  <a:cxn ang="T13">
                    <a:pos x="T6" y="T7"/>
                  </a:cxn>
                  <a:cxn ang="T14">
                    <a:pos x="T8" y="T9"/>
                  </a:cxn>
                </a:cxnLst>
                <a:rect l="T15" t="T16" r="T17" b="T18"/>
                <a:pathLst>
                  <a:path w="29" h="15">
                    <a:moveTo>
                      <a:pt x="14" y="0"/>
                    </a:moveTo>
                    <a:lnTo>
                      <a:pt x="0" y="6"/>
                    </a:lnTo>
                    <a:lnTo>
                      <a:pt x="7" y="15"/>
                    </a:lnTo>
                    <a:lnTo>
                      <a:pt x="29" y="8"/>
                    </a:lnTo>
                    <a:lnTo>
                      <a:pt x="14"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latin typeface="Arial" pitchFamily="34" charset="0"/>
                  <a:cs typeface="Arial" pitchFamily="34" charset="0"/>
                </a:endParaRPr>
              </a:p>
            </p:txBody>
          </p:sp>
        </p:grpSp>
        <p:grpSp>
          <p:nvGrpSpPr>
            <p:cNvPr id="49" name="Group 349"/>
            <p:cNvGrpSpPr>
              <a:grpSpLocks/>
            </p:cNvGrpSpPr>
            <p:nvPr/>
          </p:nvGrpSpPr>
          <p:grpSpPr bwMode="auto">
            <a:xfrm>
              <a:off x="5349406" y="1370905"/>
              <a:ext cx="23425" cy="1476"/>
              <a:chOff x="3036" y="622"/>
              <a:chExt cx="15" cy="1"/>
            </a:xfrm>
          </p:grpSpPr>
          <p:sp>
            <p:nvSpPr>
              <p:cNvPr id="433" name="Freeform 350"/>
              <p:cNvSpPr>
                <a:spLocks/>
              </p:cNvSpPr>
              <p:nvPr/>
            </p:nvSpPr>
            <p:spPr bwMode="auto">
              <a:xfrm>
                <a:off x="3036" y="622"/>
                <a:ext cx="15" cy="1"/>
              </a:xfrm>
              <a:custGeom>
                <a:avLst/>
                <a:gdLst>
                  <a:gd name="T0" fmla="*/ 15 w 15"/>
                  <a:gd name="T1" fmla="*/ 0 h 1"/>
                  <a:gd name="T2" fmla="*/ 0 w 15"/>
                  <a:gd name="T3" fmla="*/ 0 h 1"/>
                  <a:gd name="T4" fmla="*/ 1 w 15"/>
                  <a:gd name="T5" fmla="*/ 1 h 1"/>
                  <a:gd name="T6" fmla="*/ 15 w 15"/>
                  <a:gd name="T7" fmla="*/ 0 h 1"/>
                  <a:gd name="T8" fmla="*/ 0 60000 65536"/>
                  <a:gd name="T9" fmla="*/ 0 60000 65536"/>
                  <a:gd name="T10" fmla="*/ 0 60000 65536"/>
                  <a:gd name="T11" fmla="*/ 0 60000 65536"/>
                  <a:gd name="T12" fmla="*/ 0 w 15"/>
                  <a:gd name="T13" fmla="*/ 0 h 1"/>
                  <a:gd name="T14" fmla="*/ 15 w 15"/>
                  <a:gd name="T15" fmla="*/ 1 h 1"/>
                </a:gdLst>
                <a:ahLst/>
                <a:cxnLst>
                  <a:cxn ang="T8">
                    <a:pos x="T0" y="T1"/>
                  </a:cxn>
                  <a:cxn ang="T9">
                    <a:pos x="T2" y="T3"/>
                  </a:cxn>
                  <a:cxn ang="T10">
                    <a:pos x="T4" y="T5"/>
                  </a:cxn>
                  <a:cxn ang="T11">
                    <a:pos x="T6" y="T7"/>
                  </a:cxn>
                </a:cxnLst>
                <a:rect l="T12" t="T13" r="T14" b="T15"/>
                <a:pathLst>
                  <a:path w="15" h="1">
                    <a:moveTo>
                      <a:pt x="15" y="0"/>
                    </a:moveTo>
                    <a:lnTo>
                      <a:pt x="0" y="0"/>
                    </a:lnTo>
                    <a:lnTo>
                      <a:pt x="1" y="1"/>
                    </a:lnTo>
                    <a:lnTo>
                      <a:pt x="15"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34" name="Freeform 351"/>
              <p:cNvSpPr>
                <a:spLocks/>
              </p:cNvSpPr>
              <p:nvPr/>
            </p:nvSpPr>
            <p:spPr bwMode="auto">
              <a:xfrm>
                <a:off x="3036" y="622"/>
                <a:ext cx="15" cy="1"/>
              </a:xfrm>
              <a:custGeom>
                <a:avLst/>
                <a:gdLst>
                  <a:gd name="T0" fmla="*/ 15 w 15"/>
                  <a:gd name="T1" fmla="*/ 0 h 1"/>
                  <a:gd name="T2" fmla="*/ 0 w 15"/>
                  <a:gd name="T3" fmla="*/ 0 h 1"/>
                  <a:gd name="T4" fmla="*/ 1 w 15"/>
                  <a:gd name="T5" fmla="*/ 1 h 1"/>
                  <a:gd name="T6" fmla="*/ 15 w 15"/>
                  <a:gd name="T7" fmla="*/ 0 h 1"/>
                  <a:gd name="T8" fmla="*/ 0 60000 65536"/>
                  <a:gd name="T9" fmla="*/ 0 60000 65536"/>
                  <a:gd name="T10" fmla="*/ 0 60000 65536"/>
                  <a:gd name="T11" fmla="*/ 0 60000 65536"/>
                  <a:gd name="T12" fmla="*/ 0 w 15"/>
                  <a:gd name="T13" fmla="*/ 0 h 1"/>
                  <a:gd name="T14" fmla="*/ 15 w 15"/>
                  <a:gd name="T15" fmla="*/ 1 h 1"/>
                </a:gdLst>
                <a:ahLst/>
                <a:cxnLst>
                  <a:cxn ang="T8">
                    <a:pos x="T0" y="T1"/>
                  </a:cxn>
                  <a:cxn ang="T9">
                    <a:pos x="T2" y="T3"/>
                  </a:cxn>
                  <a:cxn ang="T10">
                    <a:pos x="T4" y="T5"/>
                  </a:cxn>
                  <a:cxn ang="T11">
                    <a:pos x="T6" y="T7"/>
                  </a:cxn>
                </a:cxnLst>
                <a:rect l="T12" t="T13" r="T14" b="T15"/>
                <a:pathLst>
                  <a:path w="15" h="1">
                    <a:moveTo>
                      <a:pt x="15" y="0"/>
                    </a:moveTo>
                    <a:lnTo>
                      <a:pt x="0" y="0"/>
                    </a:lnTo>
                    <a:lnTo>
                      <a:pt x="1" y="1"/>
                    </a:lnTo>
                    <a:lnTo>
                      <a:pt x="15"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50" name="Group 352"/>
            <p:cNvGrpSpPr>
              <a:grpSpLocks/>
            </p:cNvGrpSpPr>
            <p:nvPr/>
          </p:nvGrpSpPr>
          <p:grpSpPr bwMode="auto">
            <a:xfrm>
              <a:off x="5113598" y="1491924"/>
              <a:ext cx="24986" cy="26565"/>
              <a:chOff x="2885" y="704"/>
              <a:chExt cx="16" cy="18"/>
            </a:xfrm>
          </p:grpSpPr>
          <p:sp>
            <p:nvSpPr>
              <p:cNvPr id="431" name="Freeform 353"/>
              <p:cNvSpPr>
                <a:spLocks/>
              </p:cNvSpPr>
              <p:nvPr/>
            </p:nvSpPr>
            <p:spPr bwMode="auto">
              <a:xfrm>
                <a:off x="2885" y="704"/>
                <a:ext cx="16" cy="18"/>
              </a:xfrm>
              <a:custGeom>
                <a:avLst/>
                <a:gdLst>
                  <a:gd name="T0" fmla="*/ 16 w 16"/>
                  <a:gd name="T1" fmla="*/ 0 h 18"/>
                  <a:gd name="T2" fmla="*/ 0 w 16"/>
                  <a:gd name="T3" fmla="*/ 4 h 18"/>
                  <a:gd name="T4" fmla="*/ 16 w 16"/>
                  <a:gd name="T5" fmla="*/ 18 h 18"/>
                  <a:gd name="T6" fmla="*/ 16 w 16"/>
                  <a:gd name="T7" fmla="*/ 0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16" y="0"/>
                    </a:moveTo>
                    <a:lnTo>
                      <a:pt x="0" y="4"/>
                    </a:lnTo>
                    <a:lnTo>
                      <a:pt x="16" y="18"/>
                    </a:lnTo>
                    <a:lnTo>
                      <a:pt x="16"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432" name="Freeform 354"/>
              <p:cNvSpPr>
                <a:spLocks/>
              </p:cNvSpPr>
              <p:nvPr/>
            </p:nvSpPr>
            <p:spPr bwMode="auto">
              <a:xfrm>
                <a:off x="2885" y="704"/>
                <a:ext cx="16" cy="18"/>
              </a:xfrm>
              <a:custGeom>
                <a:avLst/>
                <a:gdLst>
                  <a:gd name="T0" fmla="*/ 16 w 16"/>
                  <a:gd name="T1" fmla="*/ 0 h 18"/>
                  <a:gd name="T2" fmla="*/ 0 w 16"/>
                  <a:gd name="T3" fmla="*/ 4 h 18"/>
                  <a:gd name="T4" fmla="*/ 16 w 16"/>
                  <a:gd name="T5" fmla="*/ 18 h 18"/>
                  <a:gd name="T6" fmla="*/ 16 w 16"/>
                  <a:gd name="T7" fmla="*/ 0 h 18"/>
                  <a:gd name="T8" fmla="*/ 0 60000 65536"/>
                  <a:gd name="T9" fmla="*/ 0 60000 65536"/>
                  <a:gd name="T10" fmla="*/ 0 60000 65536"/>
                  <a:gd name="T11" fmla="*/ 0 60000 65536"/>
                  <a:gd name="T12" fmla="*/ 0 w 16"/>
                  <a:gd name="T13" fmla="*/ 0 h 18"/>
                  <a:gd name="T14" fmla="*/ 16 w 16"/>
                  <a:gd name="T15" fmla="*/ 18 h 18"/>
                </a:gdLst>
                <a:ahLst/>
                <a:cxnLst>
                  <a:cxn ang="T8">
                    <a:pos x="T0" y="T1"/>
                  </a:cxn>
                  <a:cxn ang="T9">
                    <a:pos x="T2" y="T3"/>
                  </a:cxn>
                  <a:cxn ang="T10">
                    <a:pos x="T4" y="T5"/>
                  </a:cxn>
                  <a:cxn ang="T11">
                    <a:pos x="T6" y="T7"/>
                  </a:cxn>
                </a:cxnLst>
                <a:rect l="T12" t="T13" r="T14" b="T15"/>
                <a:pathLst>
                  <a:path w="16" h="18">
                    <a:moveTo>
                      <a:pt x="16" y="0"/>
                    </a:moveTo>
                    <a:lnTo>
                      <a:pt x="0" y="4"/>
                    </a:lnTo>
                    <a:lnTo>
                      <a:pt x="16" y="18"/>
                    </a:lnTo>
                    <a:lnTo>
                      <a:pt x="16"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nvGrpSpPr>
            <p:cNvPr id="52" name="Group 358"/>
            <p:cNvGrpSpPr>
              <a:grpSpLocks/>
            </p:cNvGrpSpPr>
            <p:nvPr/>
          </p:nvGrpSpPr>
          <p:grpSpPr bwMode="auto">
            <a:xfrm>
              <a:off x="5215105" y="1424035"/>
              <a:ext cx="822985" cy="1462564"/>
              <a:chOff x="2950" y="658"/>
              <a:chExt cx="527" cy="991"/>
            </a:xfrm>
          </p:grpSpPr>
          <p:sp>
            <p:nvSpPr>
              <p:cNvPr id="427" name="Freeform 359"/>
              <p:cNvSpPr>
                <a:spLocks/>
              </p:cNvSpPr>
              <p:nvPr/>
            </p:nvSpPr>
            <p:spPr bwMode="auto">
              <a:xfrm>
                <a:off x="2950" y="658"/>
                <a:ext cx="527" cy="991"/>
              </a:xfrm>
              <a:custGeom>
                <a:avLst/>
                <a:gdLst>
                  <a:gd name="T0" fmla="*/ 480 w 527"/>
                  <a:gd name="T1" fmla="*/ 782 h 991"/>
                  <a:gd name="T2" fmla="*/ 527 w 527"/>
                  <a:gd name="T3" fmla="*/ 666 h 991"/>
                  <a:gd name="T4" fmla="*/ 467 w 527"/>
                  <a:gd name="T5" fmla="*/ 595 h 991"/>
                  <a:gd name="T6" fmla="*/ 455 w 527"/>
                  <a:gd name="T7" fmla="*/ 527 h 991"/>
                  <a:gd name="T8" fmla="*/ 415 w 527"/>
                  <a:gd name="T9" fmla="*/ 484 h 991"/>
                  <a:gd name="T10" fmla="*/ 399 w 527"/>
                  <a:gd name="T11" fmla="*/ 424 h 991"/>
                  <a:gd name="T12" fmla="*/ 375 w 527"/>
                  <a:gd name="T13" fmla="*/ 341 h 991"/>
                  <a:gd name="T14" fmla="*/ 359 w 527"/>
                  <a:gd name="T15" fmla="*/ 233 h 991"/>
                  <a:gd name="T16" fmla="*/ 296 w 527"/>
                  <a:gd name="T17" fmla="*/ 164 h 991"/>
                  <a:gd name="T18" fmla="*/ 292 w 527"/>
                  <a:gd name="T19" fmla="*/ 89 h 991"/>
                  <a:gd name="T20" fmla="*/ 273 w 527"/>
                  <a:gd name="T21" fmla="*/ 23 h 991"/>
                  <a:gd name="T22" fmla="*/ 191 w 527"/>
                  <a:gd name="T23" fmla="*/ 25 h 991"/>
                  <a:gd name="T24" fmla="*/ 178 w 527"/>
                  <a:gd name="T25" fmla="*/ 127 h 991"/>
                  <a:gd name="T26" fmla="*/ 116 w 527"/>
                  <a:gd name="T27" fmla="*/ 149 h 991"/>
                  <a:gd name="T28" fmla="*/ 55 w 527"/>
                  <a:gd name="T29" fmla="*/ 134 h 991"/>
                  <a:gd name="T30" fmla="*/ 0 w 527"/>
                  <a:gd name="T31" fmla="*/ 134 h 991"/>
                  <a:gd name="T32" fmla="*/ 67 w 527"/>
                  <a:gd name="T33" fmla="*/ 184 h 991"/>
                  <a:gd name="T34" fmla="*/ 120 w 527"/>
                  <a:gd name="T35" fmla="*/ 242 h 991"/>
                  <a:gd name="T36" fmla="*/ 147 w 527"/>
                  <a:gd name="T37" fmla="*/ 325 h 991"/>
                  <a:gd name="T38" fmla="*/ 173 w 527"/>
                  <a:gd name="T39" fmla="*/ 432 h 991"/>
                  <a:gd name="T40" fmla="*/ 213 w 527"/>
                  <a:gd name="T41" fmla="*/ 446 h 991"/>
                  <a:gd name="T42" fmla="*/ 228 w 527"/>
                  <a:gd name="T43" fmla="*/ 499 h 991"/>
                  <a:gd name="T44" fmla="*/ 200 w 527"/>
                  <a:gd name="T45" fmla="*/ 536 h 991"/>
                  <a:gd name="T46" fmla="*/ 164 w 527"/>
                  <a:gd name="T47" fmla="*/ 614 h 991"/>
                  <a:gd name="T48" fmla="*/ 150 w 527"/>
                  <a:gd name="T49" fmla="*/ 637 h 991"/>
                  <a:gd name="T50" fmla="*/ 132 w 527"/>
                  <a:gd name="T51" fmla="*/ 670 h 991"/>
                  <a:gd name="T52" fmla="*/ 101 w 527"/>
                  <a:gd name="T53" fmla="*/ 690 h 991"/>
                  <a:gd name="T54" fmla="*/ 90 w 527"/>
                  <a:gd name="T55" fmla="*/ 746 h 991"/>
                  <a:gd name="T56" fmla="*/ 107 w 527"/>
                  <a:gd name="T57" fmla="*/ 807 h 991"/>
                  <a:gd name="T58" fmla="*/ 116 w 527"/>
                  <a:gd name="T59" fmla="*/ 855 h 991"/>
                  <a:gd name="T60" fmla="*/ 116 w 527"/>
                  <a:gd name="T61" fmla="*/ 899 h 991"/>
                  <a:gd name="T62" fmla="*/ 134 w 527"/>
                  <a:gd name="T63" fmla="*/ 937 h 991"/>
                  <a:gd name="T64" fmla="*/ 159 w 527"/>
                  <a:gd name="T65" fmla="*/ 943 h 991"/>
                  <a:gd name="T66" fmla="*/ 178 w 527"/>
                  <a:gd name="T67" fmla="*/ 962 h 991"/>
                  <a:gd name="T68" fmla="*/ 193 w 527"/>
                  <a:gd name="T69" fmla="*/ 962 h 991"/>
                  <a:gd name="T70" fmla="*/ 206 w 527"/>
                  <a:gd name="T71" fmla="*/ 982 h 991"/>
                  <a:gd name="T72" fmla="*/ 217 w 527"/>
                  <a:gd name="T73" fmla="*/ 986 h 991"/>
                  <a:gd name="T74" fmla="*/ 261 w 527"/>
                  <a:gd name="T75" fmla="*/ 966 h 991"/>
                  <a:gd name="T76" fmla="*/ 276 w 527"/>
                  <a:gd name="T77" fmla="*/ 955 h 991"/>
                  <a:gd name="T78" fmla="*/ 301 w 527"/>
                  <a:gd name="T79" fmla="*/ 940 h 991"/>
                  <a:gd name="T80" fmla="*/ 331 w 527"/>
                  <a:gd name="T81" fmla="*/ 932 h 991"/>
                  <a:gd name="T82" fmla="*/ 343 w 527"/>
                  <a:gd name="T83" fmla="*/ 923 h 991"/>
                  <a:gd name="T84" fmla="*/ 368 w 527"/>
                  <a:gd name="T85" fmla="*/ 909 h 991"/>
                  <a:gd name="T86" fmla="*/ 411 w 527"/>
                  <a:gd name="T87" fmla="*/ 899 h 991"/>
                  <a:gd name="T88" fmla="*/ 451 w 527"/>
                  <a:gd name="T89" fmla="*/ 828 h 9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91"/>
                  <a:gd name="T137" fmla="*/ 527 w 527"/>
                  <a:gd name="T138" fmla="*/ 991 h 9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91">
                    <a:moveTo>
                      <a:pt x="451" y="828"/>
                    </a:moveTo>
                    <a:lnTo>
                      <a:pt x="480" y="782"/>
                    </a:lnTo>
                    <a:lnTo>
                      <a:pt x="504" y="721"/>
                    </a:lnTo>
                    <a:lnTo>
                      <a:pt x="527" y="666"/>
                    </a:lnTo>
                    <a:lnTo>
                      <a:pt x="518" y="627"/>
                    </a:lnTo>
                    <a:lnTo>
                      <a:pt x="467" y="595"/>
                    </a:lnTo>
                    <a:lnTo>
                      <a:pt x="455" y="564"/>
                    </a:lnTo>
                    <a:lnTo>
                      <a:pt x="455" y="527"/>
                    </a:lnTo>
                    <a:lnTo>
                      <a:pt x="430" y="496"/>
                    </a:lnTo>
                    <a:lnTo>
                      <a:pt x="415" y="484"/>
                    </a:lnTo>
                    <a:lnTo>
                      <a:pt x="412" y="454"/>
                    </a:lnTo>
                    <a:lnTo>
                      <a:pt x="399" y="424"/>
                    </a:lnTo>
                    <a:lnTo>
                      <a:pt x="408" y="393"/>
                    </a:lnTo>
                    <a:lnTo>
                      <a:pt x="375" y="341"/>
                    </a:lnTo>
                    <a:lnTo>
                      <a:pt x="341" y="293"/>
                    </a:lnTo>
                    <a:lnTo>
                      <a:pt x="359" y="233"/>
                    </a:lnTo>
                    <a:lnTo>
                      <a:pt x="338" y="192"/>
                    </a:lnTo>
                    <a:lnTo>
                      <a:pt x="296" y="164"/>
                    </a:lnTo>
                    <a:lnTo>
                      <a:pt x="292" y="111"/>
                    </a:lnTo>
                    <a:lnTo>
                      <a:pt x="292" y="89"/>
                    </a:lnTo>
                    <a:lnTo>
                      <a:pt x="296" y="52"/>
                    </a:lnTo>
                    <a:lnTo>
                      <a:pt x="273" y="23"/>
                    </a:lnTo>
                    <a:lnTo>
                      <a:pt x="231" y="0"/>
                    </a:lnTo>
                    <a:lnTo>
                      <a:pt x="191" y="25"/>
                    </a:lnTo>
                    <a:lnTo>
                      <a:pt x="179" y="77"/>
                    </a:lnTo>
                    <a:lnTo>
                      <a:pt x="178" y="127"/>
                    </a:lnTo>
                    <a:lnTo>
                      <a:pt x="157" y="159"/>
                    </a:lnTo>
                    <a:lnTo>
                      <a:pt x="116" y="149"/>
                    </a:lnTo>
                    <a:lnTo>
                      <a:pt x="86" y="161"/>
                    </a:lnTo>
                    <a:lnTo>
                      <a:pt x="55" y="134"/>
                    </a:lnTo>
                    <a:lnTo>
                      <a:pt x="16" y="113"/>
                    </a:lnTo>
                    <a:lnTo>
                      <a:pt x="0" y="134"/>
                    </a:lnTo>
                    <a:lnTo>
                      <a:pt x="28" y="157"/>
                    </a:lnTo>
                    <a:lnTo>
                      <a:pt x="67" y="184"/>
                    </a:lnTo>
                    <a:lnTo>
                      <a:pt x="103" y="207"/>
                    </a:lnTo>
                    <a:lnTo>
                      <a:pt x="120" y="242"/>
                    </a:lnTo>
                    <a:lnTo>
                      <a:pt x="136" y="280"/>
                    </a:lnTo>
                    <a:lnTo>
                      <a:pt x="147" y="325"/>
                    </a:lnTo>
                    <a:lnTo>
                      <a:pt x="147" y="380"/>
                    </a:lnTo>
                    <a:lnTo>
                      <a:pt x="173" y="432"/>
                    </a:lnTo>
                    <a:lnTo>
                      <a:pt x="200" y="439"/>
                    </a:lnTo>
                    <a:lnTo>
                      <a:pt x="213" y="446"/>
                    </a:lnTo>
                    <a:lnTo>
                      <a:pt x="226" y="484"/>
                    </a:lnTo>
                    <a:lnTo>
                      <a:pt x="228" y="499"/>
                    </a:lnTo>
                    <a:lnTo>
                      <a:pt x="224" y="508"/>
                    </a:lnTo>
                    <a:lnTo>
                      <a:pt x="200" y="536"/>
                    </a:lnTo>
                    <a:lnTo>
                      <a:pt x="181" y="582"/>
                    </a:lnTo>
                    <a:lnTo>
                      <a:pt x="164" y="614"/>
                    </a:lnTo>
                    <a:lnTo>
                      <a:pt x="145" y="621"/>
                    </a:lnTo>
                    <a:lnTo>
                      <a:pt x="150" y="637"/>
                    </a:lnTo>
                    <a:lnTo>
                      <a:pt x="135" y="657"/>
                    </a:lnTo>
                    <a:lnTo>
                      <a:pt x="132" y="670"/>
                    </a:lnTo>
                    <a:lnTo>
                      <a:pt x="119" y="689"/>
                    </a:lnTo>
                    <a:lnTo>
                      <a:pt x="101" y="690"/>
                    </a:lnTo>
                    <a:lnTo>
                      <a:pt x="98" y="714"/>
                    </a:lnTo>
                    <a:lnTo>
                      <a:pt x="90" y="746"/>
                    </a:lnTo>
                    <a:lnTo>
                      <a:pt x="99" y="773"/>
                    </a:lnTo>
                    <a:lnTo>
                      <a:pt x="107" y="807"/>
                    </a:lnTo>
                    <a:lnTo>
                      <a:pt x="123" y="840"/>
                    </a:lnTo>
                    <a:lnTo>
                      <a:pt x="116" y="855"/>
                    </a:lnTo>
                    <a:lnTo>
                      <a:pt x="117" y="882"/>
                    </a:lnTo>
                    <a:lnTo>
                      <a:pt x="116" y="899"/>
                    </a:lnTo>
                    <a:lnTo>
                      <a:pt x="117" y="912"/>
                    </a:lnTo>
                    <a:lnTo>
                      <a:pt x="134" y="937"/>
                    </a:lnTo>
                    <a:lnTo>
                      <a:pt x="139" y="941"/>
                    </a:lnTo>
                    <a:lnTo>
                      <a:pt x="159" y="943"/>
                    </a:lnTo>
                    <a:lnTo>
                      <a:pt x="179" y="944"/>
                    </a:lnTo>
                    <a:lnTo>
                      <a:pt x="178" y="962"/>
                    </a:lnTo>
                    <a:lnTo>
                      <a:pt x="193" y="952"/>
                    </a:lnTo>
                    <a:lnTo>
                      <a:pt x="193" y="962"/>
                    </a:lnTo>
                    <a:lnTo>
                      <a:pt x="203" y="975"/>
                    </a:lnTo>
                    <a:lnTo>
                      <a:pt x="206" y="982"/>
                    </a:lnTo>
                    <a:lnTo>
                      <a:pt x="204" y="991"/>
                    </a:lnTo>
                    <a:lnTo>
                      <a:pt x="217" y="986"/>
                    </a:lnTo>
                    <a:lnTo>
                      <a:pt x="236" y="978"/>
                    </a:lnTo>
                    <a:lnTo>
                      <a:pt x="261" y="966"/>
                    </a:lnTo>
                    <a:lnTo>
                      <a:pt x="269" y="964"/>
                    </a:lnTo>
                    <a:lnTo>
                      <a:pt x="276" y="955"/>
                    </a:lnTo>
                    <a:lnTo>
                      <a:pt x="287" y="948"/>
                    </a:lnTo>
                    <a:lnTo>
                      <a:pt x="301" y="940"/>
                    </a:lnTo>
                    <a:lnTo>
                      <a:pt x="322" y="930"/>
                    </a:lnTo>
                    <a:lnTo>
                      <a:pt x="331" y="932"/>
                    </a:lnTo>
                    <a:lnTo>
                      <a:pt x="338" y="925"/>
                    </a:lnTo>
                    <a:lnTo>
                      <a:pt x="343" y="923"/>
                    </a:lnTo>
                    <a:lnTo>
                      <a:pt x="357" y="920"/>
                    </a:lnTo>
                    <a:lnTo>
                      <a:pt x="368" y="909"/>
                    </a:lnTo>
                    <a:lnTo>
                      <a:pt x="386" y="900"/>
                    </a:lnTo>
                    <a:lnTo>
                      <a:pt x="411" y="899"/>
                    </a:lnTo>
                    <a:lnTo>
                      <a:pt x="423" y="878"/>
                    </a:lnTo>
                    <a:lnTo>
                      <a:pt x="451" y="82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28" name="Freeform 360"/>
              <p:cNvSpPr>
                <a:spLocks/>
              </p:cNvSpPr>
              <p:nvPr/>
            </p:nvSpPr>
            <p:spPr bwMode="auto">
              <a:xfrm>
                <a:off x="2950" y="658"/>
                <a:ext cx="527" cy="991"/>
              </a:xfrm>
              <a:custGeom>
                <a:avLst/>
                <a:gdLst>
                  <a:gd name="T0" fmla="*/ 480 w 527"/>
                  <a:gd name="T1" fmla="*/ 782 h 991"/>
                  <a:gd name="T2" fmla="*/ 527 w 527"/>
                  <a:gd name="T3" fmla="*/ 666 h 991"/>
                  <a:gd name="T4" fmla="*/ 467 w 527"/>
                  <a:gd name="T5" fmla="*/ 595 h 991"/>
                  <a:gd name="T6" fmla="*/ 455 w 527"/>
                  <a:gd name="T7" fmla="*/ 527 h 991"/>
                  <a:gd name="T8" fmla="*/ 415 w 527"/>
                  <a:gd name="T9" fmla="*/ 484 h 991"/>
                  <a:gd name="T10" fmla="*/ 399 w 527"/>
                  <a:gd name="T11" fmla="*/ 424 h 991"/>
                  <a:gd name="T12" fmla="*/ 375 w 527"/>
                  <a:gd name="T13" fmla="*/ 341 h 991"/>
                  <a:gd name="T14" fmla="*/ 359 w 527"/>
                  <a:gd name="T15" fmla="*/ 233 h 991"/>
                  <a:gd name="T16" fmla="*/ 296 w 527"/>
                  <a:gd name="T17" fmla="*/ 164 h 991"/>
                  <a:gd name="T18" fmla="*/ 292 w 527"/>
                  <a:gd name="T19" fmla="*/ 89 h 991"/>
                  <a:gd name="T20" fmla="*/ 273 w 527"/>
                  <a:gd name="T21" fmla="*/ 23 h 991"/>
                  <a:gd name="T22" fmla="*/ 191 w 527"/>
                  <a:gd name="T23" fmla="*/ 25 h 991"/>
                  <a:gd name="T24" fmla="*/ 178 w 527"/>
                  <a:gd name="T25" fmla="*/ 127 h 991"/>
                  <a:gd name="T26" fmla="*/ 116 w 527"/>
                  <a:gd name="T27" fmla="*/ 149 h 991"/>
                  <a:gd name="T28" fmla="*/ 55 w 527"/>
                  <a:gd name="T29" fmla="*/ 134 h 991"/>
                  <a:gd name="T30" fmla="*/ 0 w 527"/>
                  <a:gd name="T31" fmla="*/ 134 h 991"/>
                  <a:gd name="T32" fmla="*/ 67 w 527"/>
                  <a:gd name="T33" fmla="*/ 184 h 991"/>
                  <a:gd name="T34" fmla="*/ 120 w 527"/>
                  <a:gd name="T35" fmla="*/ 242 h 991"/>
                  <a:gd name="T36" fmla="*/ 147 w 527"/>
                  <a:gd name="T37" fmla="*/ 325 h 991"/>
                  <a:gd name="T38" fmla="*/ 173 w 527"/>
                  <a:gd name="T39" fmla="*/ 432 h 991"/>
                  <a:gd name="T40" fmla="*/ 213 w 527"/>
                  <a:gd name="T41" fmla="*/ 446 h 991"/>
                  <a:gd name="T42" fmla="*/ 228 w 527"/>
                  <a:gd name="T43" fmla="*/ 499 h 991"/>
                  <a:gd name="T44" fmla="*/ 200 w 527"/>
                  <a:gd name="T45" fmla="*/ 536 h 991"/>
                  <a:gd name="T46" fmla="*/ 164 w 527"/>
                  <a:gd name="T47" fmla="*/ 614 h 991"/>
                  <a:gd name="T48" fmla="*/ 150 w 527"/>
                  <a:gd name="T49" fmla="*/ 637 h 991"/>
                  <a:gd name="T50" fmla="*/ 132 w 527"/>
                  <a:gd name="T51" fmla="*/ 670 h 991"/>
                  <a:gd name="T52" fmla="*/ 101 w 527"/>
                  <a:gd name="T53" fmla="*/ 690 h 991"/>
                  <a:gd name="T54" fmla="*/ 90 w 527"/>
                  <a:gd name="T55" fmla="*/ 746 h 991"/>
                  <a:gd name="T56" fmla="*/ 107 w 527"/>
                  <a:gd name="T57" fmla="*/ 807 h 991"/>
                  <a:gd name="T58" fmla="*/ 116 w 527"/>
                  <a:gd name="T59" fmla="*/ 855 h 991"/>
                  <a:gd name="T60" fmla="*/ 116 w 527"/>
                  <a:gd name="T61" fmla="*/ 899 h 991"/>
                  <a:gd name="T62" fmla="*/ 134 w 527"/>
                  <a:gd name="T63" fmla="*/ 937 h 991"/>
                  <a:gd name="T64" fmla="*/ 159 w 527"/>
                  <a:gd name="T65" fmla="*/ 943 h 991"/>
                  <a:gd name="T66" fmla="*/ 178 w 527"/>
                  <a:gd name="T67" fmla="*/ 962 h 991"/>
                  <a:gd name="T68" fmla="*/ 193 w 527"/>
                  <a:gd name="T69" fmla="*/ 962 h 991"/>
                  <a:gd name="T70" fmla="*/ 206 w 527"/>
                  <a:gd name="T71" fmla="*/ 982 h 991"/>
                  <a:gd name="T72" fmla="*/ 217 w 527"/>
                  <a:gd name="T73" fmla="*/ 986 h 991"/>
                  <a:gd name="T74" fmla="*/ 261 w 527"/>
                  <a:gd name="T75" fmla="*/ 966 h 991"/>
                  <a:gd name="T76" fmla="*/ 276 w 527"/>
                  <a:gd name="T77" fmla="*/ 955 h 991"/>
                  <a:gd name="T78" fmla="*/ 301 w 527"/>
                  <a:gd name="T79" fmla="*/ 940 h 991"/>
                  <a:gd name="T80" fmla="*/ 331 w 527"/>
                  <a:gd name="T81" fmla="*/ 932 h 991"/>
                  <a:gd name="T82" fmla="*/ 343 w 527"/>
                  <a:gd name="T83" fmla="*/ 923 h 991"/>
                  <a:gd name="T84" fmla="*/ 368 w 527"/>
                  <a:gd name="T85" fmla="*/ 909 h 991"/>
                  <a:gd name="T86" fmla="*/ 411 w 527"/>
                  <a:gd name="T87" fmla="*/ 899 h 991"/>
                  <a:gd name="T88" fmla="*/ 451 w 527"/>
                  <a:gd name="T89" fmla="*/ 828 h 99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527"/>
                  <a:gd name="T136" fmla="*/ 0 h 991"/>
                  <a:gd name="T137" fmla="*/ 527 w 527"/>
                  <a:gd name="T138" fmla="*/ 991 h 99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527" h="991">
                    <a:moveTo>
                      <a:pt x="451" y="828"/>
                    </a:moveTo>
                    <a:lnTo>
                      <a:pt x="480" y="782"/>
                    </a:lnTo>
                    <a:lnTo>
                      <a:pt x="504" y="721"/>
                    </a:lnTo>
                    <a:lnTo>
                      <a:pt x="527" y="666"/>
                    </a:lnTo>
                    <a:lnTo>
                      <a:pt x="518" y="627"/>
                    </a:lnTo>
                    <a:lnTo>
                      <a:pt x="467" y="595"/>
                    </a:lnTo>
                    <a:lnTo>
                      <a:pt x="455" y="564"/>
                    </a:lnTo>
                    <a:lnTo>
                      <a:pt x="455" y="527"/>
                    </a:lnTo>
                    <a:lnTo>
                      <a:pt x="430" y="496"/>
                    </a:lnTo>
                    <a:lnTo>
                      <a:pt x="415" y="484"/>
                    </a:lnTo>
                    <a:lnTo>
                      <a:pt x="412" y="454"/>
                    </a:lnTo>
                    <a:lnTo>
                      <a:pt x="399" y="424"/>
                    </a:lnTo>
                    <a:lnTo>
                      <a:pt x="408" y="393"/>
                    </a:lnTo>
                    <a:lnTo>
                      <a:pt x="375" y="341"/>
                    </a:lnTo>
                    <a:lnTo>
                      <a:pt x="341" y="293"/>
                    </a:lnTo>
                    <a:lnTo>
                      <a:pt x="359" y="233"/>
                    </a:lnTo>
                    <a:lnTo>
                      <a:pt x="338" y="192"/>
                    </a:lnTo>
                    <a:lnTo>
                      <a:pt x="296" y="164"/>
                    </a:lnTo>
                    <a:lnTo>
                      <a:pt x="292" y="111"/>
                    </a:lnTo>
                    <a:lnTo>
                      <a:pt x="292" y="89"/>
                    </a:lnTo>
                    <a:lnTo>
                      <a:pt x="296" y="52"/>
                    </a:lnTo>
                    <a:lnTo>
                      <a:pt x="273" y="23"/>
                    </a:lnTo>
                    <a:lnTo>
                      <a:pt x="231" y="0"/>
                    </a:lnTo>
                    <a:lnTo>
                      <a:pt x="191" y="25"/>
                    </a:lnTo>
                    <a:lnTo>
                      <a:pt x="179" y="77"/>
                    </a:lnTo>
                    <a:lnTo>
                      <a:pt x="178" y="127"/>
                    </a:lnTo>
                    <a:lnTo>
                      <a:pt x="157" y="159"/>
                    </a:lnTo>
                    <a:lnTo>
                      <a:pt x="116" y="149"/>
                    </a:lnTo>
                    <a:lnTo>
                      <a:pt x="86" y="161"/>
                    </a:lnTo>
                    <a:lnTo>
                      <a:pt x="55" y="134"/>
                    </a:lnTo>
                    <a:lnTo>
                      <a:pt x="16" y="113"/>
                    </a:lnTo>
                    <a:lnTo>
                      <a:pt x="0" y="134"/>
                    </a:lnTo>
                    <a:lnTo>
                      <a:pt x="28" y="157"/>
                    </a:lnTo>
                    <a:lnTo>
                      <a:pt x="67" y="184"/>
                    </a:lnTo>
                    <a:lnTo>
                      <a:pt x="103" y="207"/>
                    </a:lnTo>
                    <a:lnTo>
                      <a:pt x="120" y="242"/>
                    </a:lnTo>
                    <a:lnTo>
                      <a:pt x="136" y="280"/>
                    </a:lnTo>
                    <a:lnTo>
                      <a:pt x="147" y="325"/>
                    </a:lnTo>
                    <a:lnTo>
                      <a:pt x="147" y="380"/>
                    </a:lnTo>
                    <a:lnTo>
                      <a:pt x="173" y="432"/>
                    </a:lnTo>
                    <a:lnTo>
                      <a:pt x="200" y="439"/>
                    </a:lnTo>
                    <a:lnTo>
                      <a:pt x="213" y="446"/>
                    </a:lnTo>
                    <a:lnTo>
                      <a:pt x="226" y="484"/>
                    </a:lnTo>
                    <a:lnTo>
                      <a:pt x="228" y="499"/>
                    </a:lnTo>
                    <a:lnTo>
                      <a:pt x="224" y="508"/>
                    </a:lnTo>
                    <a:lnTo>
                      <a:pt x="200" y="536"/>
                    </a:lnTo>
                    <a:lnTo>
                      <a:pt x="181" y="582"/>
                    </a:lnTo>
                    <a:lnTo>
                      <a:pt x="164" y="614"/>
                    </a:lnTo>
                    <a:lnTo>
                      <a:pt x="145" y="621"/>
                    </a:lnTo>
                    <a:lnTo>
                      <a:pt x="150" y="637"/>
                    </a:lnTo>
                    <a:lnTo>
                      <a:pt x="135" y="657"/>
                    </a:lnTo>
                    <a:lnTo>
                      <a:pt x="132" y="670"/>
                    </a:lnTo>
                    <a:lnTo>
                      <a:pt x="119" y="689"/>
                    </a:lnTo>
                    <a:lnTo>
                      <a:pt x="101" y="690"/>
                    </a:lnTo>
                    <a:lnTo>
                      <a:pt x="98" y="714"/>
                    </a:lnTo>
                    <a:lnTo>
                      <a:pt x="90" y="746"/>
                    </a:lnTo>
                    <a:lnTo>
                      <a:pt x="99" y="773"/>
                    </a:lnTo>
                    <a:lnTo>
                      <a:pt x="107" y="807"/>
                    </a:lnTo>
                    <a:lnTo>
                      <a:pt x="123" y="840"/>
                    </a:lnTo>
                    <a:lnTo>
                      <a:pt x="116" y="855"/>
                    </a:lnTo>
                    <a:lnTo>
                      <a:pt x="117" y="882"/>
                    </a:lnTo>
                    <a:lnTo>
                      <a:pt x="116" y="899"/>
                    </a:lnTo>
                    <a:lnTo>
                      <a:pt x="117" y="912"/>
                    </a:lnTo>
                    <a:lnTo>
                      <a:pt x="134" y="937"/>
                    </a:lnTo>
                    <a:lnTo>
                      <a:pt x="139" y="941"/>
                    </a:lnTo>
                    <a:lnTo>
                      <a:pt x="159" y="943"/>
                    </a:lnTo>
                    <a:lnTo>
                      <a:pt x="179" y="944"/>
                    </a:lnTo>
                    <a:lnTo>
                      <a:pt x="178" y="962"/>
                    </a:lnTo>
                    <a:lnTo>
                      <a:pt x="193" y="952"/>
                    </a:lnTo>
                    <a:lnTo>
                      <a:pt x="193" y="962"/>
                    </a:lnTo>
                    <a:lnTo>
                      <a:pt x="203" y="975"/>
                    </a:lnTo>
                    <a:lnTo>
                      <a:pt x="206" y="982"/>
                    </a:lnTo>
                    <a:lnTo>
                      <a:pt x="204" y="991"/>
                    </a:lnTo>
                    <a:lnTo>
                      <a:pt x="217" y="986"/>
                    </a:lnTo>
                    <a:lnTo>
                      <a:pt x="236" y="978"/>
                    </a:lnTo>
                    <a:lnTo>
                      <a:pt x="261" y="966"/>
                    </a:lnTo>
                    <a:lnTo>
                      <a:pt x="269" y="964"/>
                    </a:lnTo>
                    <a:lnTo>
                      <a:pt x="276" y="955"/>
                    </a:lnTo>
                    <a:lnTo>
                      <a:pt x="287" y="948"/>
                    </a:lnTo>
                    <a:lnTo>
                      <a:pt x="301" y="940"/>
                    </a:lnTo>
                    <a:lnTo>
                      <a:pt x="322" y="930"/>
                    </a:lnTo>
                    <a:lnTo>
                      <a:pt x="331" y="932"/>
                    </a:lnTo>
                    <a:lnTo>
                      <a:pt x="338" y="925"/>
                    </a:lnTo>
                    <a:lnTo>
                      <a:pt x="343" y="923"/>
                    </a:lnTo>
                    <a:lnTo>
                      <a:pt x="357" y="920"/>
                    </a:lnTo>
                    <a:lnTo>
                      <a:pt x="368" y="909"/>
                    </a:lnTo>
                    <a:lnTo>
                      <a:pt x="386" y="900"/>
                    </a:lnTo>
                    <a:lnTo>
                      <a:pt x="411" y="899"/>
                    </a:lnTo>
                    <a:lnTo>
                      <a:pt x="423" y="878"/>
                    </a:lnTo>
                    <a:lnTo>
                      <a:pt x="451" y="82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3" name="Group 361"/>
            <p:cNvGrpSpPr>
              <a:grpSpLocks/>
            </p:cNvGrpSpPr>
            <p:nvPr/>
          </p:nvGrpSpPr>
          <p:grpSpPr bwMode="auto">
            <a:xfrm>
              <a:off x="4321846" y="5230244"/>
              <a:ext cx="104630" cy="202191"/>
              <a:chOff x="2378" y="3237"/>
              <a:chExt cx="67" cy="137"/>
            </a:xfrm>
          </p:grpSpPr>
          <p:sp>
            <p:nvSpPr>
              <p:cNvPr id="425" name="Freeform 362"/>
              <p:cNvSpPr>
                <a:spLocks/>
              </p:cNvSpPr>
              <p:nvPr/>
            </p:nvSpPr>
            <p:spPr bwMode="auto">
              <a:xfrm>
                <a:off x="2378" y="3237"/>
                <a:ext cx="67" cy="137"/>
              </a:xfrm>
              <a:custGeom>
                <a:avLst/>
                <a:gdLst>
                  <a:gd name="T0" fmla="*/ 67 w 67"/>
                  <a:gd name="T1" fmla="*/ 41 h 137"/>
                  <a:gd name="T2" fmla="*/ 64 w 67"/>
                  <a:gd name="T3" fmla="*/ 0 h 137"/>
                  <a:gd name="T4" fmla="*/ 56 w 67"/>
                  <a:gd name="T5" fmla="*/ 2 h 137"/>
                  <a:gd name="T6" fmla="*/ 47 w 67"/>
                  <a:gd name="T7" fmla="*/ 11 h 137"/>
                  <a:gd name="T8" fmla="*/ 11 w 67"/>
                  <a:gd name="T9" fmla="*/ 25 h 137"/>
                  <a:gd name="T10" fmla="*/ 0 w 67"/>
                  <a:gd name="T11" fmla="*/ 45 h 137"/>
                  <a:gd name="T12" fmla="*/ 5 w 67"/>
                  <a:gd name="T13" fmla="*/ 68 h 137"/>
                  <a:gd name="T14" fmla="*/ 14 w 67"/>
                  <a:gd name="T15" fmla="*/ 88 h 137"/>
                  <a:gd name="T16" fmla="*/ 14 w 67"/>
                  <a:gd name="T17" fmla="*/ 112 h 137"/>
                  <a:gd name="T18" fmla="*/ 38 w 67"/>
                  <a:gd name="T19" fmla="*/ 137 h 137"/>
                  <a:gd name="T20" fmla="*/ 47 w 67"/>
                  <a:gd name="T21" fmla="*/ 118 h 137"/>
                  <a:gd name="T22" fmla="*/ 66 w 67"/>
                  <a:gd name="T23" fmla="*/ 70 h 137"/>
                  <a:gd name="T24" fmla="*/ 67 w 67"/>
                  <a:gd name="T25" fmla="*/ 4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37"/>
                  <a:gd name="T41" fmla="*/ 67 w 6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37">
                    <a:moveTo>
                      <a:pt x="67" y="41"/>
                    </a:moveTo>
                    <a:lnTo>
                      <a:pt x="64" y="0"/>
                    </a:lnTo>
                    <a:lnTo>
                      <a:pt x="56" y="2"/>
                    </a:lnTo>
                    <a:lnTo>
                      <a:pt x="47" y="11"/>
                    </a:lnTo>
                    <a:lnTo>
                      <a:pt x="11" y="25"/>
                    </a:lnTo>
                    <a:lnTo>
                      <a:pt x="0" y="45"/>
                    </a:lnTo>
                    <a:lnTo>
                      <a:pt x="5" y="68"/>
                    </a:lnTo>
                    <a:lnTo>
                      <a:pt x="14" y="88"/>
                    </a:lnTo>
                    <a:lnTo>
                      <a:pt x="14" y="112"/>
                    </a:lnTo>
                    <a:lnTo>
                      <a:pt x="38" y="137"/>
                    </a:lnTo>
                    <a:lnTo>
                      <a:pt x="47" y="118"/>
                    </a:lnTo>
                    <a:lnTo>
                      <a:pt x="66" y="70"/>
                    </a:lnTo>
                    <a:lnTo>
                      <a:pt x="67" y="4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26" name="Freeform 363"/>
              <p:cNvSpPr>
                <a:spLocks/>
              </p:cNvSpPr>
              <p:nvPr/>
            </p:nvSpPr>
            <p:spPr bwMode="auto">
              <a:xfrm>
                <a:off x="2378" y="3237"/>
                <a:ext cx="67" cy="137"/>
              </a:xfrm>
              <a:custGeom>
                <a:avLst/>
                <a:gdLst>
                  <a:gd name="T0" fmla="*/ 67 w 67"/>
                  <a:gd name="T1" fmla="*/ 41 h 137"/>
                  <a:gd name="T2" fmla="*/ 64 w 67"/>
                  <a:gd name="T3" fmla="*/ 0 h 137"/>
                  <a:gd name="T4" fmla="*/ 56 w 67"/>
                  <a:gd name="T5" fmla="*/ 2 h 137"/>
                  <a:gd name="T6" fmla="*/ 47 w 67"/>
                  <a:gd name="T7" fmla="*/ 11 h 137"/>
                  <a:gd name="T8" fmla="*/ 11 w 67"/>
                  <a:gd name="T9" fmla="*/ 25 h 137"/>
                  <a:gd name="T10" fmla="*/ 0 w 67"/>
                  <a:gd name="T11" fmla="*/ 45 h 137"/>
                  <a:gd name="T12" fmla="*/ 5 w 67"/>
                  <a:gd name="T13" fmla="*/ 68 h 137"/>
                  <a:gd name="T14" fmla="*/ 14 w 67"/>
                  <a:gd name="T15" fmla="*/ 88 h 137"/>
                  <a:gd name="T16" fmla="*/ 14 w 67"/>
                  <a:gd name="T17" fmla="*/ 112 h 137"/>
                  <a:gd name="T18" fmla="*/ 38 w 67"/>
                  <a:gd name="T19" fmla="*/ 137 h 137"/>
                  <a:gd name="T20" fmla="*/ 47 w 67"/>
                  <a:gd name="T21" fmla="*/ 118 h 137"/>
                  <a:gd name="T22" fmla="*/ 66 w 67"/>
                  <a:gd name="T23" fmla="*/ 70 h 137"/>
                  <a:gd name="T24" fmla="*/ 67 w 67"/>
                  <a:gd name="T25" fmla="*/ 41 h 13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137"/>
                  <a:gd name="T41" fmla="*/ 67 w 67"/>
                  <a:gd name="T42" fmla="*/ 137 h 13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137">
                    <a:moveTo>
                      <a:pt x="67" y="41"/>
                    </a:moveTo>
                    <a:lnTo>
                      <a:pt x="64" y="0"/>
                    </a:lnTo>
                    <a:lnTo>
                      <a:pt x="56" y="2"/>
                    </a:lnTo>
                    <a:lnTo>
                      <a:pt x="47" y="11"/>
                    </a:lnTo>
                    <a:lnTo>
                      <a:pt x="11" y="25"/>
                    </a:lnTo>
                    <a:lnTo>
                      <a:pt x="0" y="45"/>
                    </a:lnTo>
                    <a:lnTo>
                      <a:pt x="5" y="68"/>
                    </a:lnTo>
                    <a:lnTo>
                      <a:pt x="14" y="88"/>
                    </a:lnTo>
                    <a:lnTo>
                      <a:pt x="14" y="112"/>
                    </a:lnTo>
                    <a:lnTo>
                      <a:pt x="38" y="137"/>
                    </a:lnTo>
                    <a:lnTo>
                      <a:pt x="47" y="118"/>
                    </a:lnTo>
                    <a:lnTo>
                      <a:pt x="66" y="70"/>
                    </a:lnTo>
                    <a:lnTo>
                      <a:pt x="67" y="4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4" name="Group 364"/>
            <p:cNvGrpSpPr>
              <a:grpSpLocks/>
            </p:cNvGrpSpPr>
            <p:nvPr/>
          </p:nvGrpSpPr>
          <p:grpSpPr bwMode="auto">
            <a:xfrm>
              <a:off x="4268750" y="5451621"/>
              <a:ext cx="174904" cy="318783"/>
              <a:chOff x="2344" y="3387"/>
              <a:chExt cx="112" cy="216"/>
            </a:xfrm>
          </p:grpSpPr>
          <p:sp>
            <p:nvSpPr>
              <p:cNvPr id="423" name="Freeform 365"/>
              <p:cNvSpPr>
                <a:spLocks/>
              </p:cNvSpPr>
              <p:nvPr/>
            </p:nvSpPr>
            <p:spPr bwMode="auto">
              <a:xfrm>
                <a:off x="2344" y="3387"/>
                <a:ext cx="112" cy="216"/>
              </a:xfrm>
              <a:custGeom>
                <a:avLst/>
                <a:gdLst>
                  <a:gd name="T0" fmla="*/ 112 w 112"/>
                  <a:gd name="T1" fmla="*/ 75 h 216"/>
                  <a:gd name="T2" fmla="*/ 101 w 112"/>
                  <a:gd name="T3" fmla="*/ 34 h 216"/>
                  <a:gd name="T4" fmla="*/ 101 w 112"/>
                  <a:gd name="T5" fmla="*/ 24 h 216"/>
                  <a:gd name="T6" fmla="*/ 88 w 112"/>
                  <a:gd name="T7" fmla="*/ 10 h 216"/>
                  <a:gd name="T8" fmla="*/ 76 w 112"/>
                  <a:gd name="T9" fmla="*/ 0 h 216"/>
                  <a:gd name="T10" fmla="*/ 65 w 112"/>
                  <a:gd name="T11" fmla="*/ 10 h 216"/>
                  <a:gd name="T12" fmla="*/ 33 w 112"/>
                  <a:gd name="T13" fmla="*/ 29 h 216"/>
                  <a:gd name="T14" fmla="*/ 11 w 112"/>
                  <a:gd name="T15" fmla="*/ 34 h 216"/>
                  <a:gd name="T16" fmla="*/ 0 w 112"/>
                  <a:gd name="T17" fmla="*/ 31 h 216"/>
                  <a:gd name="T18" fmla="*/ 6 w 112"/>
                  <a:gd name="T19" fmla="*/ 56 h 216"/>
                  <a:gd name="T20" fmla="*/ 15 w 112"/>
                  <a:gd name="T21" fmla="*/ 101 h 216"/>
                  <a:gd name="T22" fmla="*/ 12 w 112"/>
                  <a:gd name="T23" fmla="*/ 120 h 216"/>
                  <a:gd name="T24" fmla="*/ 11 w 112"/>
                  <a:gd name="T25" fmla="*/ 134 h 216"/>
                  <a:gd name="T26" fmla="*/ 6 w 112"/>
                  <a:gd name="T27" fmla="*/ 177 h 216"/>
                  <a:gd name="T28" fmla="*/ 9 w 112"/>
                  <a:gd name="T29" fmla="*/ 198 h 216"/>
                  <a:gd name="T30" fmla="*/ 21 w 112"/>
                  <a:gd name="T31" fmla="*/ 216 h 216"/>
                  <a:gd name="T32" fmla="*/ 51 w 112"/>
                  <a:gd name="T33" fmla="*/ 191 h 216"/>
                  <a:gd name="T34" fmla="*/ 70 w 112"/>
                  <a:gd name="T35" fmla="*/ 188 h 216"/>
                  <a:gd name="T36" fmla="*/ 92 w 112"/>
                  <a:gd name="T37" fmla="*/ 177 h 216"/>
                  <a:gd name="T38" fmla="*/ 103 w 112"/>
                  <a:gd name="T39" fmla="*/ 116 h 216"/>
                  <a:gd name="T40" fmla="*/ 112 w 112"/>
                  <a:gd name="T41" fmla="*/ 75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16"/>
                  <a:gd name="T65" fmla="*/ 112 w 11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16">
                    <a:moveTo>
                      <a:pt x="112" y="75"/>
                    </a:moveTo>
                    <a:lnTo>
                      <a:pt x="101" y="34"/>
                    </a:lnTo>
                    <a:lnTo>
                      <a:pt x="101" y="24"/>
                    </a:lnTo>
                    <a:lnTo>
                      <a:pt x="88" y="10"/>
                    </a:lnTo>
                    <a:lnTo>
                      <a:pt x="76" y="0"/>
                    </a:lnTo>
                    <a:lnTo>
                      <a:pt x="65" y="10"/>
                    </a:lnTo>
                    <a:lnTo>
                      <a:pt x="33" y="29"/>
                    </a:lnTo>
                    <a:lnTo>
                      <a:pt x="11" y="34"/>
                    </a:lnTo>
                    <a:lnTo>
                      <a:pt x="0" y="31"/>
                    </a:lnTo>
                    <a:lnTo>
                      <a:pt x="6" y="56"/>
                    </a:lnTo>
                    <a:lnTo>
                      <a:pt x="15" y="101"/>
                    </a:lnTo>
                    <a:lnTo>
                      <a:pt x="12" y="120"/>
                    </a:lnTo>
                    <a:lnTo>
                      <a:pt x="11" y="134"/>
                    </a:lnTo>
                    <a:lnTo>
                      <a:pt x="6" y="177"/>
                    </a:lnTo>
                    <a:lnTo>
                      <a:pt x="9" y="198"/>
                    </a:lnTo>
                    <a:lnTo>
                      <a:pt x="21" y="216"/>
                    </a:lnTo>
                    <a:lnTo>
                      <a:pt x="51" y="191"/>
                    </a:lnTo>
                    <a:lnTo>
                      <a:pt x="70" y="188"/>
                    </a:lnTo>
                    <a:lnTo>
                      <a:pt x="92" y="177"/>
                    </a:lnTo>
                    <a:lnTo>
                      <a:pt x="103" y="116"/>
                    </a:lnTo>
                    <a:lnTo>
                      <a:pt x="112" y="75"/>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424" name="Freeform 366"/>
              <p:cNvSpPr>
                <a:spLocks/>
              </p:cNvSpPr>
              <p:nvPr/>
            </p:nvSpPr>
            <p:spPr bwMode="auto">
              <a:xfrm>
                <a:off x="2344" y="3387"/>
                <a:ext cx="112" cy="216"/>
              </a:xfrm>
              <a:custGeom>
                <a:avLst/>
                <a:gdLst>
                  <a:gd name="T0" fmla="*/ 112 w 112"/>
                  <a:gd name="T1" fmla="*/ 75 h 216"/>
                  <a:gd name="T2" fmla="*/ 101 w 112"/>
                  <a:gd name="T3" fmla="*/ 34 h 216"/>
                  <a:gd name="T4" fmla="*/ 101 w 112"/>
                  <a:gd name="T5" fmla="*/ 24 h 216"/>
                  <a:gd name="T6" fmla="*/ 88 w 112"/>
                  <a:gd name="T7" fmla="*/ 10 h 216"/>
                  <a:gd name="T8" fmla="*/ 76 w 112"/>
                  <a:gd name="T9" fmla="*/ 0 h 216"/>
                  <a:gd name="T10" fmla="*/ 65 w 112"/>
                  <a:gd name="T11" fmla="*/ 10 h 216"/>
                  <a:gd name="T12" fmla="*/ 33 w 112"/>
                  <a:gd name="T13" fmla="*/ 29 h 216"/>
                  <a:gd name="T14" fmla="*/ 11 w 112"/>
                  <a:gd name="T15" fmla="*/ 34 h 216"/>
                  <a:gd name="T16" fmla="*/ 0 w 112"/>
                  <a:gd name="T17" fmla="*/ 31 h 216"/>
                  <a:gd name="T18" fmla="*/ 6 w 112"/>
                  <a:gd name="T19" fmla="*/ 56 h 216"/>
                  <a:gd name="T20" fmla="*/ 15 w 112"/>
                  <a:gd name="T21" fmla="*/ 101 h 216"/>
                  <a:gd name="T22" fmla="*/ 12 w 112"/>
                  <a:gd name="T23" fmla="*/ 120 h 216"/>
                  <a:gd name="T24" fmla="*/ 11 w 112"/>
                  <a:gd name="T25" fmla="*/ 134 h 216"/>
                  <a:gd name="T26" fmla="*/ 6 w 112"/>
                  <a:gd name="T27" fmla="*/ 177 h 216"/>
                  <a:gd name="T28" fmla="*/ 9 w 112"/>
                  <a:gd name="T29" fmla="*/ 198 h 216"/>
                  <a:gd name="T30" fmla="*/ 21 w 112"/>
                  <a:gd name="T31" fmla="*/ 216 h 216"/>
                  <a:gd name="T32" fmla="*/ 51 w 112"/>
                  <a:gd name="T33" fmla="*/ 191 h 216"/>
                  <a:gd name="T34" fmla="*/ 70 w 112"/>
                  <a:gd name="T35" fmla="*/ 188 h 216"/>
                  <a:gd name="T36" fmla="*/ 92 w 112"/>
                  <a:gd name="T37" fmla="*/ 177 h 216"/>
                  <a:gd name="T38" fmla="*/ 103 w 112"/>
                  <a:gd name="T39" fmla="*/ 116 h 216"/>
                  <a:gd name="T40" fmla="*/ 112 w 112"/>
                  <a:gd name="T41" fmla="*/ 75 h 21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12"/>
                  <a:gd name="T64" fmla="*/ 0 h 216"/>
                  <a:gd name="T65" fmla="*/ 112 w 112"/>
                  <a:gd name="T66" fmla="*/ 216 h 21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12" h="216">
                    <a:moveTo>
                      <a:pt x="112" y="75"/>
                    </a:moveTo>
                    <a:lnTo>
                      <a:pt x="101" y="34"/>
                    </a:lnTo>
                    <a:lnTo>
                      <a:pt x="101" y="24"/>
                    </a:lnTo>
                    <a:lnTo>
                      <a:pt x="88" y="10"/>
                    </a:lnTo>
                    <a:lnTo>
                      <a:pt x="76" y="0"/>
                    </a:lnTo>
                    <a:lnTo>
                      <a:pt x="65" y="10"/>
                    </a:lnTo>
                    <a:lnTo>
                      <a:pt x="33" y="29"/>
                    </a:lnTo>
                    <a:lnTo>
                      <a:pt x="11" y="34"/>
                    </a:lnTo>
                    <a:lnTo>
                      <a:pt x="0" y="31"/>
                    </a:lnTo>
                    <a:lnTo>
                      <a:pt x="6" y="56"/>
                    </a:lnTo>
                    <a:lnTo>
                      <a:pt x="15" y="101"/>
                    </a:lnTo>
                    <a:lnTo>
                      <a:pt x="12" y="120"/>
                    </a:lnTo>
                    <a:lnTo>
                      <a:pt x="11" y="134"/>
                    </a:lnTo>
                    <a:lnTo>
                      <a:pt x="6" y="177"/>
                    </a:lnTo>
                    <a:lnTo>
                      <a:pt x="9" y="198"/>
                    </a:lnTo>
                    <a:lnTo>
                      <a:pt x="21" y="216"/>
                    </a:lnTo>
                    <a:lnTo>
                      <a:pt x="51" y="191"/>
                    </a:lnTo>
                    <a:lnTo>
                      <a:pt x="70" y="188"/>
                    </a:lnTo>
                    <a:lnTo>
                      <a:pt x="92" y="177"/>
                    </a:lnTo>
                    <a:lnTo>
                      <a:pt x="103" y="116"/>
                    </a:lnTo>
                    <a:lnTo>
                      <a:pt x="112" y="7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55" name="Group 367"/>
            <p:cNvGrpSpPr>
              <a:grpSpLocks/>
            </p:cNvGrpSpPr>
            <p:nvPr/>
          </p:nvGrpSpPr>
          <p:grpSpPr bwMode="auto">
            <a:xfrm>
              <a:off x="3473875" y="5659715"/>
              <a:ext cx="32794" cy="35420"/>
              <a:chOff x="1835" y="3528"/>
              <a:chExt cx="21" cy="24"/>
            </a:xfrm>
          </p:grpSpPr>
          <p:sp>
            <p:nvSpPr>
              <p:cNvPr id="421" name="Freeform 368"/>
              <p:cNvSpPr>
                <a:spLocks/>
              </p:cNvSpPr>
              <p:nvPr/>
            </p:nvSpPr>
            <p:spPr bwMode="auto">
              <a:xfrm>
                <a:off x="1835" y="3528"/>
                <a:ext cx="21" cy="24"/>
              </a:xfrm>
              <a:custGeom>
                <a:avLst/>
                <a:gdLst>
                  <a:gd name="T0" fmla="*/ 21 w 21"/>
                  <a:gd name="T1" fmla="*/ 8 h 24"/>
                  <a:gd name="T2" fmla="*/ 11 w 21"/>
                  <a:gd name="T3" fmla="*/ 0 h 24"/>
                  <a:gd name="T4" fmla="*/ 0 w 21"/>
                  <a:gd name="T5" fmla="*/ 24 h 24"/>
                  <a:gd name="T6" fmla="*/ 21 w 21"/>
                  <a:gd name="T7" fmla="*/ 8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21" y="8"/>
                    </a:moveTo>
                    <a:lnTo>
                      <a:pt x="11" y="0"/>
                    </a:lnTo>
                    <a:lnTo>
                      <a:pt x="0" y="24"/>
                    </a:lnTo>
                    <a:lnTo>
                      <a:pt x="21" y="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22" name="Freeform 369"/>
              <p:cNvSpPr>
                <a:spLocks/>
              </p:cNvSpPr>
              <p:nvPr/>
            </p:nvSpPr>
            <p:spPr bwMode="auto">
              <a:xfrm>
                <a:off x="1835" y="3528"/>
                <a:ext cx="21" cy="24"/>
              </a:xfrm>
              <a:custGeom>
                <a:avLst/>
                <a:gdLst>
                  <a:gd name="T0" fmla="*/ 21 w 21"/>
                  <a:gd name="T1" fmla="*/ 8 h 24"/>
                  <a:gd name="T2" fmla="*/ 11 w 21"/>
                  <a:gd name="T3" fmla="*/ 0 h 24"/>
                  <a:gd name="T4" fmla="*/ 0 w 21"/>
                  <a:gd name="T5" fmla="*/ 24 h 24"/>
                  <a:gd name="T6" fmla="*/ 21 w 21"/>
                  <a:gd name="T7" fmla="*/ 8 h 24"/>
                  <a:gd name="T8" fmla="*/ 0 60000 65536"/>
                  <a:gd name="T9" fmla="*/ 0 60000 65536"/>
                  <a:gd name="T10" fmla="*/ 0 60000 65536"/>
                  <a:gd name="T11" fmla="*/ 0 60000 65536"/>
                  <a:gd name="T12" fmla="*/ 0 w 21"/>
                  <a:gd name="T13" fmla="*/ 0 h 24"/>
                  <a:gd name="T14" fmla="*/ 21 w 21"/>
                  <a:gd name="T15" fmla="*/ 24 h 24"/>
                </a:gdLst>
                <a:ahLst/>
                <a:cxnLst>
                  <a:cxn ang="T8">
                    <a:pos x="T0" y="T1"/>
                  </a:cxn>
                  <a:cxn ang="T9">
                    <a:pos x="T2" y="T3"/>
                  </a:cxn>
                  <a:cxn ang="T10">
                    <a:pos x="T4" y="T5"/>
                  </a:cxn>
                  <a:cxn ang="T11">
                    <a:pos x="T6" y="T7"/>
                  </a:cxn>
                </a:cxnLst>
                <a:rect l="T12" t="T13" r="T14" b="T15"/>
                <a:pathLst>
                  <a:path w="21" h="24">
                    <a:moveTo>
                      <a:pt x="21" y="8"/>
                    </a:moveTo>
                    <a:lnTo>
                      <a:pt x="11" y="0"/>
                    </a:lnTo>
                    <a:lnTo>
                      <a:pt x="0" y="24"/>
                    </a:lnTo>
                    <a:lnTo>
                      <a:pt x="21" y="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6" name="Group 370"/>
            <p:cNvGrpSpPr>
              <a:grpSpLocks/>
            </p:cNvGrpSpPr>
            <p:nvPr/>
          </p:nvGrpSpPr>
          <p:grpSpPr bwMode="auto">
            <a:xfrm>
              <a:off x="3611299" y="5571164"/>
              <a:ext cx="107753" cy="75268"/>
              <a:chOff x="1923" y="3468"/>
              <a:chExt cx="69" cy="51"/>
            </a:xfrm>
          </p:grpSpPr>
          <p:sp>
            <p:nvSpPr>
              <p:cNvPr id="419" name="Freeform 371"/>
              <p:cNvSpPr>
                <a:spLocks/>
              </p:cNvSpPr>
              <p:nvPr/>
            </p:nvSpPr>
            <p:spPr bwMode="auto">
              <a:xfrm>
                <a:off x="1923" y="3468"/>
                <a:ext cx="69" cy="51"/>
              </a:xfrm>
              <a:custGeom>
                <a:avLst/>
                <a:gdLst>
                  <a:gd name="T0" fmla="*/ 69 w 69"/>
                  <a:gd name="T1" fmla="*/ 30 h 51"/>
                  <a:gd name="T2" fmla="*/ 56 w 69"/>
                  <a:gd name="T3" fmla="*/ 18 h 51"/>
                  <a:gd name="T4" fmla="*/ 58 w 69"/>
                  <a:gd name="T5" fmla="*/ 4 h 51"/>
                  <a:gd name="T6" fmla="*/ 49 w 69"/>
                  <a:gd name="T7" fmla="*/ 0 h 51"/>
                  <a:gd name="T8" fmla="*/ 0 w 69"/>
                  <a:gd name="T9" fmla="*/ 20 h 51"/>
                  <a:gd name="T10" fmla="*/ 17 w 69"/>
                  <a:gd name="T11" fmla="*/ 30 h 51"/>
                  <a:gd name="T12" fmla="*/ 34 w 69"/>
                  <a:gd name="T13" fmla="*/ 51 h 51"/>
                  <a:gd name="T14" fmla="*/ 69 w 69"/>
                  <a:gd name="T15" fmla="*/ 30 h 5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51"/>
                  <a:gd name="T26" fmla="*/ 69 w 69"/>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51">
                    <a:moveTo>
                      <a:pt x="69" y="30"/>
                    </a:moveTo>
                    <a:lnTo>
                      <a:pt x="56" y="18"/>
                    </a:lnTo>
                    <a:lnTo>
                      <a:pt x="58" y="4"/>
                    </a:lnTo>
                    <a:lnTo>
                      <a:pt x="49" y="0"/>
                    </a:lnTo>
                    <a:lnTo>
                      <a:pt x="0" y="20"/>
                    </a:lnTo>
                    <a:lnTo>
                      <a:pt x="17" y="30"/>
                    </a:lnTo>
                    <a:lnTo>
                      <a:pt x="34" y="51"/>
                    </a:lnTo>
                    <a:lnTo>
                      <a:pt x="69" y="3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420" name="Freeform 372"/>
              <p:cNvSpPr>
                <a:spLocks/>
              </p:cNvSpPr>
              <p:nvPr/>
            </p:nvSpPr>
            <p:spPr bwMode="auto">
              <a:xfrm>
                <a:off x="1923" y="3468"/>
                <a:ext cx="69" cy="51"/>
              </a:xfrm>
              <a:custGeom>
                <a:avLst/>
                <a:gdLst>
                  <a:gd name="T0" fmla="*/ 69 w 69"/>
                  <a:gd name="T1" fmla="*/ 30 h 51"/>
                  <a:gd name="T2" fmla="*/ 56 w 69"/>
                  <a:gd name="T3" fmla="*/ 18 h 51"/>
                  <a:gd name="T4" fmla="*/ 58 w 69"/>
                  <a:gd name="T5" fmla="*/ 4 h 51"/>
                  <a:gd name="T6" fmla="*/ 49 w 69"/>
                  <a:gd name="T7" fmla="*/ 0 h 51"/>
                  <a:gd name="T8" fmla="*/ 0 w 69"/>
                  <a:gd name="T9" fmla="*/ 20 h 51"/>
                  <a:gd name="T10" fmla="*/ 17 w 69"/>
                  <a:gd name="T11" fmla="*/ 30 h 51"/>
                  <a:gd name="T12" fmla="*/ 34 w 69"/>
                  <a:gd name="T13" fmla="*/ 51 h 51"/>
                  <a:gd name="T14" fmla="*/ 69 w 69"/>
                  <a:gd name="T15" fmla="*/ 30 h 51"/>
                  <a:gd name="T16" fmla="*/ 0 60000 65536"/>
                  <a:gd name="T17" fmla="*/ 0 60000 65536"/>
                  <a:gd name="T18" fmla="*/ 0 60000 65536"/>
                  <a:gd name="T19" fmla="*/ 0 60000 65536"/>
                  <a:gd name="T20" fmla="*/ 0 60000 65536"/>
                  <a:gd name="T21" fmla="*/ 0 60000 65536"/>
                  <a:gd name="T22" fmla="*/ 0 60000 65536"/>
                  <a:gd name="T23" fmla="*/ 0 60000 65536"/>
                  <a:gd name="T24" fmla="*/ 0 w 69"/>
                  <a:gd name="T25" fmla="*/ 0 h 51"/>
                  <a:gd name="T26" fmla="*/ 69 w 69"/>
                  <a:gd name="T27" fmla="*/ 51 h 5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9" h="51">
                    <a:moveTo>
                      <a:pt x="69" y="30"/>
                    </a:moveTo>
                    <a:lnTo>
                      <a:pt x="56" y="18"/>
                    </a:lnTo>
                    <a:lnTo>
                      <a:pt x="58" y="4"/>
                    </a:lnTo>
                    <a:lnTo>
                      <a:pt x="49" y="0"/>
                    </a:lnTo>
                    <a:lnTo>
                      <a:pt x="0" y="20"/>
                    </a:lnTo>
                    <a:lnTo>
                      <a:pt x="17" y="30"/>
                    </a:lnTo>
                    <a:lnTo>
                      <a:pt x="34" y="51"/>
                    </a:lnTo>
                    <a:lnTo>
                      <a:pt x="69" y="3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57" name="Group 373"/>
            <p:cNvGrpSpPr>
              <a:grpSpLocks/>
            </p:cNvGrpSpPr>
            <p:nvPr/>
          </p:nvGrpSpPr>
          <p:grpSpPr bwMode="auto">
            <a:xfrm>
              <a:off x="3792450" y="5566737"/>
              <a:ext cx="29671" cy="17710"/>
              <a:chOff x="2039" y="3465"/>
              <a:chExt cx="19" cy="12"/>
            </a:xfrm>
          </p:grpSpPr>
          <p:sp>
            <p:nvSpPr>
              <p:cNvPr id="417" name="Freeform 374"/>
              <p:cNvSpPr>
                <a:spLocks/>
              </p:cNvSpPr>
              <p:nvPr/>
            </p:nvSpPr>
            <p:spPr bwMode="auto">
              <a:xfrm>
                <a:off x="2039" y="3465"/>
                <a:ext cx="19" cy="12"/>
              </a:xfrm>
              <a:custGeom>
                <a:avLst/>
                <a:gdLst>
                  <a:gd name="T0" fmla="*/ 2 w 19"/>
                  <a:gd name="T1" fmla="*/ 0 h 12"/>
                  <a:gd name="T2" fmla="*/ 0 w 19"/>
                  <a:gd name="T3" fmla="*/ 12 h 12"/>
                  <a:gd name="T4" fmla="*/ 19 w 19"/>
                  <a:gd name="T5" fmla="*/ 9 h 12"/>
                  <a:gd name="T6" fmla="*/ 2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2" y="0"/>
                    </a:moveTo>
                    <a:lnTo>
                      <a:pt x="0" y="12"/>
                    </a:lnTo>
                    <a:lnTo>
                      <a:pt x="19" y="9"/>
                    </a:lnTo>
                    <a:lnTo>
                      <a:pt x="2"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18" name="Freeform 375"/>
              <p:cNvSpPr>
                <a:spLocks/>
              </p:cNvSpPr>
              <p:nvPr/>
            </p:nvSpPr>
            <p:spPr bwMode="auto">
              <a:xfrm>
                <a:off x="2039" y="3465"/>
                <a:ext cx="19" cy="12"/>
              </a:xfrm>
              <a:custGeom>
                <a:avLst/>
                <a:gdLst>
                  <a:gd name="T0" fmla="*/ 2 w 19"/>
                  <a:gd name="T1" fmla="*/ 0 h 12"/>
                  <a:gd name="T2" fmla="*/ 0 w 19"/>
                  <a:gd name="T3" fmla="*/ 12 h 12"/>
                  <a:gd name="T4" fmla="*/ 19 w 19"/>
                  <a:gd name="T5" fmla="*/ 9 h 12"/>
                  <a:gd name="T6" fmla="*/ 2 w 19"/>
                  <a:gd name="T7" fmla="*/ 0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2" y="0"/>
                    </a:moveTo>
                    <a:lnTo>
                      <a:pt x="0" y="12"/>
                    </a:lnTo>
                    <a:lnTo>
                      <a:pt x="19" y="9"/>
                    </a:lnTo>
                    <a:lnTo>
                      <a:pt x="2"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8" name="Group 376"/>
            <p:cNvGrpSpPr>
              <a:grpSpLocks/>
            </p:cNvGrpSpPr>
            <p:nvPr/>
          </p:nvGrpSpPr>
          <p:grpSpPr bwMode="auto">
            <a:xfrm>
              <a:off x="3784641" y="2733111"/>
              <a:ext cx="7808" cy="13283"/>
              <a:chOff x="2034" y="1545"/>
              <a:chExt cx="5" cy="9"/>
            </a:xfrm>
            <a:solidFill>
              <a:schemeClr val="accent1"/>
            </a:solidFill>
          </p:grpSpPr>
          <p:sp>
            <p:nvSpPr>
              <p:cNvPr id="415" name="Freeform 377"/>
              <p:cNvSpPr>
                <a:spLocks/>
              </p:cNvSpPr>
              <p:nvPr/>
            </p:nvSpPr>
            <p:spPr bwMode="auto">
              <a:xfrm>
                <a:off x="2034" y="1545"/>
                <a:ext cx="5" cy="9"/>
              </a:xfrm>
              <a:custGeom>
                <a:avLst/>
                <a:gdLst>
                  <a:gd name="T0" fmla="*/ 0 w 5"/>
                  <a:gd name="T1" fmla="*/ 0 h 9"/>
                  <a:gd name="T2" fmla="*/ 2 w 5"/>
                  <a:gd name="T3" fmla="*/ 6 h 9"/>
                  <a:gd name="T4" fmla="*/ 5 w 5"/>
                  <a:gd name="T5" fmla="*/ 9 h 9"/>
                  <a:gd name="T6" fmla="*/ 0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0" y="0"/>
                    </a:moveTo>
                    <a:lnTo>
                      <a:pt x="2" y="6"/>
                    </a:lnTo>
                    <a:lnTo>
                      <a:pt x="5" y="9"/>
                    </a:lnTo>
                    <a:lnTo>
                      <a:pt x="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16" name="Freeform 378"/>
              <p:cNvSpPr>
                <a:spLocks/>
              </p:cNvSpPr>
              <p:nvPr/>
            </p:nvSpPr>
            <p:spPr bwMode="auto">
              <a:xfrm>
                <a:off x="2034" y="1545"/>
                <a:ext cx="5" cy="9"/>
              </a:xfrm>
              <a:custGeom>
                <a:avLst/>
                <a:gdLst>
                  <a:gd name="T0" fmla="*/ 0 w 5"/>
                  <a:gd name="T1" fmla="*/ 0 h 9"/>
                  <a:gd name="T2" fmla="*/ 2 w 5"/>
                  <a:gd name="T3" fmla="*/ 6 h 9"/>
                  <a:gd name="T4" fmla="*/ 5 w 5"/>
                  <a:gd name="T5" fmla="*/ 9 h 9"/>
                  <a:gd name="T6" fmla="*/ 0 w 5"/>
                  <a:gd name="T7" fmla="*/ 0 h 9"/>
                  <a:gd name="T8" fmla="*/ 0 60000 65536"/>
                  <a:gd name="T9" fmla="*/ 0 60000 65536"/>
                  <a:gd name="T10" fmla="*/ 0 60000 65536"/>
                  <a:gd name="T11" fmla="*/ 0 60000 65536"/>
                  <a:gd name="T12" fmla="*/ 0 w 5"/>
                  <a:gd name="T13" fmla="*/ 0 h 9"/>
                  <a:gd name="T14" fmla="*/ 5 w 5"/>
                  <a:gd name="T15" fmla="*/ 9 h 9"/>
                </a:gdLst>
                <a:ahLst/>
                <a:cxnLst>
                  <a:cxn ang="T8">
                    <a:pos x="T0" y="T1"/>
                  </a:cxn>
                  <a:cxn ang="T9">
                    <a:pos x="T2" y="T3"/>
                  </a:cxn>
                  <a:cxn ang="T10">
                    <a:pos x="T4" y="T5"/>
                  </a:cxn>
                  <a:cxn ang="T11">
                    <a:pos x="T6" y="T7"/>
                  </a:cxn>
                </a:cxnLst>
                <a:rect l="T12" t="T13" r="T14" b="T15"/>
                <a:pathLst>
                  <a:path w="5" h="9">
                    <a:moveTo>
                      <a:pt x="0" y="0"/>
                    </a:moveTo>
                    <a:lnTo>
                      <a:pt x="2" y="6"/>
                    </a:lnTo>
                    <a:lnTo>
                      <a:pt x="5" y="9"/>
                    </a:lnTo>
                    <a:lnTo>
                      <a:pt x="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9" name="Group 379"/>
            <p:cNvGrpSpPr>
              <a:grpSpLocks/>
            </p:cNvGrpSpPr>
            <p:nvPr/>
          </p:nvGrpSpPr>
          <p:grpSpPr bwMode="auto">
            <a:xfrm>
              <a:off x="3742477" y="2739015"/>
              <a:ext cx="32794" cy="84123"/>
              <a:chOff x="2007" y="1549"/>
              <a:chExt cx="21" cy="57"/>
            </a:xfrm>
            <a:solidFill>
              <a:schemeClr val="accent1"/>
            </a:solidFill>
          </p:grpSpPr>
          <p:sp>
            <p:nvSpPr>
              <p:cNvPr id="413" name="Freeform 380"/>
              <p:cNvSpPr>
                <a:spLocks/>
              </p:cNvSpPr>
              <p:nvPr/>
            </p:nvSpPr>
            <p:spPr bwMode="auto">
              <a:xfrm>
                <a:off x="2007" y="1549"/>
                <a:ext cx="21" cy="57"/>
              </a:xfrm>
              <a:custGeom>
                <a:avLst/>
                <a:gdLst>
                  <a:gd name="T0" fmla="*/ 20 w 21"/>
                  <a:gd name="T1" fmla="*/ 11 h 57"/>
                  <a:gd name="T2" fmla="*/ 12 w 21"/>
                  <a:gd name="T3" fmla="*/ 0 h 57"/>
                  <a:gd name="T4" fmla="*/ 9 w 21"/>
                  <a:gd name="T5" fmla="*/ 16 h 57"/>
                  <a:gd name="T6" fmla="*/ 5 w 21"/>
                  <a:gd name="T7" fmla="*/ 27 h 57"/>
                  <a:gd name="T8" fmla="*/ 0 w 21"/>
                  <a:gd name="T9" fmla="*/ 36 h 57"/>
                  <a:gd name="T10" fmla="*/ 12 w 21"/>
                  <a:gd name="T11" fmla="*/ 33 h 57"/>
                  <a:gd name="T12" fmla="*/ 8 w 21"/>
                  <a:gd name="T13" fmla="*/ 52 h 57"/>
                  <a:gd name="T14" fmla="*/ 11 w 21"/>
                  <a:gd name="T15" fmla="*/ 57 h 57"/>
                  <a:gd name="T16" fmla="*/ 12 w 21"/>
                  <a:gd name="T17" fmla="*/ 54 h 57"/>
                  <a:gd name="T18" fmla="*/ 21 w 21"/>
                  <a:gd name="T19" fmla="*/ 29 h 57"/>
                  <a:gd name="T20" fmla="*/ 20 w 21"/>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7"/>
                  <a:gd name="T35" fmla="*/ 21 w 2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7">
                    <a:moveTo>
                      <a:pt x="20" y="11"/>
                    </a:moveTo>
                    <a:lnTo>
                      <a:pt x="12" y="0"/>
                    </a:lnTo>
                    <a:lnTo>
                      <a:pt x="9" y="16"/>
                    </a:lnTo>
                    <a:lnTo>
                      <a:pt x="5" y="27"/>
                    </a:lnTo>
                    <a:lnTo>
                      <a:pt x="0" y="36"/>
                    </a:lnTo>
                    <a:lnTo>
                      <a:pt x="12" y="33"/>
                    </a:lnTo>
                    <a:lnTo>
                      <a:pt x="8" y="52"/>
                    </a:lnTo>
                    <a:lnTo>
                      <a:pt x="11" y="57"/>
                    </a:lnTo>
                    <a:lnTo>
                      <a:pt x="12" y="54"/>
                    </a:lnTo>
                    <a:lnTo>
                      <a:pt x="21" y="29"/>
                    </a:lnTo>
                    <a:lnTo>
                      <a:pt x="20" y="1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14" name="Freeform 381"/>
              <p:cNvSpPr>
                <a:spLocks/>
              </p:cNvSpPr>
              <p:nvPr/>
            </p:nvSpPr>
            <p:spPr bwMode="auto">
              <a:xfrm>
                <a:off x="2007" y="1549"/>
                <a:ext cx="21" cy="57"/>
              </a:xfrm>
              <a:custGeom>
                <a:avLst/>
                <a:gdLst>
                  <a:gd name="T0" fmla="*/ 20 w 21"/>
                  <a:gd name="T1" fmla="*/ 11 h 57"/>
                  <a:gd name="T2" fmla="*/ 12 w 21"/>
                  <a:gd name="T3" fmla="*/ 0 h 57"/>
                  <a:gd name="T4" fmla="*/ 9 w 21"/>
                  <a:gd name="T5" fmla="*/ 16 h 57"/>
                  <a:gd name="T6" fmla="*/ 5 w 21"/>
                  <a:gd name="T7" fmla="*/ 27 h 57"/>
                  <a:gd name="T8" fmla="*/ 0 w 21"/>
                  <a:gd name="T9" fmla="*/ 36 h 57"/>
                  <a:gd name="T10" fmla="*/ 12 w 21"/>
                  <a:gd name="T11" fmla="*/ 33 h 57"/>
                  <a:gd name="T12" fmla="*/ 8 w 21"/>
                  <a:gd name="T13" fmla="*/ 52 h 57"/>
                  <a:gd name="T14" fmla="*/ 11 w 21"/>
                  <a:gd name="T15" fmla="*/ 57 h 57"/>
                  <a:gd name="T16" fmla="*/ 12 w 21"/>
                  <a:gd name="T17" fmla="*/ 54 h 57"/>
                  <a:gd name="T18" fmla="*/ 21 w 21"/>
                  <a:gd name="T19" fmla="*/ 29 h 57"/>
                  <a:gd name="T20" fmla="*/ 20 w 21"/>
                  <a:gd name="T21" fmla="*/ 11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
                  <a:gd name="T34" fmla="*/ 0 h 57"/>
                  <a:gd name="T35" fmla="*/ 21 w 21"/>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 h="57">
                    <a:moveTo>
                      <a:pt x="20" y="11"/>
                    </a:moveTo>
                    <a:lnTo>
                      <a:pt x="12" y="0"/>
                    </a:lnTo>
                    <a:lnTo>
                      <a:pt x="9" y="16"/>
                    </a:lnTo>
                    <a:lnTo>
                      <a:pt x="5" y="27"/>
                    </a:lnTo>
                    <a:lnTo>
                      <a:pt x="0" y="36"/>
                    </a:lnTo>
                    <a:lnTo>
                      <a:pt x="12" y="33"/>
                    </a:lnTo>
                    <a:lnTo>
                      <a:pt x="8" y="52"/>
                    </a:lnTo>
                    <a:lnTo>
                      <a:pt x="11" y="57"/>
                    </a:lnTo>
                    <a:lnTo>
                      <a:pt x="12" y="54"/>
                    </a:lnTo>
                    <a:lnTo>
                      <a:pt x="21" y="29"/>
                    </a:lnTo>
                    <a:lnTo>
                      <a:pt x="20" y="1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0" name="Group 382"/>
            <p:cNvGrpSpPr>
              <a:grpSpLocks/>
            </p:cNvGrpSpPr>
            <p:nvPr/>
          </p:nvGrpSpPr>
          <p:grpSpPr bwMode="auto">
            <a:xfrm>
              <a:off x="3430149" y="2427611"/>
              <a:ext cx="23425" cy="26565"/>
              <a:chOff x="1807" y="1338"/>
              <a:chExt cx="15" cy="18"/>
            </a:xfrm>
          </p:grpSpPr>
          <p:sp>
            <p:nvSpPr>
              <p:cNvPr id="411" name="Freeform 383"/>
              <p:cNvSpPr>
                <a:spLocks/>
              </p:cNvSpPr>
              <p:nvPr/>
            </p:nvSpPr>
            <p:spPr bwMode="auto">
              <a:xfrm>
                <a:off x="1807" y="1338"/>
                <a:ext cx="15" cy="18"/>
              </a:xfrm>
              <a:custGeom>
                <a:avLst/>
                <a:gdLst>
                  <a:gd name="T0" fmla="*/ 5 w 15"/>
                  <a:gd name="T1" fmla="*/ 2 h 18"/>
                  <a:gd name="T2" fmla="*/ 0 w 15"/>
                  <a:gd name="T3" fmla="*/ 0 h 18"/>
                  <a:gd name="T4" fmla="*/ 10 w 15"/>
                  <a:gd name="T5" fmla="*/ 18 h 18"/>
                  <a:gd name="T6" fmla="*/ 15 w 15"/>
                  <a:gd name="T7" fmla="*/ 13 h 18"/>
                  <a:gd name="T8" fmla="*/ 5 w 15"/>
                  <a:gd name="T9" fmla="*/ 2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5" y="2"/>
                    </a:moveTo>
                    <a:lnTo>
                      <a:pt x="0" y="0"/>
                    </a:lnTo>
                    <a:lnTo>
                      <a:pt x="10" y="18"/>
                    </a:lnTo>
                    <a:lnTo>
                      <a:pt x="15" y="13"/>
                    </a:lnTo>
                    <a:lnTo>
                      <a:pt x="5" y="2"/>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12" name="Freeform 384"/>
              <p:cNvSpPr>
                <a:spLocks/>
              </p:cNvSpPr>
              <p:nvPr/>
            </p:nvSpPr>
            <p:spPr bwMode="auto">
              <a:xfrm>
                <a:off x="1807" y="1338"/>
                <a:ext cx="15" cy="18"/>
              </a:xfrm>
              <a:custGeom>
                <a:avLst/>
                <a:gdLst>
                  <a:gd name="T0" fmla="*/ 5 w 15"/>
                  <a:gd name="T1" fmla="*/ 2 h 18"/>
                  <a:gd name="T2" fmla="*/ 0 w 15"/>
                  <a:gd name="T3" fmla="*/ 0 h 18"/>
                  <a:gd name="T4" fmla="*/ 10 w 15"/>
                  <a:gd name="T5" fmla="*/ 18 h 18"/>
                  <a:gd name="T6" fmla="*/ 15 w 15"/>
                  <a:gd name="T7" fmla="*/ 13 h 18"/>
                  <a:gd name="T8" fmla="*/ 5 w 15"/>
                  <a:gd name="T9" fmla="*/ 2 h 18"/>
                  <a:gd name="T10" fmla="*/ 0 60000 65536"/>
                  <a:gd name="T11" fmla="*/ 0 60000 65536"/>
                  <a:gd name="T12" fmla="*/ 0 60000 65536"/>
                  <a:gd name="T13" fmla="*/ 0 60000 65536"/>
                  <a:gd name="T14" fmla="*/ 0 60000 65536"/>
                  <a:gd name="T15" fmla="*/ 0 w 15"/>
                  <a:gd name="T16" fmla="*/ 0 h 18"/>
                  <a:gd name="T17" fmla="*/ 15 w 15"/>
                  <a:gd name="T18" fmla="*/ 18 h 18"/>
                </a:gdLst>
                <a:ahLst/>
                <a:cxnLst>
                  <a:cxn ang="T10">
                    <a:pos x="T0" y="T1"/>
                  </a:cxn>
                  <a:cxn ang="T11">
                    <a:pos x="T2" y="T3"/>
                  </a:cxn>
                  <a:cxn ang="T12">
                    <a:pos x="T4" y="T5"/>
                  </a:cxn>
                  <a:cxn ang="T13">
                    <a:pos x="T6" y="T7"/>
                  </a:cxn>
                  <a:cxn ang="T14">
                    <a:pos x="T8" y="T9"/>
                  </a:cxn>
                </a:cxnLst>
                <a:rect l="T15" t="T16" r="T17" b="T18"/>
                <a:pathLst>
                  <a:path w="15" h="18">
                    <a:moveTo>
                      <a:pt x="5" y="2"/>
                    </a:moveTo>
                    <a:lnTo>
                      <a:pt x="0" y="0"/>
                    </a:lnTo>
                    <a:lnTo>
                      <a:pt x="10" y="18"/>
                    </a:lnTo>
                    <a:lnTo>
                      <a:pt x="15" y="13"/>
                    </a:lnTo>
                    <a:lnTo>
                      <a:pt x="5" y="2"/>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1" name="Group 385"/>
            <p:cNvGrpSpPr>
              <a:grpSpLocks/>
            </p:cNvGrpSpPr>
            <p:nvPr/>
          </p:nvGrpSpPr>
          <p:grpSpPr bwMode="auto">
            <a:xfrm>
              <a:off x="3417656" y="2433515"/>
              <a:ext cx="24986" cy="39848"/>
              <a:chOff x="1799" y="1342"/>
              <a:chExt cx="16" cy="27"/>
            </a:xfrm>
            <a:solidFill>
              <a:schemeClr val="accent1"/>
            </a:solidFill>
          </p:grpSpPr>
          <p:sp>
            <p:nvSpPr>
              <p:cNvPr id="409" name="Freeform 386"/>
              <p:cNvSpPr>
                <a:spLocks/>
              </p:cNvSpPr>
              <p:nvPr/>
            </p:nvSpPr>
            <p:spPr bwMode="auto">
              <a:xfrm>
                <a:off x="1799" y="1342"/>
                <a:ext cx="16" cy="27"/>
              </a:xfrm>
              <a:custGeom>
                <a:avLst/>
                <a:gdLst>
                  <a:gd name="T0" fmla="*/ 0 w 16"/>
                  <a:gd name="T1" fmla="*/ 0 h 27"/>
                  <a:gd name="T2" fmla="*/ 14 w 16"/>
                  <a:gd name="T3" fmla="*/ 27 h 27"/>
                  <a:gd name="T4" fmla="*/ 16 w 16"/>
                  <a:gd name="T5" fmla="*/ 23 h 27"/>
                  <a:gd name="T6" fmla="*/ 0 w 16"/>
                  <a:gd name="T7" fmla="*/ 0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14" y="27"/>
                    </a:lnTo>
                    <a:lnTo>
                      <a:pt x="16" y="23"/>
                    </a:lnTo>
                    <a:lnTo>
                      <a:pt x="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10" name="Freeform 387"/>
              <p:cNvSpPr>
                <a:spLocks/>
              </p:cNvSpPr>
              <p:nvPr/>
            </p:nvSpPr>
            <p:spPr bwMode="auto">
              <a:xfrm>
                <a:off x="1799" y="1342"/>
                <a:ext cx="16" cy="27"/>
              </a:xfrm>
              <a:custGeom>
                <a:avLst/>
                <a:gdLst>
                  <a:gd name="T0" fmla="*/ 0 w 16"/>
                  <a:gd name="T1" fmla="*/ 0 h 27"/>
                  <a:gd name="T2" fmla="*/ 14 w 16"/>
                  <a:gd name="T3" fmla="*/ 27 h 27"/>
                  <a:gd name="T4" fmla="*/ 16 w 16"/>
                  <a:gd name="T5" fmla="*/ 23 h 27"/>
                  <a:gd name="T6" fmla="*/ 0 w 16"/>
                  <a:gd name="T7" fmla="*/ 0 h 27"/>
                  <a:gd name="T8" fmla="*/ 0 60000 65536"/>
                  <a:gd name="T9" fmla="*/ 0 60000 65536"/>
                  <a:gd name="T10" fmla="*/ 0 60000 65536"/>
                  <a:gd name="T11" fmla="*/ 0 60000 65536"/>
                  <a:gd name="T12" fmla="*/ 0 w 16"/>
                  <a:gd name="T13" fmla="*/ 0 h 27"/>
                  <a:gd name="T14" fmla="*/ 16 w 16"/>
                  <a:gd name="T15" fmla="*/ 27 h 27"/>
                </a:gdLst>
                <a:ahLst/>
                <a:cxnLst>
                  <a:cxn ang="T8">
                    <a:pos x="T0" y="T1"/>
                  </a:cxn>
                  <a:cxn ang="T9">
                    <a:pos x="T2" y="T3"/>
                  </a:cxn>
                  <a:cxn ang="T10">
                    <a:pos x="T4" y="T5"/>
                  </a:cxn>
                  <a:cxn ang="T11">
                    <a:pos x="T6" y="T7"/>
                  </a:cxn>
                </a:cxnLst>
                <a:rect l="T12" t="T13" r="T14" b="T15"/>
                <a:pathLst>
                  <a:path w="16" h="27">
                    <a:moveTo>
                      <a:pt x="0" y="0"/>
                    </a:moveTo>
                    <a:lnTo>
                      <a:pt x="14" y="27"/>
                    </a:lnTo>
                    <a:lnTo>
                      <a:pt x="16" y="23"/>
                    </a:lnTo>
                    <a:lnTo>
                      <a:pt x="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2" name="Group 388"/>
            <p:cNvGrpSpPr>
              <a:grpSpLocks/>
            </p:cNvGrpSpPr>
            <p:nvPr/>
          </p:nvGrpSpPr>
          <p:grpSpPr bwMode="auto">
            <a:xfrm>
              <a:off x="3411409" y="2529445"/>
              <a:ext cx="9370" cy="11807"/>
              <a:chOff x="1795" y="1407"/>
              <a:chExt cx="6" cy="8"/>
            </a:xfrm>
            <a:solidFill>
              <a:schemeClr val="accent1"/>
            </a:solidFill>
          </p:grpSpPr>
          <p:sp>
            <p:nvSpPr>
              <p:cNvPr id="407" name="Freeform 389"/>
              <p:cNvSpPr>
                <a:spLocks/>
              </p:cNvSpPr>
              <p:nvPr/>
            </p:nvSpPr>
            <p:spPr bwMode="auto">
              <a:xfrm>
                <a:off x="1795" y="1407"/>
                <a:ext cx="6" cy="8"/>
              </a:xfrm>
              <a:custGeom>
                <a:avLst/>
                <a:gdLst>
                  <a:gd name="T0" fmla="*/ 6 w 6"/>
                  <a:gd name="T1" fmla="*/ 1 h 8"/>
                  <a:gd name="T2" fmla="*/ 0 w 6"/>
                  <a:gd name="T3" fmla="*/ 0 h 8"/>
                  <a:gd name="T4" fmla="*/ 4 w 6"/>
                  <a:gd name="T5" fmla="*/ 8 h 8"/>
                  <a:gd name="T6" fmla="*/ 6 w 6"/>
                  <a:gd name="T7" fmla="*/ 1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1"/>
                    </a:moveTo>
                    <a:lnTo>
                      <a:pt x="0" y="0"/>
                    </a:lnTo>
                    <a:lnTo>
                      <a:pt x="4" y="8"/>
                    </a:lnTo>
                    <a:lnTo>
                      <a:pt x="6" y="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08" name="Freeform 390"/>
              <p:cNvSpPr>
                <a:spLocks/>
              </p:cNvSpPr>
              <p:nvPr/>
            </p:nvSpPr>
            <p:spPr bwMode="auto">
              <a:xfrm>
                <a:off x="1795" y="1407"/>
                <a:ext cx="6" cy="8"/>
              </a:xfrm>
              <a:custGeom>
                <a:avLst/>
                <a:gdLst>
                  <a:gd name="T0" fmla="*/ 6 w 6"/>
                  <a:gd name="T1" fmla="*/ 1 h 8"/>
                  <a:gd name="T2" fmla="*/ 0 w 6"/>
                  <a:gd name="T3" fmla="*/ 0 h 8"/>
                  <a:gd name="T4" fmla="*/ 4 w 6"/>
                  <a:gd name="T5" fmla="*/ 8 h 8"/>
                  <a:gd name="T6" fmla="*/ 6 w 6"/>
                  <a:gd name="T7" fmla="*/ 1 h 8"/>
                  <a:gd name="T8" fmla="*/ 0 60000 65536"/>
                  <a:gd name="T9" fmla="*/ 0 60000 65536"/>
                  <a:gd name="T10" fmla="*/ 0 60000 65536"/>
                  <a:gd name="T11" fmla="*/ 0 60000 65536"/>
                  <a:gd name="T12" fmla="*/ 0 w 6"/>
                  <a:gd name="T13" fmla="*/ 0 h 8"/>
                  <a:gd name="T14" fmla="*/ 6 w 6"/>
                  <a:gd name="T15" fmla="*/ 8 h 8"/>
                </a:gdLst>
                <a:ahLst/>
                <a:cxnLst>
                  <a:cxn ang="T8">
                    <a:pos x="T0" y="T1"/>
                  </a:cxn>
                  <a:cxn ang="T9">
                    <a:pos x="T2" y="T3"/>
                  </a:cxn>
                  <a:cxn ang="T10">
                    <a:pos x="T4" y="T5"/>
                  </a:cxn>
                  <a:cxn ang="T11">
                    <a:pos x="T6" y="T7"/>
                  </a:cxn>
                </a:cxnLst>
                <a:rect l="T12" t="T13" r="T14" b="T15"/>
                <a:pathLst>
                  <a:path w="6" h="8">
                    <a:moveTo>
                      <a:pt x="6" y="1"/>
                    </a:moveTo>
                    <a:lnTo>
                      <a:pt x="0" y="0"/>
                    </a:lnTo>
                    <a:lnTo>
                      <a:pt x="4" y="8"/>
                    </a:lnTo>
                    <a:lnTo>
                      <a:pt x="6" y="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3" name="Group 391"/>
            <p:cNvGrpSpPr>
              <a:grpSpLocks/>
            </p:cNvGrpSpPr>
            <p:nvPr/>
          </p:nvGrpSpPr>
          <p:grpSpPr bwMode="auto">
            <a:xfrm>
              <a:off x="4401490" y="3230472"/>
              <a:ext cx="217068" cy="383720"/>
              <a:chOff x="2429" y="1882"/>
              <a:chExt cx="139" cy="260"/>
            </a:xfrm>
          </p:grpSpPr>
          <p:sp>
            <p:nvSpPr>
              <p:cNvPr id="405" name="Freeform 392"/>
              <p:cNvSpPr>
                <a:spLocks/>
              </p:cNvSpPr>
              <p:nvPr/>
            </p:nvSpPr>
            <p:spPr bwMode="auto">
              <a:xfrm>
                <a:off x="2429" y="1882"/>
                <a:ext cx="139" cy="260"/>
              </a:xfrm>
              <a:custGeom>
                <a:avLst/>
                <a:gdLst>
                  <a:gd name="T0" fmla="*/ 125 w 139"/>
                  <a:gd name="T1" fmla="*/ 130 h 260"/>
                  <a:gd name="T2" fmla="*/ 125 w 139"/>
                  <a:gd name="T3" fmla="*/ 146 h 260"/>
                  <a:gd name="T4" fmla="*/ 137 w 139"/>
                  <a:gd name="T5" fmla="*/ 140 h 260"/>
                  <a:gd name="T6" fmla="*/ 139 w 139"/>
                  <a:gd name="T7" fmla="*/ 106 h 260"/>
                  <a:gd name="T8" fmla="*/ 103 w 139"/>
                  <a:gd name="T9" fmla="*/ 112 h 260"/>
                  <a:gd name="T10" fmla="*/ 119 w 139"/>
                  <a:gd name="T11" fmla="*/ 93 h 260"/>
                  <a:gd name="T12" fmla="*/ 120 w 139"/>
                  <a:gd name="T13" fmla="*/ 62 h 260"/>
                  <a:gd name="T14" fmla="*/ 128 w 139"/>
                  <a:gd name="T15" fmla="*/ 15 h 260"/>
                  <a:gd name="T16" fmla="*/ 123 w 139"/>
                  <a:gd name="T17" fmla="*/ 0 h 260"/>
                  <a:gd name="T18" fmla="*/ 85 w 139"/>
                  <a:gd name="T19" fmla="*/ 34 h 260"/>
                  <a:gd name="T20" fmla="*/ 40 w 139"/>
                  <a:gd name="T21" fmla="*/ 49 h 260"/>
                  <a:gd name="T22" fmla="*/ 10 w 139"/>
                  <a:gd name="T23" fmla="*/ 78 h 260"/>
                  <a:gd name="T24" fmla="*/ 18 w 139"/>
                  <a:gd name="T25" fmla="*/ 97 h 260"/>
                  <a:gd name="T26" fmla="*/ 3 w 139"/>
                  <a:gd name="T27" fmla="*/ 101 h 260"/>
                  <a:gd name="T28" fmla="*/ 7 w 139"/>
                  <a:gd name="T29" fmla="*/ 119 h 260"/>
                  <a:gd name="T30" fmla="*/ 0 w 139"/>
                  <a:gd name="T31" fmla="*/ 138 h 260"/>
                  <a:gd name="T32" fmla="*/ 13 w 139"/>
                  <a:gd name="T33" fmla="*/ 156 h 260"/>
                  <a:gd name="T34" fmla="*/ 3 w 139"/>
                  <a:gd name="T35" fmla="*/ 153 h 260"/>
                  <a:gd name="T36" fmla="*/ 3 w 139"/>
                  <a:gd name="T37" fmla="*/ 169 h 260"/>
                  <a:gd name="T38" fmla="*/ 6 w 139"/>
                  <a:gd name="T39" fmla="*/ 187 h 260"/>
                  <a:gd name="T40" fmla="*/ 19 w 139"/>
                  <a:gd name="T41" fmla="*/ 200 h 260"/>
                  <a:gd name="T42" fmla="*/ 23 w 139"/>
                  <a:gd name="T43" fmla="*/ 234 h 260"/>
                  <a:gd name="T44" fmla="*/ 22 w 139"/>
                  <a:gd name="T45" fmla="*/ 250 h 260"/>
                  <a:gd name="T46" fmla="*/ 61 w 139"/>
                  <a:gd name="T47" fmla="*/ 260 h 260"/>
                  <a:gd name="T48" fmla="*/ 81 w 139"/>
                  <a:gd name="T49" fmla="*/ 259 h 260"/>
                  <a:gd name="T50" fmla="*/ 74 w 139"/>
                  <a:gd name="T51" fmla="*/ 242 h 260"/>
                  <a:gd name="T52" fmla="*/ 79 w 139"/>
                  <a:gd name="T53" fmla="*/ 226 h 260"/>
                  <a:gd name="T54" fmla="*/ 77 w 139"/>
                  <a:gd name="T55" fmla="*/ 199 h 260"/>
                  <a:gd name="T56" fmla="*/ 83 w 139"/>
                  <a:gd name="T57" fmla="*/ 184 h 260"/>
                  <a:gd name="T58" fmla="*/ 94 w 139"/>
                  <a:gd name="T59" fmla="*/ 181 h 260"/>
                  <a:gd name="T60" fmla="*/ 97 w 139"/>
                  <a:gd name="T61" fmla="*/ 166 h 260"/>
                  <a:gd name="T62" fmla="*/ 111 w 139"/>
                  <a:gd name="T63" fmla="*/ 160 h 260"/>
                  <a:gd name="T64" fmla="*/ 125 w 139"/>
                  <a:gd name="T65" fmla="*/ 130 h 2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0"/>
                  <a:gd name="T101" fmla="*/ 139 w 139"/>
                  <a:gd name="T102" fmla="*/ 260 h 2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0">
                    <a:moveTo>
                      <a:pt x="125" y="130"/>
                    </a:moveTo>
                    <a:lnTo>
                      <a:pt x="125" y="146"/>
                    </a:lnTo>
                    <a:lnTo>
                      <a:pt x="137" y="140"/>
                    </a:lnTo>
                    <a:lnTo>
                      <a:pt x="139" y="106"/>
                    </a:lnTo>
                    <a:lnTo>
                      <a:pt x="103" y="112"/>
                    </a:lnTo>
                    <a:lnTo>
                      <a:pt x="119" y="93"/>
                    </a:lnTo>
                    <a:lnTo>
                      <a:pt x="120" y="62"/>
                    </a:lnTo>
                    <a:lnTo>
                      <a:pt x="128" y="15"/>
                    </a:lnTo>
                    <a:lnTo>
                      <a:pt x="123" y="0"/>
                    </a:lnTo>
                    <a:lnTo>
                      <a:pt x="85" y="34"/>
                    </a:lnTo>
                    <a:lnTo>
                      <a:pt x="40" y="49"/>
                    </a:lnTo>
                    <a:lnTo>
                      <a:pt x="10" y="78"/>
                    </a:lnTo>
                    <a:lnTo>
                      <a:pt x="18" y="97"/>
                    </a:lnTo>
                    <a:lnTo>
                      <a:pt x="3" y="101"/>
                    </a:lnTo>
                    <a:lnTo>
                      <a:pt x="7" y="119"/>
                    </a:lnTo>
                    <a:lnTo>
                      <a:pt x="0" y="138"/>
                    </a:lnTo>
                    <a:lnTo>
                      <a:pt x="13" y="156"/>
                    </a:lnTo>
                    <a:lnTo>
                      <a:pt x="3" y="153"/>
                    </a:lnTo>
                    <a:lnTo>
                      <a:pt x="3" y="169"/>
                    </a:lnTo>
                    <a:lnTo>
                      <a:pt x="6" y="187"/>
                    </a:lnTo>
                    <a:lnTo>
                      <a:pt x="19" y="200"/>
                    </a:lnTo>
                    <a:lnTo>
                      <a:pt x="23" y="234"/>
                    </a:lnTo>
                    <a:lnTo>
                      <a:pt x="22" y="250"/>
                    </a:lnTo>
                    <a:lnTo>
                      <a:pt x="61" y="260"/>
                    </a:lnTo>
                    <a:lnTo>
                      <a:pt x="81" y="259"/>
                    </a:lnTo>
                    <a:lnTo>
                      <a:pt x="74" y="242"/>
                    </a:lnTo>
                    <a:lnTo>
                      <a:pt x="79" y="226"/>
                    </a:lnTo>
                    <a:lnTo>
                      <a:pt x="77" y="199"/>
                    </a:lnTo>
                    <a:lnTo>
                      <a:pt x="83" y="184"/>
                    </a:lnTo>
                    <a:lnTo>
                      <a:pt x="94" y="181"/>
                    </a:lnTo>
                    <a:lnTo>
                      <a:pt x="97" y="166"/>
                    </a:lnTo>
                    <a:lnTo>
                      <a:pt x="111" y="160"/>
                    </a:lnTo>
                    <a:lnTo>
                      <a:pt x="125" y="13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06" name="Freeform 393"/>
              <p:cNvSpPr>
                <a:spLocks/>
              </p:cNvSpPr>
              <p:nvPr/>
            </p:nvSpPr>
            <p:spPr bwMode="auto">
              <a:xfrm>
                <a:off x="2429" y="1882"/>
                <a:ext cx="139" cy="260"/>
              </a:xfrm>
              <a:custGeom>
                <a:avLst/>
                <a:gdLst>
                  <a:gd name="T0" fmla="*/ 125 w 139"/>
                  <a:gd name="T1" fmla="*/ 130 h 260"/>
                  <a:gd name="T2" fmla="*/ 125 w 139"/>
                  <a:gd name="T3" fmla="*/ 146 h 260"/>
                  <a:gd name="T4" fmla="*/ 137 w 139"/>
                  <a:gd name="T5" fmla="*/ 140 h 260"/>
                  <a:gd name="T6" fmla="*/ 139 w 139"/>
                  <a:gd name="T7" fmla="*/ 106 h 260"/>
                  <a:gd name="T8" fmla="*/ 103 w 139"/>
                  <a:gd name="T9" fmla="*/ 112 h 260"/>
                  <a:gd name="T10" fmla="*/ 119 w 139"/>
                  <a:gd name="T11" fmla="*/ 93 h 260"/>
                  <a:gd name="T12" fmla="*/ 120 w 139"/>
                  <a:gd name="T13" fmla="*/ 62 h 260"/>
                  <a:gd name="T14" fmla="*/ 128 w 139"/>
                  <a:gd name="T15" fmla="*/ 15 h 260"/>
                  <a:gd name="T16" fmla="*/ 123 w 139"/>
                  <a:gd name="T17" fmla="*/ 0 h 260"/>
                  <a:gd name="T18" fmla="*/ 85 w 139"/>
                  <a:gd name="T19" fmla="*/ 34 h 260"/>
                  <a:gd name="T20" fmla="*/ 40 w 139"/>
                  <a:gd name="T21" fmla="*/ 49 h 260"/>
                  <a:gd name="T22" fmla="*/ 10 w 139"/>
                  <a:gd name="T23" fmla="*/ 78 h 260"/>
                  <a:gd name="T24" fmla="*/ 18 w 139"/>
                  <a:gd name="T25" fmla="*/ 97 h 260"/>
                  <a:gd name="T26" fmla="*/ 3 w 139"/>
                  <a:gd name="T27" fmla="*/ 101 h 260"/>
                  <a:gd name="T28" fmla="*/ 7 w 139"/>
                  <a:gd name="T29" fmla="*/ 119 h 260"/>
                  <a:gd name="T30" fmla="*/ 0 w 139"/>
                  <a:gd name="T31" fmla="*/ 138 h 260"/>
                  <a:gd name="T32" fmla="*/ 13 w 139"/>
                  <a:gd name="T33" fmla="*/ 156 h 260"/>
                  <a:gd name="T34" fmla="*/ 3 w 139"/>
                  <a:gd name="T35" fmla="*/ 153 h 260"/>
                  <a:gd name="T36" fmla="*/ 3 w 139"/>
                  <a:gd name="T37" fmla="*/ 169 h 260"/>
                  <a:gd name="T38" fmla="*/ 6 w 139"/>
                  <a:gd name="T39" fmla="*/ 187 h 260"/>
                  <a:gd name="T40" fmla="*/ 19 w 139"/>
                  <a:gd name="T41" fmla="*/ 200 h 260"/>
                  <a:gd name="T42" fmla="*/ 23 w 139"/>
                  <a:gd name="T43" fmla="*/ 234 h 260"/>
                  <a:gd name="T44" fmla="*/ 22 w 139"/>
                  <a:gd name="T45" fmla="*/ 250 h 260"/>
                  <a:gd name="T46" fmla="*/ 61 w 139"/>
                  <a:gd name="T47" fmla="*/ 260 h 260"/>
                  <a:gd name="T48" fmla="*/ 81 w 139"/>
                  <a:gd name="T49" fmla="*/ 259 h 260"/>
                  <a:gd name="T50" fmla="*/ 74 w 139"/>
                  <a:gd name="T51" fmla="*/ 242 h 260"/>
                  <a:gd name="T52" fmla="*/ 79 w 139"/>
                  <a:gd name="T53" fmla="*/ 226 h 260"/>
                  <a:gd name="T54" fmla="*/ 77 w 139"/>
                  <a:gd name="T55" fmla="*/ 199 h 260"/>
                  <a:gd name="T56" fmla="*/ 83 w 139"/>
                  <a:gd name="T57" fmla="*/ 184 h 260"/>
                  <a:gd name="T58" fmla="*/ 94 w 139"/>
                  <a:gd name="T59" fmla="*/ 181 h 260"/>
                  <a:gd name="T60" fmla="*/ 97 w 139"/>
                  <a:gd name="T61" fmla="*/ 166 h 260"/>
                  <a:gd name="T62" fmla="*/ 111 w 139"/>
                  <a:gd name="T63" fmla="*/ 160 h 260"/>
                  <a:gd name="T64" fmla="*/ 125 w 139"/>
                  <a:gd name="T65" fmla="*/ 130 h 260"/>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9"/>
                  <a:gd name="T100" fmla="*/ 0 h 260"/>
                  <a:gd name="T101" fmla="*/ 139 w 139"/>
                  <a:gd name="T102" fmla="*/ 260 h 260"/>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9" h="260">
                    <a:moveTo>
                      <a:pt x="125" y="130"/>
                    </a:moveTo>
                    <a:lnTo>
                      <a:pt x="125" y="146"/>
                    </a:lnTo>
                    <a:lnTo>
                      <a:pt x="137" y="140"/>
                    </a:lnTo>
                    <a:lnTo>
                      <a:pt x="139" y="106"/>
                    </a:lnTo>
                    <a:lnTo>
                      <a:pt x="103" y="112"/>
                    </a:lnTo>
                    <a:lnTo>
                      <a:pt x="119" y="93"/>
                    </a:lnTo>
                    <a:lnTo>
                      <a:pt x="120" y="62"/>
                    </a:lnTo>
                    <a:lnTo>
                      <a:pt x="128" y="15"/>
                    </a:lnTo>
                    <a:lnTo>
                      <a:pt x="123" y="0"/>
                    </a:lnTo>
                    <a:lnTo>
                      <a:pt x="85" y="34"/>
                    </a:lnTo>
                    <a:lnTo>
                      <a:pt x="40" y="49"/>
                    </a:lnTo>
                    <a:lnTo>
                      <a:pt x="10" y="78"/>
                    </a:lnTo>
                    <a:lnTo>
                      <a:pt x="18" y="97"/>
                    </a:lnTo>
                    <a:lnTo>
                      <a:pt x="3" y="101"/>
                    </a:lnTo>
                    <a:lnTo>
                      <a:pt x="7" y="119"/>
                    </a:lnTo>
                    <a:lnTo>
                      <a:pt x="0" y="138"/>
                    </a:lnTo>
                    <a:lnTo>
                      <a:pt x="13" y="156"/>
                    </a:lnTo>
                    <a:lnTo>
                      <a:pt x="3" y="153"/>
                    </a:lnTo>
                    <a:lnTo>
                      <a:pt x="3" y="169"/>
                    </a:lnTo>
                    <a:lnTo>
                      <a:pt x="6" y="187"/>
                    </a:lnTo>
                    <a:lnTo>
                      <a:pt x="19" y="200"/>
                    </a:lnTo>
                    <a:lnTo>
                      <a:pt x="23" y="234"/>
                    </a:lnTo>
                    <a:lnTo>
                      <a:pt x="22" y="250"/>
                    </a:lnTo>
                    <a:lnTo>
                      <a:pt x="61" y="260"/>
                    </a:lnTo>
                    <a:lnTo>
                      <a:pt x="81" y="259"/>
                    </a:lnTo>
                    <a:lnTo>
                      <a:pt x="74" y="242"/>
                    </a:lnTo>
                    <a:lnTo>
                      <a:pt x="79" y="226"/>
                    </a:lnTo>
                    <a:lnTo>
                      <a:pt x="77" y="199"/>
                    </a:lnTo>
                    <a:lnTo>
                      <a:pt x="83" y="184"/>
                    </a:lnTo>
                    <a:lnTo>
                      <a:pt x="94" y="181"/>
                    </a:lnTo>
                    <a:lnTo>
                      <a:pt x="97" y="166"/>
                    </a:lnTo>
                    <a:lnTo>
                      <a:pt x="111" y="160"/>
                    </a:lnTo>
                    <a:lnTo>
                      <a:pt x="125" y="13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4" name="Group 394"/>
            <p:cNvGrpSpPr>
              <a:grpSpLocks/>
            </p:cNvGrpSpPr>
            <p:nvPr/>
          </p:nvGrpSpPr>
          <p:grpSpPr bwMode="auto">
            <a:xfrm>
              <a:off x="4538914" y="3515310"/>
              <a:ext cx="78082" cy="69365"/>
              <a:chOff x="2517" y="2075"/>
              <a:chExt cx="50" cy="47"/>
            </a:xfrm>
          </p:grpSpPr>
          <p:sp>
            <p:nvSpPr>
              <p:cNvPr id="403" name="Freeform 395"/>
              <p:cNvSpPr>
                <a:spLocks/>
              </p:cNvSpPr>
              <p:nvPr/>
            </p:nvSpPr>
            <p:spPr bwMode="auto">
              <a:xfrm>
                <a:off x="2517" y="2075"/>
                <a:ext cx="50" cy="47"/>
              </a:xfrm>
              <a:custGeom>
                <a:avLst/>
                <a:gdLst>
                  <a:gd name="T0" fmla="*/ 50 w 50"/>
                  <a:gd name="T1" fmla="*/ 22 h 47"/>
                  <a:gd name="T2" fmla="*/ 41 w 50"/>
                  <a:gd name="T3" fmla="*/ 4 h 47"/>
                  <a:gd name="T4" fmla="*/ 38 w 50"/>
                  <a:gd name="T5" fmla="*/ 6 h 47"/>
                  <a:gd name="T6" fmla="*/ 16 w 50"/>
                  <a:gd name="T7" fmla="*/ 0 h 47"/>
                  <a:gd name="T8" fmla="*/ 9 w 50"/>
                  <a:gd name="T9" fmla="*/ 3 h 47"/>
                  <a:gd name="T10" fmla="*/ 0 w 50"/>
                  <a:gd name="T11" fmla="*/ 19 h 47"/>
                  <a:gd name="T12" fmla="*/ 15 w 50"/>
                  <a:gd name="T13" fmla="*/ 36 h 47"/>
                  <a:gd name="T14" fmla="*/ 23 w 50"/>
                  <a:gd name="T15" fmla="*/ 47 h 47"/>
                  <a:gd name="T16" fmla="*/ 47 w 50"/>
                  <a:gd name="T17" fmla="*/ 47 h 47"/>
                  <a:gd name="T18" fmla="*/ 50 w 50"/>
                  <a:gd name="T19" fmla="*/ 2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7"/>
                  <a:gd name="T32" fmla="*/ 50 w 5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7">
                    <a:moveTo>
                      <a:pt x="50" y="22"/>
                    </a:moveTo>
                    <a:lnTo>
                      <a:pt x="41" y="4"/>
                    </a:lnTo>
                    <a:lnTo>
                      <a:pt x="38" y="6"/>
                    </a:lnTo>
                    <a:lnTo>
                      <a:pt x="16" y="0"/>
                    </a:lnTo>
                    <a:lnTo>
                      <a:pt x="9" y="3"/>
                    </a:lnTo>
                    <a:lnTo>
                      <a:pt x="0" y="19"/>
                    </a:lnTo>
                    <a:lnTo>
                      <a:pt x="15" y="36"/>
                    </a:lnTo>
                    <a:lnTo>
                      <a:pt x="23" y="47"/>
                    </a:lnTo>
                    <a:lnTo>
                      <a:pt x="47" y="47"/>
                    </a:lnTo>
                    <a:lnTo>
                      <a:pt x="50" y="22"/>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04" name="Freeform 396"/>
              <p:cNvSpPr>
                <a:spLocks/>
              </p:cNvSpPr>
              <p:nvPr/>
            </p:nvSpPr>
            <p:spPr bwMode="auto">
              <a:xfrm>
                <a:off x="2517" y="2075"/>
                <a:ext cx="50" cy="47"/>
              </a:xfrm>
              <a:custGeom>
                <a:avLst/>
                <a:gdLst>
                  <a:gd name="T0" fmla="*/ 50 w 50"/>
                  <a:gd name="T1" fmla="*/ 22 h 47"/>
                  <a:gd name="T2" fmla="*/ 41 w 50"/>
                  <a:gd name="T3" fmla="*/ 4 h 47"/>
                  <a:gd name="T4" fmla="*/ 38 w 50"/>
                  <a:gd name="T5" fmla="*/ 6 h 47"/>
                  <a:gd name="T6" fmla="*/ 16 w 50"/>
                  <a:gd name="T7" fmla="*/ 0 h 47"/>
                  <a:gd name="T8" fmla="*/ 9 w 50"/>
                  <a:gd name="T9" fmla="*/ 3 h 47"/>
                  <a:gd name="T10" fmla="*/ 0 w 50"/>
                  <a:gd name="T11" fmla="*/ 19 h 47"/>
                  <a:gd name="T12" fmla="*/ 15 w 50"/>
                  <a:gd name="T13" fmla="*/ 36 h 47"/>
                  <a:gd name="T14" fmla="*/ 23 w 50"/>
                  <a:gd name="T15" fmla="*/ 47 h 47"/>
                  <a:gd name="T16" fmla="*/ 47 w 50"/>
                  <a:gd name="T17" fmla="*/ 47 h 47"/>
                  <a:gd name="T18" fmla="*/ 50 w 50"/>
                  <a:gd name="T19" fmla="*/ 22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0"/>
                  <a:gd name="T31" fmla="*/ 0 h 47"/>
                  <a:gd name="T32" fmla="*/ 50 w 50"/>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0" h="47">
                    <a:moveTo>
                      <a:pt x="50" y="22"/>
                    </a:moveTo>
                    <a:lnTo>
                      <a:pt x="41" y="4"/>
                    </a:lnTo>
                    <a:lnTo>
                      <a:pt x="38" y="6"/>
                    </a:lnTo>
                    <a:lnTo>
                      <a:pt x="16" y="0"/>
                    </a:lnTo>
                    <a:lnTo>
                      <a:pt x="9" y="3"/>
                    </a:lnTo>
                    <a:lnTo>
                      <a:pt x="0" y="19"/>
                    </a:lnTo>
                    <a:lnTo>
                      <a:pt x="15" y="36"/>
                    </a:lnTo>
                    <a:lnTo>
                      <a:pt x="23" y="47"/>
                    </a:lnTo>
                    <a:lnTo>
                      <a:pt x="47" y="47"/>
                    </a:lnTo>
                    <a:lnTo>
                      <a:pt x="50" y="22"/>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5" name="Group 397"/>
            <p:cNvGrpSpPr>
              <a:grpSpLocks/>
            </p:cNvGrpSpPr>
            <p:nvPr/>
          </p:nvGrpSpPr>
          <p:grpSpPr bwMode="auto">
            <a:xfrm>
              <a:off x="4637297" y="3444469"/>
              <a:ext cx="132739" cy="153488"/>
              <a:chOff x="2580" y="2027"/>
              <a:chExt cx="85" cy="104"/>
            </a:xfrm>
          </p:grpSpPr>
          <p:sp>
            <p:nvSpPr>
              <p:cNvPr id="401" name="Freeform 398"/>
              <p:cNvSpPr>
                <a:spLocks/>
              </p:cNvSpPr>
              <p:nvPr/>
            </p:nvSpPr>
            <p:spPr bwMode="auto">
              <a:xfrm>
                <a:off x="2580" y="2027"/>
                <a:ext cx="85" cy="104"/>
              </a:xfrm>
              <a:custGeom>
                <a:avLst/>
                <a:gdLst>
                  <a:gd name="T0" fmla="*/ 76 w 85"/>
                  <a:gd name="T1" fmla="*/ 47 h 104"/>
                  <a:gd name="T2" fmla="*/ 80 w 85"/>
                  <a:gd name="T3" fmla="*/ 43 h 104"/>
                  <a:gd name="T4" fmla="*/ 85 w 85"/>
                  <a:gd name="T5" fmla="*/ 42 h 104"/>
                  <a:gd name="T6" fmla="*/ 70 w 85"/>
                  <a:gd name="T7" fmla="*/ 0 h 104"/>
                  <a:gd name="T8" fmla="*/ 52 w 85"/>
                  <a:gd name="T9" fmla="*/ 13 h 104"/>
                  <a:gd name="T10" fmla="*/ 55 w 85"/>
                  <a:gd name="T11" fmla="*/ 31 h 104"/>
                  <a:gd name="T12" fmla="*/ 54 w 85"/>
                  <a:gd name="T13" fmla="*/ 36 h 104"/>
                  <a:gd name="T14" fmla="*/ 49 w 85"/>
                  <a:gd name="T15" fmla="*/ 17 h 104"/>
                  <a:gd name="T16" fmla="*/ 39 w 85"/>
                  <a:gd name="T17" fmla="*/ 42 h 104"/>
                  <a:gd name="T18" fmla="*/ 36 w 85"/>
                  <a:gd name="T19" fmla="*/ 29 h 104"/>
                  <a:gd name="T20" fmla="*/ 26 w 85"/>
                  <a:gd name="T21" fmla="*/ 13 h 104"/>
                  <a:gd name="T22" fmla="*/ 18 w 85"/>
                  <a:gd name="T23" fmla="*/ 27 h 104"/>
                  <a:gd name="T24" fmla="*/ 0 w 85"/>
                  <a:gd name="T25" fmla="*/ 37 h 104"/>
                  <a:gd name="T26" fmla="*/ 9 w 85"/>
                  <a:gd name="T27" fmla="*/ 61 h 104"/>
                  <a:gd name="T28" fmla="*/ 22 w 85"/>
                  <a:gd name="T29" fmla="*/ 83 h 104"/>
                  <a:gd name="T30" fmla="*/ 38 w 85"/>
                  <a:gd name="T31" fmla="*/ 88 h 104"/>
                  <a:gd name="T32" fmla="*/ 48 w 85"/>
                  <a:gd name="T33" fmla="*/ 104 h 104"/>
                  <a:gd name="T34" fmla="*/ 55 w 85"/>
                  <a:gd name="T35" fmla="*/ 95 h 104"/>
                  <a:gd name="T36" fmla="*/ 67 w 85"/>
                  <a:gd name="T37" fmla="*/ 81 h 104"/>
                  <a:gd name="T38" fmla="*/ 71 w 85"/>
                  <a:gd name="T39" fmla="*/ 68 h 104"/>
                  <a:gd name="T40" fmla="*/ 76 w 85"/>
                  <a:gd name="T41" fmla="*/ 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4"/>
                  <a:gd name="T65" fmla="*/ 85 w 85"/>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4">
                    <a:moveTo>
                      <a:pt x="76" y="47"/>
                    </a:moveTo>
                    <a:lnTo>
                      <a:pt x="80" y="43"/>
                    </a:lnTo>
                    <a:lnTo>
                      <a:pt x="85" y="42"/>
                    </a:lnTo>
                    <a:lnTo>
                      <a:pt x="70" y="0"/>
                    </a:lnTo>
                    <a:lnTo>
                      <a:pt x="52" y="13"/>
                    </a:lnTo>
                    <a:lnTo>
                      <a:pt x="55" y="31"/>
                    </a:lnTo>
                    <a:lnTo>
                      <a:pt x="54" y="36"/>
                    </a:lnTo>
                    <a:lnTo>
                      <a:pt x="49" y="17"/>
                    </a:lnTo>
                    <a:lnTo>
                      <a:pt x="39" y="42"/>
                    </a:lnTo>
                    <a:lnTo>
                      <a:pt x="36" y="29"/>
                    </a:lnTo>
                    <a:lnTo>
                      <a:pt x="26" y="13"/>
                    </a:lnTo>
                    <a:lnTo>
                      <a:pt x="18" y="27"/>
                    </a:lnTo>
                    <a:lnTo>
                      <a:pt x="0" y="37"/>
                    </a:lnTo>
                    <a:lnTo>
                      <a:pt x="9" y="61"/>
                    </a:lnTo>
                    <a:lnTo>
                      <a:pt x="22" y="83"/>
                    </a:lnTo>
                    <a:lnTo>
                      <a:pt x="38" y="88"/>
                    </a:lnTo>
                    <a:lnTo>
                      <a:pt x="48" y="104"/>
                    </a:lnTo>
                    <a:lnTo>
                      <a:pt x="55" y="95"/>
                    </a:lnTo>
                    <a:lnTo>
                      <a:pt x="67" y="81"/>
                    </a:lnTo>
                    <a:lnTo>
                      <a:pt x="71" y="68"/>
                    </a:lnTo>
                    <a:lnTo>
                      <a:pt x="76" y="47"/>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02" name="Freeform 399"/>
              <p:cNvSpPr>
                <a:spLocks/>
              </p:cNvSpPr>
              <p:nvPr/>
            </p:nvSpPr>
            <p:spPr bwMode="auto">
              <a:xfrm>
                <a:off x="2580" y="2027"/>
                <a:ext cx="85" cy="104"/>
              </a:xfrm>
              <a:custGeom>
                <a:avLst/>
                <a:gdLst>
                  <a:gd name="T0" fmla="*/ 76 w 85"/>
                  <a:gd name="T1" fmla="*/ 47 h 104"/>
                  <a:gd name="T2" fmla="*/ 80 w 85"/>
                  <a:gd name="T3" fmla="*/ 43 h 104"/>
                  <a:gd name="T4" fmla="*/ 85 w 85"/>
                  <a:gd name="T5" fmla="*/ 42 h 104"/>
                  <a:gd name="T6" fmla="*/ 70 w 85"/>
                  <a:gd name="T7" fmla="*/ 0 h 104"/>
                  <a:gd name="T8" fmla="*/ 52 w 85"/>
                  <a:gd name="T9" fmla="*/ 13 h 104"/>
                  <a:gd name="T10" fmla="*/ 55 w 85"/>
                  <a:gd name="T11" fmla="*/ 31 h 104"/>
                  <a:gd name="T12" fmla="*/ 54 w 85"/>
                  <a:gd name="T13" fmla="*/ 36 h 104"/>
                  <a:gd name="T14" fmla="*/ 49 w 85"/>
                  <a:gd name="T15" fmla="*/ 17 h 104"/>
                  <a:gd name="T16" fmla="*/ 39 w 85"/>
                  <a:gd name="T17" fmla="*/ 42 h 104"/>
                  <a:gd name="T18" fmla="*/ 36 w 85"/>
                  <a:gd name="T19" fmla="*/ 29 h 104"/>
                  <a:gd name="T20" fmla="*/ 26 w 85"/>
                  <a:gd name="T21" fmla="*/ 13 h 104"/>
                  <a:gd name="T22" fmla="*/ 18 w 85"/>
                  <a:gd name="T23" fmla="*/ 27 h 104"/>
                  <a:gd name="T24" fmla="*/ 0 w 85"/>
                  <a:gd name="T25" fmla="*/ 37 h 104"/>
                  <a:gd name="T26" fmla="*/ 9 w 85"/>
                  <a:gd name="T27" fmla="*/ 61 h 104"/>
                  <a:gd name="T28" fmla="*/ 22 w 85"/>
                  <a:gd name="T29" fmla="*/ 83 h 104"/>
                  <a:gd name="T30" fmla="*/ 38 w 85"/>
                  <a:gd name="T31" fmla="*/ 88 h 104"/>
                  <a:gd name="T32" fmla="*/ 48 w 85"/>
                  <a:gd name="T33" fmla="*/ 104 h 104"/>
                  <a:gd name="T34" fmla="*/ 55 w 85"/>
                  <a:gd name="T35" fmla="*/ 95 h 104"/>
                  <a:gd name="T36" fmla="*/ 67 w 85"/>
                  <a:gd name="T37" fmla="*/ 81 h 104"/>
                  <a:gd name="T38" fmla="*/ 71 w 85"/>
                  <a:gd name="T39" fmla="*/ 68 h 104"/>
                  <a:gd name="T40" fmla="*/ 76 w 85"/>
                  <a:gd name="T41" fmla="*/ 47 h 104"/>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5"/>
                  <a:gd name="T64" fmla="*/ 0 h 104"/>
                  <a:gd name="T65" fmla="*/ 85 w 85"/>
                  <a:gd name="T66" fmla="*/ 104 h 104"/>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5" h="104">
                    <a:moveTo>
                      <a:pt x="76" y="47"/>
                    </a:moveTo>
                    <a:lnTo>
                      <a:pt x="80" y="43"/>
                    </a:lnTo>
                    <a:lnTo>
                      <a:pt x="85" y="42"/>
                    </a:lnTo>
                    <a:lnTo>
                      <a:pt x="70" y="0"/>
                    </a:lnTo>
                    <a:lnTo>
                      <a:pt x="52" y="13"/>
                    </a:lnTo>
                    <a:lnTo>
                      <a:pt x="55" y="31"/>
                    </a:lnTo>
                    <a:lnTo>
                      <a:pt x="54" y="36"/>
                    </a:lnTo>
                    <a:lnTo>
                      <a:pt x="49" y="17"/>
                    </a:lnTo>
                    <a:lnTo>
                      <a:pt x="39" y="42"/>
                    </a:lnTo>
                    <a:lnTo>
                      <a:pt x="36" y="29"/>
                    </a:lnTo>
                    <a:lnTo>
                      <a:pt x="26" y="13"/>
                    </a:lnTo>
                    <a:lnTo>
                      <a:pt x="18" y="27"/>
                    </a:lnTo>
                    <a:lnTo>
                      <a:pt x="0" y="37"/>
                    </a:lnTo>
                    <a:lnTo>
                      <a:pt x="9" y="61"/>
                    </a:lnTo>
                    <a:lnTo>
                      <a:pt x="22" y="83"/>
                    </a:lnTo>
                    <a:lnTo>
                      <a:pt x="38" y="88"/>
                    </a:lnTo>
                    <a:lnTo>
                      <a:pt x="48" y="104"/>
                    </a:lnTo>
                    <a:lnTo>
                      <a:pt x="55" y="95"/>
                    </a:lnTo>
                    <a:lnTo>
                      <a:pt x="67" y="81"/>
                    </a:lnTo>
                    <a:lnTo>
                      <a:pt x="71" y="68"/>
                    </a:lnTo>
                    <a:lnTo>
                      <a:pt x="76" y="47"/>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6" name="Group 400"/>
            <p:cNvGrpSpPr>
              <a:grpSpLocks/>
            </p:cNvGrpSpPr>
            <p:nvPr/>
          </p:nvGrpSpPr>
          <p:grpSpPr bwMode="auto">
            <a:xfrm>
              <a:off x="4699763" y="3599433"/>
              <a:ext cx="26548" cy="57558"/>
              <a:chOff x="2620" y="2132"/>
              <a:chExt cx="17" cy="39"/>
            </a:xfrm>
          </p:grpSpPr>
          <p:sp>
            <p:nvSpPr>
              <p:cNvPr id="399" name="Freeform 401"/>
              <p:cNvSpPr>
                <a:spLocks/>
              </p:cNvSpPr>
              <p:nvPr/>
            </p:nvSpPr>
            <p:spPr bwMode="auto">
              <a:xfrm>
                <a:off x="2620" y="2132"/>
                <a:ext cx="17" cy="39"/>
              </a:xfrm>
              <a:custGeom>
                <a:avLst/>
                <a:gdLst>
                  <a:gd name="T0" fmla="*/ 17 w 17"/>
                  <a:gd name="T1" fmla="*/ 9 h 39"/>
                  <a:gd name="T2" fmla="*/ 0 w 17"/>
                  <a:gd name="T3" fmla="*/ 0 h 39"/>
                  <a:gd name="T4" fmla="*/ 8 w 17"/>
                  <a:gd name="T5" fmla="*/ 39 h 39"/>
                  <a:gd name="T6" fmla="*/ 17 w 17"/>
                  <a:gd name="T7" fmla="*/ 9 h 39"/>
                  <a:gd name="T8" fmla="*/ 0 60000 65536"/>
                  <a:gd name="T9" fmla="*/ 0 60000 65536"/>
                  <a:gd name="T10" fmla="*/ 0 60000 65536"/>
                  <a:gd name="T11" fmla="*/ 0 60000 65536"/>
                  <a:gd name="T12" fmla="*/ 0 w 17"/>
                  <a:gd name="T13" fmla="*/ 0 h 39"/>
                  <a:gd name="T14" fmla="*/ 17 w 17"/>
                  <a:gd name="T15" fmla="*/ 39 h 39"/>
                </a:gdLst>
                <a:ahLst/>
                <a:cxnLst>
                  <a:cxn ang="T8">
                    <a:pos x="T0" y="T1"/>
                  </a:cxn>
                  <a:cxn ang="T9">
                    <a:pos x="T2" y="T3"/>
                  </a:cxn>
                  <a:cxn ang="T10">
                    <a:pos x="T4" y="T5"/>
                  </a:cxn>
                  <a:cxn ang="T11">
                    <a:pos x="T6" y="T7"/>
                  </a:cxn>
                </a:cxnLst>
                <a:rect l="T12" t="T13" r="T14" b="T15"/>
                <a:pathLst>
                  <a:path w="17" h="39">
                    <a:moveTo>
                      <a:pt x="17" y="9"/>
                    </a:moveTo>
                    <a:lnTo>
                      <a:pt x="0" y="0"/>
                    </a:lnTo>
                    <a:lnTo>
                      <a:pt x="8" y="39"/>
                    </a:lnTo>
                    <a:lnTo>
                      <a:pt x="17" y="9"/>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00" name="Freeform 402"/>
              <p:cNvSpPr>
                <a:spLocks/>
              </p:cNvSpPr>
              <p:nvPr/>
            </p:nvSpPr>
            <p:spPr bwMode="auto">
              <a:xfrm>
                <a:off x="2620" y="2132"/>
                <a:ext cx="17" cy="39"/>
              </a:xfrm>
              <a:custGeom>
                <a:avLst/>
                <a:gdLst>
                  <a:gd name="T0" fmla="*/ 17 w 17"/>
                  <a:gd name="T1" fmla="*/ 9 h 39"/>
                  <a:gd name="T2" fmla="*/ 0 w 17"/>
                  <a:gd name="T3" fmla="*/ 0 h 39"/>
                  <a:gd name="T4" fmla="*/ 8 w 17"/>
                  <a:gd name="T5" fmla="*/ 39 h 39"/>
                  <a:gd name="T6" fmla="*/ 17 w 17"/>
                  <a:gd name="T7" fmla="*/ 9 h 39"/>
                  <a:gd name="T8" fmla="*/ 0 60000 65536"/>
                  <a:gd name="T9" fmla="*/ 0 60000 65536"/>
                  <a:gd name="T10" fmla="*/ 0 60000 65536"/>
                  <a:gd name="T11" fmla="*/ 0 60000 65536"/>
                  <a:gd name="T12" fmla="*/ 0 w 17"/>
                  <a:gd name="T13" fmla="*/ 0 h 39"/>
                  <a:gd name="T14" fmla="*/ 17 w 17"/>
                  <a:gd name="T15" fmla="*/ 39 h 39"/>
                </a:gdLst>
                <a:ahLst/>
                <a:cxnLst>
                  <a:cxn ang="T8">
                    <a:pos x="T0" y="T1"/>
                  </a:cxn>
                  <a:cxn ang="T9">
                    <a:pos x="T2" y="T3"/>
                  </a:cxn>
                  <a:cxn ang="T10">
                    <a:pos x="T4" y="T5"/>
                  </a:cxn>
                  <a:cxn ang="T11">
                    <a:pos x="T6" y="T7"/>
                  </a:cxn>
                </a:cxnLst>
                <a:rect l="T12" t="T13" r="T14" b="T15"/>
                <a:pathLst>
                  <a:path w="17" h="39">
                    <a:moveTo>
                      <a:pt x="17" y="9"/>
                    </a:moveTo>
                    <a:lnTo>
                      <a:pt x="0" y="0"/>
                    </a:lnTo>
                    <a:lnTo>
                      <a:pt x="8" y="39"/>
                    </a:lnTo>
                    <a:lnTo>
                      <a:pt x="17" y="9"/>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7" name="Group 403"/>
            <p:cNvGrpSpPr>
              <a:grpSpLocks/>
            </p:cNvGrpSpPr>
            <p:nvPr/>
          </p:nvGrpSpPr>
          <p:grpSpPr bwMode="auto">
            <a:xfrm>
              <a:off x="4635736" y="3612716"/>
              <a:ext cx="64027" cy="23614"/>
              <a:chOff x="2579" y="2141"/>
              <a:chExt cx="41" cy="16"/>
            </a:xfrm>
          </p:grpSpPr>
          <p:sp>
            <p:nvSpPr>
              <p:cNvPr id="397" name="Freeform 404"/>
              <p:cNvSpPr>
                <a:spLocks/>
              </p:cNvSpPr>
              <p:nvPr/>
            </p:nvSpPr>
            <p:spPr bwMode="auto">
              <a:xfrm>
                <a:off x="2579" y="2141"/>
                <a:ext cx="41" cy="16"/>
              </a:xfrm>
              <a:custGeom>
                <a:avLst/>
                <a:gdLst>
                  <a:gd name="T0" fmla="*/ 23 w 41"/>
                  <a:gd name="T1" fmla="*/ 4 h 16"/>
                  <a:gd name="T2" fmla="*/ 22 w 41"/>
                  <a:gd name="T3" fmla="*/ 1 h 16"/>
                  <a:gd name="T4" fmla="*/ 0 w 41"/>
                  <a:gd name="T5" fmla="*/ 0 h 16"/>
                  <a:gd name="T6" fmla="*/ 12 w 41"/>
                  <a:gd name="T7" fmla="*/ 16 h 16"/>
                  <a:gd name="T8" fmla="*/ 41 w 41"/>
                  <a:gd name="T9" fmla="*/ 13 h 16"/>
                  <a:gd name="T10" fmla="*/ 23 w 41"/>
                  <a:gd name="T11" fmla="*/ 4 h 16"/>
                  <a:gd name="T12" fmla="*/ 0 60000 65536"/>
                  <a:gd name="T13" fmla="*/ 0 60000 65536"/>
                  <a:gd name="T14" fmla="*/ 0 60000 65536"/>
                  <a:gd name="T15" fmla="*/ 0 60000 65536"/>
                  <a:gd name="T16" fmla="*/ 0 60000 65536"/>
                  <a:gd name="T17" fmla="*/ 0 60000 65536"/>
                  <a:gd name="T18" fmla="*/ 0 w 41"/>
                  <a:gd name="T19" fmla="*/ 0 h 16"/>
                  <a:gd name="T20" fmla="*/ 41 w 4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1" h="16">
                    <a:moveTo>
                      <a:pt x="23" y="4"/>
                    </a:moveTo>
                    <a:lnTo>
                      <a:pt x="22" y="1"/>
                    </a:lnTo>
                    <a:lnTo>
                      <a:pt x="0" y="0"/>
                    </a:lnTo>
                    <a:lnTo>
                      <a:pt x="12" y="16"/>
                    </a:lnTo>
                    <a:lnTo>
                      <a:pt x="41" y="13"/>
                    </a:lnTo>
                    <a:lnTo>
                      <a:pt x="23" y="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98" name="Freeform 405"/>
              <p:cNvSpPr>
                <a:spLocks/>
              </p:cNvSpPr>
              <p:nvPr/>
            </p:nvSpPr>
            <p:spPr bwMode="auto">
              <a:xfrm>
                <a:off x="2579" y="2141"/>
                <a:ext cx="41" cy="16"/>
              </a:xfrm>
              <a:custGeom>
                <a:avLst/>
                <a:gdLst>
                  <a:gd name="T0" fmla="*/ 23 w 41"/>
                  <a:gd name="T1" fmla="*/ 4 h 16"/>
                  <a:gd name="T2" fmla="*/ 22 w 41"/>
                  <a:gd name="T3" fmla="*/ 1 h 16"/>
                  <a:gd name="T4" fmla="*/ 0 w 41"/>
                  <a:gd name="T5" fmla="*/ 0 h 16"/>
                  <a:gd name="T6" fmla="*/ 12 w 41"/>
                  <a:gd name="T7" fmla="*/ 16 h 16"/>
                  <a:gd name="T8" fmla="*/ 41 w 41"/>
                  <a:gd name="T9" fmla="*/ 13 h 16"/>
                  <a:gd name="T10" fmla="*/ 23 w 41"/>
                  <a:gd name="T11" fmla="*/ 4 h 16"/>
                  <a:gd name="T12" fmla="*/ 0 60000 65536"/>
                  <a:gd name="T13" fmla="*/ 0 60000 65536"/>
                  <a:gd name="T14" fmla="*/ 0 60000 65536"/>
                  <a:gd name="T15" fmla="*/ 0 60000 65536"/>
                  <a:gd name="T16" fmla="*/ 0 60000 65536"/>
                  <a:gd name="T17" fmla="*/ 0 60000 65536"/>
                  <a:gd name="T18" fmla="*/ 0 w 41"/>
                  <a:gd name="T19" fmla="*/ 0 h 16"/>
                  <a:gd name="T20" fmla="*/ 41 w 41"/>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41" h="16">
                    <a:moveTo>
                      <a:pt x="23" y="4"/>
                    </a:moveTo>
                    <a:lnTo>
                      <a:pt x="22" y="1"/>
                    </a:lnTo>
                    <a:lnTo>
                      <a:pt x="0" y="0"/>
                    </a:lnTo>
                    <a:lnTo>
                      <a:pt x="12" y="16"/>
                    </a:lnTo>
                    <a:lnTo>
                      <a:pt x="41" y="13"/>
                    </a:lnTo>
                    <a:lnTo>
                      <a:pt x="23" y="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8" name="Group 406"/>
            <p:cNvGrpSpPr>
              <a:grpSpLocks/>
            </p:cNvGrpSpPr>
            <p:nvPr/>
          </p:nvGrpSpPr>
          <p:grpSpPr bwMode="auto">
            <a:xfrm>
              <a:off x="4531106" y="3584675"/>
              <a:ext cx="17178" cy="25089"/>
              <a:chOff x="2512" y="2122"/>
              <a:chExt cx="11" cy="17"/>
            </a:xfrm>
          </p:grpSpPr>
          <p:sp>
            <p:nvSpPr>
              <p:cNvPr id="395" name="Freeform 407"/>
              <p:cNvSpPr>
                <a:spLocks/>
              </p:cNvSpPr>
              <p:nvPr/>
            </p:nvSpPr>
            <p:spPr bwMode="auto">
              <a:xfrm>
                <a:off x="2512" y="2122"/>
                <a:ext cx="11" cy="17"/>
              </a:xfrm>
              <a:custGeom>
                <a:avLst/>
                <a:gdLst>
                  <a:gd name="T0" fmla="*/ 3 w 11"/>
                  <a:gd name="T1" fmla="*/ 0 h 17"/>
                  <a:gd name="T2" fmla="*/ 0 w 11"/>
                  <a:gd name="T3" fmla="*/ 11 h 17"/>
                  <a:gd name="T4" fmla="*/ 11 w 11"/>
                  <a:gd name="T5" fmla="*/ 17 h 17"/>
                  <a:gd name="T6" fmla="*/ 3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3" y="0"/>
                    </a:moveTo>
                    <a:lnTo>
                      <a:pt x="0" y="11"/>
                    </a:lnTo>
                    <a:lnTo>
                      <a:pt x="11" y="17"/>
                    </a:lnTo>
                    <a:lnTo>
                      <a:pt x="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96" name="Freeform 408"/>
              <p:cNvSpPr>
                <a:spLocks/>
              </p:cNvSpPr>
              <p:nvPr/>
            </p:nvSpPr>
            <p:spPr bwMode="auto">
              <a:xfrm>
                <a:off x="2512" y="2122"/>
                <a:ext cx="11" cy="17"/>
              </a:xfrm>
              <a:custGeom>
                <a:avLst/>
                <a:gdLst>
                  <a:gd name="T0" fmla="*/ 3 w 11"/>
                  <a:gd name="T1" fmla="*/ 0 h 17"/>
                  <a:gd name="T2" fmla="*/ 0 w 11"/>
                  <a:gd name="T3" fmla="*/ 11 h 17"/>
                  <a:gd name="T4" fmla="*/ 11 w 11"/>
                  <a:gd name="T5" fmla="*/ 17 h 17"/>
                  <a:gd name="T6" fmla="*/ 3 w 11"/>
                  <a:gd name="T7" fmla="*/ 0 h 17"/>
                  <a:gd name="T8" fmla="*/ 0 60000 65536"/>
                  <a:gd name="T9" fmla="*/ 0 60000 65536"/>
                  <a:gd name="T10" fmla="*/ 0 60000 65536"/>
                  <a:gd name="T11" fmla="*/ 0 60000 65536"/>
                  <a:gd name="T12" fmla="*/ 0 w 11"/>
                  <a:gd name="T13" fmla="*/ 0 h 17"/>
                  <a:gd name="T14" fmla="*/ 11 w 11"/>
                  <a:gd name="T15" fmla="*/ 17 h 17"/>
                </a:gdLst>
                <a:ahLst/>
                <a:cxnLst>
                  <a:cxn ang="T8">
                    <a:pos x="T0" y="T1"/>
                  </a:cxn>
                  <a:cxn ang="T9">
                    <a:pos x="T2" y="T3"/>
                  </a:cxn>
                  <a:cxn ang="T10">
                    <a:pos x="T4" y="T5"/>
                  </a:cxn>
                  <a:cxn ang="T11">
                    <a:pos x="T6" y="T7"/>
                  </a:cxn>
                </a:cxnLst>
                <a:rect l="T12" t="T13" r="T14" b="T15"/>
                <a:pathLst>
                  <a:path w="11" h="17">
                    <a:moveTo>
                      <a:pt x="3" y="0"/>
                    </a:moveTo>
                    <a:lnTo>
                      <a:pt x="0" y="11"/>
                    </a:lnTo>
                    <a:lnTo>
                      <a:pt x="11" y="17"/>
                    </a:lnTo>
                    <a:lnTo>
                      <a:pt x="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69" name="Group 409"/>
            <p:cNvGrpSpPr>
              <a:grpSpLocks/>
            </p:cNvGrpSpPr>
            <p:nvPr/>
          </p:nvGrpSpPr>
          <p:grpSpPr bwMode="auto">
            <a:xfrm>
              <a:off x="4938694" y="3572868"/>
              <a:ext cx="26548" cy="14758"/>
              <a:chOff x="2773" y="2114"/>
              <a:chExt cx="17" cy="10"/>
            </a:xfrm>
          </p:grpSpPr>
          <p:sp>
            <p:nvSpPr>
              <p:cNvPr id="393" name="Freeform 410"/>
              <p:cNvSpPr>
                <a:spLocks/>
              </p:cNvSpPr>
              <p:nvPr/>
            </p:nvSpPr>
            <p:spPr bwMode="auto">
              <a:xfrm>
                <a:off x="2773" y="2114"/>
                <a:ext cx="17" cy="10"/>
              </a:xfrm>
              <a:custGeom>
                <a:avLst/>
                <a:gdLst>
                  <a:gd name="T0" fmla="*/ 17 w 17"/>
                  <a:gd name="T1" fmla="*/ 0 h 10"/>
                  <a:gd name="T2" fmla="*/ 0 w 17"/>
                  <a:gd name="T3" fmla="*/ 5 h 10"/>
                  <a:gd name="T4" fmla="*/ 8 w 17"/>
                  <a:gd name="T5" fmla="*/ 10 h 10"/>
                  <a:gd name="T6" fmla="*/ 17 w 17"/>
                  <a:gd name="T7" fmla="*/ 0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17" y="0"/>
                    </a:moveTo>
                    <a:lnTo>
                      <a:pt x="0" y="5"/>
                    </a:lnTo>
                    <a:lnTo>
                      <a:pt x="8" y="10"/>
                    </a:lnTo>
                    <a:lnTo>
                      <a:pt x="17"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94" name="Freeform 411"/>
              <p:cNvSpPr>
                <a:spLocks/>
              </p:cNvSpPr>
              <p:nvPr/>
            </p:nvSpPr>
            <p:spPr bwMode="auto">
              <a:xfrm>
                <a:off x="2773" y="2114"/>
                <a:ext cx="17" cy="10"/>
              </a:xfrm>
              <a:custGeom>
                <a:avLst/>
                <a:gdLst>
                  <a:gd name="T0" fmla="*/ 17 w 17"/>
                  <a:gd name="T1" fmla="*/ 0 h 10"/>
                  <a:gd name="T2" fmla="*/ 0 w 17"/>
                  <a:gd name="T3" fmla="*/ 5 h 10"/>
                  <a:gd name="T4" fmla="*/ 8 w 17"/>
                  <a:gd name="T5" fmla="*/ 10 h 10"/>
                  <a:gd name="T6" fmla="*/ 17 w 17"/>
                  <a:gd name="T7" fmla="*/ 0 h 10"/>
                  <a:gd name="T8" fmla="*/ 0 60000 65536"/>
                  <a:gd name="T9" fmla="*/ 0 60000 65536"/>
                  <a:gd name="T10" fmla="*/ 0 60000 65536"/>
                  <a:gd name="T11" fmla="*/ 0 60000 65536"/>
                  <a:gd name="T12" fmla="*/ 0 w 17"/>
                  <a:gd name="T13" fmla="*/ 0 h 10"/>
                  <a:gd name="T14" fmla="*/ 17 w 17"/>
                  <a:gd name="T15" fmla="*/ 10 h 10"/>
                </a:gdLst>
                <a:ahLst/>
                <a:cxnLst>
                  <a:cxn ang="T8">
                    <a:pos x="T0" y="T1"/>
                  </a:cxn>
                  <a:cxn ang="T9">
                    <a:pos x="T2" y="T3"/>
                  </a:cxn>
                  <a:cxn ang="T10">
                    <a:pos x="T4" y="T5"/>
                  </a:cxn>
                  <a:cxn ang="T11">
                    <a:pos x="T6" y="T7"/>
                  </a:cxn>
                </a:cxnLst>
                <a:rect l="T12" t="T13" r="T14" b="T15"/>
                <a:pathLst>
                  <a:path w="17" h="10">
                    <a:moveTo>
                      <a:pt x="17" y="0"/>
                    </a:moveTo>
                    <a:lnTo>
                      <a:pt x="0" y="5"/>
                    </a:lnTo>
                    <a:lnTo>
                      <a:pt x="8" y="10"/>
                    </a:lnTo>
                    <a:lnTo>
                      <a:pt x="17"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0" name="Group 412"/>
            <p:cNvGrpSpPr>
              <a:grpSpLocks/>
            </p:cNvGrpSpPr>
            <p:nvPr/>
          </p:nvGrpSpPr>
          <p:grpSpPr bwMode="auto">
            <a:xfrm>
              <a:off x="4809078" y="3651088"/>
              <a:ext cx="37479" cy="38372"/>
              <a:chOff x="2690" y="2167"/>
              <a:chExt cx="24" cy="26"/>
            </a:xfrm>
          </p:grpSpPr>
          <p:sp>
            <p:nvSpPr>
              <p:cNvPr id="391" name="Freeform 413"/>
              <p:cNvSpPr>
                <a:spLocks/>
              </p:cNvSpPr>
              <p:nvPr/>
            </p:nvSpPr>
            <p:spPr bwMode="auto">
              <a:xfrm>
                <a:off x="2690" y="2167"/>
                <a:ext cx="24" cy="26"/>
              </a:xfrm>
              <a:custGeom>
                <a:avLst/>
                <a:gdLst>
                  <a:gd name="T0" fmla="*/ 24 w 24"/>
                  <a:gd name="T1" fmla="*/ 15 h 26"/>
                  <a:gd name="T2" fmla="*/ 21 w 24"/>
                  <a:gd name="T3" fmla="*/ 2 h 26"/>
                  <a:gd name="T4" fmla="*/ 4 w 24"/>
                  <a:gd name="T5" fmla="*/ 0 h 26"/>
                  <a:gd name="T6" fmla="*/ 4 w 24"/>
                  <a:gd name="T7" fmla="*/ 2 h 26"/>
                  <a:gd name="T8" fmla="*/ 20 w 24"/>
                  <a:gd name="T9" fmla="*/ 4 h 26"/>
                  <a:gd name="T10" fmla="*/ 9 w 24"/>
                  <a:gd name="T11" fmla="*/ 6 h 26"/>
                  <a:gd name="T12" fmla="*/ 0 w 24"/>
                  <a:gd name="T13" fmla="*/ 22 h 26"/>
                  <a:gd name="T14" fmla="*/ 20 w 24"/>
                  <a:gd name="T15" fmla="*/ 26 h 26"/>
                  <a:gd name="T16" fmla="*/ 24 w 24"/>
                  <a:gd name="T17" fmla="*/ 1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24" y="15"/>
                    </a:moveTo>
                    <a:lnTo>
                      <a:pt x="21" y="2"/>
                    </a:lnTo>
                    <a:lnTo>
                      <a:pt x="4" y="0"/>
                    </a:lnTo>
                    <a:lnTo>
                      <a:pt x="4" y="2"/>
                    </a:lnTo>
                    <a:lnTo>
                      <a:pt x="20" y="4"/>
                    </a:lnTo>
                    <a:lnTo>
                      <a:pt x="9" y="6"/>
                    </a:lnTo>
                    <a:lnTo>
                      <a:pt x="0" y="22"/>
                    </a:lnTo>
                    <a:lnTo>
                      <a:pt x="20" y="26"/>
                    </a:lnTo>
                    <a:lnTo>
                      <a:pt x="24" y="15"/>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92" name="Freeform 414"/>
              <p:cNvSpPr>
                <a:spLocks/>
              </p:cNvSpPr>
              <p:nvPr/>
            </p:nvSpPr>
            <p:spPr bwMode="auto">
              <a:xfrm>
                <a:off x="2690" y="2167"/>
                <a:ext cx="24" cy="26"/>
              </a:xfrm>
              <a:custGeom>
                <a:avLst/>
                <a:gdLst>
                  <a:gd name="T0" fmla="*/ 24 w 24"/>
                  <a:gd name="T1" fmla="*/ 15 h 26"/>
                  <a:gd name="T2" fmla="*/ 21 w 24"/>
                  <a:gd name="T3" fmla="*/ 2 h 26"/>
                  <a:gd name="T4" fmla="*/ 4 w 24"/>
                  <a:gd name="T5" fmla="*/ 0 h 26"/>
                  <a:gd name="T6" fmla="*/ 4 w 24"/>
                  <a:gd name="T7" fmla="*/ 2 h 26"/>
                  <a:gd name="T8" fmla="*/ 20 w 24"/>
                  <a:gd name="T9" fmla="*/ 4 h 26"/>
                  <a:gd name="T10" fmla="*/ 9 w 24"/>
                  <a:gd name="T11" fmla="*/ 6 h 26"/>
                  <a:gd name="T12" fmla="*/ 0 w 24"/>
                  <a:gd name="T13" fmla="*/ 22 h 26"/>
                  <a:gd name="T14" fmla="*/ 20 w 24"/>
                  <a:gd name="T15" fmla="*/ 26 h 26"/>
                  <a:gd name="T16" fmla="*/ 24 w 24"/>
                  <a:gd name="T17" fmla="*/ 15 h 2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26"/>
                  <a:gd name="T29" fmla="*/ 24 w 24"/>
                  <a:gd name="T30" fmla="*/ 26 h 2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26">
                    <a:moveTo>
                      <a:pt x="24" y="15"/>
                    </a:moveTo>
                    <a:lnTo>
                      <a:pt x="21" y="2"/>
                    </a:lnTo>
                    <a:lnTo>
                      <a:pt x="4" y="0"/>
                    </a:lnTo>
                    <a:lnTo>
                      <a:pt x="4" y="2"/>
                    </a:lnTo>
                    <a:lnTo>
                      <a:pt x="20" y="4"/>
                    </a:lnTo>
                    <a:lnTo>
                      <a:pt x="9" y="6"/>
                    </a:lnTo>
                    <a:lnTo>
                      <a:pt x="0" y="22"/>
                    </a:lnTo>
                    <a:lnTo>
                      <a:pt x="20" y="26"/>
                    </a:lnTo>
                    <a:lnTo>
                      <a:pt x="24" y="1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1" name="Group 415"/>
            <p:cNvGrpSpPr>
              <a:grpSpLocks/>
            </p:cNvGrpSpPr>
            <p:nvPr/>
          </p:nvGrpSpPr>
          <p:grpSpPr bwMode="auto">
            <a:xfrm>
              <a:off x="4904338" y="3612716"/>
              <a:ext cx="905752" cy="742351"/>
              <a:chOff x="2751" y="2141"/>
              <a:chExt cx="580" cy="503"/>
            </a:xfrm>
          </p:grpSpPr>
          <p:sp>
            <p:nvSpPr>
              <p:cNvPr id="389" name="Freeform 416"/>
              <p:cNvSpPr>
                <a:spLocks/>
              </p:cNvSpPr>
              <p:nvPr/>
            </p:nvSpPr>
            <p:spPr bwMode="auto">
              <a:xfrm>
                <a:off x="2751" y="2141"/>
                <a:ext cx="580" cy="503"/>
              </a:xfrm>
              <a:custGeom>
                <a:avLst/>
                <a:gdLst>
                  <a:gd name="T0" fmla="*/ 569 w 580"/>
                  <a:gd name="T1" fmla="*/ 314 h 503"/>
                  <a:gd name="T2" fmla="*/ 542 w 580"/>
                  <a:gd name="T3" fmla="*/ 267 h 503"/>
                  <a:gd name="T4" fmla="*/ 535 w 580"/>
                  <a:gd name="T5" fmla="*/ 244 h 503"/>
                  <a:gd name="T6" fmla="*/ 522 w 580"/>
                  <a:gd name="T7" fmla="*/ 207 h 503"/>
                  <a:gd name="T8" fmla="*/ 513 w 580"/>
                  <a:gd name="T9" fmla="*/ 178 h 503"/>
                  <a:gd name="T10" fmla="*/ 542 w 580"/>
                  <a:gd name="T11" fmla="*/ 151 h 503"/>
                  <a:gd name="T12" fmla="*/ 526 w 580"/>
                  <a:gd name="T13" fmla="*/ 101 h 503"/>
                  <a:gd name="T14" fmla="*/ 503 w 580"/>
                  <a:gd name="T15" fmla="*/ 45 h 503"/>
                  <a:gd name="T16" fmla="*/ 502 w 580"/>
                  <a:gd name="T17" fmla="*/ 42 h 503"/>
                  <a:gd name="T18" fmla="*/ 475 w 580"/>
                  <a:gd name="T19" fmla="*/ 17 h 503"/>
                  <a:gd name="T20" fmla="*/ 460 w 580"/>
                  <a:gd name="T21" fmla="*/ 15 h 503"/>
                  <a:gd name="T22" fmla="*/ 401 w 580"/>
                  <a:gd name="T23" fmla="*/ 25 h 503"/>
                  <a:gd name="T24" fmla="*/ 377 w 580"/>
                  <a:gd name="T25" fmla="*/ 26 h 503"/>
                  <a:gd name="T26" fmla="*/ 349 w 580"/>
                  <a:gd name="T27" fmla="*/ 28 h 503"/>
                  <a:gd name="T28" fmla="*/ 302 w 580"/>
                  <a:gd name="T29" fmla="*/ 25 h 503"/>
                  <a:gd name="T30" fmla="*/ 270 w 580"/>
                  <a:gd name="T31" fmla="*/ 40 h 503"/>
                  <a:gd name="T32" fmla="*/ 285 w 580"/>
                  <a:gd name="T33" fmla="*/ 28 h 503"/>
                  <a:gd name="T34" fmla="*/ 235 w 580"/>
                  <a:gd name="T35" fmla="*/ 32 h 503"/>
                  <a:gd name="T36" fmla="*/ 228 w 580"/>
                  <a:gd name="T37" fmla="*/ 4 h 503"/>
                  <a:gd name="T38" fmla="*/ 233 w 580"/>
                  <a:gd name="T39" fmla="*/ 3 h 503"/>
                  <a:gd name="T40" fmla="*/ 185 w 580"/>
                  <a:gd name="T41" fmla="*/ 0 h 503"/>
                  <a:gd name="T42" fmla="*/ 129 w 580"/>
                  <a:gd name="T43" fmla="*/ 25 h 503"/>
                  <a:gd name="T44" fmla="*/ 95 w 580"/>
                  <a:gd name="T45" fmla="*/ 54 h 503"/>
                  <a:gd name="T46" fmla="*/ 35 w 580"/>
                  <a:gd name="T47" fmla="*/ 75 h 503"/>
                  <a:gd name="T48" fmla="*/ 8 w 580"/>
                  <a:gd name="T49" fmla="*/ 91 h 503"/>
                  <a:gd name="T50" fmla="*/ 21 w 580"/>
                  <a:gd name="T51" fmla="*/ 101 h 503"/>
                  <a:gd name="T52" fmla="*/ 21 w 580"/>
                  <a:gd name="T53" fmla="*/ 128 h 503"/>
                  <a:gd name="T54" fmla="*/ 1 w 580"/>
                  <a:gd name="T55" fmla="*/ 108 h 503"/>
                  <a:gd name="T56" fmla="*/ 9 w 580"/>
                  <a:gd name="T57" fmla="*/ 160 h 503"/>
                  <a:gd name="T58" fmla="*/ 0 w 580"/>
                  <a:gd name="T59" fmla="*/ 189 h 503"/>
                  <a:gd name="T60" fmla="*/ 21 w 580"/>
                  <a:gd name="T61" fmla="*/ 232 h 503"/>
                  <a:gd name="T62" fmla="*/ 26 w 580"/>
                  <a:gd name="T63" fmla="*/ 276 h 503"/>
                  <a:gd name="T64" fmla="*/ 46 w 580"/>
                  <a:gd name="T65" fmla="*/ 313 h 503"/>
                  <a:gd name="T66" fmla="*/ 39 w 580"/>
                  <a:gd name="T67" fmla="*/ 366 h 503"/>
                  <a:gd name="T68" fmla="*/ 53 w 580"/>
                  <a:gd name="T69" fmla="*/ 355 h 503"/>
                  <a:gd name="T70" fmla="*/ 73 w 580"/>
                  <a:gd name="T71" fmla="*/ 375 h 503"/>
                  <a:gd name="T72" fmla="*/ 100 w 580"/>
                  <a:gd name="T73" fmla="*/ 380 h 503"/>
                  <a:gd name="T74" fmla="*/ 118 w 580"/>
                  <a:gd name="T75" fmla="*/ 387 h 503"/>
                  <a:gd name="T76" fmla="*/ 125 w 580"/>
                  <a:gd name="T77" fmla="*/ 400 h 503"/>
                  <a:gd name="T78" fmla="*/ 141 w 580"/>
                  <a:gd name="T79" fmla="*/ 422 h 503"/>
                  <a:gd name="T80" fmla="*/ 157 w 580"/>
                  <a:gd name="T81" fmla="*/ 425 h 503"/>
                  <a:gd name="T82" fmla="*/ 166 w 580"/>
                  <a:gd name="T83" fmla="*/ 405 h 503"/>
                  <a:gd name="T84" fmla="*/ 194 w 580"/>
                  <a:gd name="T85" fmla="*/ 417 h 503"/>
                  <a:gd name="T86" fmla="*/ 208 w 580"/>
                  <a:gd name="T87" fmla="*/ 409 h 503"/>
                  <a:gd name="T88" fmla="*/ 206 w 580"/>
                  <a:gd name="T89" fmla="*/ 423 h 503"/>
                  <a:gd name="T90" fmla="*/ 228 w 580"/>
                  <a:gd name="T91" fmla="*/ 437 h 503"/>
                  <a:gd name="T92" fmla="*/ 246 w 580"/>
                  <a:gd name="T93" fmla="*/ 442 h 503"/>
                  <a:gd name="T94" fmla="*/ 267 w 580"/>
                  <a:gd name="T95" fmla="*/ 460 h 503"/>
                  <a:gd name="T96" fmla="*/ 282 w 580"/>
                  <a:gd name="T97" fmla="*/ 478 h 503"/>
                  <a:gd name="T98" fmla="*/ 288 w 580"/>
                  <a:gd name="T99" fmla="*/ 478 h 503"/>
                  <a:gd name="T100" fmla="*/ 315 w 580"/>
                  <a:gd name="T101" fmla="*/ 471 h 503"/>
                  <a:gd name="T102" fmla="*/ 343 w 580"/>
                  <a:gd name="T103" fmla="*/ 494 h 503"/>
                  <a:gd name="T104" fmla="*/ 359 w 580"/>
                  <a:gd name="T105" fmla="*/ 503 h 503"/>
                  <a:gd name="T106" fmla="*/ 390 w 580"/>
                  <a:gd name="T107" fmla="*/ 480 h 503"/>
                  <a:gd name="T108" fmla="*/ 419 w 580"/>
                  <a:gd name="T109" fmla="*/ 473 h 503"/>
                  <a:gd name="T110" fmla="*/ 466 w 580"/>
                  <a:gd name="T111" fmla="*/ 475 h 503"/>
                  <a:gd name="T112" fmla="*/ 509 w 580"/>
                  <a:gd name="T113" fmla="*/ 496 h 503"/>
                  <a:gd name="T114" fmla="*/ 513 w 580"/>
                  <a:gd name="T115" fmla="*/ 496 h 503"/>
                  <a:gd name="T116" fmla="*/ 518 w 580"/>
                  <a:gd name="T117" fmla="*/ 481 h 503"/>
                  <a:gd name="T118" fmla="*/ 519 w 580"/>
                  <a:gd name="T119" fmla="*/ 435 h 503"/>
                  <a:gd name="T120" fmla="*/ 551 w 580"/>
                  <a:gd name="T121" fmla="*/ 384 h 503"/>
                  <a:gd name="T122" fmla="*/ 580 w 580"/>
                  <a:gd name="T123" fmla="*/ 348 h 503"/>
                  <a:gd name="T124" fmla="*/ 569 w 580"/>
                  <a:gd name="T125" fmla="*/ 314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0"/>
                  <a:gd name="T190" fmla="*/ 0 h 503"/>
                  <a:gd name="T191" fmla="*/ 580 w 580"/>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0" h="503">
                    <a:moveTo>
                      <a:pt x="569" y="314"/>
                    </a:moveTo>
                    <a:lnTo>
                      <a:pt x="542" y="267"/>
                    </a:lnTo>
                    <a:lnTo>
                      <a:pt x="535" y="244"/>
                    </a:lnTo>
                    <a:lnTo>
                      <a:pt x="522" y="207"/>
                    </a:lnTo>
                    <a:lnTo>
                      <a:pt x="513" y="178"/>
                    </a:lnTo>
                    <a:lnTo>
                      <a:pt x="542" y="151"/>
                    </a:lnTo>
                    <a:lnTo>
                      <a:pt x="526" y="101"/>
                    </a:lnTo>
                    <a:lnTo>
                      <a:pt x="503" y="45"/>
                    </a:lnTo>
                    <a:lnTo>
                      <a:pt x="502" y="42"/>
                    </a:lnTo>
                    <a:lnTo>
                      <a:pt x="475" y="17"/>
                    </a:lnTo>
                    <a:lnTo>
                      <a:pt x="460" y="15"/>
                    </a:lnTo>
                    <a:lnTo>
                      <a:pt x="401" y="25"/>
                    </a:lnTo>
                    <a:lnTo>
                      <a:pt x="377" y="26"/>
                    </a:lnTo>
                    <a:lnTo>
                      <a:pt x="349" y="28"/>
                    </a:lnTo>
                    <a:lnTo>
                      <a:pt x="302" y="25"/>
                    </a:lnTo>
                    <a:lnTo>
                      <a:pt x="270" y="40"/>
                    </a:lnTo>
                    <a:lnTo>
                      <a:pt x="285" y="28"/>
                    </a:lnTo>
                    <a:lnTo>
                      <a:pt x="235" y="32"/>
                    </a:lnTo>
                    <a:lnTo>
                      <a:pt x="228" y="4"/>
                    </a:lnTo>
                    <a:lnTo>
                      <a:pt x="233" y="3"/>
                    </a:lnTo>
                    <a:lnTo>
                      <a:pt x="185" y="0"/>
                    </a:lnTo>
                    <a:lnTo>
                      <a:pt x="129" y="25"/>
                    </a:lnTo>
                    <a:lnTo>
                      <a:pt x="95" y="54"/>
                    </a:lnTo>
                    <a:lnTo>
                      <a:pt x="35" y="75"/>
                    </a:lnTo>
                    <a:lnTo>
                      <a:pt x="8" y="91"/>
                    </a:lnTo>
                    <a:lnTo>
                      <a:pt x="21" y="101"/>
                    </a:lnTo>
                    <a:lnTo>
                      <a:pt x="21" y="128"/>
                    </a:lnTo>
                    <a:lnTo>
                      <a:pt x="1" y="108"/>
                    </a:lnTo>
                    <a:lnTo>
                      <a:pt x="9" y="160"/>
                    </a:lnTo>
                    <a:lnTo>
                      <a:pt x="0" y="189"/>
                    </a:lnTo>
                    <a:lnTo>
                      <a:pt x="21" y="232"/>
                    </a:lnTo>
                    <a:lnTo>
                      <a:pt x="26" y="276"/>
                    </a:lnTo>
                    <a:lnTo>
                      <a:pt x="46" y="313"/>
                    </a:lnTo>
                    <a:lnTo>
                      <a:pt x="39" y="366"/>
                    </a:lnTo>
                    <a:lnTo>
                      <a:pt x="53" y="355"/>
                    </a:lnTo>
                    <a:lnTo>
                      <a:pt x="73" y="375"/>
                    </a:lnTo>
                    <a:lnTo>
                      <a:pt x="100" y="380"/>
                    </a:lnTo>
                    <a:lnTo>
                      <a:pt x="118" y="387"/>
                    </a:lnTo>
                    <a:lnTo>
                      <a:pt x="125" y="400"/>
                    </a:lnTo>
                    <a:lnTo>
                      <a:pt x="141" y="422"/>
                    </a:lnTo>
                    <a:lnTo>
                      <a:pt x="157" y="425"/>
                    </a:lnTo>
                    <a:lnTo>
                      <a:pt x="166" y="405"/>
                    </a:lnTo>
                    <a:lnTo>
                      <a:pt x="194" y="417"/>
                    </a:lnTo>
                    <a:lnTo>
                      <a:pt x="208" y="409"/>
                    </a:lnTo>
                    <a:lnTo>
                      <a:pt x="206" y="423"/>
                    </a:lnTo>
                    <a:lnTo>
                      <a:pt x="228" y="437"/>
                    </a:lnTo>
                    <a:lnTo>
                      <a:pt x="246" y="442"/>
                    </a:lnTo>
                    <a:lnTo>
                      <a:pt x="267" y="460"/>
                    </a:lnTo>
                    <a:lnTo>
                      <a:pt x="282" y="478"/>
                    </a:lnTo>
                    <a:lnTo>
                      <a:pt x="288" y="478"/>
                    </a:lnTo>
                    <a:lnTo>
                      <a:pt x="315" y="471"/>
                    </a:lnTo>
                    <a:lnTo>
                      <a:pt x="343" y="494"/>
                    </a:lnTo>
                    <a:lnTo>
                      <a:pt x="359" y="503"/>
                    </a:lnTo>
                    <a:lnTo>
                      <a:pt x="390" y="480"/>
                    </a:lnTo>
                    <a:lnTo>
                      <a:pt x="419" y="473"/>
                    </a:lnTo>
                    <a:lnTo>
                      <a:pt x="466" y="475"/>
                    </a:lnTo>
                    <a:lnTo>
                      <a:pt x="509" y="496"/>
                    </a:lnTo>
                    <a:lnTo>
                      <a:pt x="513" y="496"/>
                    </a:lnTo>
                    <a:lnTo>
                      <a:pt x="518" y="481"/>
                    </a:lnTo>
                    <a:lnTo>
                      <a:pt x="519" y="435"/>
                    </a:lnTo>
                    <a:lnTo>
                      <a:pt x="551" y="384"/>
                    </a:lnTo>
                    <a:lnTo>
                      <a:pt x="580" y="348"/>
                    </a:lnTo>
                    <a:lnTo>
                      <a:pt x="569" y="31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90" name="Freeform 417"/>
              <p:cNvSpPr>
                <a:spLocks/>
              </p:cNvSpPr>
              <p:nvPr/>
            </p:nvSpPr>
            <p:spPr bwMode="auto">
              <a:xfrm>
                <a:off x="2751" y="2141"/>
                <a:ext cx="580" cy="503"/>
              </a:xfrm>
              <a:custGeom>
                <a:avLst/>
                <a:gdLst>
                  <a:gd name="T0" fmla="*/ 569 w 580"/>
                  <a:gd name="T1" fmla="*/ 314 h 503"/>
                  <a:gd name="T2" fmla="*/ 542 w 580"/>
                  <a:gd name="T3" fmla="*/ 267 h 503"/>
                  <a:gd name="T4" fmla="*/ 535 w 580"/>
                  <a:gd name="T5" fmla="*/ 244 h 503"/>
                  <a:gd name="T6" fmla="*/ 522 w 580"/>
                  <a:gd name="T7" fmla="*/ 207 h 503"/>
                  <a:gd name="T8" fmla="*/ 513 w 580"/>
                  <a:gd name="T9" fmla="*/ 178 h 503"/>
                  <a:gd name="T10" fmla="*/ 542 w 580"/>
                  <a:gd name="T11" fmla="*/ 151 h 503"/>
                  <a:gd name="T12" fmla="*/ 526 w 580"/>
                  <a:gd name="T13" fmla="*/ 101 h 503"/>
                  <a:gd name="T14" fmla="*/ 503 w 580"/>
                  <a:gd name="T15" fmla="*/ 45 h 503"/>
                  <a:gd name="T16" fmla="*/ 502 w 580"/>
                  <a:gd name="T17" fmla="*/ 42 h 503"/>
                  <a:gd name="T18" fmla="*/ 475 w 580"/>
                  <a:gd name="T19" fmla="*/ 17 h 503"/>
                  <a:gd name="T20" fmla="*/ 460 w 580"/>
                  <a:gd name="T21" fmla="*/ 15 h 503"/>
                  <a:gd name="T22" fmla="*/ 401 w 580"/>
                  <a:gd name="T23" fmla="*/ 25 h 503"/>
                  <a:gd name="T24" fmla="*/ 377 w 580"/>
                  <a:gd name="T25" fmla="*/ 26 h 503"/>
                  <a:gd name="T26" fmla="*/ 349 w 580"/>
                  <a:gd name="T27" fmla="*/ 28 h 503"/>
                  <a:gd name="T28" fmla="*/ 302 w 580"/>
                  <a:gd name="T29" fmla="*/ 25 h 503"/>
                  <a:gd name="T30" fmla="*/ 270 w 580"/>
                  <a:gd name="T31" fmla="*/ 40 h 503"/>
                  <a:gd name="T32" fmla="*/ 285 w 580"/>
                  <a:gd name="T33" fmla="*/ 28 h 503"/>
                  <a:gd name="T34" fmla="*/ 235 w 580"/>
                  <a:gd name="T35" fmla="*/ 32 h 503"/>
                  <a:gd name="T36" fmla="*/ 228 w 580"/>
                  <a:gd name="T37" fmla="*/ 4 h 503"/>
                  <a:gd name="T38" fmla="*/ 233 w 580"/>
                  <a:gd name="T39" fmla="*/ 3 h 503"/>
                  <a:gd name="T40" fmla="*/ 185 w 580"/>
                  <a:gd name="T41" fmla="*/ 0 h 503"/>
                  <a:gd name="T42" fmla="*/ 129 w 580"/>
                  <a:gd name="T43" fmla="*/ 25 h 503"/>
                  <a:gd name="T44" fmla="*/ 95 w 580"/>
                  <a:gd name="T45" fmla="*/ 54 h 503"/>
                  <a:gd name="T46" fmla="*/ 35 w 580"/>
                  <a:gd name="T47" fmla="*/ 75 h 503"/>
                  <a:gd name="T48" fmla="*/ 8 w 580"/>
                  <a:gd name="T49" fmla="*/ 91 h 503"/>
                  <a:gd name="T50" fmla="*/ 21 w 580"/>
                  <a:gd name="T51" fmla="*/ 101 h 503"/>
                  <a:gd name="T52" fmla="*/ 21 w 580"/>
                  <a:gd name="T53" fmla="*/ 128 h 503"/>
                  <a:gd name="T54" fmla="*/ 1 w 580"/>
                  <a:gd name="T55" fmla="*/ 108 h 503"/>
                  <a:gd name="T56" fmla="*/ 9 w 580"/>
                  <a:gd name="T57" fmla="*/ 160 h 503"/>
                  <a:gd name="T58" fmla="*/ 0 w 580"/>
                  <a:gd name="T59" fmla="*/ 189 h 503"/>
                  <a:gd name="T60" fmla="*/ 21 w 580"/>
                  <a:gd name="T61" fmla="*/ 232 h 503"/>
                  <a:gd name="T62" fmla="*/ 26 w 580"/>
                  <a:gd name="T63" fmla="*/ 276 h 503"/>
                  <a:gd name="T64" fmla="*/ 46 w 580"/>
                  <a:gd name="T65" fmla="*/ 313 h 503"/>
                  <a:gd name="T66" fmla="*/ 39 w 580"/>
                  <a:gd name="T67" fmla="*/ 366 h 503"/>
                  <a:gd name="T68" fmla="*/ 53 w 580"/>
                  <a:gd name="T69" fmla="*/ 355 h 503"/>
                  <a:gd name="T70" fmla="*/ 73 w 580"/>
                  <a:gd name="T71" fmla="*/ 375 h 503"/>
                  <a:gd name="T72" fmla="*/ 100 w 580"/>
                  <a:gd name="T73" fmla="*/ 380 h 503"/>
                  <a:gd name="T74" fmla="*/ 118 w 580"/>
                  <a:gd name="T75" fmla="*/ 387 h 503"/>
                  <a:gd name="T76" fmla="*/ 125 w 580"/>
                  <a:gd name="T77" fmla="*/ 400 h 503"/>
                  <a:gd name="T78" fmla="*/ 141 w 580"/>
                  <a:gd name="T79" fmla="*/ 422 h 503"/>
                  <a:gd name="T80" fmla="*/ 157 w 580"/>
                  <a:gd name="T81" fmla="*/ 425 h 503"/>
                  <a:gd name="T82" fmla="*/ 166 w 580"/>
                  <a:gd name="T83" fmla="*/ 405 h 503"/>
                  <a:gd name="T84" fmla="*/ 194 w 580"/>
                  <a:gd name="T85" fmla="*/ 417 h 503"/>
                  <a:gd name="T86" fmla="*/ 208 w 580"/>
                  <a:gd name="T87" fmla="*/ 409 h 503"/>
                  <a:gd name="T88" fmla="*/ 206 w 580"/>
                  <a:gd name="T89" fmla="*/ 423 h 503"/>
                  <a:gd name="T90" fmla="*/ 228 w 580"/>
                  <a:gd name="T91" fmla="*/ 437 h 503"/>
                  <a:gd name="T92" fmla="*/ 246 w 580"/>
                  <a:gd name="T93" fmla="*/ 442 h 503"/>
                  <a:gd name="T94" fmla="*/ 267 w 580"/>
                  <a:gd name="T95" fmla="*/ 460 h 503"/>
                  <a:gd name="T96" fmla="*/ 282 w 580"/>
                  <a:gd name="T97" fmla="*/ 478 h 503"/>
                  <a:gd name="T98" fmla="*/ 288 w 580"/>
                  <a:gd name="T99" fmla="*/ 478 h 503"/>
                  <a:gd name="T100" fmla="*/ 315 w 580"/>
                  <a:gd name="T101" fmla="*/ 471 h 503"/>
                  <a:gd name="T102" fmla="*/ 343 w 580"/>
                  <a:gd name="T103" fmla="*/ 494 h 503"/>
                  <a:gd name="T104" fmla="*/ 359 w 580"/>
                  <a:gd name="T105" fmla="*/ 503 h 503"/>
                  <a:gd name="T106" fmla="*/ 390 w 580"/>
                  <a:gd name="T107" fmla="*/ 480 h 503"/>
                  <a:gd name="T108" fmla="*/ 419 w 580"/>
                  <a:gd name="T109" fmla="*/ 473 h 503"/>
                  <a:gd name="T110" fmla="*/ 466 w 580"/>
                  <a:gd name="T111" fmla="*/ 475 h 503"/>
                  <a:gd name="T112" fmla="*/ 509 w 580"/>
                  <a:gd name="T113" fmla="*/ 496 h 503"/>
                  <a:gd name="T114" fmla="*/ 513 w 580"/>
                  <a:gd name="T115" fmla="*/ 496 h 503"/>
                  <a:gd name="T116" fmla="*/ 518 w 580"/>
                  <a:gd name="T117" fmla="*/ 481 h 503"/>
                  <a:gd name="T118" fmla="*/ 519 w 580"/>
                  <a:gd name="T119" fmla="*/ 435 h 503"/>
                  <a:gd name="T120" fmla="*/ 551 w 580"/>
                  <a:gd name="T121" fmla="*/ 384 h 503"/>
                  <a:gd name="T122" fmla="*/ 580 w 580"/>
                  <a:gd name="T123" fmla="*/ 348 h 503"/>
                  <a:gd name="T124" fmla="*/ 569 w 580"/>
                  <a:gd name="T125" fmla="*/ 314 h 50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80"/>
                  <a:gd name="T190" fmla="*/ 0 h 503"/>
                  <a:gd name="T191" fmla="*/ 580 w 580"/>
                  <a:gd name="T192" fmla="*/ 503 h 50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80" h="503">
                    <a:moveTo>
                      <a:pt x="569" y="314"/>
                    </a:moveTo>
                    <a:lnTo>
                      <a:pt x="542" y="267"/>
                    </a:lnTo>
                    <a:lnTo>
                      <a:pt x="535" y="244"/>
                    </a:lnTo>
                    <a:lnTo>
                      <a:pt x="522" y="207"/>
                    </a:lnTo>
                    <a:lnTo>
                      <a:pt x="513" y="178"/>
                    </a:lnTo>
                    <a:lnTo>
                      <a:pt x="542" y="151"/>
                    </a:lnTo>
                    <a:lnTo>
                      <a:pt x="526" y="101"/>
                    </a:lnTo>
                    <a:lnTo>
                      <a:pt x="503" y="45"/>
                    </a:lnTo>
                    <a:lnTo>
                      <a:pt x="502" y="42"/>
                    </a:lnTo>
                    <a:lnTo>
                      <a:pt x="475" y="17"/>
                    </a:lnTo>
                    <a:lnTo>
                      <a:pt x="460" y="15"/>
                    </a:lnTo>
                    <a:lnTo>
                      <a:pt x="401" y="25"/>
                    </a:lnTo>
                    <a:lnTo>
                      <a:pt x="377" y="26"/>
                    </a:lnTo>
                    <a:lnTo>
                      <a:pt x="349" y="28"/>
                    </a:lnTo>
                    <a:lnTo>
                      <a:pt x="302" y="25"/>
                    </a:lnTo>
                    <a:lnTo>
                      <a:pt x="270" y="40"/>
                    </a:lnTo>
                    <a:lnTo>
                      <a:pt x="285" y="28"/>
                    </a:lnTo>
                    <a:lnTo>
                      <a:pt x="235" y="32"/>
                    </a:lnTo>
                    <a:lnTo>
                      <a:pt x="228" y="4"/>
                    </a:lnTo>
                    <a:lnTo>
                      <a:pt x="233" y="3"/>
                    </a:lnTo>
                    <a:lnTo>
                      <a:pt x="185" y="0"/>
                    </a:lnTo>
                    <a:lnTo>
                      <a:pt x="129" y="25"/>
                    </a:lnTo>
                    <a:lnTo>
                      <a:pt x="95" y="54"/>
                    </a:lnTo>
                    <a:lnTo>
                      <a:pt x="35" y="75"/>
                    </a:lnTo>
                    <a:lnTo>
                      <a:pt x="8" y="91"/>
                    </a:lnTo>
                    <a:lnTo>
                      <a:pt x="21" y="101"/>
                    </a:lnTo>
                    <a:lnTo>
                      <a:pt x="21" y="128"/>
                    </a:lnTo>
                    <a:lnTo>
                      <a:pt x="1" y="108"/>
                    </a:lnTo>
                    <a:lnTo>
                      <a:pt x="9" y="160"/>
                    </a:lnTo>
                    <a:lnTo>
                      <a:pt x="0" y="189"/>
                    </a:lnTo>
                    <a:lnTo>
                      <a:pt x="21" y="232"/>
                    </a:lnTo>
                    <a:lnTo>
                      <a:pt x="26" y="276"/>
                    </a:lnTo>
                    <a:lnTo>
                      <a:pt x="46" y="313"/>
                    </a:lnTo>
                    <a:lnTo>
                      <a:pt x="39" y="366"/>
                    </a:lnTo>
                    <a:lnTo>
                      <a:pt x="53" y="355"/>
                    </a:lnTo>
                    <a:lnTo>
                      <a:pt x="73" y="375"/>
                    </a:lnTo>
                    <a:lnTo>
                      <a:pt x="100" y="380"/>
                    </a:lnTo>
                    <a:lnTo>
                      <a:pt x="118" y="387"/>
                    </a:lnTo>
                    <a:lnTo>
                      <a:pt x="125" y="400"/>
                    </a:lnTo>
                    <a:lnTo>
                      <a:pt x="141" y="422"/>
                    </a:lnTo>
                    <a:lnTo>
                      <a:pt x="157" y="425"/>
                    </a:lnTo>
                    <a:lnTo>
                      <a:pt x="166" y="405"/>
                    </a:lnTo>
                    <a:lnTo>
                      <a:pt x="194" y="417"/>
                    </a:lnTo>
                    <a:lnTo>
                      <a:pt x="208" y="409"/>
                    </a:lnTo>
                    <a:lnTo>
                      <a:pt x="206" y="423"/>
                    </a:lnTo>
                    <a:lnTo>
                      <a:pt x="228" y="437"/>
                    </a:lnTo>
                    <a:lnTo>
                      <a:pt x="246" y="442"/>
                    </a:lnTo>
                    <a:lnTo>
                      <a:pt x="267" y="460"/>
                    </a:lnTo>
                    <a:lnTo>
                      <a:pt x="282" y="478"/>
                    </a:lnTo>
                    <a:lnTo>
                      <a:pt x="288" y="478"/>
                    </a:lnTo>
                    <a:lnTo>
                      <a:pt x="315" y="471"/>
                    </a:lnTo>
                    <a:lnTo>
                      <a:pt x="343" y="494"/>
                    </a:lnTo>
                    <a:lnTo>
                      <a:pt x="359" y="503"/>
                    </a:lnTo>
                    <a:lnTo>
                      <a:pt x="390" y="480"/>
                    </a:lnTo>
                    <a:lnTo>
                      <a:pt x="419" y="473"/>
                    </a:lnTo>
                    <a:lnTo>
                      <a:pt x="466" y="475"/>
                    </a:lnTo>
                    <a:lnTo>
                      <a:pt x="509" y="496"/>
                    </a:lnTo>
                    <a:lnTo>
                      <a:pt x="513" y="496"/>
                    </a:lnTo>
                    <a:lnTo>
                      <a:pt x="518" y="481"/>
                    </a:lnTo>
                    <a:lnTo>
                      <a:pt x="519" y="435"/>
                    </a:lnTo>
                    <a:lnTo>
                      <a:pt x="551" y="384"/>
                    </a:lnTo>
                    <a:lnTo>
                      <a:pt x="580" y="348"/>
                    </a:lnTo>
                    <a:lnTo>
                      <a:pt x="569" y="31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2" name="Group 418"/>
            <p:cNvGrpSpPr>
              <a:grpSpLocks/>
            </p:cNvGrpSpPr>
            <p:nvPr/>
          </p:nvGrpSpPr>
          <p:grpSpPr bwMode="auto">
            <a:xfrm>
              <a:off x="4871544" y="3721929"/>
              <a:ext cx="32794" cy="29517"/>
              <a:chOff x="2730" y="2215"/>
              <a:chExt cx="21" cy="20"/>
            </a:xfrm>
          </p:grpSpPr>
          <p:sp>
            <p:nvSpPr>
              <p:cNvPr id="387" name="Freeform 419"/>
              <p:cNvSpPr>
                <a:spLocks/>
              </p:cNvSpPr>
              <p:nvPr/>
            </p:nvSpPr>
            <p:spPr bwMode="auto">
              <a:xfrm>
                <a:off x="2730" y="2215"/>
                <a:ext cx="21" cy="20"/>
              </a:xfrm>
              <a:custGeom>
                <a:avLst/>
                <a:gdLst>
                  <a:gd name="T0" fmla="*/ 3 w 21"/>
                  <a:gd name="T1" fmla="*/ 0 h 20"/>
                  <a:gd name="T2" fmla="*/ 0 w 21"/>
                  <a:gd name="T3" fmla="*/ 4 h 20"/>
                  <a:gd name="T4" fmla="*/ 9 w 21"/>
                  <a:gd name="T5" fmla="*/ 11 h 20"/>
                  <a:gd name="T6" fmla="*/ 7 w 21"/>
                  <a:gd name="T7" fmla="*/ 18 h 20"/>
                  <a:gd name="T8" fmla="*/ 9 w 21"/>
                  <a:gd name="T9" fmla="*/ 20 h 20"/>
                  <a:gd name="T10" fmla="*/ 21 w 21"/>
                  <a:gd name="T11" fmla="*/ 17 h 20"/>
                  <a:gd name="T12" fmla="*/ 3 w 21"/>
                  <a:gd name="T13" fmla="*/ 0 h 20"/>
                  <a:gd name="T14" fmla="*/ 0 60000 65536"/>
                  <a:gd name="T15" fmla="*/ 0 60000 65536"/>
                  <a:gd name="T16" fmla="*/ 0 60000 65536"/>
                  <a:gd name="T17" fmla="*/ 0 60000 65536"/>
                  <a:gd name="T18" fmla="*/ 0 60000 65536"/>
                  <a:gd name="T19" fmla="*/ 0 60000 65536"/>
                  <a:gd name="T20" fmla="*/ 0 60000 65536"/>
                  <a:gd name="T21" fmla="*/ 0 w 21"/>
                  <a:gd name="T22" fmla="*/ 0 h 20"/>
                  <a:gd name="T23" fmla="*/ 21 w 2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0">
                    <a:moveTo>
                      <a:pt x="3" y="0"/>
                    </a:moveTo>
                    <a:lnTo>
                      <a:pt x="0" y="4"/>
                    </a:lnTo>
                    <a:lnTo>
                      <a:pt x="9" y="11"/>
                    </a:lnTo>
                    <a:lnTo>
                      <a:pt x="7" y="18"/>
                    </a:lnTo>
                    <a:lnTo>
                      <a:pt x="9" y="20"/>
                    </a:lnTo>
                    <a:lnTo>
                      <a:pt x="21" y="17"/>
                    </a:lnTo>
                    <a:lnTo>
                      <a:pt x="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88" name="Freeform 420"/>
              <p:cNvSpPr>
                <a:spLocks/>
              </p:cNvSpPr>
              <p:nvPr/>
            </p:nvSpPr>
            <p:spPr bwMode="auto">
              <a:xfrm>
                <a:off x="2730" y="2215"/>
                <a:ext cx="21" cy="20"/>
              </a:xfrm>
              <a:custGeom>
                <a:avLst/>
                <a:gdLst>
                  <a:gd name="T0" fmla="*/ 3 w 21"/>
                  <a:gd name="T1" fmla="*/ 0 h 20"/>
                  <a:gd name="T2" fmla="*/ 0 w 21"/>
                  <a:gd name="T3" fmla="*/ 4 h 20"/>
                  <a:gd name="T4" fmla="*/ 9 w 21"/>
                  <a:gd name="T5" fmla="*/ 11 h 20"/>
                  <a:gd name="T6" fmla="*/ 7 w 21"/>
                  <a:gd name="T7" fmla="*/ 18 h 20"/>
                  <a:gd name="T8" fmla="*/ 9 w 21"/>
                  <a:gd name="T9" fmla="*/ 20 h 20"/>
                  <a:gd name="T10" fmla="*/ 21 w 21"/>
                  <a:gd name="T11" fmla="*/ 17 h 20"/>
                  <a:gd name="T12" fmla="*/ 3 w 21"/>
                  <a:gd name="T13" fmla="*/ 0 h 20"/>
                  <a:gd name="T14" fmla="*/ 0 60000 65536"/>
                  <a:gd name="T15" fmla="*/ 0 60000 65536"/>
                  <a:gd name="T16" fmla="*/ 0 60000 65536"/>
                  <a:gd name="T17" fmla="*/ 0 60000 65536"/>
                  <a:gd name="T18" fmla="*/ 0 60000 65536"/>
                  <a:gd name="T19" fmla="*/ 0 60000 65536"/>
                  <a:gd name="T20" fmla="*/ 0 60000 65536"/>
                  <a:gd name="T21" fmla="*/ 0 w 21"/>
                  <a:gd name="T22" fmla="*/ 0 h 20"/>
                  <a:gd name="T23" fmla="*/ 21 w 21"/>
                  <a:gd name="T24" fmla="*/ 20 h 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1" h="20">
                    <a:moveTo>
                      <a:pt x="3" y="0"/>
                    </a:moveTo>
                    <a:lnTo>
                      <a:pt x="0" y="4"/>
                    </a:lnTo>
                    <a:lnTo>
                      <a:pt x="9" y="11"/>
                    </a:lnTo>
                    <a:lnTo>
                      <a:pt x="7" y="18"/>
                    </a:lnTo>
                    <a:lnTo>
                      <a:pt x="9" y="20"/>
                    </a:lnTo>
                    <a:lnTo>
                      <a:pt x="21" y="17"/>
                    </a:lnTo>
                    <a:lnTo>
                      <a:pt x="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3" name="Group 421"/>
            <p:cNvGrpSpPr>
              <a:grpSpLocks/>
            </p:cNvGrpSpPr>
            <p:nvPr/>
          </p:nvGrpSpPr>
          <p:grpSpPr bwMode="auto">
            <a:xfrm>
              <a:off x="5074557" y="3285078"/>
              <a:ext cx="40603" cy="143157"/>
              <a:chOff x="2860" y="1919"/>
              <a:chExt cx="26" cy="97"/>
            </a:xfrm>
          </p:grpSpPr>
          <p:sp>
            <p:nvSpPr>
              <p:cNvPr id="385" name="Freeform 422"/>
              <p:cNvSpPr>
                <a:spLocks/>
              </p:cNvSpPr>
              <p:nvPr/>
            </p:nvSpPr>
            <p:spPr bwMode="auto">
              <a:xfrm>
                <a:off x="2860" y="1919"/>
                <a:ext cx="26" cy="97"/>
              </a:xfrm>
              <a:custGeom>
                <a:avLst/>
                <a:gdLst>
                  <a:gd name="T0" fmla="*/ 22 w 26"/>
                  <a:gd name="T1" fmla="*/ 20 h 97"/>
                  <a:gd name="T2" fmla="*/ 26 w 26"/>
                  <a:gd name="T3" fmla="*/ 12 h 97"/>
                  <a:gd name="T4" fmla="*/ 23 w 26"/>
                  <a:gd name="T5" fmla="*/ 0 h 97"/>
                  <a:gd name="T6" fmla="*/ 2 w 26"/>
                  <a:gd name="T7" fmla="*/ 45 h 97"/>
                  <a:gd name="T8" fmla="*/ 0 w 26"/>
                  <a:gd name="T9" fmla="*/ 97 h 97"/>
                  <a:gd name="T10" fmla="*/ 7 w 26"/>
                  <a:gd name="T11" fmla="*/ 75 h 97"/>
                  <a:gd name="T12" fmla="*/ 22 w 26"/>
                  <a:gd name="T13" fmla="*/ 20 h 97"/>
                  <a:gd name="T14" fmla="*/ 0 60000 65536"/>
                  <a:gd name="T15" fmla="*/ 0 60000 65536"/>
                  <a:gd name="T16" fmla="*/ 0 60000 65536"/>
                  <a:gd name="T17" fmla="*/ 0 60000 65536"/>
                  <a:gd name="T18" fmla="*/ 0 60000 65536"/>
                  <a:gd name="T19" fmla="*/ 0 60000 65536"/>
                  <a:gd name="T20" fmla="*/ 0 60000 65536"/>
                  <a:gd name="T21" fmla="*/ 0 w 26"/>
                  <a:gd name="T22" fmla="*/ 0 h 97"/>
                  <a:gd name="T23" fmla="*/ 26 w 2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97">
                    <a:moveTo>
                      <a:pt x="22" y="20"/>
                    </a:moveTo>
                    <a:lnTo>
                      <a:pt x="26" y="12"/>
                    </a:lnTo>
                    <a:lnTo>
                      <a:pt x="23" y="0"/>
                    </a:lnTo>
                    <a:lnTo>
                      <a:pt x="2" y="45"/>
                    </a:lnTo>
                    <a:lnTo>
                      <a:pt x="0" y="97"/>
                    </a:lnTo>
                    <a:lnTo>
                      <a:pt x="7" y="75"/>
                    </a:lnTo>
                    <a:lnTo>
                      <a:pt x="22" y="2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86" name="Freeform 423"/>
              <p:cNvSpPr>
                <a:spLocks/>
              </p:cNvSpPr>
              <p:nvPr/>
            </p:nvSpPr>
            <p:spPr bwMode="auto">
              <a:xfrm>
                <a:off x="2860" y="1919"/>
                <a:ext cx="26" cy="97"/>
              </a:xfrm>
              <a:custGeom>
                <a:avLst/>
                <a:gdLst>
                  <a:gd name="T0" fmla="*/ 22 w 26"/>
                  <a:gd name="T1" fmla="*/ 20 h 97"/>
                  <a:gd name="T2" fmla="*/ 26 w 26"/>
                  <a:gd name="T3" fmla="*/ 12 h 97"/>
                  <a:gd name="T4" fmla="*/ 23 w 26"/>
                  <a:gd name="T5" fmla="*/ 0 h 97"/>
                  <a:gd name="T6" fmla="*/ 2 w 26"/>
                  <a:gd name="T7" fmla="*/ 45 h 97"/>
                  <a:gd name="T8" fmla="*/ 0 w 26"/>
                  <a:gd name="T9" fmla="*/ 97 h 97"/>
                  <a:gd name="T10" fmla="*/ 7 w 26"/>
                  <a:gd name="T11" fmla="*/ 75 h 97"/>
                  <a:gd name="T12" fmla="*/ 22 w 26"/>
                  <a:gd name="T13" fmla="*/ 20 h 97"/>
                  <a:gd name="T14" fmla="*/ 0 60000 65536"/>
                  <a:gd name="T15" fmla="*/ 0 60000 65536"/>
                  <a:gd name="T16" fmla="*/ 0 60000 65536"/>
                  <a:gd name="T17" fmla="*/ 0 60000 65536"/>
                  <a:gd name="T18" fmla="*/ 0 60000 65536"/>
                  <a:gd name="T19" fmla="*/ 0 60000 65536"/>
                  <a:gd name="T20" fmla="*/ 0 60000 65536"/>
                  <a:gd name="T21" fmla="*/ 0 w 26"/>
                  <a:gd name="T22" fmla="*/ 0 h 97"/>
                  <a:gd name="T23" fmla="*/ 26 w 26"/>
                  <a:gd name="T24" fmla="*/ 97 h 9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6" h="97">
                    <a:moveTo>
                      <a:pt x="22" y="20"/>
                    </a:moveTo>
                    <a:lnTo>
                      <a:pt x="26" y="12"/>
                    </a:lnTo>
                    <a:lnTo>
                      <a:pt x="23" y="0"/>
                    </a:lnTo>
                    <a:lnTo>
                      <a:pt x="2" y="45"/>
                    </a:lnTo>
                    <a:lnTo>
                      <a:pt x="0" y="97"/>
                    </a:lnTo>
                    <a:lnTo>
                      <a:pt x="7" y="75"/>
                    </a:lnTo>
                    <a:lnTo>
                      <a:pt x="22" y="2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74" name="Group 424"/>
            <p:cNvGrpSpPr>
              <a:grpSpLocks/>
            </p:cNvGrpSpPr>
            <p:nvPr/>
          </p:nvGrpSpPr>
          <p:grpSpPr bwMode="auto">
            <a:xfrm>
              <a:off x="5204173" y="3181769"/>
              <a:ext cx="53096" cy="140205"/>
              <a:chOff x="2943" y="1849"/>
              <a:chExt cx="34" cy="95"/>
            </a:xfrm>
          </p:grpSpPr>
          <p:sp>
            <p:nvSpPr>
              <p:cNvPr id="383" name="Freeform 425"/>
              <p:cNvSpPr>
                <a:spLocks/>
              </p:cNvSpPr>
              <p:nvPr/>
            </p:nvSpPr>
            <p:spPr bwMode="auto">
              <a:xfrm>
                <a:off x="2943" y="1849"/>
                <a:ext cx="34" cy="95"/>
              </a:xfrm>
              <a:custGeom>
                <a:avLst/>
                <a:gdLst>
                  <a:gd name="T0" fmla="*/ 27 w 34"/>
                  <a:gd name="T1" fmla="*/ 29 h 95"/>
                  <a:gd name="T2" fmla="*/ 34 w 34"/>
                  <a:gd name="T3" fmla="*/ 20 h 95"/>
                  <a:gd name="T4" fmla="*/ 32 w 34"/>
                  <a:gd name="T5" fmla="*/ 0 h 95"/>
                  <a:gd name="T6" fmla="*/ 9 w 34"/>
                  <a:gd name="T7" fmla="*/ 23 h 95"/>
                  <a:gd name="T8" fmla="*/ 0 w 34"/>
                  <a:gd name="T9" fmla="*/ 71 h 95"/>
                  <a:gd name="T10" fmla="*/ 9 w 34"/>
                  <a:gd name="T11" fmla="*/ 95 h 95"/>
                  <a:gd name="T12" fmla="*/ 26 w 34"/>
                  <a:gd name="T13" fmla="*/ 58 h 95"/>
                  <a:gd name="T14" fmla="*/ 27 w 34"/>
                  <a:gd name="T15" fmla="*/ 29 h 9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95"/>
                  <a:gd name="T26" fmla="*/ 34 w 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95">
                    <a:moveTo>
                      <a:pt x="27" y="29"/>
                    </a:moveTo>
                    <a:lnTo>
                      <a:pt x="34" y="20"/>
                    </a:lnTo>
                    <a:lnTo>
                      <a:pt x="32" y="0"/>
                    </a:lnTo>
                    <a:lnTo>
                      <a:pt x="9" y="23"/>
                    </a:lnTo>
                    <a:lnTo>
                      <a:pt x="0" y="71"/>
                    </a:lnTo>
                    <a:lnTo>
                      <a:pt x="9" y="95"/>
                    </a:lnTo>
                    <a:lnTo>
                      <a:pt x="26" y="58"/>
                    </a:lnTo>
                    <a:lnTo>
                      <a:pt x="27" y="29"/>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84" name="Freeform 426"/>
              <p:cNvSpPr>
                <a:spLocks/>
              </p:cNvSpPr>
              <p:nvPr/>
            </p:nvSpPr>
            <p:spPr bwMode="auto">
              <a:xfrm>
                <a:off x="2943" y="1849"/>
                <a:ext cx="34" cy="95"/>
              </a:xfrm>
              <a:custGeom>
                <a:avLst/>
                <a:gdLst>
                  <a:gd name="T0" fmla="*/ 27 w 34"/>
                  <a:gd name="T1" fmla="*/ 29 h 95"/>
                  <a:gd name="T2" fmla="*/ 34 w 34"/>
                  <a:gd name="T3" fmla="*/ 20 h 95"/>
                  <a:gd name="T4" fmla="*/ 32 w 34"/>
                  <a:gd name="T5" fmla="*/ 0 h 95"/>
                  <a:gd name="T6" fmla="*/ 9 w 34"/>
                  <a:gd name="T7" fmla="*/ 23 h 95"/>
                  <a:gd name="T8" fmla="*/ 0 w 34"/>
                  <a:gd name="T9" fmla="*/ 71 h 95"/>
                  <a:gd name="T10" fmla="*/ 9 w 34"/>
                  <a:gd name="T11" fmla="*/ 95 h 95"/>
                  <a:gd name="T12" fmla="*/ 26 w 34"/>
                  <a:gd name="T13" fmla="*/ 58 h 95"/>
                  <a:gd name="T14" fmla="*/ 27 w 34"/>
                  <a:gd name="T15" fmla="*/ 29 h 95"/>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95"/>
                  <a:gd name="T26" fmla="*/ 34 w 34"/>
                  <a:gd name="T27" fmla="*/ 95 h 9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95">
                    <a:moveTo>
                      <a:pt x="27" y="29"/>
                    </a:moveTo>
                    <a:lnTo>
                      <a:pt x="34" y="20"/>
                    </a:lnTo>
                    <a:lnTo>
                      <a:pt x="32" y="0"/>
                    </a:lnTo>
                    <a:lnTo>
                      <a:pt x="9" y="23"/>
                    </a:lnTo>
                    <a:lnTo>
                      <a:pt x="0" y="71"/>
                    </a:lnTo>
                    <a:lnTo>
                      <a:pt x="9" y="95"/>
                    </a:lnTo>
                    <a:lnTo>
                      <a:pt x="26" y="58"/>
                    </a:lnTo>
                    <a:lnTo>
                      <a:pt x="27" y="29"/>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5" name="Group 427"/>
            <p:cNvGrpSpPr>
              <a:grpSpLocks/>
            </p:cNvGrpSpPr>
            <p:nvPr/>
          </p:nvGrpSpPr>
          <p:grpSpPr bwMode="auto">
            <a:xfrm>
              <a:off x="4682585" y="3155204"/>
              <a:ext cx="24986" cy="23614"/>
              <a:chOff x="2609" y="1831"/>
              <a:chExt cx="16" cy="16"/>
            </a:xfrm>
          </p:grpSpPr>
          <p:sp>
            <p:nvSpPr>
              <p:cNvPr id="381" name="Freeform 428"/>
              <p:cNvSpPr>
                <a:spLocks/>
              </p:cNvSpPr>
              <p:nvPr/>
            </p:nvSpPr>
            <p:spPr bwMode="auto">
              <a:xfrm>
                <a:off x="2609" y="1831"/>
                <a:ext cx="16" cy="16"/>
              </a:xfrm>
              <a:custGeom>
                <a:avLst/>
                <a:gdLst>
                  <a:gd name="T0" fmla="*/ 16 w 16"/>
                  <a:gd name="T1" fmla="*/ 0 h 16"/>
                  <a:gd name="T2" fmla="*/ 0 w 16"/>
                  <a:gd name="T3" fmla="*/ 11 h 16"/>
                  <a:gd name="T4" fmla="*/ 0 w 16"/>
                  <a:gd name="T5" fmla="*/ 16 h 16"/>
                  <a:gd name="T6" fmla="*/ 1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0"/>
                    </a:moveTo>
                    <a:lnTo>
                      <a:pt x="0" y="11"/>
                    </a:lnTo>
                    <a:lnTo>
                      <a:pt x="0" y="16"/>
                    </a:lnTo>
                    <a:lnTo>
                      <a:pt x="16"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82" name="Freeform 429"/>
              <p:cNvSpPr>
                <a:spLocks/>
              </p:cNvSpPr>
              <p:nvPr/>
            </p:nvSpPr>
            <p:spPr bwMode="auto">
              <a:xfrm>
                <a:off x="2609" y="1831"/>
                <a:ext cx="16" cy="16"/>
              </a:xfrm>
              <a:custGeom>
                <a:avLst/>
                <a:gdLst>
                  <a:gd name="T0" fmla="*/ 16 w 16"/>
                  <a:gd name="T1" fmla="*/ 0 h 16"/>
                  <a:gd name="T2" fmla="*/ 0 w 16"/>
                  <a:gd name="T3" fmla="*/ 11 h 16"/>
                  <a:gd name="T4" fmla="*/ 0 w 16"/>
                  <a:gd name="T5" fmla="*/ 16 h 16"/>
                  <a:gd name="T6" fmla="*/ 16 w 16"/>
                  <a:gd name="T7" fmla="*/ 0 h 16"/>
                  <a:gd name="T8" fmla="*/ 0 60000 65536"/>
                  <a:gd name="T9" fmla="*/ 0 60000 65536"/>
                  <a:gd name="T10" fmla="*/ 0 60000 65536"/>
                  <a:gd name="T11" fmla="*/ 0 60000 65536"/>
                  <a:gd name="T12" fmla="*/ 0 w 16"/>
                  <a:gd name="T13" fmla="*/ 0 h 16"/>
                  <a:gd name="T14" fmla="*/ 16 w 16"/>
                  <a:gd name="T15" fmla="*/ 16 h 16"/>
                </a:gdLst>
                <a:ahLst/>
                <a:cxnLst>
                  <a:cxn ang="T8">
                    <a:pos x="T0" y="T1"/>
                  </a:cxn>
                  <a:cxn ang="T9">
                    <a:pos x="T2" y="T3"/>
                  </a:cxn>
                  <a:cxn ang="T10">
                    <a:pos x="T4" y="T5"/>
                  </a:cxn>
                  <a:cxn ang="T11">
                    <a:pos x="T6" y="T7"/>
                  </a:cxn>
                </a:cxnLst>
                <a:rect l="T12" t="T13" r="T14" b="T15"/>
                <a:pathLst>
                  <a:path w="16" h="16">
                    <a:moveTo>
                      <a:pt x="16" y="0"/>
                    </a:moveTo>
                    <a:lnTo>
                      <a:pt x="0" y="11"/>
                    </a:lnTo>
                    <a:lnTo>
                      <a:pt x="0" y="16"/>
                    </a:lnTo>
                    <a:lnTo>
                      <a:pt x="16"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7" name="Group 433"/>
            <p:cNvGrpSpPr>
              <a:grpSpLocks/>
            </p:cNvGrpSpPr>
            <p:nvPr/>
          </p:nvGrpSpPr>
          <p:grpSpPr bwMode="auto">
            <a:xfrm>
              <a:off x="5439981" y="3106501"/>
              <a:ext cx="584054" cy="312879"/>
              <a:chOff x="3094" y="1798"/>
              <a:chExt cx="374" cy="212"/>
            </a:xfrm>
          </p:grpSpPr>
          <p:sp>
            <p:nvSpPr>
              <p:cNvPr id="377" name="Freeform 434"/>
              <p:cNvSpPr>
                <a:spLocks/>
              </p:cNvSpPr>
              <p:nvPr/>
            </p:nvSpPr>
            <p:spPr bwMode="auto">
              <a:xfrm>
                <a:off x="3094" y="1798"/>
                <a:ext cx="374" cy="212"/>
              </a:xfrm>
              <a:custGeom>
                <a:avLst/>
                <a:gdLst>
                  <a:gd name="T0" fmla="*/ 345 w 374"/>
                  <a:gd name="T1" fmla="*/ 90 h 212"/>
                  <a:gd name="T2" fmla="*/ 331 w 374"/>
                  <a:gd name="T3" fmla="*/ 68 h 212"/>
                  <a:gd name="T4" fmla="*/ 314 w 374"/>
                  <a:gd name="T5" fmla="*/ 32 h 212"/>
                  <a:gd name="T6" fmla="*/ 314 w 374"/>
                  <a:gd name="T7" fmla="*/ 28 h 212"/>
                  <a:gd name="T8" fmla="*/ 260 w 374"/>
                  <a:gd name="T9" fmla="*/ 37 h 212"/>
                  <a:gd name="T10" fmla="*/ 221 w 374"/>
                  <a:gd name="T11" fmla="*/ 14 h 212"/>
                  <a:gd name="T12" fmla="*/ 188 w 374"/>
                  <a:gd name="T13" fmla="*/ 0 h 212"/>
                  <a:gd name="T14" fmla="*/ 160 w 374"/>
                  <a:gd name="T15" fmla="*/ 16 h 212"/>
                  <a:gd name="T16" fmla="*/ 151 w 374"/>
                  <a:gd name="T17" fmla="*/ 25 h 212"/>
                  <a:gd name="T18" fmla="*/ 161 w 374"/>
                  <a:gd name="T19" fmla="*/ 77 h 212"/>
                  <a:gd name="T20" fmla="*/ 134 w 374"/>
                  <a:gd name="T21" fmla="*/ 112 h 212"/>
                  <a:gd name="T22" fmla="*/ 101 w 374"/>
                  <a:gd name="T23" fmla="*/ 90 h 212"/>
                  <a:gd name="T24" fmla="*/ 65 w 374"/>
                  <a:gd name="T25" fmla="*/ 53 h 212"/>
                  <a:gd name="T26" fmla="*/ 42 w 374"/>
                  <a:gd name="T27" fmla="*/ 64 h 212"/>
                  <a:gd name="T28" fmla="*/ 13 w 374"/>
                  <a:gd name="T29" fmla="*/ 100 h 212"/>
                  <a:gd name="T30" fmla="*/ 0 w 374"/>
                  <a:gd name="T31" fmla="*/ 149 h 212"/>
                  <a:gd name="T32" fmla="*/ 0 w 374"/>
                  <a:gd name="T33" fmla="*/ 173 h 212"/>
                  <a:gd name="T34" fmla="*/ 1 w 374"/>
                  <a:gd name="T35" fmla="*/ 199 h 212"/>
                  <a:gd name="T36" fmla="*/ 7 w 374"/>
                  <a:gd name="T37" fmla="*/ 212 h 212"/>
                  <a:gd name="T38" fmla="*/ 28 w 374"/>
                  <a:gd name="T39" fmla="*/ 191 h 212"/>
                  <a:gd name="T40" fmla="*/ 74 w 374"/>
                  <a:gd name="T41" fmla="*/ 174 h 212"/>
                  <a:gd name="T42" fmla="*/ 109 w 374"/>
                  <a:gd name="T43" fmla="*/ 177 h 212"/>
                  <a:gd name="T44" fmla="*/ 151 w 374"/>
                  <a:gd name="T45" fmla="*/ 170 h 212"/>
                  <a:gd name="T46" fmla="*/ 184 w 374"/>
                  <a:gd name="T47" fmla="*/ 166 h 212"/>
                  <a:gd name="T48" fmla="*/ 210 w 374"/>
                  <a:gd name="T49" fmla="*/ 170 h 212"/>
                  <a:gd name="T50" fmla="*/ 260 w 374"/>
                  <a:gd name="T51" fmla="*/ 184 h 212"/>
                  <a:gd name="T52" fmla="*/ 298 w 374"/>
                  <a:gd name="T53" fmla="*/ 207 h 212"/>
                  <a:gd name="T54" fmla="*/ 327 w 374"/>
                  <a:gd name="T55" fmla="*/ 187 h 212"/>
                  <a:gd name="T56" fmla="*/ 347 w 374"/>
                  <a:gd name="T57" fmla="*/ 187 h 212"/>
                  <a:gd name="T58" fmla="*/ 374 w 374"/>
                  <a:gd name="T59" fmla="*/ 137 h 212"/>
                  <a:gd name="T60" fmla="*/ 368 w 374"/>
                  <a:gd name="T61" fmla="*/ 133 h 212"/>
                  <a:gd name="T62" fmla="*/ 345 w 374"/>
                  <a:gd name="T63" fmla="*/ 9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212"/>
                  <a:gd name="T98" fmla="*/ 374 w 374"/>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212">
                    <a:moveTo>
                      <a:pt x="345" y="90"/>
                    </a:moveTo>
                    <a:lnTo>
                      <a:pt x="331" y="68"/>
                    </a:lnTo>
                    <a:lnTo>
                      <a:pt x="314" y="32"/>
                    </a:lnTo>
                    <a:lnTo>
                      <a:pt x="314" y="28"/>
                    </a:lnTo>
                    <a:lnTo>
                      <a:pt x="260" y="37"/>
                    </a:lnTo>
                    <a:lnTo>
                      <a:pt x="221" y="14"/>
                    </a:lnTo>
                    <a:lnTo>
                      <a:pt x="188" y="0"/>
                    </a:lnTo>
                    <a:lnTo>
                      <a:pt x="160" y="16"/>
                    </a:lnTo>
                    <a:lnTo>
                      <a:pt x="151" y="25"/>
                    </a:lnTo>
                    <a:lnTo>
                      <a:pt x="161" y="77"/>
                    </a:lnTo>
                    <a:lnTo>
                      <a:pt x="134" y="112"/>
                    </a:lnTo>
                    <a:lnTo>
                      <a:pt x="101" y="90"/>
                    </a:lnTo>
                    <a:lnTo>
                      <a:pt x="65" y="53"/>
                    </a:lnTo>
                    <a:lnTo>
                      <a:pt x="42" y="64"/>
                    </a:lnTo>
                    <a:lnTo>
                      <a:pt x="13" y="100"/>
                    </a:lnTo>
                    <a:lnTo>
                      <a:pt x="0" y="149"/>
                    </a:lnTo>
                    <a:lnTo>
                      <a:pt x="0" y="173"/>
                    </a:lnTo>
                    <a:lnTo>
                      <a:pt x="1" y="199"/>
                    </a:lnTo>
                    <a:lnTo>
                      <a:pt x="7" y="212"/>
                    </a:lnTo>
                    <a:lnTo>
                      <a:pt x="28" y="191"/>
                    </a:lnTo>
                    <a:lnTo>
                      <a:pt x="74" y="174"/>
                    </a:lnTo>
                    <a:lnTo>
                      <a:pt x="109" y="177"/>
                    </a:lnTo>
                    <a:lnTo>
                      <a:pt x="151" y="170"/>
                    </a:lnTo>
                    <a:lnTo>
                      <a:pt x="184" y="166"/>
                    </a:lnTo>
                    <a:lnTo>
                      <a:pt x="210" y="170"/>
                    </a:lnTo>
                    <a:lnTo>
                      <a:pt x="260" y="184"/>
                    </a:lnTo>
                    <a:lnTo>
                      <a:pt x="298" y="207"/>
                    </a:lnTo>
                    <a:lnTo>
                      <a:pt x="327" y="187"/>
                    </a:lnTo>
                    <a:lnTo>
                      <a:pt x="347" y="187"/>
                    </a:lnTo>
                    <a:lnTo>
                      <a:pt x="374" y="137"/>
                    </a:lnTo>
                    <a:lnTo>
                      <a:pt x="368" y="133"/>
                    </a:lnTo>
                    <a:lnTo>
                      <a:pt x="345" y="9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78" name="Freeform 435"/>
              <p:cNvSpPr>
                <a:spLocks/>
              </p:cNvSpPr>
              <p:nvPr/>
            </p:nvSpPr>
            <p:spPr bwMode="auto">
              <a:xfrm>
                <a:off x="3094" y="1798"/>
                <a:ext cx="374" cy="212"/>
              </a:xfrm>
              <a:custGeom>
                <a:avLst/>
                <a:gdLst>
                  <a:gd name="T0" fmla="*/ 345 w 374"/>
                  <a:gd name="T1" fmla="*/ 90 h 212"/>
                  <a:gd name="T2" fmla="*/ 331 w 374"/>
                  <a:gd name="T3" fmla="*/ 68 h 212"/>
                  <a:gd name="T4" fmla="*/ 314 w 374"/>
                  <a:gd name="T5" fmla="*/ 32 h 212"/>
                  <a:gd name="T6" fmla="*/ 314 w 374"/>
                  <a:gd name="T7" fmla="*/ 28 h 212"/>
                  <a:gd name="T8" fmla="*/ 260 w 374"/>
                  <a:gd name="T9" fmla="*/ 37 h 212"/>
                  <a:gd name="T10" fmla="*/ 221 w 374"/>
                  <a:gd name="T11" fmla="*/ 14 h 212"/>
                  <a:gd name="T12" fmla="*/ 188 w 374"/>
                  <a:gd name="T13" fmla="*/ 0 h 212"/>
                  <a:gd name="T14" fmla="*/ 160 w 374"/>
                  <a:gd name="T15" fmla="*/ 16 h 212"/>
                  <a:gd name="T16" fmla="*/ 151 w 374"/>
                  <a:gd name="T17" fmla="*/ 25 h 212"/>
                  <a:gd name="T18" fmla="*/ 161 w 374"/>
                  <a:gd name="T19" fmla="*/ 77 h 212"/>
                  <a:gd name="T20" fmla="*/ 134 w 374"/>
                  <a:gd name="T21" fmla="*/ 112 h 212"/>
                  <a:gd name="T22" fmla="*/ 101 w 374"/>
                  <a:gd name="T23" fmla="*/ 90 h 212"/>
                  <a:gd name="T24" fmla="*/ 65 w 374"/>
                  <a:gd name="T25" fmla="*/ 53 h 212"/>
                  <a:gd name="T26" fmla="*/ 42 w 374"/>
                  <a:gd name="T27" fmla="*/ 64 h 212"/>
                  <a:gd name="T28" fmla="*/ 13 w 374"/>
                  <a:gd name="T29" fmla="*/ 100 h 212"/>
                  <a:gd name="T30" fmla="*/ 0 w 374"/>
                  <a:gd name="T31" fmla="*/ 149 h 212"/>
                  <a:gd name="T32" fmla="*/ 0 w 374"/>
                  <a:gd name="T33" fmla="*/ 173 h 212"/>
                  <a:gd name="T34" fmla="*/ 1 w 374"/>
                  <a:gd name="T35" fmla="*/ 199 h 212"/>
                  <a:gd name="T36" fmla="*/ 7 w 374"/>
                  <a:gd name="T37" fmla="*/ 212 h 212"/>
                  <a:gd name="T38" fmla="*/ 28 w 374"/>
                  <a:gd name="T39" fmla="*/ 191 h 212"/>
                  <a:gd name="T40" fmla="*/ 74 w 374"/>
                  <a:gd name="T41" fmla="*/ 174 h 212"/>
                  <a:gd name="T42" fmla="*/ 109 w 374"/>
                  <a:gd name="T43" fmla="*/ 177 h 212"/>
                  <a:gd name="T44" fmla="*/ 151 w 374"/>
                  <a:gd name="T45" fmla="*/ 170 h 212"/>
                  <a:gd name="T46" fmla="*/ 184 w 374"/>
                  <a:gd name="T47" fmla="*/ 166 h 212"/>
                  <a:gd name="T48" fmla="*/ 210 w 374"/>
                  <a:gd name="T49" fmla="*/ 170 h 212"/>
                  <a:gd name="T50" fmla="*/ 260 w 374"/>
                  <a:gd name="T51" fmla="*/ 184 h 212"/>
                  <a:gd name="T52" fmla="*/ 298 w 374"/>
                  <a:gd name="T53" fmla="*/ 207 h 212"/>
                  <a:gd name="T54" fmla="*/ 327 w 374"/>
                  <a:gd name="T55" fmla="*/ 187 h 212"/>
                  <a:gd name="T56" fmla="*/ 347 w 374"/>
                  <a:gd name="T57" fmla="*/ 187 h 212"/>
                  <a:gd name="T58" fmla="*/ 374 w 374"/>
                  <a:gd name="T59" fmla="*/ 137 h 212"/>
                  <a:gd name="T60" fmla="*/ 368 w 374"/>
                  <a:gd name="T61" fmla="*/ 133 h 212"/>
                  <a:gd name="T62" fmla="*/ 345 w 374"/>
                  <a:gd name="T63" fmla="*/ 90 h 21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74"/>
                  <a:gd name="T97" fmla="*/ 0 h 212"/>
                  <a:gd name="T98" fmla="*/ 374 w 374"/>
                  <a:gd name="T99" fmla="*/ 212 h 212"/>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74" h="212">
                    <a:moveTo>
                      <a:pt x="345" y="90"/>
                    </a:moveTo>
                    <a:lnTo>
                      <a:pt x="331" y="68"/>
                    </a:lnTo>
                    <a:lnTo>
                      <a:pt x="314" y="32"/>
                    </a:lnTo>
                    <a:lnTo>
                      <a:pt x="314" y="28"/>
                    </a:lnTo>
                    <a:lnTo>
                      <a:pt x="260" y="37"/>
                    </a:lnTo>
                    <a:lnTo>
                      <a:pt x="221" y="14"/>
                    </a:lnTo>
                    <a:lnTo>
                      <a:pt x="188" y="0"/>
                    </a:lnTo>
                    <a:lnTo>
                      <a:pt x="160" y="16"/>
                    </a:lnTo>
                    <a:lnTo>
                      <a:pt x="151" y="25"/>
                    </a:lnTo>
                    <a:lnTo>
                      <a:pt x="161" y="77"/>
                    </a:lnTo>
                    <a:lnTo>
                      <a:pt x="134" y="112"/>
                    </a:lnTo>
                    <a:lnTo>
                      <a:pt x="101" y="90"/>
                    </a:lnTo>
                    <a:lnTo>
                      <a:pt x="65" y="53"/>
                    </a:lnTo>
                    <a:lnTo>
                      <a:pt x="42" y="64"/>
                    </a:lnTo>
                    <a:lnTo>
                      <a:pt x="13" y="100"/>
                    </a:lnTo>
                    <a:lnTo>
                      <a:pt x="0" y="149"/>
                    </a:lnTo>
                    <a:lnTo>
                      <a:pt x="0" y="173"/>
                    </a:lnTo>
                    <a:lnTo>
                      <a:pt x="1" y="199"/>
                    </a:lnTo>
                    <a:lnTo>
                      <a:pt x="7" y="212"/>
                    </a:lnTo>
                    <a:lnTo>
                      <a:pt x="28" y="191"/>
                    </a:lnTo>
                    <a:lnTo>
                      <a:pt x="74" y="174"/>
                    </a:lnTo>
                    <a:lnTo>
                      <a:pt x="109" y="177"/>
                    </a:lnTo>
                    <a:lnTo>
                      <a:pt x="151" y="170"/>
                    </a:lnTo>
                    <a:lnTo>
                      <a:pt x="184" y="166"/>
                    </a:lnTo>
                    <a:lnTo>
                      <a:pt x="210" y="170"/>
                    </a:lnTo>
                    <a:lnTo>
                      <a:pt x="260" y="184"/>
                    </a:lnTo>
                    <a:lnTo>
                      <a:pt x="298" y="207"/>
                    </a:lnTo>
                    <a:lnTo>
                      <a:pt x="327" y="187"/>
                    </a:lnTo>
                    <a:lnTo>
                      <a:pt x="347" y="187"/>
                    </a:lnTo>
                    <a:lnTo>
                      <a:pt x="374" y="137"/>
                    </a:lnTo>
                    <a:lnTo>
                      <a:pt x="368" y="133"/>
                    </a:lnTo>
                    <a:lnTo>
                      <a:pt x="345" y="9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8" name="Group 436"/>
            <p:cNvGrpSpPr>
              <a:grpSpLocks/>
            </p:cNvGrpSpPr>
            <p:nvPr/>
          </p:nvGrpSpPr>
          <p:grpSpPr bwMode="auto">
            <a:xfrm>
              <a:off x="5474337" y="3069604"/>
              <a:ext cx="99945" cy="73792"/>
              <a:chOff x="3116" y="1773"/>
              <a:chExt cx="64" cy="50"/>
            </a:xfrm>
          </p:grpSpPr>
          <p:sp>
            <p:nvSpPr>
              <p:cNvPr id="375" name="Freeform 437"/>
              <p:cNvSpPr>
                <a:spLocks/>
              </p:cNvSpPr>
              <p:nvPr/>
            </p:nvSpPr>
            <p:spPr bwMode="auto">
              <a:xfrm>
                <a:off x="3116" y="1773"/>
                <a:ext cx="64" cy="50"/>
              </a:xfrm>
              <a:custGeom>
                <a:avLst/>
                <a:gdLst>
                  <a:gd name="T0" fmla="*/ 64 w 64"/>
                  <a:gd name="T1" fmla="*/ 0 h 50"/>
                  <a:gd name="T2" fmla="*/ 20 w 64"/>
                  <a:gd name="T3" fmla="*/ 0 h 50"/>
                  <a:gd name="T4" fmla="*/ 0 w 64"/>
                  <a:gd name="T5" fmla="*/ 12 h 50"/>
                  <a:gd name="T6" fmla="*/ 6 w 64"/>
                  <a:gd name="T7" fmla="*/ 18 h 50"/>
                  <a:gd name="T8" fmla="*/ 20 w 64"/>
                  <a:gd name="T9" fmla="*/ 48 h 50"/>
                  <a:gd name="T10" fmla="*/ 20 w 64"/>
                  <a:gd name="T11" fmla="*/ 50 h 50"/>
                  <a:gd name="T12" fmla="*/ 42 w 64"/>
                  <a:gd name="T13" fmla="*/ 30 h 50"/>
                  <a:gd name="T14" fmla="*/ 54 w 64"/>
                  <a:gd name="T15" fmla="*/ 16 h 50"/>
                  <a:gd name="T16" fmla="*/ 64 w 6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0"/>
                  <a:gd name="T29" fmla="*/ 64 w 6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0">
                    <a:moveTo>
                      <a:pt x="64" y="0"/>
                    </a:moveTo>
                    <a:lnTo>
                      <a:pt x="20" y="0"/>
                    </a:lnTo>
                    <a:lnTo>
                      <a:pt x="0" y="12"/>
                    </a:lnTo>
                    <a:lnTo>
                      <a:pt x="6" y="18"/>
                    </a:lnTo>
                    <a:lnTo>
                      <a:pt x="20" y="48"/>
                    </a:lnTo>
                    <a:lnTo>
                      <a:pt x="20" y="50"/>
                    </a:lnTo>
                    <a:lnTo>
                      <a:pt x="42" y="30"/>
                    </a:lnTo>
                    <a:lnTo>
                      <a:pt x="54" y="16"/>
                    </a:lnTo>
                    <a:lnTo>
                      <a:pt x="64"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76" name="Freeform 438"/>
              <p:cNvSpPr>
                <a:spLocks/>
              </p:cNvSpPr>
              <p:nvPr/>
            </p:nvSpPr>
            <p:spPr bwMode="auto">
              <a:xfrm>
                <a:off x="3116" y="1773"/>
                <a:ext cx="64" cy="50"/>
              </a:xfrm>
              <a:custGeom>
                <a:avLst/>
                <a:gdLst>
                  <a:gd name="T0" fmla="*/ 64 w 64"/>
                  <a:gd name="T1" fmla="*/ 0 h 50"/>
                  <a:gd name="T2" fmla="*/ 20 w 64"/>
                  <a:gd name="T3" fmla="*/ 0 h 50"/>
                  <a:gd name="T4" fmla="*/ 0 w 64"/>
                  <a:gd name="T5" fmla="*/ 12 h 50"/>
                  <a:gd name="T6" fmla="*/ 6 w 64"/>
                  <a:gd name="T7" fmla="*/ 18 h 50"/>
                  <a:gd name="T8" fmla="*/ 20 w 64"/>
                  <a:gd name="T9" fmla="*/ 48 h 50"/>
                  <a:gd name="T10" fmla="*/ 20 w 64"/>
                  <a:gd name="T11" fmla="*/ 50 h 50"/>
                  <a:gd name="T12" fmla="*/ 42 w 64"/>
                  <a:gd name="T13" fmla="*/ 30 h 50"/>
                  <a:gd name="T14" fmla="*/ 54 w 64"/>
                  <a:gd name="T15" fmla="*/ 16 h 50"/>
                  <a:gd name="T16" fmla="*/ 64 w 64"/>
                  <a:gd name="T17" fmla="*/ 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4"/>
                  <a:gd name="T28" fmla="*/ 0 h 50"/>
                  <a:gd name="T29" fmla="*/ 64 w 64"/>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4" h="50">
                    <a:moveTo>
                      <a:pt x="64" y="0"/>
                    </a:moveTo>
                    <a:lnTo>
                      <a:pt x="20" y="0"/>
                    </a:lnTo>
                    <a:lnTo>
                      <a:pt x="0" y="12"/>
                    </a:lnTo>
                    <a:lnTo>
                      <a:pt x="6" y="18"/>
                    </a:lnTo>
                    <a:lnTo>
                      <a:pt x="20" y="48"/>
                    </a:lnTo>
                    <a:lnTo>
                      <a:pt x="20" y="50"/>
                    </a:lnTo>
                    <a:lnTo>
                      <a:pt x="42" y="30"/>
                    </a:lnTo>
                    <a:lnTo>
                      <a:pt x="54" y="16"/>
                    </a:lnTo>
                    <a:lnTo>
                      <a:pt x="64"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79" name="Group 439"/>
            <p:cNvGrpSpPr>
              <a:grpSpLocks/>
            </p:cNvGrpSpPr>
            <p:nvPr/>
          </p:nvGrpSpPr>
          <p:grpSpPr bwMode="auto">
            <a:xfrm>
              <a:off x="5480584" y="3007619"/>
              <a:ext cx="74959" cy="44275"/>
              <a:chOff x="3120" y="1731"/>
              <a:chExt cx="48" cy="30"/>
            </a:xfrm>
          </p:grpSpPr>
          <p:sp>
            <p:nvSpPr>
              <p:cNvPr id="373" name="Freeform 440"/>
              <p:cNvSpPr>
                <a:spLocks/>
              </p:cNvSpPr>
              <p:nvPr/>
            </p:nvSpPr>
            <p:spPr bwMode="auto">
              <a:xfrm>
                <a:off x="3120" y="1731"/>
                <a:ext cx="48" cy="30"/>
              </a:xfrm>
              <a:custGeom>
                <a:avLst/>
                <a:gdLst>
                  <a:gd name="T0" fmla="*/ 33 w 48"/>
                  <a:gd name="T1" fmla="*/ 0 h 30"/>
                  <a:gd name="T2" fmla="*/ 0 w 48"/>
                  <a:gd name="T3" fmla="*/ 11 h 30"/>
                  <a:gd name="T4" fmla="*/ 25 w 48"/>
                  <a:gd name="T5" fmla="*/ 30 h 30"/>
                  <a:gd name="T6" fmla="*/ 38 w 48"/>
                  <a:gd name="T7" fmla="*/ 22 h 30"/>
                  <a:gd name="T8" fmla="*/ 48 w 48"/>
                  <a:gd name="T9" fmla="*/ 10 h 30"/>
                  <a:gd name="T10" fmla="*/ 33 w 48"/>
                  <a:gd name="T11" fmla="*/ 0 h 30"/>
                  <a:gd name="T12" fmla="*/ 0 60000 65536"/>
                  <a:gd name="T13" fmla="*/ 0 60000 65536"/>
                  <a:gd name="T14" fmla="*/ 0 60000 65536"/>
                  <a:gd name="T15" fmla="*/ 0 60000 65536"/>
                  <a:gd name="T16" fmla="*/ 0 60000 65536"/>
                  <a:gd name="T17" fmla="*/ 0 60000 65536"/>
                  <a:gd name="T18" fmla="*/ 0 w 48"/>
                  <a:gd name="T19" fmla="*/ 0 h 30"/>
                  <a:gd name="T20" fmla="*/ 48 w 4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8" h="30">
                    <a:moveTo>
                      <a:pt x="33" y="0"/>
                    </a:moveTo>
                    <a:lnTo>
                      <a:pt x="0" y="11"/>
                    </a:lnTo>
                    <a:lnTo>
                      <a:pt x="25" y="30"/>
                    </a:lnTo>
                    <a:lnTo>
                      <a:pt x="38" y="22"/>
                    </a:lnTo>
                    <a:lnTo>
                      <a:pt x="48" y="10"/>
                    </a:lnTo>
                    <a:lnTo>
                      <a:pt x="3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74" name="Freeform 441"/>
              <p:cNvSpPr>
                <a:spLocks/>
              </p:cNvSpPr>
              <p:nvPr/>
            </p:nvSpPr>
            <p:spPr bwMode="auto">
              <a:xfrm>
                <a:off x="3120" y="1731"/>
                <a:ext cx="48" cy="30"/>
              </a:xfrm>
              <a:custGeom>
                <a:avLst/>
                <a:gdLst>
                  <a:gd name="T0" fmla="*/ 33 w 48"/>
                  <a:gd name="T1" fmla="*/ 0 h 30"/>
                  <a:gd name="T2" fmla="*/ 0 w 48"/>
                  <a:gd name="T3" fmla="*/ 11 h 30"/>
                  <a:gd name="T4" fmla="*/ 25 w 48"/>
                  <a:gd name="T5" fmla="*/ 30 h 30"/>
                  <a:gd name="T6" fmla="*/ 38 w 48"/>
                  <a:gd name="T7" fmla="*/ 22 h 30"/>
                  <a:gd name="T8" fmla="*/ 48 w 48"/>
                  <a:gd name="T9" fmla="*/ 10 h 30"/>
                  <a:gd name="T10" fmla="*/ 33 w 48"/>
                  <a:gd name="T11" fmla="*/ 0 h 30"/>
                  <a:gd name="T12" fmla="*/ 0 60000 65536"/>
                  <a:gd name="T13" fmla="*/ 0 60000 65536"/>
                  <a:gd name="T14" fmla="*/ 0 60000 65536"/>
                  <a:gd name="T15" fmla="*/ 0 60000 65536"/>
                  <a:gd name="T16" fmla="*/ 0 60000 65536"/>
                  <a:gd name="T17" fmla="*/ 0 60000 65536"/>
                  <a:gd name="T18" fmla="*/ 0 w 48"/>
                  <a:gd name="T19" fmla="*/ 0 h 30"/>
                  <a:gd name="T20" fmla="*/ 48 w 48"/>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48" h="30">
                    <a:moveTo>
                      <a:pt x="33" y="0"/>
                    </a:moveTo>
                    <a:lnTo>
                      <a:pt x="0" y="11"/>
                    </a:lnTo>
                    <a:lnTo>
                      <a:pt x="25" y="30"/>
                    </a:lnTo>
                    <a:lnTo>
                      <a:pt x="38" y="22"/>
                    </a:lnTo>
                    <a:lnTo>
                      <a:pt x="48" y="10"/>
                    </a:lnTo>
                    <a:lnTo>
                      <a:pt x="3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sp>
          <p:nvSpPr>
            <p:cNvPr id="371" name="Freeform 443"/>
            <p:cNvSpPr>
              <a:spLocks/>
            </p:cNvSpPr>
            <p:nvPr/>
          </p:nvSpPr>
          <p:spPr bwMode="auto">
            <a:xfrm>
              <a:off x="5583652" y="2883648"/>
              <a:ext cx="374794" cy="277459"/>
            </a:xfrm>
            <a:custGeom>
              <a:avLst/>
              <a:gdLst>
                <a:gd name="T0" fmla="*/ 216 w 240"/>
                <a:gd name="T1" fmla="*/ 123 h 188"/>
                <a:gd name="T2" fmla="*/ 216 w 240"/>
                <a:gd name="T3" fmla="*/ 84 h 188"/>
                <a:gd name="T4" fmla="*/ 201 w 240"/>
                <a:gd name="T5" fmla="*/ 64 h 188"/>
                <a:gd name="T6" fmla="*/ 208 w 240"/>
                <a:gd name="T7" fmla="*/ 22 h 188"/>
                <a:gd name="T8" fmla="*/ 209 w 240"/>
                <a:gd name="T9" fmla="*/ 0 h 188"/>
                <a:gd name="T10" fmla="*/ 174 w 240"/>
                <a:gd name="T11" fmla="*/ 9 h 188"/>
                <a:gd name="T12" fmla="*/ 125 w 240"/>
                <a:gd name="T13" fmla="*/ 5 h 188"/>
                <a:gd name="T14" fmla="*/ 96 w 240"/>
                <a:gd name="T15" fmla="*/ 5 h 188"/>
                <a:gd name="T16" fmla="*/ 80 w 240"/>
                <a:gd name="T17" fmla="*/ 18 h 188"/>
                <a:gd name="T18" fmla="*/ 58 w 240"/>
                <a:gd name="T19" fmla="*/ 25 h 188"/>
                <a:gd name="T20" fmla="*/ 37 w 240"/>
                <a:gd name="T21" fmla="*/ 32 h 188"/>
                <a:gd name="T22" fmla="*/ 16 w 240"/>
                <a:gd name="T23" fmla="*/ 50 h 188"/>
                <a:gd name="T24" fmla="*/ 0 w 240"/>
                <a:gd name="T25" fmla="*/ 80 h 188"/>
                <a:gd name="T26" fmla="*/ 4 w 240"/>
                <a:gd name="T27" fmla="*/ 95 h 188"/>
                <a:gd name="T28" fmla="*/ 8 w 240"/>
                <a:gd name="T29" fmla="*/ 107 h 188"/>
                <a:gd name="T30" fmla="*/ 24 w 240"/>
                <a:gd name="T31" fmla="*/ 136 h 188"/>
                <a:gd name="T32" fmla="*/ 46 w 240"/>
                <a:gd name="T33" fmla="*/ 141 h 188"/>
                <a:gd name="T34" fmla="*/ 62 w 240"/>
                <a:gd name="T35" fmla="*/ 138 h 188"/>
                <a:gd name="T36" fmla="*/ 59 w 240"/>
                <a:gd name="T37" fmla="*/ 176 h 188"/>
                <a:gd name="T38" fmla="*/ 68 w 240"/>
                <a:gd name="T39" fmla="*/ 167 h 188"/>
                <a:gd name="T40" fmla="*/ 96 w 240"/>
                <a:gd name="T41" fmla="*/ 150 h 188"/>
                <a:gd name="T42" fmla="*/ 129 w 240"/>
                <a:gd name="T43" fmla="*/ 164 h 188"/>
                <a:gd name="T44" fmla="*/ 168 w 240"/>
                <a:gd name="T45" fmla="*/ 188 h 188"/>
                <a:gd name="T46" fmla="*/ 222 w 240"/>
                <a:gd name="T47" fmla="*/ 179 h 188"/>
                <a:gd name="T48" fmla="*/ 215 w 240"/>
                <a:gd name="T49" fmla="*/ 158 h 188"/>
                <a:gd name="T50" fmla="*/ 215 w 240"/>
                <a:gd name="T51" fmla="*/ 132 h 188"/>
                <a:gd name="T52" fmla="*/ 213 w 240"/>
                <a:gd name="T53" fmla="*/ 131 h 188"/>
                <a:gd name="T54" fmla="*/ 228 w 240"/>
                <a:gd name="T55" fmla="*/ 140 h 188"/>
                <a:gd name="T56" fmla="*/ 240 w 240"/>
                <a:gd name="T57" fmla="*/ 133 h 188"/>
                <a:gd name="T58" fmla="*/ 216 w 240"/>
                <a:gd name="T59" fmla="*/ 123 h 18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40"/>
                <a:gd name="T91" fmla="*/ 0 h 188"/>
                <a:gd name="T92" fmla="*/ 240 w 240"/>
                <a:gd name="T93" fmla="*/ 188 h 18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40" h="188">
                  <a:moveTo>
                    <a:pt x="216" y="123"/>
                  </a:moveTo>
                  <a:lnTo>
                    <a:pt x="216" y="84"/>
                  </a:lnTo>
                  <a:lnTo>
                    <a:pt x="201" y="64"/>
                  </a:lnTo>
                  <a:lnTo>
                    <a:pt x="208" y="22"/>
                  </a:lnTo>
                  <a:lnTo>
                    <a:pt x="209" y="0"/>
                  </a:lnTo>
                  <a:lnTo>
                    <a:pt x="174" y="9"/>
                  </a:lnTo>
                  <a:lnTo>
                    <a:pt x="125" y="5"/>
                  </a:lnTo>
                  <a:lnTo>
                    <a:pt x="96" y="5"/>
                  </a:lnTo>
                  <a:lnTo>
                    <a:pt x="80" y="18"/>
                  </a:lnTo>
                  <a:lnTo>
                    <a:pt x="58" y="25"/>
                  </a:lnTo>
                  <a:lnTo>
                    <a:pt x="37" y="32"/>
                  </a:lnTo>
                  <a:lnTo>
                    <a:pt x="16" y="50"/>
                  </a:lnTo>
                  <a:lnTo>
                    <a:pt x="0" y="80"/>
                  </a:lnTo>
                  <a:lnTo>
                    <a:pt x="4" y="95"/>
                  </a:lnTo>
                  <a:lnTo>
                    <a:pt x="8" y="107"/>
                  </a:lnTo>
                  <a:lnTo>
                    <a:pt x="24" y="136"/>
                  </a:lnTo>
                  <a:lnTo>
                    <a:pt x="46" y="141"/>
                  </a:lnTo>
                  <a:lnTo>
                    <a:pt x="62" y="138"/>
                  </a:lnTo>
                  <a:lnTo>
                    <a:pt x="59" y="176"/>
                  </a:lnTo>
                  <a:lnTo>
                    <a:pt x="68" y="167"/>
                  </a:lnTo>
                  <a:lnTo>
                    <a:pt x="96" y="150"/>
                  </a:lnTo>
                  <a:lnTo>
                    <a:pt x="129" y="164"/>
                  </a:lnTo>
                  <a:lnTo>
                    <a:pt x="168" y="188"/>
                  </a:lnTo>
                  <a:lnTo>
                    <a:pt x="222" y="179"/>
                  </a:lnTo>
                  <a:lnTo>
                    <a:pt x="215" y="158"/>
                  </a:lnTo>
                  <a:lnTo>
                    <a:pt x="215" y="132"/>
                  </a:lnTo>
                  <a:lnTo>
                    <a:pt x="213" y="131"/>
                  </a:lnTo>
                  <a:lnTo>
                    <a:pt x="228" y="140"/>
                  </a:lnTo>
                  <a:lnTo>
                    <a:pt x="240" y="133"/>
                  </a:lnTo>
                  <a:lnTo>
                    <a:pt x="216" y="12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nvGrpSpPr>
            <p:cNvPr id="81" name="Group 445"/>
            <p:cNvGrpSpPr>
              <a:grpSpLocks/>
            </p:cNvGrpSpPr>
            <p:nvPr/>
          </p:nvGrpSpPr>
          <p:grpSpPr bwMode="auto">
            <a:xfrm>
              <a:off x="5294748" y="2845276"/>
              <a:ext cx="26548" cy="35420"/>
              <a:chOff x="3001" y="1621"/>
              <a:chExt cx="17" cy="24"/>
            </a:xfrm>
          </p:grpSpPr>
          <p:sp>
            <p:nvSpPr>
              <p:cNvPr id="369" name="Freeform 446"/>
              <p:cNvSpPr>
                <a:spLocks/>
              </p:cNvSpPr>
              <p:nvPr/>
            </p:nvSpPr>
            <p:spPr bwMode="auto">
              <a:xfrm>
                <a:off x="3001" y="1621"/>
                <a:ext cx="17" cy="24"/>
              </a:xfrm>
              <a:custGeom>
                <a:avLst/>
                <a:gdLst>
                  <a:gd name="T0" fmla="*/ 10 w 17"/>
                  <a:gd name="T1" fmla="*/ 0 h 24"/>
                  <a:gd name="T2" fmla="*/ 2 w 17"/>
                  <a:gd name="T3" fmla="*/ 0 h 24"/>
                  <a:gd name="T4" fmla="*/ 0 w 17"/>
                  <a:gd name="T5" fmla="*/ 4 h 24"/>
                  <a:gd name="T6" fmla="*/ 10 w 17"/>
                  <a:gd name="T7" fmla="*/ 24 h 24"/>
                  <a:gd name="T8" fmla="*/ 17 w 17"/>
                  <a:gd name="T9" fmla="*/ 23 h 24"/>
                  <a:gd name="T10" fmla="*/ 10 w 17"/>
                  <a:gd name="T11" fmla="*/ 15 h 24"/>
                  <a:gd name="T12" fmla="*/ 10 w 17"/>
                  <a:gd name="T13" fmla="*/ 11 h 24"/>
                  <a:gd name="T14" fmla="*/ 13 w 17"/>
                  <a:gd name="T15" fmla="*/ 14 h 24"/>
                  <a:gd name="T16" fmla="*/ 10 w 1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0" y="0"/>
                    </a:moveTo>
                    <a:lnTo>
                      <a:pt x="2" y="0"/>
                    </a:lnTo>
                    <a:lnTo>
                      <a:pt x="0" y="4"/>
                    </a:lnTo>
                    <a:lnTo>
                      <a:pt x="10" y="24"/>
                    </a:lnTo>
                    <a:lnTo>
                      <a:pt x="17" y="23"/>
                    </a:lnTo>
                    <a:lnTo>
                      <a:pt x="10" y="15"/>
                    </a:lnTo>
                    <a:lnTo>
                      <a:pt x="10" y="11"/>
                    </a:lnTo>
                    <a:lnTo>
                      <a:pt x="13" y="14"/>
                    </a:lnTo>
                    <a:lnTo>
                      <a:pt x="1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70" name="Freeform 447"/>
              <p:cNvSpPr>
                <a:spLocks/>
              </p:cNvSpPr>
              <p:nvPr/>
            </p:nvSpPr>
            <p:spPr bwMode="auto">
              <a:xfrm>
                <a:off x="3001" y="1621"/>
                <a:ext cx="17" cy="24"/>
              </a:xfrm>
              <a:custGeom>
                <a:avLst/>
                <a:gdLst>
                  <a:gd name="T0" fmla="*/ 10 w 17"/>
                  <a:gd name="T1" fmla="*/ 0 h 24"/>
                  <a:gd name="T2" fmla="*/ 2 w 17"/>
                  <a:gd name="T3" fmla="*/ 0 h 24"/>
                  <a:gd name="T4" fmla="*/ 0 w 17"/>
                  <a:gd name="T5" fmla="*/ 4 h 24"/>
                  <a:gd name="T6" fmla="*/ 10 w 17"/>
                  <a:gd name="T7" fmla="*/ 24 h 24"/>
                  <a:gd name="T8" fmla="*/ 17 w 17"/>
                  <a:gd name="T9" fmla="*/ 23 h 24"/>
                  <a:gd name="T10" fmla="*/ 10 w 17"/>
                  <a:gd name="T11" fmla="*/ 15 h 24"/>
                  <a:gd name="T12" fmla="*/ 10 w 17"/>
                  <a:gd name="T13" fmla="*/ 11 h 24"/>
                  <a:gd name="T14" fmla="*/ 13 w 17"/>
                  <a:gd name="T15" fmla="*/ 14 h 24"/>
                  <a:gd name="T16" fmla="*/ 10 w 17"/>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24"/>
                  <a:gd name="T29" fmla="*/ 17 w 17"/>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24">
                    <a:moveTo>
                      <a:pt x="10" y="0"/>
                    </a:moveTo>
                    <a:lnTo>
                      <a:pt x="2" y="0"/>
                    </a:lnTo>
                    <a:lnTo>
                      <a:pt x="0" y="4"/>
                    </a:lnTo>
                    <a:lnTo>
                      <a:pt x="10" y="24"/>
                    </a:lnTo>
                    <a:lnTo>
                      <a:pt x="17" y="23"/>
                    </a:lnTo>
                    <a:lnTo>
                      <a:pt x="10" y="15"/>
                    </a:lnTo>
                    <a:lnTo>
                      <a:pt x="10" y="11"/>
                    </a:lnTo>
                    <a:lnTo>
                      <a:pt x="13" y="14"/>
                    </a:lnTo>
                    <a:lnTo>
                      <a:pt x="1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2" name="Group 448"/>
            <p:cNvGrpSpPr>
              <a:grpSpLocks/>
            </p:cNvGrpSpPr>
            <p:nvPr/>
          </p:nvGrpSpPr>
          <p:grpSpPr bwMode="auto">
            <a:xfrm>
              <a:off x="4732558" y="4136642"/>
              <a:ext cx="612163" cy="326162"/>
              <a:chOff x="2641" y="2496"/>
              <a:chExt cx="392" cy="221"/>
            </a:xfrm>
          </p:grpSpPr>
          <p:sp>
            <p:nvSpPr>
              <p:cNvPr id="367" name="Freeform 449"/>
              <p:cNvSpPr>
                <a:spLocks/>
              </p:cNvSpPr>
              <p:nvPr/>
            </p:nvSpPr>
            <p:spPr bwMode="auto">
              <a:xfrm>
                <a:off x="2641" y="2496"/>
                <a:ext cx="392" cy="221"/>
              </a:xfrm>
              <a:custGeom>
                <a:avLst/>
                <a:gdLst>
                  <a:gd name="T0" fmla="*/ 377 w 392"/>
                  <a:gd name="T1" fmla="*/ 105 h 221"/>
                  <a:gd name="T2" fmla="*/ 356 w 392"/>
                  <a:gd name="T3" fmla="*/ 88 h 221"/>
                  <a:gd name="T4" fmla="*/ 338 w 392"/>
                  <a:gd name="T5" fmla="*/ 82 h 221"/>
                  <a:gd name="T6" fmla="*/ 316 w 392"/>
                  <a:gd name="T7" fmla="*/ 68 h 221"/>
                  <a:gd name="T8" fmla="*/ 318 w 392"/>
                  <a:gd name="T9" fmla="*/ 54 h 221"/>
                  <a:gd name="T10" fmla="*/ 304 w 392"/>
                  <a:gd name="T11" fmla="*/ 63 h 221"/>
                  <a:gd name="T12" fmla="*/ 276 w 392"/>
                  <a:gd name="T13" fmla="*/ 50 h 221"/>
                  <a:gd name="T14" fmla="*/ 267 w 392"/>
                  <a:gd name="T15" fmla="*/ 70 h 221"/>
                  <a:gd name="T16" fmla="*/ 251 w 392"/>
                  <a:gd name="T17" fmla="*/ 68 h 221"/>
                  <a:gd name="T18" fmla="*/ 235 w 392"/>
                  <a:gd name="T19" fmla="*/ 45 h 221"/>
                  <a:gd name="T20" fmla="*/ 228 w 392"/>
                  <a:gd name="T21" fmla="*/ 32 h 221"/>
                  <a:gd name="T22" fmla="*/ 210 w 392"/>
                  <a:gd name="T23" fmla="*/ 25 h 221"/>
                  <a:gd name="T24" fmla="*/ 183 w 392"/>
                  <a:gd name="T25" fmla="*/ 20 h 221"/>
                  <a:gd name="T26" fmla="*/ 163 w 392"/>
                  <a:gd name="T27" fmla="*/ 0 h 221"/>
                  <a:gd name="T28" fmla="*/ 149 w 392"/>
                  <a:gd name="T29" fmla="*/ 11 h 221"/>
                  <a:gd name="T30" fmla="*/ 134 w 392"/>
                  <a:gd name="T31" fmla="*/ 2 h 221"/>
                  <a:gd name="T32" fmla="*/ 118 w 392"/>
                  <a:gd name="T33" fmla="*/ 4 h 221"/>
                  <a:gd name="T34" fmla="*/ 82 w 392"/>
                  <a:gd name="T35" fmla="*/ 27 h 221"/>
                  <a:gd name="T36" fmla="*/ 69 w 392"/>
                  <a:gd name="T37" fmla="*/ 38 h 221"/>
                  <a:gd name="T38" fmla="*/ 51 w 392"/>
                  <a:gd name="T39" fmla="*/ 45 h 221"/>
                  <a:gd name="T40" fmla="*/ 37 w 392"/>
                  <a:gd name="T41" fmla="*/ 54 h 221"/>
                  <a:gd name="T42" fmla="*/ 12 w 392"/>
                  <a:gd name="T43" fmla="*/ 59 h 221"/>
                  <a:gd name="T44" fmla="*/ 0 w 392"/>
                  <a:gd name="T45" fmla="*/ 76 h 221"/>
                  <a:gd name="T46" fmla="*/ 8 w 392"/>
                  <a:gd name="T47" fmla="*/ 93 h 221"/>
                  <a:gd name="T48" fmla="*/ 13 w 392"/>
                  <a:gd name="T49" fmla="*/ 126 h 221"/>
                  <a:gd name="T50" fmla="*/ 35 w 392"/>
                  <a:gd name="T51" fmla="*/ 154 h 221"/>
                  <a:gd name="T52" fmla="*/ 67 w 392"/>
                  <a:gd name="T53" fmla="*/ 180 h 221"/>
                  <a:gd name="T54" fmla="*/ 94 w 392"/>
                  <a:gd name="T55" fmla="*/ 205 h 221"/>
                  <a:gd name="T56" fmla="*/ 127 w 392"/>
                  <a:gd name="T57" fmla="*/ 221 h 221"/>
                  <a:gd name="T58" fmla="*/ 147 w 392"/>
                  <a:gd name="T59" fmla="*/ 216 h 221"/>
                  <a:gd name="T60" fmla="*/ 163 w 392"/>
                  <a:gd name="T61" fmla="*/ 182 h 221"/>
                  <a:gd name="T62" fmla="*/ 184 w 392"/>
                  <a:gd name="T63" fmla="*/ 183 h 221"/>
                  <a:gd name="T64" fmla="*/ 228 w 392"/>
                  <a:gd name="T65" fmla="*/ 202 h 221"/>
                  <a:gd name="T66" fmla="*/ 251 w 392"/>
                  <a:gd name="T67" fmla="*/ 202 h 221"/>
                  <a:gd name="T68" fmla="*/ 267 w 392"/>
                  <a:gd name="T69" fmla="*/ 204 h 221"/>
                  <a:gd name="T70" fmla="*/ 284 w 392"/>
                  <a:gd name="T71" fmla="*/ 214 h 221"/>
                  <a:gd name="T72" fmla="*/ 297 w 392"/>
                  <a:gd name="T73" fmla="*/ 189 h 221"/>
                  <a:gd name="T74" fmla="*/ 337 w 392"/>
                  <a:gd name="T75" fmla="*/ 182 h 221"/>
                  <a:gd name="T76" fmla="*/ 355 w 392"/>
                  <a:gd name="T77" fmla="*/ 146 h 221"/>
                  <a:gd name="T78" fmla="*/ 392 w 392"/>
                  <a:gd name="T79" fmla="*/ 123 h 221"/>
                  <a:gd name="T80" fmla="*/ 377 w 392"/>
                  <a:gd name="T81" fmla="*/ 105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221"/>
                  <a:gd name="T125" fmla="*/ 392 w 392"/>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221">
                    <a:moveTo>
                      <a:pt x="377" y="105"/>
                    </a:moveTo>
                    <a:lnTo>
                      <a:pt x="356" y="88"/>
                    </a:lnTo>
                    <a:lnTo>
                      <a:pt x="338" y="82"/>
                    </a:lnTo>
                    <a:lnTo>
                      <a:pt x="316" y="68"/>
                    </a:lnTo>
                    <a:lnTo>
                      <a:pt x="318" y="54"/>
                    </a:lnTo>
                    <a:lnTo>
                      <a:pt x="304" y="63"/>
                    </a:lnTo>
                    <a:lnTo>
                      <a:pt x="276" y="50"/>
                    </a:lnTo>
                    <a:lnTo>
                      <a:pt x="267" y="70"/>
                    </a:lnTo>
                    <a:lnTo>
                      <a:pt x="251" y="68"/>
                    </a:lnTo>
                    <a:lnTo>
                      <a:pt x="235" y="45"/>
                    </a:lnTo>
                    <a:lnTo>
                      <a:pt x="228" y="32"/>
                    </a:lnTo>
                    <a:lnTo>
                      <a:pt x="210" y="25"/>
                    </a:lnTo>
                    <a:lnTo>
                      <a:pt x="183" y="20"/>
                    </a:lnTo>
                    <a:lnTo>
                      <a:pt x="163" y="0"/>
                    </a:lnTo>
                    <a:lnTo>
                      <a:pt x="149" y="11"/>
                    </a:lnTo>
                    <a:lnTo>
                      <a:pt x="134" y="2"/>
                    </a:lnTo>
                    <a:lnTo>
                      <a:pt x="118" y="4"/>
                    </a:lnTo>
                    <a:lnTo>
                      <a:pt x="82" y="27"/>
                    </a:lnTo>
                    <a:lnTo>
                      <a:pt x="69" y="38"/>
                    </a:lnTo>
                    <a:lnTo>
                      <a:pt x="51" y="45"/>
                    </a:lnTo>
                    <a:lnTo>
                      <a:pt x="37" y="54"/>
                    </a:lnTo>
                    <a:lnTo>
                      <a:pt x="12" y="59"/>
                    </a:lnTo>
                    <a:lnTo>
                      <a:pt x="0" y="76"/>
                    </a:lnTo>
                    <a:lnTo>
                      <a:pt x="8" y="93"/>
                    </a:lnTo>
                    <a:lnTo>
                      <a:pt x="13" y="126"/>
                    </a:lnTo>
                    <a:lnTo>
                      <a:pt x="35" y="154"/>
                    </a:lnTo>
                    <a:lnTo>
                      <a:pt x="67" y="180"/>
                    </a:lnTo>
                    <a:lnTo>
                      <a:pt x="94" y="205"/>
                    </a:lnTo>
                    <a:lnTo>
                      <a:pt x="127" y="221"/>
                    </a:lnTo>
                    <a:lnTo>
                      <a:pt x="147" y="216"/>
                    </a:lnTo>
                    <a:lnTo>
                      <a:pt x="163" y="182"/>
                    </a:lnTo>
                    <a:lnTo>
                      <a:pt x="184" y="183"/>
                    </a:lnTo>
                    <a:lnTo>
                      <a:pt x="228" y="202"/>
                    </a:lnTo>
                    <a:lnTo>
                      <a:pt x="251" y="202"/>
                    </a:lnTo>
                    <a:lnTo>
                      <a:pt x="267" y="204"/>
                    </a:lnTo>
                    <a:lnTo>
                      <a:pt x="284" y="214"/>
                    </a:lnTo>
                    <a:lnTo>
                      <a:pt x="297" y="189"/>
                    </a:lnTo>
                    <a:lnTo>
                      <a:pt x="337" y="182"/>
                    </a:lnTo>
                    <a:lnTo>
                      <a:pt x="355" y="146"/>
                    </a:lnTo>
                    <a:lnTo>
                      <a:pt x="392" y="123"/>
                    </a:lnTo>
                    <a:lnTo>
                      <a:pt x="377" y="105"/>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68" name="Freeform 450"/>
              <p:cNvSpPr>
                <a:spLocks/>
              </p:cNvSpPr>
              <p:nvPr/>
            </p:nvSpPr>
            <p:spPr bwMode="auto">
              <a:xfrm>
                <a:off x="2641" y="2496"/>
                <a:ext cx="392" cy="221"/>
              </a:xfrm>
              <a:custGeom>
                <a:avLst/>
                <a:gdLst>
                  <a:gd name="T0" fmla="*/ 377 w 392"/>
                  <a:gd name="T1" fmla="*/ 105 h 221"/>
                  <a:gd name="T2" fmla="*/ 356 w 392"/>
                  <a:gd name="T3" fmla="*/ 88 h 221"/>
                  <a:gd name="T4" fmla="*/ 338 w 392"/>
                  <a:gd name="T5" fmla="*/ 82 h 221"/>
                  <a:gd name="T6" fmla="*/ 316 w 392"/>
                  <a:gd name="T7" fmla="*/ 68 h 221"/>
                  <a:gd name="T8" fmla="*/ 318 w 392"/>
                  <a:gd name="T9" fmla="*/ 54 h 221"/>
                  <a:gd name="T10" fmla="*/ 304 w 392"/>
                  <a:gd name="T11" fmla="*/ 63 h 221"/>
                  <a:gd name="T12" fmla="*/ 276 w 392"/>
                  <a:gd name="T13" fmla="*/ 50 h 221"/>
                  <a:gd name="T14" fmla="*/ 267 w 392"/>
                  <a:gd name="T15" fmla="*/ 70 h 221"/>
                  <a:gd name="T16" fmla="*/ 251 w 392"/>
                  <a:gd name="T17" fmla="*/ 68 h 221"/>
                  <a:gd name="T18" fmla="*/ 235 w 392"/>
                  <a:gd name="T19" fmla="*/ 45 h 221"/>
                  <a:gd name="T20" fmla="*/ 228 w 392"/>
                  <a:gd name="T21" fmla="*/ 32 h 221"/>
                  <a:gd name="T22" fmla="*/ 210 w 392"/>
                  <a:gd name="T23" fmla="*/ 25 h 221"/>
                  <a:gd name="T24" fmla="*/ 183 w 392"/>
                  <a:gd name="T25" fmla="*/ 20 h 221"/>
                  <a:gd name="T26" fmla="*/ 163 w 392"/>
                  <a:gd name="T27" fmla="*/ 0 h 221"/>
                  <a:gd name="T28" fmla="*/ 149 w 392"/>
                  <a:gd name="T29" fmla="*/ 11 h 221"/>
                  <a:gd name="T30" fmla="*/ 134 w 392"/>
                  <a:gd name="T31" fmla="*/ 2 h 221"/>
                  <a:gd name="T32" fmla="*/ 118 w 392"/>
                  <a:gd name="T33" fmla="*/ 4 h 221"/>
                  <a:gd name="T34" fmla="*/ 82 w 392"/>
                  <a:gd name="T35" fmla="*/ 27 h 221"/>
                  <a:gd name="T36" fmla="*/ 69 w 392"/>
                  <a:gd name="T37" fmla="*/ 38 h 221"/>
                  <a:gd name="T38" fmla="*/ 51 w 392"/>
                  <a:gd name="T39" fmla="*/ 45 h 221"/>
                  <a:gd name="T40" fmla="*/ 37 w 392"/>
                  <a:gd name="T41" fmla="*/ 54 h 221"/>
                  <a:gd name="T42" fmla="*/ 12 w 392"/>
                  <a:gd name="T43" fmla="*/ 59 h 221"/>
                  <a:gd name="T44" fmla="*/ 0 w 392"/>
                  <a:gd name="T45" fmla="*/ 76 h 221"/>
                  <a:gd name="T46" fmla="*/ 8 w 392"/>
                  <a:gd name="T47" fmla="*/ 93 h 221"/>
                  <a:gd name="T48" fmla="*/ 13 w 392"/>
                  <a:gd name="T49" fmla="*/ 126 h 221"/>
                  <a:gd name="T50" fmla="*/ 35 w 392"/>
                  <a:gd name="T51" fmla="*/ 154 h 221"/>
                  <a:gd name="T52" fmla="*/ 67 w 392"/>
                  <a:gd name="T53" fmla="*/ 180 h 221"/>
                  <a:gd name="T54" fmla="*/ 94 w 392"/>
                  <a:gd name="T55" fmla="*/ 205 h 221"/>
                  <a:gd name="T56" fmla="*/ 127 w 392"/>
                  <a:gd name="T57" fmla="*/ 221 h 221"/>
                  <a:gd name="T58" fmla="*/ 147 w 392"/>
                  <a:gd name="T59" fmla="*/ 216 h 221"/>
                  <a:gd name="T60" fmla="*/ 163 w 392"/>
                  <a:gd name="T61" fmla="*/ 182 h 221"/>
                  <a:gd name="T62" fmla="*/ 184 w 392"/>
                  <a:gd name="T63" fmla="*/ 183 h 221"/>
                  <a:gd name="T64" fmla="*/ 228 w 392"/>
                  <a:gd name="T65" fmla="*/ 202 h 221"/>
                  <a:gd name="T66" fmla="*/ 251 w 392"/>
                  <a:gd name="T67" fmla="*/ 202 h 221"/>
                  <a:gd name="T68" fmla="*/ 267 w 392"/>
                  <a:gd name="T69" fmla="*/ 204 h 221"/>
                  <a:gd name="T70" fmla="*/ 284 w 392"/>
                  <a:gd name="T71" fmla="*/ 214 h 221"/>
                  <a:gd name="T72" fmla="*/ 297 w 392"/>
                  <a:gd name="T73" fmla="*/ 189 h 221"/>
                  <a:gd name="T74" fmla="*/ 337 w 392"/>
                  <a:gd name="T75" fmla="*/ 182 h 221"/>
                  <a:gd name="T76" fmla="*/ 355 w 392"/>
                  <a:gd name="T77" fmla="*/ 146 h 221"/>
                  <a:gd name="T78" fmla="*/ 392 w 392"/>
                  <a:gd name="T79" fmla="*/ 123 h 221"/>
                  <a:gd name="T80" fmla="*/ 377 w 392"/>
                  <a:gd name="T81" fmla="*/ 105 h 221"/>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92"/>
                  <a:gd name="T124" fmla="*/ 0 h 221"/>
                  <a:gd name="T125" fmla="*/ 392 w 392"/>
                  <a:gd name="T126" fmla="*/ 221 h 221"/>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92" h="221">
                    <a:moveTo>
                      <a:pt x="377" y="105"/>
                    </a:moveTo>
                    <a:lnTo>
                      <a:pt x="356" y="88"/>
                    </a:lnTo>
                    <a:lnTo>
                      <a:pt x="338" y="82"/>
                    </a:lnTo>
                    <a:lnTo>
                      <a:pt x="316" y="68"/>
                    </a:lnTo>
                    <a:lnTo>
                      <a:pt x="318" y="54"/>
                    </a:lnTo>
                    <a:lnTo>
                      <a:pt x="304" y="63"/>
                    </a:lnTo>
                    <a:lnTo>
                      <a:pt x="276" y="50"/>
                    </a:lnTo>
                    <a:lnTo>
                      <a:pt x="267" y="70"/>
                    </a:lnTo>
                    <a:lnTo>
                      <a:pt x="251" y="68"/>
                    </a:lnTo>
                    <a:lnTo>
                      <a:pt x="235" y="45"/>
                    </a:lnTo>
                    <a:lnTo>
                      <a:pt x="228" y="32"/>
                    </a:lnTo>
                    <a:lnTo>
                      <a:pt x="210" y="25"/>
                    </a:lnTo>
                    <a:lnTo>
                      <a:pt x="183" y="20"/>
                    </a:lnTo>
                    <a:lnTo>
                      <a:pt x="163" y="0"/>
                    </a:lnTo>
                    <a:lnTo>
                      <a:pt x="149" y="11"/>
                    </a:lnTo>
                    <a:lnTo>
                      <a:pt x="134" y="2"/>
                    </a:lnTo>
                    <a:lnTo>
                      <a:pt x="118" y="4"/>
                    </a:lnTo>
                    <a:lnTo>
                      <a:pt x="82" y="27"/>
                    </a:lnTo>
                    <a:lnTo>
                      <a:pt x="69" y="38"/>
                    </a:lnTo>
                    <a:lnTo>
                      <a:pt x="51" y="45"/>
                    </a:lnTo>
                    <a:lnTo>
                      <a:pt x="37" y="54"/>
                    </a:lnTo>
                    <a:lnTo>
                      <a:pt x="12" y="59"/>
                    </a:lnTo>
                    <a:lnTo>
                      <a:pt x="0" y="76"/>
                    </a:lnTo>
                    <a:lnTo>
                      <a:pt x="8" y="93"/>
                    </a:lnTo>
                    <a:lnTo>
                      <a:pt x="13" y="126"/>
                    </a:lnTo>
                    <a:lnTo>
                      <a:pt x="35" y="154"/>
                    </a:lnTo>
                    <a:lnTo>
                      <a:pt x="67" y="180"/>
                    </a:lnTo>
                    <a:lnTo>
                      <a:pt x="94" y="205"/>
                    </a:lnTo>
                    <a:lnTo>
                      <a:pt x="127" y="221"/>
                    </a:lnTo>
                    <a:lnTo>
                      <a:pt x="147" y="216"/>
                    </a:lnTo>
                    <a:lnTo>
                      <a:pt x="163" y="182"/>
                    </a:lnTo>
                    <a:lnTo>
                      <a:pt x="184" y="183"/>
                    </a:lnTo>
                    <a:lnTo>
                      <a:pt x="228" y="202"/>
                    </a:lnTo>
                    <a:lnTo>
                      <a:pt x="251" y="202"/>
                    </a:lnTo>
                    <a:lnTo>
                      <a:pt x="267" y="204"/>
                    </a:lnTo>
                    <a:lnTo>
                      <a:pt x="284" y="214"/>
                    </a:lnTo>
                    <a:lnTo>
                      <a:pt x="297" y="189"/>
                    </a:lnTo>
                    <a:lnTo>
                      <a:pt x="337" y="182"/>
                    </a:lnTo>
                    <a:lnTo>
                      <a:pt x="355" y="146"/>
                    </a:lnTo>
                    <a:lnTo>
                      <a:pt x="392" y="123"/>
                    </a:lnTo>
                    <a:lnTo>
                      <a:pt x="377" y="10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3" name="Group 451"/>
            <p:cNvGrpSpPr>
              <a:grpSpLocks/>
            </p:cNvGrpSpPr>
            <p:nvPr/>
          </p:nvGrpSpPr>
          <p:grpSpPr bwMode="auto">
            <a:xfrm>
              <a:off x="5176064" y="4306364"/>
              <a:ext cx="523150" cy="252370"/>
              <a:chOff x="2925" y="2611"/>
              <a:chExt cx="335" cy="171"/>
            </a:xfrm>
          </p:grpSpPr>
          <p:sp>
            <p:nvSpPr>
              <p:cNvPr id="365" name="Freeform 452"/>
              <p:cNvSpPr>
                <a:spLocks/>
              </p:cNvSpPr>
              <p:nvPr/>
            </p:nvSpPr>
            <p:spPr bwMode="auto">
              <a:xfrm>
                <a:off x="2925" y="2611"/>
                <a:ext cx="335" cy="171"/>
              </a:xfrm>
              <a:custGeom>
                <a:avLst/>
                <a:gdLst>
                  <a:gd name="T0" fmla="*/ 329 w 335"/>
                  <a:gd name="T1" fmla="*/ 40 h 171"/>
                  <a:gd name="T2" fmla="*/ 335 w 335"/>
                  <a:gd name="T3" fmla="*/ 26 h 171"/>
                  <a:gd name="T4" fmla="*/ 292 w 335"/>
                  <a:gd name="T5" fmla="*/ 5 h 171"/>
                  <a:gd name="T6" fmla="*/ 245 w 335"/>
                  <a:gd name="T7" fmla="*/ 3 h 171"/>
                  <a:gd name="T8" fmla="*/ 216 w 335"/>
                  <a:gd name="T9" fmla="*/ 9 h 171"/>
                  <a:gd name="T10" fmla="*/ 185 w 335"/>
                  <a:gd name="T11" fmla="*/ 33 h 171"/>
                  <a:gd name="T12" fmla="*/ 169 w 335"/>
                  <a:gd name="T13" fmla="*/ 24 h 171"/>
                  <a:gd name="T14" fmla="*/ 141 w 335"/>
                  <a:gd name="T15" fmla="*/ 0 h 171"/>
                  <a:gd name="T16" fmla="*/ 114 w 335"/>
                  <a:gd name="T17" fmla="*/ 8 h 171"/>
                  <a:gd name="T18" fmla="*/ 108 w 335"/>
                  <a:gd name="T19" fmla="*/ 8 h 171"/>
                  <a:gd name="T20" fmla="*/ 71 w 335"/>
                  <a:gd name="T21" fmla="*/ 31 h 171"/>
                  <a:gd name="T22" fmla="*/ 53 w 335"/>
                  <a:gd name="T23" fmla="*/ 67 h 171"/>
                  <a:gd name="T24" fmla="*/ 13 w 335"/>
                  <a:gd name="T25" fmla="*/ 74 h 171"/>
                  <a:gd name="T26" fmla="*/ 0 w 335"/>
                  <a:gd name="T27" fmla="*/ 99 h 171"/>
                  <a:gd name="T28" fmla="*/ 10 w 335"/>
                  <a:gd name="T29" fmla="*/ 148 h 171"/>
                  <a:gd name="T30" fmla="*/ 14 w 335"/>
                  <a:gd name="T31" fmla="*/ 154 h 171"/>
                  <a:gd name="T32" fmla="*/ 40 w 335"/>
                  <a:gd name="T33" fmla="*/ 167 h 171"/>
                  <a:gd name="T34" fmla="*/ 94 w 335"/>
                  <a:gd name="T35" fmla="*/ 171 h 171"/>
                  <a:gd name="T36" fmla="*/ 121 w 335"/>
                  <a:gd name="T37" fmla="*/ 164 h 171"/>
                  <a:gd name="T38" fmla="*/ 145 w 335"/>
                  <a:gd name="T39" fmla="*/ 139 h 171"/>
                  <a:gd name="T40" fmla="*/ 176 w 335"/>
                  <a:gd name="T41" fmla="*/ 126 h 171"/>
                  <a:gd name="T42" fmla="*/ 211 w 335"/>
                  <a:gd name="T43" fmla="*/ 107 h 171"/>
                  <a:gd name="T44" fmla="*/ 237 w 335"/>
                  <a:gd name="T45" fmla="*/ 83 h 171"/>
                  <a:gd name="T46" fmla="*/ 281 w 335"/>
                  <a:gd name="T47" fmla="*/ 85 h 171"/>
                  <a:gd name="T48" fmla="*/ 319 w 335"/>
                  <a:gd name="T49" fmla="*/ 90 h 171"/>
                  <a:gd name="T50" fmla="*/ 329 w 335"/>
                  <a:gd name="T51" fmla="*/ 4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171"/>
                  <a:gd name="T80" fmla="*/ 335 w 335"/>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171">
                    <a:moveTo>
                      <a:pt x="329" y="40"/>
                    </a:moveTo>
                    <a:lnTo>
                      <a:pt x="335" y="26"/>
                    </a:lnTo>
                    <a:lnTo>
                      <a:pt x="292" y="5"/>
                    </a:lnTo>
                    <a:lnTo>
                      <a:pt x="245" y="3"/>
                    </a:lnTo>
                    <a:lnTo>
                      <a:pt x="216" y="9"/>
                    </a:lnTo>
                    <a:lnTo>
                      <a:pt x="185" y="33"/>
                    </a:lnTo>
                    <a:lnTo>
                      <a:pt x="169" y="24"/>
                    </a:lnTo>
                    <a:lnTo>
                      <a:pt x="141" y="0"/>
                    </a:lnTo>
                    <a:lnTo>
                      <a:pt x="114" y="8"/>
                    </a:lnTo>
                    <a:lnTo>
                      <a:pt x="108" y="8"/>
                    </a:lnTo>
                    <a:lnTo>
                      <a:pt x="71" y="31"/>
                    </a:lnTo>
                    <a:lnTo>
                      <a:pt x="53" y="67"/>
                    </a:lnTo>
                    <a:lnTo>
                      <a:pt x="13" y="74"/>
                    </a:lnTo>
                    <a:lnTo>
                      <a:pt x="0" y="99"/>
                    </a:lnTo>
                    <a:lnTo>
                      <a:pt x="10" y="148"/>
                    </a:lnTo>
                    <a:lnTo>
                      <a:pt x="14" y="154"/>
                    </a:lnTo>
                    <a:lnTo>
                      <a:pt x="40" y="167"/>
                    </a:lnTo>
                    <a:lnTo>
                      <a:pt x="94" y="171"/>
                    </a:lnTo>
                    <a:lnTo>
                      <a:pt x="121" y="164"/>
                    </a:lnTo>
                    <a:lnTo>
                      <a:pt x="145" y="139"/>
                    </a:lnTo>
                    <a:lnTo>
                      <a:pt x="176" y="126"/>
                    </a:lnTo>
                    <a:lnTo>
                      <a:pt x="211" y="107"/>
                    </a:lnTo>
                    <a:lnTo>
                      <a:pt x="237" y="83"/>
                    </a:lnTo>
                    <a:lnTo>
                      <a:pt x="281" y="85"/>
                    </a:lnTo>
                    <a:lnTo>
                      <a:pt x="319" y="90"/>
                    </a:lnTo>
                    <a:lnTo>
                      <a:pt x="329" y="4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66" name="Freeform 453"/>
              <p:cNvSpPr>
                <a:spLocks/>
              </p:cNvSpPr>
              <p:nvPr/>
            </p:nvSpPr>
            <p:spPr bwMode="auto">
              <a:xfrm>
                <a:off x="2925" y="2611"/>
                <a:ext cx="335" cy="171"/>
              </a:xfrm>
              <a:custGeom>
                <a:avLst/>
                <a:gdLst>
                  <a:gd name="T0" fmla="*/ 329 w 335"/>
                  <a:gd name="T1" fmla="*/ 40 h 171"/>
                  <a:gd name="T2" fmla="*/ 335 w 335"/>
                  <a:gd name="T3" fmla="*/ 26 h 171"/>
                  <a:gd name="T4" fmla="*/ 292 w 335"/>
                  <a:gd name="T5" fmla="*/ 5 h 171"/>
                  <a:gd name="T6" fmla="*/ 245 w 335"/>
                  <a:gd name="T7" fmla="*/ 3 h 171"/>
                  <a:gd name="T8" fmla="*/ 216 w 335"/>
                  <a:gd name="T9" fmla="*/ 9 h 171"/>
                  <a:gd name="T10" fmla="*/ 185 w 335"/>
                  <a:gd name="T11" fmla="*/ 33 h 171"/>
                  <a:gd name="T12" fmla="*/ 169 w 335"/>
                  <a:gd name="T13" fmla="*/ 24 h 171"/>
                  <a:gd name="T14" fmla="*/ 141 w 335"/>
                  <a:gd name="T15" fmla="*/ 0 h 171"/>
                  <a:gd name="T16" fmla="*/ 114 w 335"/>
                  <a:gd name="T17" fmla="*/ 8 h 171"/>
                  <a:gd name="T18" fmla="*/ 108 w 335"/>
                  <a:gd name="T19" fmla="*/ 8 h 171"/>
                  <a:gd name="T20" fmla="*/ 71 w 335"/>
                  <a:gd name="T21" fmla="*/ 31 h 171"/>
                  <a:gd name="T22" fmla="*/ 53 w 335"/>
                  <a:gd name="T23" fmla="*/ 67 h 171"/>
                  <a:gd name="T24" fmla="*/ 13 w 335"/>
                  <a:gd name="T25" fmla="*/ 74 h 171"/>
                  <a:gd name="T26" fmla="*/ 0 w 335"/>
                  <a:gd name="T27" fmla="*/ 99 h 171"/>
                  <a:gd name="T28" fmla="*/ 10 w 335"/>
                  <a:gd name="T29" fmla="*/ 148 h 171"/>
                  <a:gd name="T30" fmla="*/ 14 w 335"/>
                  <a:gd name="T31" fmla="*/ 154 h 171"/>
                  <a:gd name="T32" fmla="*/ 40 w 335"/>
                  <a:gd name="T33" fmla="*/ 167 h 171"/>
                  <a:gd name="T34" fmla="*/ 94 w 335"/>
                  <a:gd name="T35" fmla="*/ 171 h 171"/>
                  <a:gd name="T36" fmla="*/ 121 w 335"/>
                  <a:gd name="T37" fmla="*/ 164 h 171"/>
                  <a:gd name="T38" fmla="*/ 145 w 335"/>
                  <a:gd name="T39" fmla="*/ 139 h 171"/>
                  <a:gd name="T40" fmla="*/ 176 w 335"/>
                  <a:gd name="T41" fmla="*/ 126 h 171"/>
                  <a:gd name="T42" fmla="*/ 211 w 335"/>
                  <a:gd name="T43" fmla="*/ 107 h 171"/>
                  <a:gd name="T44" fmla="*/ 237 w 335"/>
                  <a:gd name="T45" fmla="*/ 83 h 171"/>
                  <a:gd name="T46" fmla="*/ 281 w 335"/>
                  <a:gd name="T47" fmla="*/ 85 h 171"/>
                  <a:gd name="T48" fmla="*/ 319 w 335"/>
                  <a:gd name="T49" fmla="*/ 90 h 171"/>
                  <a:gd name="T50" fmla="*/ 329 w 335"/>
                  <a:gd name="T51" fmla="*/ 40 h 17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335"/>
                  <a:gd name="T79" fmla="*/ 0 h 171"/>
                  <a:gd name="T80" fmla="*/ 335 w 335"/>
                  <a:gd name="T81" fmla="*/ 171 h 17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335" h="171">
                    <a:moveTo>
                      <a:pt x="329" y="40"/>
                    </a:moveTo>
                    <a:lnTo>
                      <a:pt x="335" y="26"/>
                    </a:lnTo>
                    <a:lnTo>
                      <a:pt x="292" y="5"/>
                    </a:lnTo>
                    <a:lnTo>
                      <a:pt x="245" y="3"/>
                    </a:lnTo>
                    <a:lnTo>
                      <a:pt x="216" y="9"/>
                    </a:lnTo>
                    <a:lnTo>
                      <a:pt x="185" y="33"/>
                    </a:lnTo>
                    <a:lnTo>
                      <a:pt x="169" y="24"/>
                    </a:lnTo>
                    <a:lnTo>
                      <a:pt x="141" y="0"/>
                    </a:lnTo>
                    <a:lnTo>
                      <a:pt x="114" y="8"/>
                    </a:lnTo>
                    <a:lnTo>
                      <a:pt x="108" y="8"/>
                    </a:lnTo>
                    <a:lnTo>
                      <a:pt x="71" y="31"/>
                    </a:lnTo>
                    <a:lnTo>
                      <a:pt x="53" y="67"/>
                    </a:lnTo>
                    <a:lnTo>
                      <a:pt x="13" y="74"/>
                    </a:lnTo>
                    <a:lnTo>
                      <a:pt x="0" y="99"/>
                    </a:lnTo>
                    <a:lnTo>
                      <a:pt x="10" y="148"/>
                    </a:lnTo>
                    <a:lnTo>
                      <a:pt x="14" y="154"/>
                    </a:lnTo>
                    <a:lnTo>
                      <a:pt x="40" y="167"/>
                    </a:lnTo>
                    <a:lnTo>
                      <a:pt x="94" y="171"/>
                    </a:lnTo>
                    <a:lnTo>
                      <a:pt x="121" y="164"/>
                    </a:lnTo>
                    <a:lnTo>
                      <a:pt x="145" y="139"/>
                    </a:lnTo>
                    <a:lnTo>
                      <a:pt x="176" y="126"/>
                    </a:lnTo>
                    <a:lnTo>
                      <a:pt x="211" y="107"/>
                    </a:lnTo>
                    <a:lnTo>
                      <a:pt x="237" y="83"/>
                    </a:lnTo>
                    <a:lnTo>
                      <a:pt x="281" y="85"/>
                    </a:lnTo>
                    <a:lnTo>
                      <a:pt x="319" y="90"/>
                    </a:lnTo>
                    <a:lnTo>
                      <a:pt x="329" y="4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4" name="Group 454"/>
            <p:cNvGrpSpPr>
              <a:grpSpLocks/>
            </p:cNvGrpSpPr>
            <p:nvPr/>
          </p:nvGrpSpPr>
          <p:grpSpPr bwMode="auto">
            <a:xfrm>
              <a:off x="4955872" y="4917364"/>
              <a:ext cx="23425" cy="39848"/>
              <a:chOff x="2784" y="3025"/>
              <a:chExt cx="15" cy="27"/>
            </a:xfrm>
          </p:grpSpPr>
          <p:sp>
            <p:nvSpPr>
              <p:cNvPr id="363" name="Freeform 455"/>
              <p:cNvSpPr>
                <a:spLocks/>
              </p:cNvSpPr>
              <p:nvPr/>
            </p:nvSpPr>
            <p:spPr bwMode="auto">
              <a:xfrm>
                <a:off x="2784" y="3025"/>
                <a:ext cx="15" cy="27"/>
              </a:xfrm>
              <a:custGeom>
                <a:avLst/>
                <a:gdLst>
                  <a:gd name="T0" fmla="*/ 11 w 15"/>
                  <a:gd name="T1" fmla="*/ 14 h 27"/>
                  <a:gd name="T2" fmla="*/ 10 w 15"/>
                  <a:gd name="T3" fmla="*/ 14 h 27"/>
                  <a:gd name="T4" fmla="*/ 0 w 15"/>
                  <a:gd name="T5" fmla="*/ 0 h 27"/>
                  <a:gd name="T6" fmla="*/ 15 w 15"/>
                  <a:gd name="T7" fmla="*/ 27 h 27"/>
                  <a:gd name="T8" fmla="*/ 11 w 15"/>
                  <a:gd name="T9" fmla="*/ 14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1" y="14"/>
                    </a:moveTo>
                    <a:lnTo>
                      <a:pt x="10" y="14"/>
                    </a:lnTo>
                    <a:lnTo>
                      <a:pt x="0" y="0"/>
                    </a:lnTo>
                    <a:lnTo>
                      <a:pt x="15" y="27"/>
                    </a:lnTo>
                    <a:lnTo>
                      <a:pt x="11" y="1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64" name="Freeform 456"/>
              <p:cNvSpPr>
                <a:spLocks/>
              </p:cNvSpPr>
              <p:nvPr/>
            </p:nvSpPr>
            <p:spPr bwMode="auto">
              <a:xfrm>
                <a:off x="2784" y="3025"/>
                <a:ext cx="15" cy="27"/>
              </a:xfrm>
              <a:custGeom>
                <a:avLst/>
                <a:gdLst>
                  <a:gd name="T0" fmla="*/ 11 w 15"/>
                  <a:gd name="T1" fmla="*/ 14 h 27"/>
                  <a:gd name="T2" fmla="*/ 10 w 15"/>
                  <a:gd name="T3" fmla="*/ 14 h 27"/>
                  <a:gd name="T4" fmla="*/ 0 w 15"/>
                  <a:gd name="T5" fmla="*/ 0 h 27"/>
                  <a:gd name="T6" fmla="*/ 15 w 15"/>
                  <a:gd name="T7" fmla="*/ 27 h 27"/>
                  <a:gd name="T8" fmla="*/ 11 w 15"/>
                  <a:gd name="T9" fmla="*/ 14 h 27"/>
                  <a:gd name="T10" fmla="*/ 0 60000 65536"/>
                  <a:gd name="T11" fmla="*/ 0 60000 65536"/>
                  <a:gd name="T12" fmla="*/ 0 60000 65536"/>
                  <a:gd name="T13" fmla="*/ 0 60000 65536"/>
                  <a:gd name="T14" fmla="*/ 0 60000 65536"/>
                  <a:gd name="T15" fmla="*/ 0 w 15"/>
                  <a:gd name="T16" fmla="*/ 0 h 27"/>
                  <a:gd name="T17" fmla="*/ 15 w 15"/>
                  <a:gd name="T18" fmla="*/ 27 h 27"/>
                </a:gdLst>
                <a:ahLst/>
                <a:cxnLst>
                  <a:cxn ang="T10">
                    <a:pos x="T0" y="T1"/>
                  </a:cxn>
                  <a:cxn ang="T11">
                    <a:pos x="T2" y="T3"/>
                  </a:cxn>
                  <a:cxn ang="T12">
                    <a:pos x="T4" y="T5"/>
                  </a:cxn>
                  <a:cxn ang="T13">
                    <a:pos x="T6" y="T7"/>
                  </a:cxn>
                  <a:cxn ang="T14">
                    <a:pos x="T8" y="T9"/>
                  </a:cxn>
                </a:cxnLst>
                <a:rect l="T15" t="T16" r="T17" b="T18"/>
                <a:pathLst>
                  <a:path w="15" h="27">
                    <a:moveTo>
                      <a:pt x="11" y="14"/>
                    </a:moveTo>
                    <a:lnTo>
                      <a:pt x="10" y="14"/>
                    </a:lnTo>
                    <a:lnTo>
                      <a:pt x="0" y="0"/>
                    </a:lnTo>
                    <a:lnTo>
                      <a:pt x="15" y="27"/>
                    </a:lnTo>
                    <a:lnTo>
                      <a:pt x="11" y="1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5" name="Group 457"/>
            <p:cNvGrpSpPr>
              <a:grpSpLocks/>
            </p:cNvGrpSpPr>
            <p:nvPr/>
          </p:nvGrpSpPr>
          <p:grpSpPr bwMode="auto">
            <a:xfrm>
              <a:off x="5182310" y="5162355"/>
              <a:ext cx="4685" cy="14758"/>
              <a:chOff x="2929" y="3191"/>
              <a:chExt cx="3" cy="10"/>
            </a:xfrm>
          </p:grpSpPr>
          <p:sp>
            <p:nvSpPr>
              <p:cNvPr id="361" name="Freeform 458"/>
              <p:cNvSpPr>
                <a:spLocks/>
              </p:cNvSpPr>
              <p:nvPr/>
            </p:nvSpPr>
            <p:spPr bwMode="auto">
              <a:xfrm>
                <a:off x="2929" y="3191"/>
                <a:ext cx="3" cy="10"/>
              </a:xfrm>
              <a:custGeom>
                <a:avLst/>
                <a:gdLst>
                  <a:gd name="T0" fmla="*/ 3 w 3"/>
                  <a:gd name="T1" fmla="*/ 0 h 10"/>
                  <a:gd name="T2" fmla="*/ 0 w 3"/>
                  <a:gd name="T3" fmla="*/ 10 h 10"/>
                  <a:gd name="T4" fmla="*/ 3 w 3"/>
                  <a:gd name="T5" fmla="*/ 10 h 10"/>
                  <a:gd name="T6" fmla="*/ 3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0"/>
                    </a:moveTo>
                    <a:lnTo>
                      <a:pt x="0" y="10"/>
                    </a:lnTo>
                    <a:lnTo>
                      <a:pt x="3" y="10"/>
                    </a:lnTo>
                    <a:lnTo>
                      <a:pt x="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62" name="Freeform 459"/>
              <p:cNvSpPr>
                <a:spLocks/>
              </p:cNvSpPr>
              <p:nvPr/>
            </p:nvSpPr>
            <p:spPr bwMode="auto">
              <a:xfrm>
                <a:off x="2929" y="3191"/>
                <a:ext cx="3" cy="10"/>
              </a:xfrm>
              <a:custGeom>
                <a:avLst/>
                <a:gdLst>
                  <a:gd name="T0" fmla="*/ 3 w 3"/>
                  <a:gd name="T1" fmla="*/ 0 h 10"/>
                  <a:gd name="T2" fmla="*/ 0 w 3"/>
                  <a:gd name="T3" fmla="*/ 10 h 10"/>
                  <a:gd name="T4" fmla="*/ 3 w 3"/>
                  <a:gd name="T5" fmla="*/ 10 h 10"/>
                  <a:gd name="T6" fmla="*/ 3 w 3"/>
                  <a:gd name="T7" fmla="*/ 0 h 10"/>
                  <a:gd name="T8" fmla="*/ 0 60000 65536"/>
                  <a:gd name="T9" fmla="*/ 0 60000 65536"/>
                  <a:gd name="T10" fmla="*/ 0 60000 65536"/>
                  <a:gd name="T11" fmla="*/ 0 60000 65536"/>
                  <a:gd name="T12" fmla="*/ 0 w 3"/>
                  <a:gd name="T13" fmla="*/ 0 h 10"/>
                  <a:gd name="T14" fmla="*/ 3 w 3"/>
                  <a:gd name="T15" fmla="*/ 10 h 10"/>
                </a:gdLst>
                <a:ahLst/>
                <a:cxnLst>
                  <a:cxn ang="T8">
                    <a:pos x="T0" y="T1"/>
                  </a:cxn>
                  <a:cxn ang="T9">
                    <a:pos x="T2" y="T3"/>
                  </a:cxn>
                  <a:cxn ang="T10">
                    <a:pos x="T4" y="T5"/>
                  </a:cxn>
                  <a:cxn ang="T11">
                    <a:pos x="T6" y="T7"/>
                  </a:cxn>
                </a:cxnLst>
                <a:rect l="T12" t="T13" r="T14" b="T15"/>
                <a:pathLst>
                  <a:path w="3" h="10">
                    <a:moveTo>
                      <a:pt x="3" y="0"/>
                    </a:moveTo>
                    <a:lnTo>
                      <a:pt x="0" y="10"/>
                    </a:lnTo>
                    <a:lnTo>
                      <a:pt x="3" y="10"/>
                    </a:lnTo>
                    <a:lnTo>
                      <a:pt x="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6" name="Group 460"/>
            <p:cNvGrpSpPr>
              <a:grpSpLocks/>
            </p:cNvGrpSpPr>
            <p:nvPr/>
          </p:nvGrpSpPr>
          <p:grpSpPr bwMode="auto">
            <a:xfrm>
              <a:off x="5172940" y="5185968"/>
              <a:ext cx="9370" cy="2952"/>
              <a:chOff x="2923" y="3207"/>
              <a:chExt cx="6" cy="2"/>
            </a:xfrm>
          </p:grpSpPr>
          <p:sp>
            <p:nvSpPr>
              <p:cNvPr id="359" name="Freeform 461"/>
              <p:cNvSpPr>
                <a:spLocks/>
              </p:cNvSpPr>
              <p:nvPr/>
            </p:nvSpPr>
            <p:spPr bwMode="auto">
              <a:xfrm>
                <a:off x="2923" y="3207"/>
                <a:ext cx="6" cy="2"/>
              </a:xfrm>
              <a:custGeom>
                <a:avLst/>
                <a:gdLst>
                  <a:gd name="T0" fmla="*/ 0 w 6"/>
                  <a:gd name="T1" fmla="*/ 0 h 2"/>
                  <a:gd name="T2" fmla="*/ 3 w 6"/>
                  <a:gd name="T3" fmla="*/ 0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3" y="0"/>
                    </a:lnTo>
                    <a:lnTo>
                      <a:pt x="6" y="2"/>
                    </a:lnTo>
                    <a:lnTo>
                      <a:pt x="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60" name="Freeform 462"/>
              <p:cNvSpPr>
                <a:spLocks/>
              </p:cNvSpPr>
              <p:nvPr/>
            </p:nvSpPr>
            <p:spPr bwMode="auto">
              <a:xfrm>
                <a:off x="2923" y="3207"/>
                <a:ext cx="6" cy="2"/>
              </a:xfrm>
              <a:custGeom>
                <a:avLst/>
                <a:gdLst>
                  <a:gd name="T0" fmla="*/ 0 w 6"/>
                  <a:gd name="T1" fmla="*/ 0 h 2"/>
                  <a:gd name="T2" fmla="*/ 3 w 6"/>
                  <a:gd name="T3" fmla="*/ 0 h 2"/>
                  <a:gd name="T4" fmla="*/ 6 w 6"/>
                  <a:gd name="T5" fmla="*/ 2 h 2"/>
                  <a:gd name="T6" fmla="*/ 0 w 6"/>
                  <a:gd name="T7" fmla="*/ 0 h 2"/>
                  <a:gd name="T8" fmla="*/ 0 60000 65536"/>
                  <a:gd name="T9" fmla="*/ 0 60000 65536"/>
                  <a:gd name="T10" fmla="*/ 0 60000 65536"/>
                  <a:gd name="T11" fmla="*/ 0 60000 65536"/>
                  <a:gd name="T12" fmla="*/ 0 w 6"/>
                  <a:gd name="T13" fmla="*/ 0 h 2"/>
                  <a:gd name="T14" fmla="*/ 6 w 6"/>
                  <a:gd name="T15" fmla="*/ 2 h 2"/>
                </a:gdLst>
                <a:ahLst/>
                <a:cxnLst>
                  <a:cxn ang="T8">
                    <a:pos x="T0" y="T1"/>
                  </a:cxn>
                  <a:cxn ang="T9">
                    <a:pos x="T2" y="T3"/>
                  </a:cxn>
                  <a:cxn ang="T10">
                    <a:pos x="T4" y="T5"/>
                  </a:cxn>
                  <a:cxn ang="T11">
                    <a:pos x="T6" y="T7"/>
                  </a:cxn>
                </a:cxnLst>
                <a:rect l="T12" t="T13" r="T14" b="T15"/>
                <a:pathLst>
                  <a:path w="6" h="2">
                    <a:moveTo>
                      <a:pt x="0" y="0"/>
                    </a:moveTo>
                    <a:lnTo>
                      <a:pt x="3" y="0"/>
                    </a:lnTo>
                    <a:lnTo>
                      <a:pt x="6" y="2"/>
                    </a:lnTo>
                    <a:lnTo>
                      <a:pt x="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89" name="Group 469"/>
            <p:cNvGrpSpPr>
              <a:grpSpLocks/>
            </p:cNvGrpSpPr>
            <p:nvPr/>
          </p:nvGrpSpPr>
          <p:grpSpPr bwMode="auto">
            <a:xfrm>
              <a:off x="5702337" y="5884044"/>
              <a:ext cx="12493" cy="19186"/>
              <a:chOff x="3262" y="3680"/>
              <a:chExt cx="8" cy="13"/>
            </a:xfrm>
          </p:grpSpPr>
          <p:sp>
            <p:nvSpPr>
              <p:cNvPr id="353" name="Freeform 470"/>
              <p:cNvSpPr>
                <a:spLocks/>
              </p:cNvSpPr>
              <p:nvPr/>
            </p:nvSpPr>
            <p:spPr bwMode="auto">
              <a:xfrm>
                <a:off x="3262" y="3680"/>
                <a:ext cx="8" cy="13"/>
              </a:xfrm>
              <a:custGeom>
                <a:avLst/>
                <a:gdLst>
                  <a:gd name="T0" fmla="*/ 1 w 8"/>
                  <a:gd name="T1" fmla="*/ 0 h 13"/>
                  <a:gd name="T2" fmla="*/ 0 w 8"/>
                  <a:gd name="T3" fmla="*/ 13 h 13"/>
                  <a:gd name="T4" fmla="*/ 8 w 8"/>
                  <a:gd name="T5" fmla="*/ 4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1" y="0"/>
                    </a:moveTo>
                    <a:lnTo>
                      <a:pt x="0" y="13"/>
                    </a:lnTo>
                    <a:lnTo>
                      <a:pt x="8" y="4"/>
                    </a:lnTo>
                    <a:lnTo>
                      <a:pt x="1"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54" name="Freeform 471"/>
              <p:cNvSpPr>
                <a:spLocks/>
              </p:cNvSpPr>
              <p:nvPr/>
            </p:nvSpPr>
            <p:spPr bwMode="auto">
              <a:xfrm>
                <a:off x="3262" y="3680"/>
                <a:ext cx="8" cy="13"/>
              </a:xfrm>
              <a:custGeom>
                <a:avLst/>
                <a:gdLst>
                  <a:gd name="T0" fmla="*/ 1 w 8"/>
                  <a:gd name="T1" fmla="*/ 0 h 13"/>
                  <a:gd name="T2" fmla="*/ 0 w 8"/>
                  <a:gd name="T3" fmla="*/ 13 h 13"/>
                  <a:gd name="T4" fmla="*/ 8 w 8"/>
                  <a:gd name="T5" fmla="*/ 4 h 13"/>
                  <a:gd name="T6" fmla="*/ 1 w 8"/>
                  <a:gd name="T7" fmla="*/ 0 h 13"/>
                  <a:gd name="T8" fmla="*/ 0 60000 65536"/>
                  <a:gd name="T9" fmla="*/ 0 60000 65536"/>
                  <a:gd name="T10" fmla="*/ 0 60000 65536"/>
                  <a:gd name="T11" fmla="*/ 0 60000 65536"/>
                  <a:gd name="T12" fmla="*/ 0 w 8"/>
                  <a:gd name="T13" fmla="*/ 0 h 13"/>
                  <a:gd name="T14" fmla="*/ 8 w 8"/>
                  <a:gd name="T15" fmla="*/ 13 h 13"/>
                </a:gdLst>
                <a:ahLst/>
                <a:cxnLst>
                  <a:cxn ang="T8">
                    <a:pos x="T0" y="T1"/>
                  </a:cxn>
                  <a:cxn ang="T9">
                    <a:pos x="T2" y="T3"/>
                  </a:cxn>
                  <a:cxn ang="T10">
                    <a:pos x="T4" y="T5"/>
                  </a:cxn>
                  <a:cxn ang="T11">
                    <a:pos x="T6" y="T7"/>
                  </a:cxn>
                </a:cxnLst>
                <a:rect l="T12" t="T13" r="T14" b="T15"/>
                <a:pathLst>
                  <a:path w="8" h="13">
                    <a:moveTo>
                      <a:pt x="1" y="0"/>
                    </a:moveTo>
                    <a:lnTo>
                      <a:pt x="0" y="13"/>
                    </a:lnTo>
                    <a:lnTo>
                      <a:pt x="8" y="4"/>
                    </a:lnTo>
                    <a:lnTo>
                      <a:pt x="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0" name="Group 472"/>
            <p:cNvGrpSpPr>
              <a:grpSpLocks/>
            </p:cNvGrpSpPr>
            <p:nvPr/>
          </p:nvGrpSpPr>
          <p:grpSpPr bwMode="auto">
            <a:xfrm>
              <a:off x="5655487" y="5816155"/>
              <a:ext cx="35918" cy="36896"/>
              <a:chOff x="3232" y="3634"/>
              <a:chExt cx="23" cy="25"/>
            </a:xfrm>
          </p:grpSpPr>
          <p:sp>
            <p:nvSpPr>
              <p:cNvPr id="351" name="Freeform 473"/>
              <p:cNvSpPr>
                <a:spLocks/>
              </p:cNvSpPr>
              <p:nvPr/>
            </p:nvSpPr>
            <p:spPr bwMode="auto">
              <a:xfrm>
                <a:off x="3232" y="3634"/>
                <a:ext cx="23" cy="25"/>
              </a:xfrm>
              <a:custGeom>
                <a:avLst/>
                <a:gdLst>
                  <a:gd name="T0" fmla="*/ 23 w 23"/>
                  <a:gd name="T1" fmla="*/ 13 h 25"/>
                  <a:gd name="T2" fmla="*/ 7 w 23"/>
                  <a:gd name="T3" fmla="*/ 0 h 25"/>
                  <a:gd name="T4" fmla="*/ 0 w 23"/>
                  <a:gd name="T5" fmla="*/ 10 h 25"/>
                  <a:gd name="T6" fmla="*/ 5 w 23"/>
                  <a:gd name="T7" fmla="*/ 18 h 25"/>
                  <a:gd name="T8" fmla="*/ 22 w 23"/>
                  <a:gd name="T9" fmla="*/ 25 h 25"/>
                  <a:gd name="T10" fmla="*/ 23 w 23"/>
                  <a:gd name="T11" fmla="*/ 13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23" y="13"/>
                    </a:moveTo>
                    <a:lnTo>
                      <a:pt x="7" y="0"/>
                    </a:lnTo>
                    <a:lnTo>
                      <a:pt x="0" y="10"/>
                    </a:lnTo>
                    <a:lnTo>
                      <a:pt x="5" y="18"/>
                    </a:lnTo>
                    <a:lnTo>
                      <a:pt x="22" y="25"/>
                    </a:lnTo>
                    <a:lnTo>
                      <a:pt x="23" y="1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52" name="Freeform 474"/>
              <p:cNvSpPr>
                <a:spLocks/>
              </p:cNvSpPr>
              <p:nvPr/>
            </p:nvSpPr>
            <p:spPr bwMode="auto">
              <a:xfrm>
                <a:off x="3232" y="3634"/>
                <a:ext cx="23" cy="25"/>
              </a:xfrm>
              <a:custGeom>
                <a:avLst/>
                <a:gdLst>
                  <a:gd name="T0" fmla="*/ 23 w 23"/>
                  <a:gd name="T1" fmla="*/ 13 h 25"/>
                  <a:gd name="T2" fmla="*/ 7 w 23"/>
                  <a:gd name="T3" fmla="*/ 0 h 25"/>
                  <a:gd name="T4" fmla="*/ 0 w 23"/>
                  <a:gd name="T5" fmla="*/ 10 h 25"/>
                  <a:gd name="T6" fmla="*/ 5 w 23"/>
                  <a:gd name="T7" fmla="*/ 18 h 25"/>
                  <a:gd name="T8" fmla="*/ 22 w 23"/>
                  <a:gd name="T9" fmla="*/ 25 h 25"/>
                  <a:gd name="T10" fmla="*/ 23 w 23"/>
                  <a:gd name="T11" fmla="*/ 13 h 25"/>
                  <a:gd name="T12" fmla="*/ 0 60000 65536"/>
                  <a:gd name="T13" fmla="*/ 0 60000 65536"/>
                  <a:gd name="T14" fmla="*/ 0 60000 65536"/>
                  <a:gd name="T15" fmla="*/ 0 60000 65536"/>
                  <a:gd name="T16" fmla="*/ 0 60000 65536"/>
                  <a:gd name="T17" fmla="*/ 0 60000 65536"/>
                  <a:gd name="T18" fmla="*/ 0 w 23"/>
                  <a:gd name="T19" fmla="*/ 0 h 25"/>
                  <a:gd name="T20" fmla="*/ 23 w 23"/>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3" h="25">
                    <a:moveTo>
                      <a:pt x="23" y="13"/>
                    </a:moveTo>
                    <a:lnTo>
                      <a:pt x="7" y="0"/>
                    </a:lnTo>
                    <a:lnTo>
                      <a:pt x="0" y="10"/>
                    </a:lnTo>
                    <a:lnTo>
                      <a:pt x="5" y="18"/>
                    </a:lnTo>
                    <a:lnTo>
                      <a:pt x="22" y="25"/>
                    </a:lnTo>
                    <a:lnTo>
                      <a:pt x="23" y="1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1" name="Group 475"/>
            <p:cNvGrpSpPr>
              <a:grpSpLocks/>
            </p:cNvGrpSpPr>
            <p:nvPr/>
          </p:nvGrpSpPr>
          <p:grpSpPr bwMode="auto">
            <a:xfrm>
              <a:off x="5546172" y="5628722"/>
              <a:ext cx="56219" cy="53130"/>
              <a:chOff x="3162" y="3507"/>
              <a:chExt cx="36" cy="36"/>
            </a:xfrm>
          </p:grpSpPr>
          <p:sp>
            <p:nvSpPr>
              <p:cNvPr id="349" name="Freeform 476"/>
              <p:cNvSpPr>
                <a:spLocks/>
              </p:cNvSpPr>
              <p:nvPr/>
            </p:nvSpPr>
            <p:spPr bwMode="auto">
              <a:xfrm>
                <a:off x="3162" y="3507"/>
                <a:ext cx="36" cy="36"/>
              </a:xfrm>
              <a:custGeom>
                <a:avLst/>
                <a:gdLst>
                  <a:gd name="T0" fmla="*/ 18 w 36"/>
                  <a:gd name="T1" fmla="*/ 3 h 36"/>
                  <a:gd name="T2" fmla="*/ 0 w 36"/>
                  <a:gd name="T3" fmla="*/ 0 h 36"/>
                  <a:gd name="T4" fmla="*/ 36 w 36"/>
                  <a:gd name="T5" fmla="*/ 36 h 36"/>
                  <a:gd name="T6" fmla="*/ 33 w 36"/>
                  <a:gd name="T7" fmla="*/ 29 h 36"/>
                  <a:gd name="T8" fmla="*/ 18 w 36"/>
                  <a:gd name="T9" fmla="*/ 3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3"/>
                    </a:moveTo>
                    <a:lnTo>
                      <a:pt x="0" y="0"/>
                    </a:lnTo>
                    <a:lnTo>
                      <a:pt x="36" y="36"/>
                    </a:lnTo>
                    <a:lnTo>
                      <a:pt x="33" y="29"/>
                    </a:lnTo>
                    <a:lnTo>
                      <a:pt x="18" y="3"/>
                    </a:lnTo>
                    <a:close/>
                  </a:path>
                </a:pathLst>
              </a:custGeom>
              <a:solidFill>
                <a:srgbClr val="FFFF00"/>
              </a:solidFill>
              <a:ln w="9525">
                <a:solidFill>
                  <a:schemeClr val="bg2"/>
                </a:solidFill>
                <a:round/>
                <a:headEnd/>
                <a:tailEnd/>
              </a:ln>
            </p:spPr>
            <p:txBody>
              <a:bodyPr/>
              <a:lstStyle/>
              <a:p>
                <a:pPr>
                  <a:buNone/>
                </a:pPr>
                <a:endParaRPr lang="en-GB"/>
              </a:p>
            </p:txBody>
          </p:sp>
          <p:sp>
            <p:nvSpPr>
              <p:cNvPr id="350" name="Freeform 477"/>
              <p:cNvSpPr>
                <a:spLocks/>
              </p:cNvSpPr>
              <p:nvPr/>
            </p:nvSpPr>
            <p:spPr bwMode="auto">
              <a:xfrm>
                <a:off x="3162" y="3507"/>
                <a:ext cx="36" cy="36"/>
              </a:xfrm>
              <a:custGeom>
                <a:avLst/>
                <a:gdLst>
                  <a:gd name="T0" fmla="*/ 18 w 36"/>
                  <a:gd name="T1" fmla="*/ 3 h 36"/>
                  <a:gd name="T2" fmla="*/ 0 w 36"/>
                  <a:gd name="T3" fmla="*/ 0 h 36"/>
                  <a:gd name="T4" fmla="*/ 36 w 36"/>
                  <a:gd name="T5" fmla="*/ 36 h 36"/>
                  <a:gd name="T6" fmla="*/ 33 w 36"/>
                  <a:gd name="T7" fmla="*/ 29 h 36"/>
                  <a:gd name="T8" fmla="*/ 18 w 36"/>
                  <a:gd name="T9" fmla="*/ 3 h 36"/>
                  <a:gd name="T10" fmla="*/ 0 60000 65536"/>
                  <a:gd name="T11" fmla="*/ 0 60000 65536"/>
                  <a:gd name="T12" fmla="*/ 0 60000 65536"/>
                  <a:gd name="T13" fmla="*/ 0 60000 65536"/>
                  <a:gd name="T14" fmla="*/ 0 60000 65536"/>
                  <a:gd name="T15" fmla="*/ 0 w 36"/>
                  <a:gd name="T16" fmla="*/ 0 h 36"/>
                  <a:gd name="T17" fmla="*/ 36 w 36"/>
                  <a:gd name="T18" fmla="*/ 36 h 36"/>
                </a:gdLst>
                <a:ahLst/>
                <a:cxnLst>
                  <a:cxn ang="T10">
                    <a:pos x="T0" y="T1"/>
                  </a:cxn>
                  <a:cxn ang="T11">
                    <a:pos x="T2" y="T3"/>
                  </a:cxn>
                  <a:cxn ang="T12">
                    <a:pos x="T4" y="T5"/>
                  </a:cxn>
                  <a:cxn ang="T13">
                    <a:pos x="T6" y="T7"/>
                  </a:cxn>
                  <a:cxn ang="T14">
                    <a:pos x="T8" y="T9"/>
                  </a:cxn>
                </a:cxnLst>
                <a:rect l="T15" t="T16" r="T17" b="T18"/>
                <a:pathLst>
                  <a:path w="36" h="36">
                    <a:moveTo>
                      <a:pt x="18" y="3"/>
                    </a:moveTo>
                    <a:lnTo>
                      <a:pt x="0" y="0"/>
                    </a:lnTo>
                    <a:lnTo>
                      <a:pt x="36" y="36"/>
                    </a:lnTo>
                    <a:lnTo>
                      <a:pt x="33" y="29"/>
                    </a:lnTo>
                    <a:lnTo>
                      <a:pt x="18" y="3"/>
                    </a:lnTo>
                  </a:path>
                </a:pathLst>
              </a:custGeom>
              <a:noFill/>
              <a:ln w="3175"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grpSp>
          <p:nvGrpSpPr>
            <p:cNvPr id="92" name="Group 478"/>
            <p:cNvGrpSpPr>
              <a:grpSpLocks/>
            </p:cNvGrpSpPr>
            <p:nvPr/>
          </p:nvGrpSpPr>
          <p:grpSpPr bwMode="auto">
            <a:xfrm>
              <a:off x="6072445" y="6143793"/>
              <a:ext cx="326383" cy="70841"/>
              <a:chOff x="3499" y="3856"/>
              <a:chExt cx="209" cy="48"/>
            </a:xfrm>
          </p:grpSpPr>
          <p:sp>
            <p:nvSpPr>
              <p:cNvPr id="347" name="Freeform 479"/>
              <p:cNvSpPr>
                <a:spLocks/>
              </p:cNvSpPr>
              <p:nvPr/>
            </p:nvSpPr>
            <p:spPr bwMode="auto">
              <a:xfrm>
                <a:off x="3499" y="3856"/>
                <a:ext cx="209" cy="48"/>
              </a:xfrm>
              <a:custGeom>
                <a:avLst/>
                <a:gdLst>
                  <a:gd name="T0" fmla="*/ 190 w 209"/>
                  <a:gd name="T1" fmla="*/ 31 h 48"/>
                  <a:gd name="T2" fmla="*/ 209 w 209"/>
                  <a:gd name="T3" fmla="*/ 7 h 48"/>
                  <a:gd name="T4" fmla="*/ 189 w 209"/>
                  <a:gd name="T5" fmla="*/ 15 h 48"/>
                  <a:gd name="T6" fmla="*/ 169 w 209"/>
                  <a:gd name="T7" fmla="*/ 15 h 48"/>
                  <a:gd name="T8" fmla="*/ 164 w 209"/>
                  <a:gd name="T9" fmla="*/ 7 h 48"/>
                  <a:gd name="T10" fmla="*/ 135 w 209"/>
                  <a:gd name="T11" fmla="*/ 10 h 48"/>
                  <a:gd name="T12" fmla="*/ 111 w 209"/>
                  <a:gd name="T13" fmla="*/ 7 h 48"/>
                  <a:gd name="T14" fmla="*/ 77 w 209"/>
                  <a:gd name="T15" fmla="*/ 15 h 48"/>
                  <a:gd name="T16" fmla="*/ 59 w 209"/>
                  <a:gd name="T17" fmla="*/ 21 h 48"/>
                  <a:gd name="T18" fmla="*/ 40 w 209"/>
                  <a:gd name="T19" fmla="*/ 10 h 48"/>
                  <a:gd name="T20" fmla="*/ 34 w 209"/>
                  <a:gd name="T21" fmla="*/ 9 h 48"/>
                  <a:gd name="T22" fmla="*/ 21 w 209"/>
                  <a:gd name="T23" fmla="*/ 10 h 48"/>
                  <a:gd name="T24" fmla="*/ 7 w 209"/>
                  <a:gd name="T25" fmla="*/ 0 h 48"/>
                  <a:gd name="T26" fmla="*/ 0 w 209"/>
                  <a:gd name="T27" fmla="*/ 7 h 48"/>
                  <a:gd name="T28" fmla="*/ 5 w 209"/>
                  <a:gd name="T29" fmla="*/ 40 h 48"/>
                  <a:gd name="T30" fmla="*/ 63 w 209"/>
                  <a:gd name="T31" fmla="*/ 37 h 48"/>
                  <a:gd name="T32" fmla="*/ 98 w 209"/>
                  <a:gd name="T33" fmla="*/ 48 h 48"/>
                  <a:gd name="T34" fmla="*/ 138 w 209"/>
                  <a:gd name="T35" fmla="*/ 46 h 48"/>
                  <a:gd name="T36" fmla="*/ 190 w 209"/>
                  <a:gd name="T37" fmla="*/ 3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8"/>
                  <a:gd name="T59" fmla="*/ 209 w 209"/>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8">
                    <a:moveTo>
                      <a:pt x="190" y="31"/>
                    </a:moveTo>
                    <a:lnTo>
                      <a:pt x="209" y="7"/>
                    </a:lnTo>
                    <a:lnTo>
                      <a:pt x="189" y="15"/>
                    </a:lnTo>
                    <a:lnTo>
                      <a:pt x="169" y="15"/>
                    </a:lnTo>
                    <a:lnTo>
                      <a:pt x="164" y="7"/>
                    </a:lnTo>
                    <a:lnTo>
                      <a:pt x="135" y="10"/>
                    </a:lnTo>
                    <a:lnTo>
                      <a:pt x="111" y="7"/>
                    </a:lnTo>
                    <a:lnTo>
                      <a:pt x="77" y="15"/>
                    </a:lnTo>
                    <a:lnTo>
                      <a:pt x="59" y="21"/>
                    </a:lnTo>
                    <a:lnTo>
                      <a:pt x="40" y="10"/>
                    </a:lnTo>
                    <a:lnTo>
                      <a:pt x="34" y="9"/>
                    </a:lnTo>
                    <a:lnTo>
                      <a:pt x="21" y="10"/>
                    </a:lnTo>
                    <a:lnTo>
                      <a:pt x="7" y="0"/>
                    </a:lnTo>
                    <a:lnTo>
                      <a:pt x="0" y="7"/>
                    </a:lnTo>
                    <a:lnTo>
                      <a:pt x="5" y="40"/>
                    </a:lnTo>
                    <a:lnTo>
                      <a:pt x="63" y="37"/>
                    </a:lnTo>
                    <a:lnTo>
                      <a:pt x="98" y="48"/>
                    </a:lnTo>
                    <a:lnTo>
                      <a:pt x="138" y="46"/>
                    </a:lnTo>
                    <a:lnTo>
                      <a:pt x="190" y="3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48" name="Freeform 480"/>
              <p:cNvSpPr>
                <a:spLocks/>
              </p:cNvSpPr>
              <p:nvPr/>
            </p:nvSpPr>
            <p:spPr bwMode="auto">
              <a:xfrm>
                <a:off x="3499" y="3856"/>
                <a:ext cx="209" cy="48"/>
              </a:xfrm>
              <a:custGeom>
                <a:avLst/>
                <a:gdLst>
                  <a:gd name="T0" fmla="*/ 190 w 209"/>
                  <a:gd name="T1" fmla="*/ 31 h 48"/>
                  <a:gd name="T2" fmla="*/ 209 w 209"/>
                  <a:gd name="T3" fmla="*/ 7 h 48"/>
                  <a:gd name="T4" fmla="*/ 189 w 209"/>
                  <a:gd name="T5" fmla="*/ 15 h 48"/>
                  <a:gd name="T6" fmla="*/ 169 w 209"/>
                  <a:gd name="T7" fmla="*/ 15 h 48"/>
                  <a:gd name="T8" fmla="*/ 164 w 209"/>
                  <a:gd name="T9" fmla="*/ 7 h 48"/>
                  <a:gd name="T10" fmla="*/ 135 w 209"/>
                  <a:gd name="T11" fmla="*/ 10 h 48"/>
                  <a:gd name="T12" fmla="*/ 111 w 209"/>
                  <a:gd name="T13" fmla="*/ 7 h 48"/>
                  <a:gd name="T14" fmla="*/ 77 w 209"/>
                  <a:gd name="T15" fmla="*/ 15 h 48"/>
                  <a:gd name="T16" fmla="*/ 59 w 209"/>
                  <a:gd name="T17" fmla="*/ 21 h 48"/>
                  <a:gd name="T18" fmla="*/ 40 w 209"/>
                  <a:gd name="T19" fmla="*/ 10 h 48"/>
                  <a:gd name="T20" fmla="*/ 34 w 209"/>
                  <a:gd name="T21" fmla="*/ 9 h 48"/>
                  <a:gd name="T22" fmla="*/ 21 w 209"/>
                  <a:gd name="T23" fmla="*/ 10 h 48"/>
                  <a:gd name="T24" fmla="*/ 7 w 209"/>
                  <a:gd name="T25" fmla="*/ 0 h 48"/>
                  <a:gd name="T26" fmla="*/ 0 w 209"/>
                  <a:gd name="T27" fmla="*/ 7 h 48"/>
                  <a:gd name="T28" fmla="*/ 5 w 209"/>
                  <a:gd name="T29" fmla="*/ 40 h 48"/>
                  <a:gd name="T30" fmla="*/ 63 w 209"/>
                  <a:gd name="T31" fmla="*/ 37 h 48"/>
                  <a:gd name="T32" fmla="*/ 98 w 209"/>
                  <a:gd name="T33" fmla="*/ 48 h 48"/>
                  <a:gd name="T34" fmla="*/ 138 w 209"/>
                  <a:gd name="T35" fmla="*/ 46 h 48"/>
                  <a:gd name="T36" fmla="*/ 190 w 209"/>
                  <a:gd name="T37" fmla="*/ 31 h 4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9"/>
                  <a:gd name="T58" fmla="*/ 0 h 48"/>
                  <a:gd name="T59" fmla="*/ 209 w 209"/>
                  <a:gd name="T60" fmla="*/ 48 h 4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9" h="48">
                    <a:moveTo>
                      <a:pt x="190" y="31"/>
                    </a:moveTo>
                    <a:lnTo>
                      <a:pt x="209" y="7"/>
                    </a:lnTo>
                    <a:lnTo>
                      <a:pt x="189" y="15"/>
                    </a:lnTo>
                    <a:lnTo>
                      <a:pt x="169" y="15"/>
                    </a:lnTo>
                    <a:lnTo>
                      <a:pt x="164" y="7"/>
                    </a:lnTo>
                    <a:lnTo>
                      <a:pt x="135" y="10"/>
                    </a:lnTo>
                    <a:lnTo>
                      <a:pt x="111" y="7"/>
                    </a:lnTo>
                    <a:lnTo>
                      <a:pt x="77" y="15"/>
                    </a:lnTo>
                    <a:lnTo>
                      <a:pt x="59" y="21"/>
                    </a:lnTo>
                    <a:lnTo>
                      <a:pt x="40" y="10"/>
                    </a:lnTo>
                    <a:lnTo>
                      <a:pt x="34" y="9"/>
                    </a:lnTo>
                    <a:lnTo>
                      <a:pt x="21" y="10"/>
                    </a:lnTo>
                    <a:lnTo>
                      <a:pt x="7" y="0"/>
                    </a:lnTo>
                    <a:lnTo>
                      <a:pt x="0" y="7"/>
                    </a:lnTo>
                    <a:lnTo>
                      <a:pt x="5" y="40"/>
                    </a:lnTo>
                    <a:lnTo>
                      <a:pt x="63" y="37"/>
                    </a:lnTo>
                    <a:lnTo>
                      <a:pt x="98" y="48"/>
                    </a:lnTo>
                    <a:lnTo>
                      <a:pt x="138" y="46"/>
                    </a:lnTo>
                    <a:lnTo>
                      <a:pt x="190" y="3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3" name="Group 481"/>
            <p:cNvGrpSpPr>
              <a:grpSpLocks/>
            </p:cNvGrpSpPr>
            <p:nvPr/>
          </p:nvGrpSpPr>
          <p:grpSpPr bwMode="auto">
            <a:xfrm>
              <a:off x="5925651" y="5690708"/>
              <a:ext cx="196767" cy="119544"/>
              <a:chOff x="3405" y="3549"/>
              <a:chExt cx="126" cy="81"/>
            </a:xfrm>
          </p:grpSpPr>
          <p:sp>
            <p:nvSpPr>
              <p:cNvPr id="345" name="Freeform 482"/>
              <p:cNvSpPr>
                <a:spLocks/>
              </p:cNvSpPr>
              <p:nvPr/>
            </p:nvSpPr>
            <p:spPr bwMode="auto">
              <a:xfrm>
                <a:off x="3405" y="3549"/>
                <a:ext cx="126" cy="81"/>
              </a:xfrm>
              <a:custGeom>
                <a:avLst/>
                <a:gdLst>
                  <a:gd name="T0" fmla="*/ 74 w 126"/>
                  <a:gd name="T1" fmla="*/ 25 h 81"/>
                  <a:gd name="T2" fmla="*/ 30 w 126"/>
                  <a:gd name="T3" fmla="*/ 0 h 81"/>
                  <a:gd name="T4" fmla="*/ 0 w 126"/>
                  <a:gd name="T5" fmla="*/ 14 h 81"/>
                  <a:gd name="T6" fmla="*/ 12 w 126"/>
                  <a:gd name="T7" fmla="*/ 17 h 81"/>
                  <a:gd name="T8" fmla="*/ 56 w 126"/>
                  <a:gd name="T9" fmla="*/ 39 h 81"/>
                  <a:gd name="T10" fmla="*/ 56 w 126"/>
                  <a:gd name="T11" fmla="*/ 48 h 81"/>
                  <a:gd name="T12" fmla="*/ 83 w 126"/>
                  <a:gd name="T13" fmla="*/ 51 h 81"/>
                  <a:gd name="T14" fmla="*/ 99 w 126"/>
                  <a:gd name="T15" fmla="*/ 66 h 81"/>
                  <a:gd name="T16" fmla="*/ 121 w 126"/>
                  <a:gd name="T17" fmla="*/ 81 h 81"/>
                  <a:gd name="T18" fmla="*/ 126 w 126"/>
                  <a:gd name="T19" fmla="*/ 67 h 81"/>
                  <a:gd name="T20" fmla="*/ 100 w 126"/>
                  <a:gd name="T21" fmla="*/ 45 h 81"/>
                  <a:gd name="T22" fmla="*/ 74 w 126"/>
                  <a:gd name="T23" fmla="*/ 2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81"/>
                  <a:gd name="T38" fmla="*/ 126 w 126"/>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81">
                    <a:moveTo>
                      <a:pt x="74" y="25"/>
                    </a:moveTo>
                    <a:lnTo>
                      <a:pt x="30" y="0"/>
                    </a:lnTo>
                    <a:lnTo>
                      <a:pt x="0" y="14"/>
                    </a:lnTo>
                    <a:lnTo>
                      <a:pt x="12" y="17"/>
                    </a:lnTo>
                    <a:lnTo>
                      <a:pt x="56" y="39"/>
                    </a:lnTo>
                    <a:lnTo>
                      <a:pt x="56" y="48"/>
                    </a:lnTo>
                    <a:lnTo>
                      <a:pt x="83" y="51"/>
                    </a:lnTo>
                    <a:lnTo>
                      <a:pt x="99" y="66"/>
                    </a:lnTo>
                    <a:lnTo>
                      <a:pt x="121" y="81"/>
                    </a:lnTo>
                    <a:lnTo>
                      <a:pt x="126" y="67"/>
                    </a:lnTo>
                    <a:lnTo>
                      <a:pt x="100" y="45"/>
                    </a:lnTo>
                    <a:lnTo>
                      <a:pt x="74" y="25"/>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46" name="Freeform 483"/>
              <p:cNvSpPr>
                <a:spLocks/>
              </p:cNvSpPr>
              <p:nvPr/>
            </p:nvSpPr>
            <p:spPr bwMode="auto">
              <a:xfrm>
                <a:off x="3405" y="3549"/>
                <a:ext cx="126" cy="81"/>
              </a:xfrm>
              <a:custGeom>
                <a:avLst/>
                <a:gdLst>
                  <a:gd name="T0" fmla="*/ 74 w 126"/>
                  <a:gd name="T1" fmla="*/ 25 h 81"/>
                  <a:gd name="T2" fmla="*/ 30 w 126"/>
                  <a:gd name="T3" fmla="*/ 0 h 81"/>
                  <a:gd name="T4" fmla="*/ 0 w 126"/>
                  <a:gd name="T5" fmla="*/ 14 h 81"/>
                  <a:gd name="T6" fmla="*/ 12 w 126"/>
                  <a:gd name="T7" fmla="*/ 17 h 81"/>
                  <a:gd name="T8" fmla="*/ 56 w 126"/>
                  <a:gd name="T9" fmla="*/ 39 h 81"/>
                  <a:gd name="T10" fmla="*/ 56 w 126"/>
                  <a:gd name="T11" fmla="*/ 48 h 81"/>
                  <a:gd name="T12" fmla="*/ 83 w 126"/>
                  <a:gd name="T13" fmla="*/ 51 h 81"/>
                  <a:gd name="T14" fmla="*/ 99 w 126"/>
                  <a:gd name="T15" fmla="*/ 66 h 81"/>
                  <a:gd name="T16" fmla="*/ 121 w 126"/>
                  <a:gd name="T17" fmla="*/ 81 h 81"/>
                  <a:gd name="T18" fmla="*/ 126 w 126"/>
                  <a:gd name="T19" fmla="*/ 67 h 81"/>
                  <a:gd name="T20" fmla="*/ 100 w 126"/>
                  <a:gd name="T21" fmla="*/ 45 h 81"/>
                  <a:gd name="T22" fmla="*/ 74 w 126"/>
                  <a:gd name="T23" fmla="*/ 25 h 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6"/>
                  <a:gd name="T37" fmla="*/ 0 h 81"/>
                  <a:gd name="T38" fmla="*/ 126 w 126"/>
                  <a:gd name="T39" fmla="*/ 81 h 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6" h="81">
                    <a:moveTo>
                      <a:pt x="74" y="25"/>
                    </a:moveTo>
                    <a:lnTo>
                      <a:pt x="30" y="0"/>
                    </a:lnTo>
                    <a:lnTo>
                      <a:pt x="0" y="14"/>
                    </a:lnTo>
                    <a:lnTo>
                      <a:pt x="12" y="17"/>
                    </a:lnTo>
                    <a:lnTo>
                      <a:pt x="56" y="39"/>
                    </a:lnTo>
                    <a:lnTo>
                      <a:pt x="56" y="48"/>
                    </a:lnTo>
                    <a:lnTo>
                      <a:pt x="83" y="51"/>
                    </a:lnTo>
                    <a:lnTo>
                      <a:pt x="99" y="66"/>
                    </a:lnTo>
                    <a:lnTo>
                      <a:pt x="121" y="81"/>
                    </a:lnTo>
                    <a:lnTo>
                      <a:pt x="126" y="67"/>
                    </a:lnTo>
                    <a:lnTo>
                      <a:pt x="100" y="45"/>
                    </a:lnTo>
                    <a:lnTo>
                      <a:pt x="74" y="2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94" name="Group 484"/>
            <p:cNvGrpSpPr>
              <a:grpSpLocks/>
            </p:cNvGrpSpPr>
            <p:nvPr/>
          </p:nvGrpSpPr>
          <p:grpSpPr bwMode="auto">
            <a:xfrm>
              <a:off x="7117183" y="5888471"/>
              <a:ext cx="229561" cy="187433"/>
              <a:chOff x="4168" y="3683"/>
              <a:chExt cx="147" cy="127"/>
            </a:xfrm>
          </p:grpSpPr>
          <p:sp>
            <p:nvSpPr>
              <p:cNvPr id="343" name="Freeform 485"/>
              <p:cNvSpPr>
                <a:spLocks/>
              </p:cNvSpPr>
              <p:nvPr/>
            </p:nvSpPr>
            <p:spPr bwMode="auto">
              <a:xfrm>
                <a:off x="4168" y="3683"/>
                <a:ext cx="147" cy="127"/>
              </a:xfrm>
              <a:custGeom>
                <a:avLst/>
                <a:gdLst>
                  <a:gd name="T0" fmla="*/ 123 w 147"/>
                  <a:gd name="T1" fmla="*/ 76 h 127"/>
                  <a:gd name="T2" fmla="*/ 137 w 147"/>
                  <a:gd name="T3" fmla="*/ 70 h 127"/>
                  <a:gd name="T4" fmla="*/ 121 w 147"/>
                  <a:gd name="T5" fmla="*/ 55 h 127"/>
                  <a:gd name="T6" fmla="*/ 141 w 147"/>
                  <a:gd name="T7" fmla="*/ 18 h 127"/>
                  <a:gd name="T8" fmla="*/ 147 w 147"/>
                  <a:gd name="T9" fmla="*/ 0 h 127"/>
                  <a:gd name="T10" fmla="*/ 103 w 147"/>
                  <a:gd name="T11" fmla="*/ 37 h 127"/>
                  <a:gd name="T12" fmla="*/ 47 w 147"/>
                  <a:gd name="T13" fmla="*/ 54 h 127"/>
                  <a:gd name="T14" fmla="*/ 31 w 147"/>
                  <a:gd name="T15" fmla="*/ 78 h 127"/>
                  <a:gd name="T16" fmla="*/ 0 w 147"/>
                  <a:gd name="T17" fmla="*/ 98 h 127"/>
                  <a:gd name="T18" fmla="*/ 33 w 147"/>
                  <a:gd name="T19" fmla="*/ 124 h 127"/>
                  <a:gd name="T20" fmla="*/ 49 w 147"/>
                  <a:gd name="T21" fmla="*/ 124 h 127"/>
                  <a:gd name="T22" fmla="*/ 69 w 147"/>
                  <a:gd name="T23" fmla="*/ 127 h 127"/>
                  <a:gd name="T24" fmla="*/ 103 w 147"/>
                  <a:gd name="T25" fmla="*/ 96 h 127"/>
                  <a:gd name="T26" fmla="*/ 123 w 147"/>
                  <a:gd name="T27" fmla="*/ 7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7"/>
                  <a:gd name="T44" fmla="*/ 147 w 147"/>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7">
                    <a:moveTo>
                      <a:pt x="123" y="76"/>
                    </a:moveTo>
                    <a:lnTo>
                      <a:pt x="137" y="70"/>
                    </a:lnTo>
                    <a:lnTo>
                      <a:pt x="121" y="55"/>
                    </a:lnTo>
                    <a:lnTo>
                      <a:pt x="141" y="18"/>
                    </a:lnTo>
                    <a:lnTo>
                      <a:pt x="147" y="0"/>
                    </a:lnTo>
                    <a:lnTo>
                      <a:pt x="103" y="37"/>
                    </a:lnTo>
                    <a:lnTo>
                      <a:pt x="47" y="54"/>
                    </a:lnTo>
                    <a:lnTo>
                      <a:pt x="31" y="78"/>
                    </a:lnTo>
                    <a:lnTo>
                      <a:pt x="0" y="98"/>
                    </a:lnTo>
                    <a:lnTo>
                      <a:pt x="33" y="124"/>
                    </a:lnTo>
                    <a:lnTo>
                      <a:pt x="49" y="124"/>
                    </a:lnTo>
                    <a:lnTo>
                      <a:pt x="69" y="127"/>
                    </a:lnTo>
                    <a:lnTo>
                      <a:pt x="103" y="96"/>
                    </a:lnTo>
                    <a:lnTo>
                      <a:pt x="123" y="76"/>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44" name="Freeform 486"/>
              <p:cNvSpPr>
                <a:spLocks/>
              </p:cNvSpPr>
              <p:nvPr/>
            </p:nvSpPr>
            <p:spPr bwMode="auto">
              <a:xfrm>
                <a:off x="4168" y="3683"/>
                <a:ext cx="147" cy="127"/>
              </a:xfrm>
              <a:custGeom>
                <a:avLst/>
                <a:gdLst>
                  <a:gd name="T0" fmla="*/ 123 w 147"/>
                  <a:gd name="T1" fmla="*/ 76 h 127"/>
                  <a:gd name="T2" fmla="*/ 137 w 147"/>
                  <a:gd name="T3" fmla="*/ 70 h 127"/>
                  <a:gd name="T4" fmla="*/ 121 w 147"/>
                  <a:gd name="T5" fmla="*/ 55 h 127"/>
                  <a:gd name="T6" fmla="*/ 141 w 147"/>
                  <a:gd name="T7" fmla="*/ 18 h 127"/>
                  <a:gd name="T8" fmla="*/ 147 w 147"/>
                  <a:gd name="T9" fmla="*/ 0 h 127"/>
                  <a:gd name="T10" fmla="*/ 103 w 147"/>
                  <a:gd name="T11" fmla="*/ 37 h 127"/>
                  <a:gd name="T12" fmla="*/ 47 w 147"/>
                  <a:gd name="T13" fmla="*/ 54 h 127"/>
                  <a:gd name="T14" fmla="*/ 31 w 147"/>
                  <a:gd name="T15" fmla="*/ 78 h 127"/>
                  <a:gd name="T16" fmla="*/ 0 w 147"/>
                  <a:gd name="T17" fmla="*/ 98 h 127"/>
                  <a:gd name="T18" fmla="*/ 33 w 147"/>
                  <a:gd name="T19" fmla="*/ 124 h 127"/>
                  <a:gd name="T20" fmla="*/ 49 w 147"/>
                  <a:gd name="T21" fmla="*/ 124 h 127"/>
                  <a:gd name="T22" fmla="*/ 69 w 147"/>
                  <a:gd name="T23" fmla="*/ 127 h 127"/>
                  <a:gd name="T24" fmla="*/ 103 w 147"/>
                  <a:gd name="T25" fmla="*/ 96 h 127"/>
                  <a:gd name="T26" fmla="*/ 123 w 147"/>
                  <a:gd name="T27" fmla="*/ 76 h 12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7"/>
                  <a:gd name="T43" fmla="*/ 0 h 127"/>
                  <a:gd name="T44" fmla="*/ 147 w 147"/>
                  <a:gd name="T45" fmla="*/ 127 h 12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7" h="127">
                    <a:moveTo>
                      <a:pt x="123" y="76"/>
                    </a:moveTo>
                    <a:lnTo>
                      <a:pt x="137" y="70"/>
                    </a:lnTo>
                    <a:lnTo>
                      <a:pt x="121" y="55"/>
                    </a:lnTo>
                    <a:lnTo>
                      <a:pt x="141" y="18"/>
                    </a:lnTo>
                    <a:lnTo>
                      <a:pt x="147" y="0"/>
                    </a:lnTo>
                    <a:lnTo>
                      <a:pt x="103" y="37"/>
                    </a:lnTo>
                    <a:lnTo>
                      <a:pt x="47" y="54"/>
                    </a:lnTo>
                    <a:lnTo>
                      <a:pt x="31" y="78"/>
                    </a:lnTo>
                    <a:lnTo>
                      <a:pt x="0" y="98"/>
                    </a:lnTo>
                    <a:lnTo>
                      <a:pt x="33" y="124"/>
                    </a:lnTo>
                    <a:lnTo>
                      <a:pt x="49" y="124"/>
                    </a:lnTo>
                    <a:lnTo>
                      <a:pt x="69" y="127"/>
                    </a:lnTo>
                    <a:lnTo>
                      <a:pt x="103" y="96"/>
                    </a:lnTo>
                    <a:lnTo>
                      <a:pt x="123" y="76"/>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5" name="Group 487"/>
            <p:cNvGrpSpPr>
              <a:grpSpLocks/>
            </p:cNvGrpSpPr>
            <p:nvPr/>
          </p:nvGrpSpPr>
          <p:grpSpPr bwMode="auto">
            <a:xfrm>
              <a:off x="6494089" y="6055242"/>
              <a:ext cx="4685" cy="59034"/>
              <a:chOff x="3769" y="3796"/>
              <a:chExt cx="3" cy="40"/>
            </a:xfrm>
          </p:grpSpPr>
          <p:sp>
            <p:nvSpPr>
              <p:cNvPr id="341" name="Freeform 488"/>
              <p:cNvSpPr>
                <a:spLocks/>
              </p:cNvSpPr>
              <p:nvPr/>
            </p:nvSpPr>
            <p:spPr bwMode="auto">
              <a:xfrm>
                <a:off x="3769" y="3796"/>
                <a:ext cx="3" cy="40"/>
              </a:xfrm>
              <a:custGeom>
                <a:avLst/>
                <a:gdLst>
                  <a:gd name="T0" fmla="*/ 2 w 3"/>
                  <a:gd name="T1" fmla="*/ 0 h 40"/>
                  <a:gd name="T2" fmla="*/ 0 w 3"/>
                  <a:gd name="T3" fmla="*/ 20 h 40"/>
                  <a:gd name="T4" fmla="*/ 3 w 3"/>
                  <a:gd name="T5" fmla="*/ 40 h 40"/>
                  <a:gd name="T6" fmla="*/ 2 w 3"/>
                  <a:gd name="T7" fmla="*/ 0 h 40"/>
                  <a:gd name="T8" fmla="*/ 0 60000 65536"/>
                  <a:gd name="T9" fmla="*/ 0 60000 65536"/>
                  <a:gd name="T10" fmla="*/ 0 60000 65536"/>
                  <a:gd name="T11" fmla="*/ 0 60000 65536"/>
                  <a:gd name="T12" fmla="*/ 0 w 3"/>
                  <a:gd name="T13" fmla="*/ 0 h 40"/>
                  <a:gd name="T14" fmla="*/ 3 w 3"/>
                  <a:gd name="T15" fmla="*/ 40 h 40"/>
                </a:gdLst>
                <a:ahLst/>
                <a:cxnLst>
                  <a:cxn ang="T8">
                    <a:pos x="T0" y="T1"/>
                  </a:cxn>
                  <a:cxn ang="T9">
                    <a:pos x="T2" y="T3"/>
                  </a:cxn>
                  <a:cxn ang="T10">
                    <a:pos x="T4" y="T5"/>
                  </a:cxn>
                  <a:cxn ang="T11">
                    <a:pos x="T6" y="T7"/>
                  </a:cxn>
                </a:cxnLst>
                <a:rect l="T12" t="T13" r="T14" b="T15"/>
                <a:pathLst>
                  <a:path w="3" h="40">
                    <a:moveTo>
                      <a:pt x="2" y="0"/>
                    </a:moveTo>
                    <a:lnTo>
                      <a:pt x="0" y="20"/>
                    </a:lnTo>
                    <a:lnTo>
                      <a:pt x="3" y="40"/>
                    </a:lnTo>
                    <a:lnTo>
                      <a:pt x="2"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42" name="Freeform 489"/>
              <p:cNvSpPr>
                <a:spLocks/>
              </p:cNvSpPr>
              <p:nvPr/>
            </p:nvSpPr>
            <p:spPr bwMode="auto">
              <a:xfrm>
                <a:off x="3769" y="3796"/>
                <a:ext cx="3" cy="40"/>
              </a:xfrm>
              <a:custGeom>
                <a:avLst/>
                <a:gdLst>
                  <a:gd name="T0" fmla="*/ 2 w 3"/>
                  <a:gd name="T1" fmla="*/ 0 h 40"/>
                  <a:gd name="T2" fmla="*/ 0 w 3"/>
                  <a:gd name="T3" fmla="*/ 20 h 40"/>
                  <a:gd name="T4" fmla="*/ 3 w 3"/>
                  <a:gd name="T5" fmla="*/ 40 h 40"/>
                  <a:gd name="T6" fmla="*/ 2 w 3"/>
                  <a:gd name="T7" fmla="*/ 0 h 40"/>
                  <a:gd name="T8" fmla="*/ 0 60000 65536"/>
                  <a:gd name="T9" fmla="*/ 0 60000 65536"/>
                  <a:gd name="T10" fmla="*/ 0 60000 65536"/>
                  <a:gd name="T11" fmla="*/ 0 60000 65536"/>
                  <a:gd name="T12" fmla="*/ 0 w 3"/>
                  <a:gd name="T13" fmla="*/ 0 h 40"/>
                  <a:gd name="T14" fmla="*/ 3 w 3"/>
                  <a:gd name="T15" fmla="*/ 40 h 40"/>
                </a:gdLst>
                <a:ahLst/>
                <a:cxnLst>
                  <a:cxn ang="T8">
                    <a:pos x="T0" y="T1"/>
                  </a:cxn>
                  <a:cxn ang="T9">
                    <a:pos x="T2" y="T3"/>
                  </a:cxn>
                  <a:cxn ang="T10">
                    <a:pos x="T4" y="T5"/>
                  </a:cxn>
                  <a:cxn ang="T11">
                    <a:pos x="T6" y="T7"/>
                  </a:cxn>
                </a:cxnLst>
                <a:rect l="T12" t="T13" r="T14" b="T15"/>
                <a:pathLst>
                  <a:path w="3" h="40">
                    <a:moveTo>
                      <a:pt x="2" y="0"/>
                    </a:moveTo>
                    <a:lnTo>
                      <a:pt x="0" y="20"/>
                    </a:lnTo>
                    <a:lnTo>
                      <a:pt x="3" y="40"/>
                    </a:lnTo>
                    <a:lnTo>
                      <a:pt x="2"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96" name="Group 490"/>
            <p:cNvGrpSpPr>
              <a:grpSpLocks/>
            </p:cNvGrpSpPr>
            <p:nvPr/>
          </p:nvGrpSpPr>
          <p:grpSpPr bwMode="auto">
            <a:xfrm>
              <a:off x="6551869" y="5950457"/>
              <a:ext cx="46849" cy="59034"/>
              <a:chOff x="3806" y="3725"/>
              <a:chExt cx="30" cy="40"/>
            </a:xfrm>
          </p:grpSpPr>
          <p:sp>
            <p:nvSpPr>
              <p:cNvPr id="339" name="Freeform 491"/>
              <p:cNvSpPr>
                <a:spLocks/>
              </p:cNvSpPr>
              <p:nvPr/>
            </p:nvSpPr>
            <p:spPr bwMode="auto">
              <a:xfrm>
                <a:off x="3806" y="3725"/>
                <a:ext cx="30" cy="40"/>
              </a:xfrm>
              <a:custGeom>
                <a:avLst/>
                <a:gdLst>
                  <a:gd name="T0" fmla="*/ 30 w 30"/>
                  <a:gd name="T1" fmla="*/ 0 h 40"/>
                  <a:gd name="T2" fmla="*/ 19 w 30"/>
                  <a:gd name="T3" fmla="*/ 5 h 40"/>
                  <a:gd name="T4" fmla="*/ 0 w 30"/>
                  <a:gd name="T5" fmla="*/ 38 h 40"/>
                  <a:gd name="T6" fmla="*/ 16 w 30"/>
                  <a:gd name="T7" fmla="*/ 40 h 40"/>
                  <a:gd name="T8" fmla="*/ 3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30" y="0"/>
                    </a:moveTo>
                    <a:lnTo>
                      <a:pt x="19" y="5"/>
                    </a:lnTo>
                    <a:lnTo>
                      <a:pt x="0" y="38"/>
                    </a:lnTo>
                    <a:lnTo>
                      <a:pt x="16" y="40"/>
                    </a:lnTo>
                    <a:lnTo>
                      <a:pt x="30"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40" name="Freeform 492"/>
              <p:cNvSpPr>
                <a:spLocks/>
              </p:cNvSpPr>
              <p:nvPr/>
            </p:nvSpPr>
            <p:spPr bwMode="auto">
              <a:xfrm>
                <a:off x="3806" y="3725"/>
                <a:ext cx="30" cy="40"/>
              </a:xfrm>
              <a:custGeom>
                <a:avLst/>
                <a:gdLst>
                  <a:gd name="T0" fmla="*/ 30 w 30"/>
                  <a:gd name="T1" fmla="*/ 0 h 40"/>
                  <a:gd name="T2" fmla="*/ 19 w 30"/>
                  <a:gd name="T3" fmla="*/ 5 h 40"/>
                  <a:gd name="T4" fmla="*/ 0 w 30"/>
                  <a:gd name="T5" fmla="*/ 38 h 40"/>
                  <a:gd name="T6" fmla="*/ 16 w 30"/>
                  <a:gd name="T7" fmla="*/ 40 h 40"/>
                  <a:gd name="T8" fmla="*/ 30 w 30"/>
                  <a:gd name="T9" fmla="*/ 0 h 40"/>
                  <a:gd name="T10" fmla="*/ 0 60000 65536"/>
                  <a:gd name="T11" fmla="*/ 0 60000 65536"/>
                  <a:gd name="T12" fmla="*/ 0 60000 65536"/>
                  <a:gd name="T13" fmla="*/ 0 60000 65536"/>
                  <a:gd name="T14" fmla="*/ 0 60000 65536"/>
                  <a:gd name="T15" fmla="*/ 0 w 30"/>
                  <a:gd name="T16" fmla="*/ 0 h 40"/>
                  <a:gd name="T17" fmla="*/ 30 w 30"/>
                  <a:gd name="T18" fmla="*/ 40 h 40"/>
                </a:gdLst>
                <a:ahLst/>
                <a:cxnLst>
                  <a:cxn ang="T10">
                    <a:pos x="T0" y="T1"/>
                  </a:cxn>
                  <a:cxn ang="T11">
                    <a:pos x="T2" y="T3"/>
                  </a:cxn>
                  <a:cxn ang="T12">
                    <a:pos x="T4" y="T5"/>
                  </a:cxn>
                  <a:cxn ang="T13">
                    <a:pos x="T6" y="T7"/>
                  </a:cxn>
                  <a:cxn ang="T14">
                    <a:pos x="T8" y="T9"/>
                  </a:cxn>
                </a:cxnLst>
                <a:rect l="T15" t="T16" r="T17" b="T18"/>
                <a:pathLst>
                  <a:path w="30" h="40">
                    <a:moveTo>
                      <a:pt x="30" y="0"/>
                    </a:moveTo>
                    <a:lnTo>
                      <a:pt x="19" y="5"/>
                    </a:lnTo>
                    <a:lnTo>
                      <a:pt x="0" y="38"/>
                    </a:lnTo>
                    <a:lnTo>
                      <a:pt x="16" y="40"/>
                    </a:lnTo>
                    <a:lnTo>
                      <a:pt x="3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97" name="Group 493"/>
            <p:cNvGrpSpPr>
              <a:grpSpLocks/>
            </p:cNvGrpSpPr>
            <p:nvPr/>
          </p:nvGrpSpPr>
          <p:grpSpPr bwMode="auto">
            <a:xfrm>
              <a:off x="6444116" y="5909133"/>
              <a:ext cx="26548" cy="36896"/>
              <a:chOff x="3737" y="3697"/>
              <a:chExt cx="17" cy="25"/>
            </a:xfrm>
          </p:grpSpPr>
          <p:sp>
            <p:nvSpPr>
              <p:cNvPr id="337" name="Freeform 494"/>
              <p:cNvSpPr>
                <a:spLocks/>
              </p:cNvSpPr>
              <p:nvPr/>
            </p:nvSpPr>
            <p:spPr bwMode="auto">
              <a:xfrm>
                <a:off x="3737" y="3697"/>
                <a:ext cx="17" cy="25"/>
              </a:xfrm>
              <a:custGeom>
                <a:avLst/>
                <a:gdLst>
                  <a:gd name="T0" fmla="*/ 14 w 17"/>
                  <a:gd name="T1" fmla="*/ 9 h 25"/>
                  <a:gd name="T2" fmla="*/ 17 w 17"/>
                  <a:gd name="T3" fmla="*/ 0 h 25"/>
                  <a:gd name="T4" fmla="*/ 0 w 17"/>
                  <a:gd name="T5" fmla="*/ 25 h 25"/>
                  <a:gd name="T6" fmla="*/ 14 w 17"/>
                  <a:gd name="T7" fmla="*/ 9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4" y="9"/>
                    </a:moveTo>
                    <a:lnTo>
                      <a:pt x="17" y="0"/>
                    </a:lnTo>
                    <a:lnTo>
                      <a:pt x="0" y="25"/>
                    </a:lnTo>
                    <a:lnTo>
                      <a:pt x="14" y="9"/>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38" name="Freeform 495"/>
              <p:cNvSpPr>
                <a:spLocks/>
              </p:cNvSpPr>
              <p:nvPr/>
            </p:nvSpPr>
            <p:spPr bwMode="auto">
              <a:xfrm>
                <a:off x="3737" y="3697"/>
                <a:ext cx="17" cy="25"/>
              </a:xfrm>
              <a:custGeom>
                <a:avLst/>
                <a:gdLst>
                  <a:gd name="T0" fmla="*/ 14 w 17"/>
                  <a:gd name="T1" fmla="*/ 9 h 25"/>
                  <a:gd name="T2" fmla="*/ 17 w 17"/>
                  <a:gd name="T3" fmla="*/ 0 h 25"/>
                  <a:gd name="T4" fmla="*/ 0 w 17"/>
                  <a:gd name="T5" fmla="*/ 25 h 25"/>
                  <a:gd name="T6" fmla="*/ 14 w 17"/>
                  <a:gd name="T7" fmla="*/ 9 h 25"/>
                  <a:gd name="T8" fmla="*/ 0 60000 65536"/>
                  <a:gd name="T9" fmla="*/ 0 60000 65536"/>
                  <a:gd name="T10" fmla="*/ 0 60000 65536"/>
                  <a:gd name="T11" fmla="*/ 0 60000 65536"/>
                  <a:gd name="T12" fmla="*/ 0 w 17"/>
                  <a:gd name="T13" fmla="*/ 0 h 25"/>
                  <a:gd name="T14" fmla="*/ 17 w 17"/>
                  <a:gd name="T15" fmla="*/ 25 h 25"/>
                </a:gdLst>
                <a:ahLst/>
                <a:cxnLst>
                  <a:cxn ang="T8">
                    <a:pos x="T0" y="T1"/>
                  </a:cxn>
                  <a:cxn ang="T9">
                    <a:pos x="T2" y="T3"/>
                  </a:cxn>
                  <a:cxn ang="T10">
                    <a:pos x="T4" y="T5"/>
                  </a:cxn>
                  <a:cxn ang="T11">
                    <a:pos x="T6" y="T7"/>
                  </a:cxn>
                </a:cxnLst>
                <a:rect l="T12" t="T13" r="T14" b="T15"/>
                <a:pathLst>
                  <a:path w="17" h="25">
                    <a:moveTo>
                      <a:pt x="14" y="9"/>
                    </a:moveTo>
                    <a:lnTo>
                      <a:pt x="17" y="0"/>
                    </a:lnTo>
                    <a:lnTo>
                      <a:pt x="0" y="25"/>
                    </a:lnTo>
                    <a:lnTo>
                      <a:pt x="14" y="9"/>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8" name="Group 496"/>
            <p:cNvGrpSpPr>
              <a:grpSpLocks/>
            </p:cNvGrpSpPr>
            <p:nvPr/>
          </p:nvGrpSpPr>
          <p:grpSpPr bwMode="auto">
            <a:xfrm>
              <a:off x="6308253" y="5820583"/>
              <a:ext cx="37479" cy="30993"/>
              <a:chOff x="3650" y="3637"/>
              <a:chExt cx="24" cy="21"/>
            </a:xfrm>
          </p:grpSpPr>
          <p:sp>
            <p:nvSpPr>
              <p:cNvPr id="335" name="Freeform 497"/>
              <p:cNvSpPr>
                <a:spLocks/>
              </p:cNvSpPr>
              <p:nvPr/>
            </p:nvSpPr>
            <p:spPr bwMode="auto">
              <a:xfrm>
                <a:off x="3650" y="3637"/>
                <a:ext cx="24" cy="21"/>
              </a:xfrm>
              <a:custGeom>
                <a:avLst/>
                <a:gdLst>
                  <a:gd name="T0" fmla="*/ 24 w 24"/>
                  <a:gd name="T1" fmla="*/ 0 h 21"/>
                  <a:gd name="T2" fmla="*/ 0 w 24"/>
                  <a:gd name="T3" fmla="*/ 21 h 21"/>
                  <a:gd name="T4" fmla="*/ 13 w 24"/>
                  <a:gd name="T5" fmla="*/ 13 h 21"/>
                  <a:gd name="T6" fmla="*/ 24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4" y="0"/>
                    </a:moveTo>
                    <a:lnTo>
                      <a:pt x="0" y="21"/>
                    </a:lnTo>
                    <a:lnTo>
                      <a:pt x="13" y="13"/>
                    </a:lnTo>
                    <a:lnTo>
                      <a:pt x="24"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36" name="Freeform 498"/>
              <p:cNvSpPr>
                <a:spLocks/>
              </p:cNvSpPr>
              <p:nvPr/>
            </p:nvSpPr>
            <p:spPr bwMode="auto">
              <a:xfrm>
                <a:off x="3650" y="3637"/>
                <a:ext cx="24" cy="21"/>
              </a:xfrm>
              <a:custGeom>
                <a:avLst/>
                <a:gdLst>
                  <a:gd name="T0" fmla="*/ 24 w 24"/>
                  <a:gd name="T1" fmla="*/ 0 h 21"/>
                  <a:gd name="T2" fmla="*/ 0 w 24"/>
                  <a:gd name="T3" fmla="*/ 21 h 21"/>
                  <a:gd name="T4" fmla="*/ 13 w 24"/>
                  <a:gd name="T5" fmla="*/ 13 h 21"/>
                  <a:gd name="T6" fmla="*/ 24 w 24"/>
                  <a:gd name="T7" fmla="*/ 0 h 21"/>
                  <a:gd name="T8" fmla="*/ 0 60000 65536"/>
                  <a:gd name="T9" fmla="*/ 0 60000 65536"/>
                  <a:gd name="T10" fmla="*/ 0 60000 65536"/>
                  <a:gd name="T11" fmla="*/ 0 60000 65536"/>
                  <a:gd name="T12" fmla="*/ 0 w 24"/>
                  <a:gd name="T13" fmla="*/ 0 h 21"/>
                  <a:gd name="T14" fmla="*/ 24 w 24"/>
                  <a:gd name="T15" fmla="*/ 21 h 21"/>
                </a:gdLst>
                <a:ahLst/>
                <a:cxnLst>
                  <a:cxn ang="T8">
                    <a:pos x="T0" y="T1"/>
                  </a:cxn>
                  <a:cxn ang="T9">
                    <a:pos x="T2" y="T3"/>
                  </a:cxn>
                  <a:cxn ang="T10">
                    <a:pos x="T4" y="T5"/>
                  </a:cxn>
                  <a:cxn ang="T11">
                    <a:pos x="T6" y="T7"/>
                  </a:cxn>
                </a:cxnLst>
                <a:rect l="T12" t="T13" r="T14" b="T15"/>
                <a:pathLst>
                  <a:path w="24" h="21">
                    <a:moveTo>
                      <a:pt x="24" y="0"/>
                    </a:moveTo>
                    <a:lnTo>
                      <a:pt x="0" y="21"/>
                    </a:lnTo>
                    <a:lnTo>
                      <a:pt x="13" y="13"/>
                    </a:lnTo>
                    <a:lnTo>
                      <a:pt x="24"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99" name="Group 499"/>
            <p:cNvGrpSpPr>
              <a:grpSpLocks/>
            </p:cNvGrpSpPr>
            <p:nvPr/>
          </p:nvGrpSpPr>
          <p:grpSpPr bwMode="auto">
            <a:xfrm>
              <a:off x="6387897" y="5794017"/>
              <a:ext cx="29671" cy="22138"/>
              <a:chOff x="3701" y="3619"/>
              <a:chExt cx="19" cy="15"/>
            </a:xfrm>
          </p:grpSpPr>
          <p:sp>
            <p:nvSpPr>
              <p:cNvPr id="333" name="Freeform 500"/>
              <p:cNvSpPr>
                <a:spLocks/>
              </p:cNvSpPr>
              <p:nvPr/>
            </p:nvSpPr>
            <p:spPr bwMode="auto">
              <a:xfrm>
                <a:off x="3701" y="3619"/>
                <a:ext cx="19" cy="15"/>
              </a:xfrm>
              <a:custGeom>
                <a:avLst/>
                <a:gdLst>
                  <a:gd name="T0" fmla="*/ 19 w 19"/>
                  <a:gd name="T1" fmla="*/ 0 h 15"/>
                  <a:gd name="T2" fmla="*/ 0 w 19"/>
                  <a:gd name="T3" fmla="*/ 0 h 15"/>
                  <a:gd name="T4" fmla="*/ 9 w 19"/>
                  <a:gd name="T5" fmla="*/ 15 h 15"/>
                  <a:gd name="T6" fmla="*/ 12 w 19"/>
                  <a:gd name="T7" fmla="*/ 12 h 15"/>
                  <a:gd name="T8" fmla="*/ 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9" y="0"/>
                    </a:moveTo>
                    <a:lnTo>
                      <a:pt x="0" y="0"/>
                    </a:lnTo>
                    <a:lnTo>
                      <a:pt x="9" y="15"/>
                    </a:lnTo>
                    <a:lnTo>
                      <a:pt x="12" y="12"/>
                    </a:lnTo>
                    <a:lnTo>
                      <a:pt x="19"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34" name="Freeform 501"/>
              <p:cNvSpPr>
                <a:spLocks/>
              </p:cNvSpPr>
              <p:nvPr/>
            </p:nvSpPr>
            <p:spPr bwMode="auto">
              <a:xfrm>
                <a:off x="3701" y="3619"/>
                <a:ext cx="19" cy="15"/>
              </a:xfrm>
              <a:custGeom>
                <a:avLst/>
                <a:gdLst>
                  <a:gd name="T0" fmla="*/ 19 w 19"/>
                  <a:gd name="T1" fmla="*/ 0 h 15"/>
                  <a:gd name="T2" fmla="*/ 0 w 19"/>
                  <a:gd name="T3" fmla="*/ 0 h 15"/>
                  <a:gd name="T4" fmla="*/ 9 w 19"/>
                  <a:gd name="T5" fmla="*/ 15 h 15"/>
                  <a:gd name="T6" fmla="*/ 12 w 19"/>
                  <a:gd name="T7" fmla="*/ 12 h 15"/>
                  <a:gd name="T8" fmla="*/ 19 w 19"/>
                  <a:gd name="T9" fmla="*/ 0 h 15"/>
                  <a:gd name="T10" fmla="*/ 0 60000 65536"/>
                  <a:gd name="T11" fmla="*/ 0 60000 65536"/>
                  <a:gd name="T12" fmla="*/ 0 60000 65536"/>
                  <a:gd name="T13" fmla="*/ 0 60000 65536"/>
                  <a:gd name="T14" fmla="*/ 0 60000 65536"/>
                  <a:gd name="T15" fmla="*/ 0 w 19"/>
                  <a:gd name="T16" fmla="*/ 0 h 15"/>
                  <a:gd name="T17" fmla="*/ 19 w 19"/>
                  <a:gd name="T18" fmla="*/ 15 h 15"/>
                </a:gdLst>
                <a:ahLst/>
                <a:cxnLst>
                  <a:cxn ang="T10">
                    <a:pos x="T0" y="T1"/>
                  </a:cxn>
                  <a:cxn ang="T11">
                    <a:pos x="T2" y="T3"/>
                  </a:cxn>
                  <a:cxn ang="T12">
                    <a:pos x="T4" y="T5"/>
                  </a:cxn>
                  <a:cxn ang="T13">
                    <a:pos x="T6" y="T7"/>
                  </a:cxn>
                  <a:cxn ang="T14">
                    <a:pos x="T8" y="T9"/>
                  </a:cxn>
                </a:cxnLst>
                <a:rect l="T15" t="T16" r="T17" b="T18"/>
                <a:pathLst>
                  <a:path w="19" h="15">
                    <a:moveTo>
                      <a:pt x="19" y="0"/>
                    </a:moveTo>
                    <a:lnTo>
                      <a:pt x="0" y="0"/>
                    </a:lnTo>
                    <a:lnTo>
                      <a:pt x="9" y="15"/>
                    </a:lnTo>
                    <a:lnTo>
                      <a:pt x="12" y="12"/>
                    </a:lnTo>
                    <a:lnTo>
                      <a:pt x="19"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00" name="Group 502"/>
            <p:cNvGrpSpPr>
              <a:grpSpLocks/>
            </p:cNvGrpSpPr>
            <p:nvPr/>
          </p:nvGrpSpPr>
          <p:grpSpPr bwMode="auto">
            <a:xfrm>
              <a:off x="6275459" y="5703991"/>
              <a:ext cx="28110" cy="48703"/>
              <a:chOff x="3629" y="3558"/>
              <a:chExt cx="18" cy="33"/>
            </a:xfrm>
          </p:grpSpPr>
          <p:sp>
            <p:nvSpPr>
              <p:cNvPr id="331" name="Freeform 503"/>
              <p:cNvSpPr>
                <a:spLocks/>
              </p:cNvSpPr>
              <p:nvPr/>
            </p:nvSpPr>
            <p:spPr bwMode="auto">
              <a:xfrm>
                <a:off x="3629" y="3558"/>
                <a:ext cx="18" cy="33"/>
              </a:xfrm>
              <a:custGeom>
                <a:avLst/>
                <a:gdLst>
                  <a:gd name="T0" fmla="*/ 16 w 18"/>
                  <a:gd name="T1" fmla="*/ 8 h 33"/>
                  <a:gd name="T2" fmla="*/ 0 w 18"/>
                  <a:gd name="T3" fmla="*/ 0 h 33"/>
                  <a:gd name="T4" fmla="*/ 0 w 18"/>
                  <a:gd name="T5" fmla="*/ 33 h 33"/>
                  <a:gd name="T6" fmla="*/ 18 w 18"/>
                  <a:gd name="T7" fmla="*/ 17 h 33"/>
                  <a:gd name="T8" fmla="*/ 16 w 18"/>
                  <a:gd name="T9" fmla="*/ 8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6" y="8"/>
                    </a:moveTo>
                    <a:lnTo>
                      <a:pt x="0" y="0"/>
                    </a:lnTo>
                    <a:lnTo>
                      <a:pt x="0" y="33"/>
                    </a:lnTo>
                    <a:lnTo>
                      <a:pt x="18" y="17"/>
                    </a:lnTo>
                    <a:lnTo>
                      <a:pt x="16" y="8"/>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32" name="Freeform 504"/>
              <p:cNvSpPr>
                <a:spLocks/>
              </p:cNvSpPr>
              <p:nvPr/>
            </p:nvSpPr>
            <p:spPr bwMode="auto">
              <a:xfrm>
                <a:off x="3629" y="3558"/>
                <a:ext cx="18" cy="33"/>
              </a:xfrm>
              <a:custGeom>
                <a:avLst/>
                <a:gdLst>
                  <a:gd name="T0" fmla="*/ 16 w 18"/>
                  <a:gd name="T1" fmla="*/ 8 h 33"/>
                  <a:gd name="T2" fmla="*/ 0 w 18"/>
                  <a:gd name="T3" fmla="*/ 0 h 33"/>
                  <a:gd name="T4" fmla="*/ 0 w 18"/>
                  <a:gd name="T5" fmla="*/ 33 h 33"/>
                  <a:gd name="T6" fmla="*/ 18 w 18"/>
                  <a:gd name="T7" fmla="*/ 17 h 33"/>
                  <a:gd name="T8" fmla="*/ 16 w 18"/>
                  <a:gd name="T9" fmla="*/ 8 h 33"/>
                  <a:gd name="T10" fmla="*/ 0 60000 65536"/>
                  <a:gd name="T11" fmla="*/ 0 60000 65536"/>
                  <a:gd name="T12" fmla="*/ 0 60000 65536"/>
                  <a:gd name="T13" fmla="*/ 0 60000 65536"/>
                  <a:gd name="T14" fmla="*/ 0 60000 65536"/>
                  <a:gd name="T15" fmla="*/ 0 w 18"/>
                  <a:gd name="T16" fmla="*/ 0 h 33"/>
                  <a:gd name="T17" fmla="*/ 18 w 18"/>
                  <a:gd name="T18" fmla="*/ 33 h 33"/>
                </a:gdLst>
                <a:ahLst/>
                <a:cxnLst>
                  <a:cxn ang="T10">
                    <a:pos x="T0" y="T1"/>
                  </a:cxn>
                  <a:cxn ang="T11">
                    <a:pos x="T2" y="T3"/>
                  </a:cxn>
                  <a:cxn ang="T12">
                    <a:pos x="T4" y="T5"/>
                  </a:cxn>
                  <a:cxn ang="T13">
                    <a:pos x="T6" y="T7"/>
                  </a:cxn>
                  <a:cxn ang="T14">
                    <a:pos x="T8" y="T9"/>
                  </a:cxn>
                </a:cxnLst>
                <a:rect l="T15" t="T16" r="T17" b="T18"/>
                <a:pathLst>
                  <a:path w="18" h="33">
                    <a:moveTo>
                      <a:pt x="16" y="8"/>
                    </a:moveTo>
                    <a:lnTo>
                      <a:pt x="0" y="0"/>
                    </a:lnTo>
                    <a:lnTo>
                      <a:pt x="0" y="33"/>
                    </a:lnTo>
                    <a:lnTo>
                      <a:pt x="18" y="17"/>
                    </a:lnTo>
                    <a:lnTo>
                      <a:pt x="16" y="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01" name="Group 505"/>
            <p:cNvGrpSpPr>
              <a:grpSpLocks/>
            </p:cNvGrpSpPr>
            <p:nvPr/>
          </p:nvGrpSpPr>
          <p:grpSpPr bwMode="auto">
            <a:xfrm>
              <a:off x="6250473" y="5588875"/>
              <a:ext cx="74959" cy="56082"/>
              <a:chOff x="3613" y="3480"/>
              <a:chExt cx="48" cy="38"/>
            </a:xfrm>
          </p:grpSpPr>
          <p:sp>
            <p:nvSpPr>
              <p:cNvPr id="329" name="Freeform 506"/>
              <p:cNvSpPr>
                <a:spLocks/>
              </p:cNvSpPr>
              <p:nvPr/>
            </p:nvSpPr>
            <p:spPr bwMode="auto">
              <a:xfrm>
                <a:off x="3613" y="3480"/>
                <a:ext cx="48" cy="38"/>
              </a:xfrm>
              <a:custGeom>
                <a:avLst/>
                <a:gdLst>
                  <a:gd name="T0" fmla="*/ 41 w 48"/>
                  <a:gd name="T1" fmla="*/ 13 h 38"/>
                  <a:gd name="T2" fmla="*/ 32 w 48"/>
                  <a:gd name="T3" fmla="*/ 0 h 38"/>
                  <a:gd name="T4" fmla="*/ 0 w 48"/>
                  <a:gd name="T5" fmla="*/ 23 h 38"/>
                  <a:gd name="T6" fmla="*/ 12 w 48"/>
                  <a:gd name="T7" fmla="*/ 30 h 38"/>
                  <a:gd name="T8" fmla="*/ 32 w 48"/>
                  <a:gd name="T9" fmla="*/ 20 h 38"/>
                  <a:gd name="T10" fmla="*/ 41 w 48"/>
                  <a:gd name="T11" fmla="*/ 38 h 38"/>
                  <a:gd name="T12" fmla="*/ 48 w 48"/>
                  <a:gd name="T13" fmla="*/ 25 h 38"/>
                  <a:gd name="T14" fmla="*/ 41 w 48"/>
                  <a:gd name="T15" fmla="*/ 13 h 3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8"/>
                  <a:gd name="T26" fmla="*/ 48 w 4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8">
                    <a:moveTo>
                      <a:pt x="41" y="13"/>
                    </a:moveTo>
                    <a:lnTo>
                      <a:pt x="32" y="0"/>
                    </a:lnTo>
                    <a:lnTo>
                      <a:pt x="0" y="23"/>
                    </a:lnTo>
                    <a:lnTo>
                      <a:pt x="12" y="30"/>
                    </a:lnTo>
                    <a:lnTo>
                      <a:pt x="32" y="20"/>
                    </a:lnTo>
                    <a:lnTo>
                      <a:pt x="41" y="38"/>
                    </a:lnTo>
                    <a:lnTo>
                      <a:pt x="48" y="25"/>
                    </a:lnTo>
                    <a:lnTo>
                      <a:pt x="41" y="13"/>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30" name="Freeform 507"/>
              <p:cNvSpPr>
                <a:spLocks/>
              </p:cNvSpPr>
              <p:nvPr/>
            </p:nvSpPr>
            <p:spPr bwMode="auto">
              <a:xfrm>
                <a:off x="3613" y="3480"/>
                <a:ext cx="48" cy="38"/>
              </a:xfrm>
              <a:custGeom>
                <a:avLst/>
                <a:gdLst>
                  <a:gd name="T0" fmla="*/ 41 w 48"/>
                  <a:gd name="T1" fmla="*/ 13 h 38"/>
                  <a:gd name="T2" fmla="*/ 32 w 48"/>
                  <a:gd name="T3" fmla="*/ 0 h 38"/>
                  <a:gd name="T4" fmla="*/ 0 w 48"/>
                  <a:gd name="T5" fmla="*/ 23 h 38"/>
                  <a:gd name="T6" fmla="*/ 12 w 48"/>
                  <a:gd name="T7" fmla="*/ 30 h 38"/>
                  <a:gd name="T8" fmla="*/ 32 w 48"/>
                  <a:gd name="T9" fmla="*/ 20 h 38"/>
                  <a:gd name="T10" fmla="*/ 41 w 48"/>
                  <a:gd name="T11" fmla="*/ 38 h 38"/>
                  <a:gd name="T12" fmla="*/ 48 w 48"/>
                  <a:gd name="T13" fmla="*/ 25 h 38"/>
                  <a:gd name="T14" fmla="*/ 41 w 48"/>
                  <a:gd name="T15" fmla="*/ 13 h 38"/>
                  <a:gd name="T16" fmla="*/ 0 60000 65536"/>
                  <a:gd name="T17" fmla="*/ 0 60000 65536"/>
                  <a:gd name="T18" fmla="*/ 0 60000 65536"/>
                  <a:gd name="T19" fmla="*/ 0 60000 65536"/>
                  <a:gd name="T20" fmla="*/ 0 60000 65536"/>
                  <a:gd name="T21" fmla="*/ 0 60000 65536"/>
                  <a:gd name="T22" fmla="*/ 0 60000 65536"/>
                  <a:gd name="T23" fmla="*/ 0 60000 65536"/>
                  <a:gd name="T24" fmla="*/ 0 w 48"/>
                  <a:gd name="T25" fmla="*/ 0 h 38"/>
                  <a:gd name="T26" fmla="*/ 48 w 48"/>
                  <a:gd name="T27" fmla="*/ 38 h 3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8" h="38">
                    <a:moveTo>
                      <a:pt x="41" y="13"/>
                    </a:moveTo>
                    <a:lnTo>
                      <a:pt x="32" y="0"/>
                    </a:lnTo>
                    <a:lnTo>
                      <a:pt x="0" y="23"/>
                    </a:lnTo>
                    <a:lnTo>
                      <a:pt x="12" y="30"/>
                    </a:lnTo>
                    <a:lnTo>
                      <a:pt x="32" y="20"/>
                    </a:lnTo>
                    <a:lnTo>
                      <a:pt x="41" y="38"/>
                    </a:lnTo>
                    <a:lnTo>
                      <a:pt x="48" y="25"/>
                    </a:lnTo>
                    <a:lnTo>
                      <a:pt x="41" y="1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02" name="Group 508"/>
            <p:cNvGrpSpPr>
              <a:grpSpLocks/>
            </p:cNvGrpSpPr>
            <p:nvPr/>
          </p:nvGrpSpPr>
          <p:grpSpPr bwMode="auto">
            <a:xfrm>
              <a:off x="6153651" y="5522461"/>
              <a:ext cx="31233" cy="30993"/>
              <a:chOff x="3551" y="3435"/>
              <a:chExt cx="20" cy="21"/>
            </a:xfrm>
          </p:grpSpPr>
          <p:sp>
            <p:nvSpPr>
              <p:cNvPr id="327" name="Freeform 509"/>
              <p:cNvSpPr>
                <a:spLocks/>
              </p:cNvSpPr>
              <p:nvPr/>
            </p:nvSpPr>
            <p:spPr bwMode="auto">
              <a:xfrm>
                <a:off x="3551" y="3435"/>
                <a:ext cx="20" cy="21"/>
              </a:xfrm>
              <a:custGeom>
                <a:avLst/>
                <a:gdLst>
                  <a:gd name="T0" fmla="*/ 20 w 20"/>
                  <a:gd name="T1" fmla="*/ 0 h 21"/>
                  <a:gd name="T2" fmla="*/ 0 w 20"/>
                  <a:gd name="T3" fmla="*/ 3 h 21"/>
                  <a:gd name="T4" fmla="*/ 0 w 20"/>
                  <a:gd name="T5" fmla="*/ 20 h 21"/>
                  <a:gd name="T6" fmla="*/ 16 w 20"/>
                  <a:gd name="T7" fmla="*/ 21 h 21"/>
                  <a:gd name="T8" fmla="*/ 20 w 20"/>
                  <a:gd name="T9" fmla="*/ 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0"/>
                    </a:moveTo>
                    <a:lnTo>
                      <a:pt x="0" y="3"/>
                    </a:lnTo>
                    <a:lnTo>
                      <a:pt x="0" y="20"/>
                    </a:lnTo>
                    <a:lnTo>
                      <a:pt x="16" y="21"/>
                    </a:lnTo>
                    <a:lnTo>
                      <a:pt x="20"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28" name="Freeform 510"/>
              <p:cNvSpPr>
                <a:spLocks/>
              </p:cNvSpPr>
              <p:nvPr/>
            </p:nvSpPr>
            <p:spPr bwMode="auto">
              <a:xfrm>
                <a:off x="3551" y="3435"/>
                <a:ext cx="20" cy="21"/>
              </a:xfrm>
              <a:custGeom>
                <a:avLst/>
                <a:gdLst>
                  <a:gd name="T0" fmla="*/ 20 w 20"/>
                  <a:gd name="T1" fmla="*/ 0 h 21"/>
                  <a:gd name="T2" fmla="*/ 0 w 20"/>
                  <a:gd name="T3" fmla="*/ 3 h 21"/>
                  <a:gd name="T4" fmla="*/ 0 w 20"/>
                  <a:gd name="T5" fmla="*/ 20 h 21"/>
                  <a:gd name="T6" fmla="*/ 16 w 20"/>
                  <a:gd name="T7" fmla="*/ 21 h 21"/>
                  <a:gd name="T8" fmla="*/ 20 w 20"/>
                  <a:gd name="T9" fmla="*/ 0 h 21"/>
                  <a:gd name="T10" fmla="*/ 0 60000 65536"/>
                  <a:gd name="T11" fmla="*/ 0 60000 65536"/>
                  <a:gd name="T12" fmla="*/ 0 60000 65536"/>
                  <a:gd name="T13" fmla="*/ 0 60000 65536"/>
                  <a:gd name="T14" fmla="*/ 0 60000 65536"/>
                  <a:gd name="T15" fmla="*/ 0 w 20"/>
                  <a:gd name="T16" fmla="*/ 0 h 21"/>
                  <a:gd name="T17" fmla="*/ 20 w 20"/>
                  <a:gd name="T18" fmla="*/ 21 h 21"/>
                </a:gdLst>
                <a:ahLst/>
                <a:cxnLst>
                  <a:cxn ang="T10">
                    <a:pos x="T0" y="T1"/>
                  </a:cxn>
                  <a:cxn ang="T11">
                    <a:pos x="T2" y="T3"/>
                  </a:cxn>
                  <a:cxn ang="T12">
                    <a:pos x="T4" y="T5"/>
                  </a:cxn>
                  <a:cxn ang="T13">
                    <a:pos x="T6" y="T7"/>
                  </a:cxn>
                  <a:cxn ang="T14">
                    <a:pos x="T8" y="T9"/>
                  </a:cxn>
                </a:cxnLst>
                <a:rect l="T15" t="T16" r="T17" b="T18"/>
                <a:pathLst>
                  <a:path w="20" h="21">
                    <a:moveTo>
                      <a:pt x="20" y="0"/>
                    </a:moveTo>
                    <a:lnTo>
                      <a:pt x="0" y="3"/>
                    </a:lnTo>
                    <a:lnTo>
                      <a:pt x="0" y="20"/>
                    </a:lnTo>
                    <a:lnTo>
                      <a:pt x="16" y="21"/>
                    </a:lnTo>
                    <a:lnTo>
                      <a:pt x="2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03" name="Group 511"/>
            <p:cNvGrpSpPr>
              <a:grpSpLocks/>
            </p:cNvGrpSpPr>
            <p:nvPr/>
          </p:nvGrpSpPr>
          <p:grpSpPr bwMode="auto">
            <a:xfrm>
              <a:off x="6153651" y="5807300"/>
              <a:ext cx="29671" cy="36896"/>
              <a:chOff x="3551" y="3628"/>
              <a:chExt cx="19" cy="25"/>
            </a:xfrm>
          </p:grpSpPr>
          <p:sp>
            <p:nvSpPr>
              <p:cNvPr id="325" name="Freeform 512"/>
              <p:cNvSpPr>
                <a:spLocks/>
              </p:cNvSpPr>
              <p:nvPr/>
            </p:nvSpPr>
            <p:spPr bwMode="auto">
              <a:xfrm>
                <a:off x="3551" y="3628"/>
                <a:ext cx="19" cy="25"/>
              </a:xfrm>
              <a:custGeom>
                <a:avLst/>
                <a:gdLst>
                  <a:gd name="T0" fmla="*/ 0 w 19"/>
                  <a:gd name="T1" fmla="*/ 0 h 25"/>
                  <a:gd name="T2" fmla="*/ 15 w 19"/>
                  <a:gd name="T3" fmla="*/ 21 h 25"/>
                  <a:gd name="T4" fmla="*/ 19 w 19"/>
                  <a:gd name="T5" fmla="*/ 25 h 25"/>
                  <a:gd name="T6" fmla="*/ 0 w 19"/>
                  <a:gd name="T7" fmla="*/ 0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0"/>
                    </a:moveTo>
                    <a:lnTo>
                      <a:pt x="15" y="21"/>
                    </a:lnTo>
                    <a:lnTo>
                      <a:pt x="19" y="25"/>
                    </a:lnTo>
                    <a:lnTo>
                      <a:pt x="0" y="0"/>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26" name="Freeform 513"/>
              <p:cNvSpPr>
                <a:spLocks/>
              </p:cNvSpPr>
              <p:nvPr/>
            </p:nvSpPr>
            <p:spPr bwMode="auto">
              <a:xfrm>
                <a:off x="3551" y="3628"/>
                <a:ext cx="19" cy="25"/>
              </a:xfrm>
              <a:custGeom>
                <a:avLst/>
                <a:gdLst>
                  <a:gd name="T0" fmla="*/ 0 w 19"/>
                  <a:gd name="T1" fmla="*/ 0 h 25"/>
                  <a:gd name="T2" fmla="*/ 15 w 19"/>
                  <a:gd name="T3" fmla="*/ 21 h 25"/>
                  <a:gd name="T4" fmla="*/ 19 w 19"/>
                  <a:gd name="T5" fmla="*/ 25 h 25"/>
                  <a:gd name="T6" fmla="*/ 0 w 19"/>
                  <a:gd name="T7" fmla="*/ 0 h 25"/>
                  <a:gd name="T8" fmla="*/ 0 60000 65536"/>
                  <a:gd name="T9" fmla="*/ 0 60000 65536"/>
                  <a:gd name="T10" fmla="*/ 0 60000 65536"/>
                  <a:gd name="T11" fmla="*/ 0 60000 65536"/>
                  <a:gd name="T12" fmla="*/ 0 w 19"/>
                  <a:gd name="T13" fmla="*/ 0 h 25"/>
                  <a:gd name="T14" fmla="*/ 19 w 19"/>
                  <a:gd name="T15" fmla="*/ 25 h 25"/>
                </a:gdLst>
                <a:ahLst/>
                <a:cxnLst>
                  <a:cxn ang="T8">
                    <a:pos x="T0" y="T1"/>
                  </a:cxn>
                  <a:cxn ang="T9">
                    <a:pos x="T2" y="T3"/>
                  </a:cxn>
                  <a:cxn ang="T10">
                    <a:pos x="T4" y="T5"/>
                  </a:cxn>
                  <a:cxn ang="T11">
                    <a:pos x="T6" y="T7"/>
                  </a:cxn>
                </a:cxnLst>
                <a:rect l="T12" t="T13" r="T14" b="T15"/>
                <a:pathLst>
                  <a:path w="19" h="25">
                    <a:moveTo>
                      <a:pt x="0" y="0"/>
                    </a:moveTo>
                    <a:lnTo>
                      <a:pt x="15" y="21"/>
                    </a:lnTo>
                    <a:lnTo>
                      <a:pt x="19" y="25"/>
                    </a:lnTo>
                    <a:lnTo>
                      <a:pt x="0"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11" name="Group 535"/>
            <p:cNvGrpSpPr>
              <a:grpSpLocks/>
            </p:cNvGrpSpPr>
            <p:nvPr/>
          </p:nvGrpSpPr>
          <p:grpSpPr bwMode="auto">
            <a:xfrm>
              <a:off x="4941817" y="6121655"/>
              <a:ext cx="65589" cy="56082"/>
              <a:chOff x="2775" y="3841"/>
              <a:chExt cx="42" cy="38"/>
            </a:xfrm>
          </p:grpSpPr>
          <p:sp>
            <p:nvSpPr>
              <p:cNvPr id="309" name="Freeform 536"/>
              <p:cNvSpPr>
                <a:spLocks/>
              </p:cNvSpPr>
              <p:nvPr/>
            </p:nvSpPr>
            <p:spPr bwMode="auto">
              <a:xfrm>
                <a:off x="2775" y="3841"/>
                <a:ext cx="42" cy="38"/>
              </a:xfrm>
              <a:custGeom>
                <a:avLst/>
                <a:gdLst>
                  <a:gd name="T0" fmla="*/ 39 w 42"/>
                  <a:gd name="T1" fmla="*/ 11 h 38"/>
                  <a:gd name="T2" fmla="*/ 18 w 42"/>
                  <a:gd name="T3" fmla="*/ 0 h 38"/>
                  <a:gd name="T4" fmla="*/ 0 w 42"/>
                  <a:gd name="T5" fmla="*/ 11 h 38"/>
                  <a:gd name="T6" fmla="*/ 7 w 42"/>
                  <a:gd name="T7" fmla="*/ 32 h 38"/>
                  <a:gd name="T8" fmla="*/ 25 w 42"/>
                  <a:gd name="T9" fmla="*/ 38 h 38"/>
                  <a:gd name="T10" fmla="*/ 42 w 42"/>
                  <a:gd name="T11" fmla="*/ 32 h 38"/>
                  <a:gd name="T12" fmla="*/ 39 w 42"/>
                  <a:gd name="T13" fmla="*/ 11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39" y="11"/>
                    </a:moveTo>
                    <a:lnTo>
                      <a:pt x="18" y="0"/>
                    </a:lnTo>
                    <a:lnTo>
                      <a:pt x="0" y="11"/>
                    </a:lnTo>
                    <a:lnTo>
                      <a:pt x="7" y="32"/>
                    </a:lnTo>
                    <a:lnTo>
                      <a:pt x="25" y="38"/>
                    </a:lnTo>
                    <a:lnTo>
                      <a:pt x="42" y="32"/>
                    </a:lnTo>
                    <a:lnTo>
                      <a:pt x="39" y="1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10" name="Freeform 537"/>
              <p:cNvSpPr>
                <a:spLocks/>
              </p:cNvSpPr>
              <p:nvPr/>
            </p:nvSpPr>
            <p:spPr bwMode="auto">
              <a:xfrm>
                <a:off x="2775" y="3841"/>
                <a:ext cx="42" cy="38"/>
              </a:xfrm>
              <a:custGeom>
                <a:avLst/>
                <a:gdLst>
                  <a:gd name="T0" fmla="*/ 39 w 42"/>
                  <a:gd name="T1" fmla="*/ 11 h 38"/>
                  <a:gd name="T2" fmla="*/ 18 w 42"/>
                  <a:gd name="T3" fmla="*/ 0 h 38"/>
                  <a:gd name="T4" fmla="*/ 0 w 42"/>
                  <a:gd name="T5" fmla="*/ 11 h 38"/>
                  <a:gd name="T6" fmla="*/ 7 w 42"/>
                  <a:gd name="T7" fmla="*/ 32 h 38"/>
                  <a:gd name="T8" fmla="*/ 25 w 42"/>
                  <a:gd name="T9" fmla="*/ 38 h 38"/>
                  <a:gd name="T10" fmla="*/ 42 w 42"/>
                  <a:gd name="T11" fmla="*/ 32 h 38"/>
                  <a:gd name="T12" fmla="*/ 39 w 42"/>
                  <a:gd name="T13" fmla="*/ 11 h 38"/>
                  <a:gd name="T14" fmla="*/ 0 60000 65536"/>
                  <a:gd name="T15" fmla="*/ 0 60000 65536"/>
                  <a:gd name="T16" fmla="*/ 0 60000 65536"/>
                  <a:gd name="T17" fmla="*/ 0 60000 65536"/>
                  <a:gd name="T18" fmla="*/ 0 60000 65536"/>
                  <a:gd name="T19" fmla="*/ 0 60000 65536"/>
                  <a:gd name="T20" fmla="*/ 0 60000 65536"/>
                  <a:gd name="T21" fmla="*/ 0 w 42"/>
                  <a:gd name="T22" fmla="*/ 0 h 38"/>
                  <a:gd name="T23" fmla="*/ 42 w 42"/>
                  <a:gd name="T24" fmla="*/ 38 h 3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2" h="38">
                    <a:moveTo>
                      <a:pt x="39" y="11"/>
                    </a:moveTo>
                    <a:lnTo>
                      <a:pt x="18" y="0"/>
                    </a:lnTo>
                    <a:lnTo>
                      <a:pt x="0" y="11"/>
                    </a:lnTo>
                    <a:lnTo>
                      <a:pt x="7" y="32"/>
                    </a:lnTo>
                    <a:lnTo>
                      <a:pt x="25" y="38"/>
                    </a:lnTo>
                    <a:lnTo>
                      <a:pt x="42" y="32"/>
                    </a:lnTo>
                    <a:lnTo>
                      <a:pt x="39" y="1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12" name="Group 538"/>
            <p:cNvGrpSpPr>
              <a:grpSpLocks/>
            </p:cNvGrpSpPr>
            <p:nvPr/>
          </p:nvGrpSpPr>
          <p:grpSpPr bwMode="auto">
            <a:xfrm>
              <a:off x="4206284" y="3775059"/>
              <a:ext cx="20301" cy="7379"/>
              <a:chOff x="2304" y="2251"/>
              <a:chExt cx="13" cy="5"/>
            </a:xfrm>
          </p:grpSpPr>
          <p:sp>
            <p:nvSpPr>
              <p:cNvPr id="307" name="Freeform 539"/>
              <p:cNvSpPr>
                <a:spLocks/>
              </p:cNvSpPr>
              <p:nvPr/>
            </p:nvSpPr>
            <p:spPr bwMode="auto">
              <a:xfrm>
                <a:off x="2304" y="2251"/>
                <a:ext cx="13" cy="5"/>
              </a:xfrm>
              <a:custGeom>
                <a:avLst/>
                <a:gdLst>
                  <a:gd name="T0" fmla="*/ 13 w 13"/>
                  <a:gd name="T1" fmla="*/ 0 h 5"/>
                  <a:gd name="T2" fmla="*/ 2 w 13"/>
                  <a:gd name="T3" fmla="*/ 0 h 5"/>
                  <a:gd name="T4" fmla="*/ 0 w 13"/>
                  <a:gd name="T5" fmla="*/ 5 h 5"/>
                  <a:gd name="T6" fmla="*/ 13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0"/>
                    </a:moveTo>
                    <a:lnTo>
                      <a:pt x="2" y="0"/>
                    </a:lnTo>
                    <a:lnTo>
                      <a:pt x="0" y="5"/>
                    </a:lnTo>
                    <a:lnTo>
                      <a:pt x="13"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08" name="Freeform 540"/>
              <p:cNvSpPr>
                <a:spLocks/>
              </p:cNvSpPr>
              <p:nvPr/>
            </p:nvSpPr>
            <p:spPr bwMode="auto">
              <a:xfrm>
                <a:off x="2304" y="2251"/>
                <a:ext cx="13" cy="5"/>
              </a:xfrm>
              <a:custGeom>
                <a:avLst/>
                <a:gdLst>
                  <a:gd name="T0" fmla="*/ 13 w 13"/>
                  <a:gd name="T1" fmla="*/ 0 h 5"/>
                  <a:gd name="T2" fmla="*/ 2 w 13"/>
                  <a:gd name="T3" fmla="*/ 0 h 5"/>
                  <a:gd name="T4" fmla="*/ 0 w 13"/>
                  <a:gd name="T5" fmla="*/ 5 h 5"/>
                  <a:gd name="T6" fmla="*/ 13 w 13"/>
                  <a:gd name="T7" fmla="*/ 0 h 5"/>
                  <a:gd name="T8" fmla="*/ 0 60000 65536"/>
                  <a:gd name="T9" fmla="*/ 0 60000 65536"/>
                  <a:gd name="T10" fmla="*/ 0 60000 65536"/>
                  <a:gd name="T11" fmla="*/ 0 60000 65536"/>
                  <a:gd name="T12" fmla="*/ 0 w 13"/>
                  <a:gd name="T13" fmla="*/ 0 h 5"/>
                  <a:gd name="T14" fmla="*/ 13 w 13"/>
                  <a:gd name="T15" fmla="*/ 5 h 5"/>
                </a:gdLst>
                <a:ahLst/>
                <a:cxnLst>
                  <a:cxn ang="T8">
                    <a:pos x="T0" y="T1"/>
                  </a:cxn>
                  <a:cxn ang="T9">
                    <a:pos x="T2" y="T3"/>
                  </a:cxn>
                  <a:cxn ang="T10">
                    <a:pos x="T4" y="T5"/>
                  </a:cxn>
                  <a:cxn ang="T11">
                    <a:pos x="T6" y="T7"/>
                  </a:cxn>
                </a:cxnLst>
                <a:rect l="T12" t="T13" r="T14" b="T15"/>
                <a:pathLst>
                  <a:path w="13" h="5">
                    <a:moveTo>
                      <a:pt x="13" y="0"/>
                    </a:moveTo>
                    <a:lnTo>
                      <a:pt x="2" y="0"/>
                    </a:lnTo>
                    <a:lnTo>
                      <a:pt x="0" y="5"/>
                    </a:lnTo>
                    <a:lnTo>
                      <a:pt x="13"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13" name="Group 541"/>
            <p:cNvGrpSpPr>
              <a:grpSpLocks/>
            </p:cNvGrpSpPr>
            <p:nvPr/>
          </p:nvGrpSpPr>
          <p:grpSpPr bwMode="auto">
            <a:xfrm>
              <a:off x="4162559" y="3778011"/>
              <a:ext cx="28110" cy="4428"/>
              <a:chOff x="2276" y="2253"/>
              <a:chExt cx="18" cy="3"/>
            </a:xfrm>
          </p:grpSpPr>
          <p:sp>
            <p:nvSpPr>
              <p:cNvPr id="305" name="Freeform 542"/>
              <p:cNvSpPr>
                <a:spLocks/>
              </p:cNvSpPr>
              <p:nvPr/>
            </p:nvSpPr>
            <p:spPr bwMode="auto">
              <a:xfrm>
                <a:off x="2276" y="2253"/>
                <a:ext cx="18" cy="3"/>
              </a:xfrm>
              <a:custGeom>
                <a:avLst/>
                <a:gdLst>
                  <a:gd name="T0" fmla="*/ 18 w 18"/>
                  <a:gd name="T1" fmla="*/ 1 h 3"/>
                  <a:gd name="T2" fmla="*/ 18 w 18"/>
                  <a:gd name="T3" fmla="*/ 0 h 3"/>
                  <a:gd name="T4" fmla="*/ 0 w 18"/>
                  <a:gd name="T5" fmla="*/ 0 h 3"/>
                  <a:gd name="T6" fmla="*/ 6 w 18"/>
                  <a:gd name="T7" fmla="*/ 3 h 3"/>
                  <a:gd name="T8" fmla="*/ 18 w 18"/>
                  <a:gd name="T9" fmla="*/ 1 h 3"/>
                  <a:gd name="T10" fmla="*/ 0 60000 65536"/>
                  <a:gd name="T11" fmla="*/ 0 60000 65536"/>
                  <a:gd name="T12" fmla="*/ 0 60000 65536"/>
                  <a:gd name="T13" fmla="*/ 0 60000 65536"/>
                  <a:gd name="T14" fmla="*/ 0 60000 65536"/>
                  <a:gd name="T15" fmla="*/ 0 w 18"/>
                  <a:gd name="T16" fmla="*/ 0 h 3"/>
                  <a:gd name="T17" fmla="*/ 18 w 18"/>
                  <a:gd name="T18" fmla="*/ 3 h 3"/>
                </a:gdLst>
                <a:ahLst/>
                <a:cxnLst>
                  <a:cxn ang="T10">
                    <a:pos x="T0" y="T1"/>
                  </a:cxn>
                  <a:cxn ang="T11">
                    <a:pos x="T2" y="T3"/>
                  </a:cxn>
                  <a:cxn ang="T12">
                    <a:pos x="T4" y="T5"/>
                  </a:cxn>
                  <a:cxn ang="T13">
                    <a:pos x="T6" y="T7"/>
                  </a:cxn>
                  <a:cxn ang="T14">
                    <a:pos x="T8" y="T9"/>
                  </a:cxn>
                </a:cxnLst>
                <a:rect l="T15" t="T16" r="T17" b="T18"/>
                <a:pathLst>
                  <a:path w="18" h="3">
                    <a:moveTo>
                      <a:pt x="18" y="1"/>
                    </a:moveTo>
                    <a:lnTo>
                      <a:pt x="18" y="0"/>
                    </a:lnTo>
                    <a:lnTo>
                      <a:pt x="0" y="0"/>
                    </a:lnTo>
                    <a:lnTo>
                      <a:pt x="6" y="3"/>
                    </a:lnTo>
                    <a:lnTo>
                      <a:pt x="18" y="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06" name="Freeform 543"/>
              <p:cNvSpPr>
                <a:spLocks/>
              </p:cNvSpPr>
              <p:nvPr/>
            </p:nvSpPr>
            <p:spPr bwMode="auto">
              <a:xfrm>
                <a:off x="2276" y="2253"/>
                <a:ext cx="18" cy="3"/>
              </a:xfrm>
              <a:custGeom>
                <a:avLst/>
                <a:gdLst>
                  <a:gd name="T0" fmla="*/ 18 w 18"/>
                  <a:gd name="T1" fmla="*/ 1 h 3"/>
                  <a:gd name="T2" fmla="*/ 18 w 18"/>
                  <a:gd name="T3" fmla="*/ 0 h 3"/>
                  <a:gd name="T4" fmla="*/ 0 w 18"/>
                  <a:gd name="T5" fmla="*/ 0 h 3"/>
                  <a:gd name="T6" fmla="*/ 6 w 18"/>
                  <a:gd name="T7" fmla="*/ 3 h 3"/>
                  <a:gd name="T8" fmla="*/ 18 w 18"/>
                  <a:gd name="T9" fmla="*/ 1 h 3"/>
                  <a:gd name="T10" fmla="*/ 0 60000 65536"/>
                  <a:gd name="T11" fmla="*/ 0 60000 65536"/>
                  <a:gd name="T12" fmla="*/ 0 60000 65536"/>
                  <a:gd name="T13" fmla="*/ 0 60000 65536"/>
                  <a:gd name="T14" fmla="*/ 0 60000 65536"/>
                  <a:gd name="T15" fmla="*/ 0 w 18"/>
                  <a:gd name="T16" fmla="*/ 0 h 3"/>
                  <a:gd name="T17" fmla="*/ 18 w 18"/>
                  <a:gd name="T18" fmla="*/ 3 h 3"/>
                </a:gdLst>
                <a:ahLst/>
                <a:cxnLst>
                  <a:cxn ang="T10">
                    <a:pos x="T0" y="T1"/>
                  </a:cxn>
                  <a:cxn ang="T11">
                    <a:pos x="T2" y="T3"/>
                  </a:cxn>
                  <a:cxn ang="T12">
                    <a:pos x="T4" y="T5"/>
                  </a:cxn>
                  <a:cxn ang="T13">
                    <a:pos x="T6" y="T7"/>
                  </a:cxn>
                  <a:cxn ang="T14">
                    <a:pos x="T8" y="T9"/>
                  </a:cxn>
                </a:cxnLst>
                <a:rect l="T15" t="T16" r="T17" b="T18"/>
                <a:pathLst>
                  <a:path w="18" h="3">
                    <a:moveTo>
                      <a:pt x="18" y="1"/>
                    </a:moveTo>
                    <a:lnTo>
                      <a:pt x="18" y="0"/>
                    </a:lnTo>
                    <a:lnTo>
                      <a:pt x="0" y="0"/>
                    </a:lnTo>
                    <a:lnTo>
                      <a:pt x="6" y="3"/>
                    </a:lnTo>
                    <a:lnTo>
                      <a:pt x="18" y="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14" name="Group 544"/>
            <p:cNvGrpSpPr>
              <a:grpSpLocks/>
            </p:cNvGrpSpPr>
            <p:nvPr/>
          </p:nvGrpSpPr>
          <p:grpSpPr bwMode="auto">
            <a:xfrm>
              <a:off x="4125079" y="3778011"/>
              <a:ext cx="32794" cy="10331"/>
              <a:chOff x="2252" y="2253"/>
              <a:chExt cx="21" cy="7"/>
            </a:xfrm>
          </p:grpSpPr>
          <p:sp>
            <p:nvSpPr>
              <p:cNvPr id="303" name="Freeform 545"/>
              <p:cNvSpPr>
                <a:spLocks/>
              </p:cNvSpPr>
              <p:nvPr/>
            </p:nvSpPr>
            <p:spPr bwMode="auto">
              <a:xfrm>
                <a:off x="2252" y="2253"/>
                <a:ext cx="21" cy="7"/>
              </a:xfrm>
              <a:custGeom>
                <a:avLst/>
                <a:gdLst>
                  <a:gd name="T0" fmla="*/ 21 w 21"/>
                  <a:gd name="T1" fmla="*/ 1 h 7"/>
                  <a:gd name="T2" fmla="*/ 20 w 21"/>
                  <a:gd name="T3" fmla="*/ 0 h 7"/>
                  <a:gd name="T4" fmla="*/ 3 w 21"/>
                  <a:gd name="T5" fmla="*/ 3 h 7"/>
                  <a:gd name="T6" fmla="*/ 0 w 21"/>
                  <a:gd name="T7" fmla="*/ 7 h 7"/>
                  <a:gd name="T8" fmla="*/ 21 w 21"/>
                  <a:gd name="T9" fmla="*/ 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1" y="1"/>
                    </a:moveTo>
                    <a:lnTo>
                      <a:pt x="20" y="0"/>
                    </a:lnTo>
                    <a:lnTo>
                      <a:pt x="3" y="3"/>
                    </a:lnTo>
                    <a:lnTo>
                      <a:pt x="0" y="7"/>
                    </a:lnTo>
                    <a:lnTo>
                      <a:pt x="21" y="1"/>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304" name="Freeform 546"/>
              <p:cNvSpPr>
                <a:spLocks/>
              </p:cNvSpPr>
              <p:nvPr/>
            </p:nvSpPr>
            <p:spPr bwMode="auto">
              <a:xfrm>
                <a:off x="2252" y="2253"/>
                <a:ext cx="21" cy="7"/>
              </a:xfrm>
              <a:custGeom>
                <a:avLst/>
                <a:gdLst>
                  <a:gd name="T0" fmla="*/ 21 w 21"/>
                  <a:gd name="T1" fmla="*/ 1 h 7"/>
                  <a:gd name="T2" fmla="*/ 20 w 21"/>
                  <a:gd name="T3" fmla="*/ 0 h 7"/>
                  <a:gd name="T4" fmla="*/ 3 w 21"/>
                  <a:gd name="T5" fmla="*/ 3 h 7"/>
                  <a:gd name="T6" fmla="*/ 0 w 21"/>
                  <a:gd name="T7" fmla="*/ 7 h 7"/>
                  <a:gd name="T8" fmla="*/ 21 w 21"/>
                  <a:gd name="T9" fmla="*/ 1 h 7"/>
                  <a:gd name="T10" fmla="*/ 0 60000 65536"/>
                  <a:gd name="T11" fmla="*/ 0 60000 65536"/>
                  <a:gd name="T12" fmla="*/ 0 60000 65536"/>
                  <a:gd name="T13" fmla="*/ 0 60000 65536"/>
                  <a:gd name="T14" fmla="*/ 0 60000 65536"/>
                  <a:gd name="T15" fmla="*/ 0 w 21"/>
                  <a:gd name="T16" fmla="*/ 0 h 7"/>
                  <a:gd name="T17" fmla="*/ 21 w 21"/>
                  <a:gd name="T18" fmla="*/ 7 h 7"/>
                </a:gdLst>
                <a:ahLst/>
                <a:cxnLst>
                  <a:cxn ang="T10">
                    <a:pos x="T0" y="T1"/>
                  </a:cxn>
                  <a:cxn ang="T11">
                    <a:pos x="T2" y="T3"/>
                  </a:cxn>
                  <a:cxn ang="T12">
                    <a:pos x="T4" y="T5"/>
                  </a:cxn>
                  <a:cxn ang="T13">
                    <a:pos x="T6" y="T7"/>
                  </a:cxn>
                  <a:cxn ang="T14">
                    <a:pos x="T8" y="T9"/>
                  </a:cxn>
                </a:cxnLst>
                <a:rect l="T15" t="T16" r="T17" b="T18"/>
                <a:pathLst>
                  <a:path w="21" h="7">
                    <a:moveTo>
                      <a:pt x="21" y="1"/>
                    </a:moveTo>
                    <a:lnTo>
                      <a:pt x="20" y="0"/>
                    </a:lnTo>
                    <a:lnTo>
                      <a:pt x="3" y="3"/>
                    </a:lnTo>
                    <a:lnTo>
                      <a:pt x="0" y="7"/>
                    </a:lnTo>
                    <a:lnTo>
                      <a:pt x="21" y="1"/>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15" name="Group 547"/>
            <p:cNvGrpSpPr>
              <a:grpSpLocks/>
            </p:cNvGrpSpPr>
            <p:nvPr/>
          </p:nvGrpSpPr>
          <p:grpSpPr bwMode="auto">
            <a:xfrm>
              <a:off x="4100093" y="3792769"/>
              <a:ext cx="17178" cy="11807"/>
              <a:chOff x="2236" y="2263"/>
              <a:chExt cx="11" cy="8"/>
            </a:xfrm>
          </p:grpSpPr>
          <p:sp>
            <p:nvSpPr>
              <p:cNvPr id="301" name="Freeform 548"/>
              <p:cNvSpPr>
                <a:spLocks/>
              </p:cNvSpPr>
              <p:nvPr/>
            </p:nvSpPr>
            <p:spPr bwMode="auto">
              <a:xfrm>
                <a:off x="2236" y="2263"/>
                <a:ext cx="11" cy="8"/>
              </a:xfrm>
              <a:custGeom>
                <a:avLst/>
                <a:gdLst>
                  <a:gd name="T0" fmla="*/ 11 w 11"/>
                  <a:gd name="T1" fmla="*/ 0 h 8"/>
                  <a:gd name="T2" fmla="*/ 0 w 11"/>
                  <a:gd name="T3" fmla="*/ 8 h 8"/>
                  <a:gd name="T4" fmla="*/ 5 w 11"/>
                  <a:gd name="T5" fmla="*/ 8 h 8"/>
                  <a:gd name="T6" fmla="*/ 11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1" y="0"/>
                    </a:moveTo>
                    <a:lnTo>
                      <a:pt x="0" y="8"/>
                    </a:lnTo>
                    <a:lnTo>
                      <a:pt x="5" y="8"/>
                    </a:lnTo>
                    <a:lnTo>
                      <a:pt x="11"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02" name="Freeform 549"/>
              <p:cNvSpPr>
                <a:spLocks/>
              </p:cNvSpPr>
              <p:nvPr/>
            </p:nvSpPr>
            <p:spPr bwMode="auto">
              <a:xfrm>
                <a:off x="2236" y="2263"/>
                <a:ext cx="11" cy="8"/>
              </a:xfrm>
              <a:custGeom>
                <a:avLst/>
                <a:gdLst>
                  <a:gd name="T0" fmla="*/ 11 w 11"/>
                  <a:gd name="T1" fmla="*/ 0 h 8"/>
                  <a:gd name="T2" fmla="*/ 0 w 11"/>
                  <a:gd name="T3" fmla="*/ 8 h 8"/>
                  <a:gd name="T4" fmla="*/ 5 w 11"/>
                  <a:gd name="T5" fmla="*/ 8 h 8"/>
                  <a:gd name="T6" fmla="*/ 11 w 11"/>
                  <a:gd name="T7" fmla="*/ 0 h 8"/>
                  <a:gd name="T8" fmla="*/ 0 60000 65536"/>
                  <a:gd name="T9" fmla="*/ 0 60000 65536"/>
                  <a:gd name="T10" fmla="*/ 0 60000 65536"/>
                  <a:gd name="T11" fmla="*/ 0 60000 65536"/>
                  <a:gd name="T12" fmla="*/ 0 w 11"/>
                  <a:gd name="T13" fmla="*/ 0 h 8"/>
                  <a:gd name="T14" fmla="*/ 11 w 11"/>
                  <a:gd name="T15" fmla="*/ 8 h 8"/>
                </a:gdLst>
                <a:ahLst/>
                <a:cxnLst>
                  <a:cxn ang="T8">
                    <a:pos x="T0" y="T1"/>
                  </a:cxn>
                  <a:cxn ang="T9">
                    <a:pos x="T2" y="T3"/>
                  </a:cxn>
                  <a:cxn ang="T10">
                    <a:pos x="T4" y="T5"/>
                  </a:cxn>
                  <a:cxn ang="T11">
                    <a:pos x="T6" y="T7"/>
                  </a:cxn>
                </a:cxnLst>
                <a:rect l="T12" t="T13" r="T14" b="T15"/>
                <a:pathLst>
                  <a:path w="11" h="8">
                    <a:moveTo>
                      <a:pt x="11" y="0"/>
                    </a:moveTo>
                    <a:lnTo>
                      <a:pt x="0" y="8"/>
                    </a:lnTo>
                    <a:lnTo>
                      <a:pt x="5" y="8"/>
                    </a:lnTo>
                    <a:lnTo>
                      <a:pt x="11"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16" name="Group 550"/>
            <p:cNvGrpSpPr>
              <a:grpSpLocks/>
            </p:cNvGrpSpPr>
            <p:nvPr/>
          </p:nvGrpSpPr>
          <p:grpSpPr bwMode="auto">
            <a:xfrm>
              <a:off x="4082915" y="3810479"/>
              <a:ext cx="14055" cy="20662"/>
              <a:chOff x="2225" y="2275"/>
              <a:chExt cx="9" cy="14"/>
            </a:xfrm>
          </p:grpSpPr>
          <p:sp>
            <p:nvSpPr>
              <p:cNvPr id="299" name="Freeform 551"/>
              <p:cNvSpPr>
                <a:spLocks/>
              </p:cNvSpPr>
              <p:nvPr/>
            </p:nvSpPr>
            <p:spPr bwMode="auto">
              <a:xfrm>
                <a:off x="2225" y="2275"/>
                <a:ext cx="9" cy="14"/>
              </a:xfrm>
              <a:custGeom>
                <a:avLst/>
                <a:gdLst>
                  <a:gd name="T0" fmla="*/ 9 w 9"/>
                  <a:gd name="T1" fmla="*/ 0 h 14"/>
                  <a:gd name="T2" fmla="*/ 0 w 9"/>
                  <a:gd name="T3" fmla="*/ 9 h 14"/>
                  <a:gd name="T4" fmla="*/ 0 w 9"/>
                  <a:gd name="T5" fmla="*/ 14 h 14"/>
                  <a:gd name="T6" fmla="*/ 9 w 9"/>
                  <a:gd name="T7" fmla="*/ 9 h 14"/>
                  <a:gd name="T8" fmla="*/ 9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0"/>
                    </a:moveTo>
                    <a:lnTo>
                      <a:pt x="0" y="9"/>
                    </a:lnTo>
                    <a:lnTo>
                      <a:pt x="0" y="14"/>
                    </a:lnTo>
                    <a:lnTo>
                      <a:pt x="9" y="9"/>
                    </a:lnTo>
                    <a:lnTo>
                      <a:pt x="9"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00" name="Freeform 552"/>
              <p:cNvSpPr>
                <a:spLocks/>
              </p:cNvSpPr>
              <p:nvPr/>
            </p:nvSpPr>
            <p:spPr bwMode="auto">
              <a:xfrm>
                <a:off x="2225" y="2275"/>
                <a:ext cx="9" cy="14"/>
              </a:xfrm>
              <a:custGeom>
                <a:avLst/>
                <a:gdLst>
                  <a:gd name="T0" fmla="*/ 9 w 9"/>
                  <a:gd name="T1" fmla="*/ 0 h 14"/>
                  <a:gd name="T2" fmla="*/ 0 w 9"/>
                  <a:gd name="T3" fmla="*/ 9 h 14"/>
                  <a:gd name="T4" fmla="*/ 0 w 9"/>
                  <a:gd name="T5" fmla="*/ 14 h 14"/>
                  <a:gd name="T6" fmla="*/ 9 w 9"/>
                  <a:gd name="T7" fmla="*/ 9 h 14"/>
                  <a:gd name="T8" fmla="*/ 9 w 9"/>
                  <a:gd name="T9" fmla="*/ 0 h 14"/>
                  <a:gd name="T10" fmla="*/ 0 60000 65536"/>
                  <a:gd name="T11" fmla="*/ 0 60000 65536"/>
                  <a:gd name="T12" fmla="*/ 0 60000 65536"/>
                  <a:gd name="T13" fmla="*/ 0 60000 65536"/>
                  <a:gd name="T14" fmla="*/ 0 60000 65536"/>
                  <a:gd name="T15" fmla="*/ 0 w 9"/>
                  <a:gd name="T16" fmla="*/ 0 h 14"/>
                  <a:gd name="T17" fmla="*/ 9 w 9"/>
                  <a:gd name="T18" fmla="*/ 14 h 14"/>
                </a:gdLst>
                <a:ahLst/>
                <a:cxnLst>
                  <a:cxn ang="T10">
                    <a:pos x="T0" y="T1"/>
                  </a:cxn>
                  <a:cxn ang="T11">
                    <a:pos x="T2" y="T3"/>
                  </a:cxn>
                  <a:cxn ang="T12">
                    <a:pos x="T4" y="T5"/>
                  </a:cxn>
                  <a:cxn ang="T13">
                    <a:pos x="T6" y="T7"/>
                  </a:cxn>
                  <a:cxn ang="T14">
                    <a:pos x="T8" y="T9"/>
                  </a:cxn>
                </a:cxnLst>
                <a:rect l="T15" t="T16" r="T17" b="T18"/>
                <a:pathLst>
                  <a:path w="9" h="14">
                    <a:moveTo>
                      <a:pt x="9" y="0"/>
                    </a:moveTo>
                    <a:lnTo>
                      <a:pt x="0" y="9"/>
                    </a:lnTo>
                    <a:lnTo>
                      <a:pt x="0" y="14"/>
                    </a:lnTo>
                    <a:lnTo>
                      <a:pt x="9" y="9"/>
                    </a:lnTo>
                    <a:lnTo>
                      <a:pt x="9"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sp>
          <p:nvSpPr>
            <p:cNvPr id="298" name="Freeform 555"/>
            <p:cNvSpPr>
              <a:spLocks/>
            </p:cNvSpPr>
            <p:nvPr/>
          </p:nvSpPr>
          <p:spPr bwMode="auto">
            <a:xfrm>
              <a:off x="5375954" y="3475462"/>
              <a:ext cx="246739" cy="178577"/>
            </a:xfrm>
            <a:custGeom>
              <a:avLst/>
              <a:gdLst>
                <a:gd name="T0" fmla="*/ 155 w 158"/>
                <a:gd name="T1" fmla="*/ 64 h 121"/>
                <a:gd name="T2" fmla="*/ 119 w 158"/>
                <a:gd name="T3" fmla="*/ 48 h 121"/>
                <a:gd name="T4" fmla="*/ 75 w 158"/>
                <a:gd name="T5" fmla="*/ 37 h 121"/>
                <a:gd name="T6" fmla="*/ 65 w 158"/>
                <a:gd name="T7" fmla="*/ 52 h 121"/>
                <a:gd name="T8" fmla="*/ 44 w 158"/>
                <a:gd name="T9" fmla="*/ 66 h 121"/>
                <a:gd name="T10" fmla="*/ 45 w 158"/>
                <a:gd name="T11" fmla="*/ 46 h 121"/>
                <a:gd name="T12" fmla="*/ 51 w 158"/>
                <a:gd name="T13" fmla="*/ 35 h 121"/>
                <a:gd name="T14" fmla="*/ 54 w 158"/>
                <a:gd name="T15" fmla="*/ 0 h 121"/>
                <a:gd name="T16" fmla="*/ 48 w 158"/>
                <a:gd name="T17" fmla="*/ 35 h 121"/>
                <a:gd name="T18" fmla="*/ 13 w 158"/>
                <a:gd name="T19" fmla="*/ 68 h 121"/>
                <a:gd name="T20" fmla="*/ 2 w 158"/>
                <a:gd name="T21" fmla="*/ 100 h 121"/>
                <a:gd name="T22" fmla="*/ 14 w 158"/>
                <a:gd name="T23" fmla="*/ 93 h 121"/>
                <a:gd name="T24" fmla="*/ 13 w 158"/>
                <a:gd name="T25" fmla="*/ 103 h 121"/>
                <a:gd name="T26" fmla="*/ 0 w 158"/>
                <a:gd name="T27" fmla="*/ 118 h 121"/>
                <a:gd name="T28" fmla="*/ 47 w 158"/>
                <a:gd name="T29" fmla="*/ 121 h 121"/>
                <a:gd name="T30" fmla="*/ 75 w 158"/>
                <a:gd name="T31" fmla="*/ 119 h 121"/>
                <a:gd name="T32" fmla="*/ 99 w 158"/>
                <a:gd name="T33" fmla="*/ 118 h 121"/>
                <a:gd name="T34" fmla="*/ 158 w 158"/>
                <a:gd name="T35" fmla="*/ 108 h 121"/>
                <a:gd name="T36" fmla="*/ 155 w 158"/>
                <a:gd name="T37" fmla="*/ 64 h 12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58"/>
                <a:gd name="T58" fmla="*/ 0 h 121"/>
                <a:gd name="T59" fmla="*/ 158 w 158"/>
                <a:gd name="T60" fmla="*/ 121 h 12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58" h="121">
                  <a:moveTo>
                    <a:pt x="155" y="64"/>
                  </a:moveTo>
                  <a:lnTo>
                    <a:pt x="119" y="48"/>
                  </a:lnTo>
                  <a:lnTo>
                    <a:pt x="75" y="37"/>
                  </a:lnTo>
                  <a:lnTo>
                    <a:pt x="65" y="52"/>
                  </a:lnTo>
                  <a:lnTo>
                    <a:pt x="44" y="66"/>
                  </a:lnTo>
                  <a:lnTo>
                    <a:pt x="45" y="46"/>
                  </a:lnTo>
                  <a:lnTo>
                    <a:pt x="51" y="35"/>
                  </a:lnTo>
                  <a:lnTo>
                    <a:pt x="54" y="0"/>
                  </a:lnTo>
                  <a:lnTo>
                    <a:pt x="48" y="35"/>
                  </a:lnTo>
                  <a:lnTo>
                    <a:pt x="13" y="68"/>
                  </a:lnTo>
                  <a:lnTo>
                    <a:pt x="2" y="100"/>
                  </a:lnTo>
                  <a:lnTo>
                    <a:pt x="14" y="93"/>
                  </a:lnTo>
                  <a:lnTo>
                    <a:pt x="13" y="103"/>
                  </a:lnTo>
                  <a:lnTo>
                    <a:pt x="0" y="118"/>
                  </a:lnTo>
                  <a:lnTo>
                    <a:pt x="47" y="121"/>
                  </a:lnTo>
                  <a:lnTo>
                    <a:pt x="75" y="119"/>
                  </a:lnTo>
                  <a:lnTo>
                    <a:pt x="99" y="118"/>
                  </a:lnTo>
                  <a:lnTo>
                    <a:pt x="158" y="108"/>
                  </a:lnTo>
                  <a:lnTo>
                    <a:pt x="155" y="64"/>
                  </a:lnTo>
                </a:path>
              </a:pathLst>
            </a:custGeom>
            <a:noFill/>
            <a:ln w="12700"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nvGrpSpPr>
            <p:cNvPr id="118" name="Group 556"/>
            <p:cNvGrpSpPr>
              <a:grpSpLocks/>
            </p:cNvGrpSpPr>
            <p:nvPr/>
          </p:nvGrpSpPr>
          <p:grpSpPr bwMode="auto">
            <a:xfrm>
              <a:off x="3567573" y="5185968"/>
              <a:ext cx="29671" cy="17710"/>
              <a:chOff x="1895" y="3207"/>
              <a:chExt cx="19" cy="12"/>
            </a:xfrm>
          </p:grpSpPr>
          <p:sp>
            <p:nvSpPr>
              <p:cNvPr id="295" name="Freeform 557"/>
              <p:cNvSpPr>
                <a:spLocks/>
              </p:cNvSpPr>
              <p:nvPr/>
            </p:nvSpPr>
            <p:spPr bwMode="auto">
              <a:xfrm>
                <a:off x="1895" y="3207"/>
                <a:ext cx="19" cy="12"/>
              </a:xfrm>
              <a:custGeom>
                <a:avLst/>
                <a:gdLst>
                  <a:gd name="T0" fmla="*/ 19 w 19"/>
                  <a:gd name="T1" fmla="*/ 3 h 12"/>
                  <a:gd name="T2" fmla="*/ 0 w 19"/>
                  <a:gd name="T3" fmla="*/ 0 h 12"/>
                  <a:gd name="T4" fmla="*/ 18 w 19"/>
                  <a:gd name="T5" fmla="*/ 12 h 12"/>
                  <a:gd name="T6" fmla="*/ 19 w 19"/>
                  <a:gd name="T7" fmla="*/ 3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9" y="3"/>
                    </a:moveTo>
                    <a:lnTo>
                      <a:pt x="0" y="0"/>
                    </a:lnTo>
                    <a:lnTo>
                      <a:pt x="18" y="12"/>
                    </a:lnTo>
                    <a:lnTo>
                      <a:pt x="19" y="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96" name="Freeform 558"/>
              <p:cNvSpPr>
                <a:spLocks/>
              </p:cNvSpPr>
              <p:nvPr/>
            </p:nvSpPr>
            <p:spPr bwMode="auto">
              <a:xfrm>
                <a:off x="1895" y="3207"/>
                <a:ext cx="19" cy="12"/>
              </a:xfrm>
              <a:custGeom>
                <a:avLst/>
                <a:gdLst>
                  <a:gd name="T0" fmla="*/ 19 w 19"/>
                  <a:gd name="T1" fmla="*/ 3 h 12"/>
                  <a:gd name="T2" fmla="*/ 0 w 19"/>
                  <a:gd name="T3" fmla="*/ 0 h 12"/>
                  <a:gd name="T4" fmla="*/ 18 w 19"/>
                  <a:gd name="T5" fmla="*/ 12 h 12"/>
                  <a:gd name="T6" fmla="*/ 19 w 19"/>
                  <a:gd name="T7" fmla="*/ 3 h 12"/>
                  <a:gd name="T8" fmla="*/ 0 60000 65536"/>
                  <a:gd name="T9" fmla="*/ 0 60000 65536"/>
                  <a:gd name="T10" fmla="*/ 0 60000 65536"/>
                  <a:gd name="T11" fmla="*/ 0 60000 65536"/>
                  <a:gd name="T12" fmla="*/ 0 w 19"/>
                  <a:gd name="T13" fmla="*/ 0 h 12"/>
                  <a:gd name="T14" fmla="*/ 19 w 19"/>
                  <a:gd name="T15" fmla="*/ 12 h 12"/>
                </a:gdLst>
                <a:ahLst/>
                <a:cxnLst>
                  <a:cxn ang="T8">
                    <a:pos x="T0" y="T1"/>
                  </a:cxn>
                  <a:cxn ang="T9">
                    <a:pos x="T2" y="T3"/>
                  </a:cxn>
                  <a:cxn ang="T10">
                    <a:pos x="T4" y="T5"/>
                  </a:cxn>
                  <a:cxn ang="T11">
                    <a:pos x="T6" y="T7"/>
                  </a:cxn>
                </a:cxnLst>
                <a:rect l="T12" t="T13" r="T14" b="T15"/>
                <a:pathLst>
                  <a:path w="19" h="12">
                    <a:moveTo>
                      <a:pt x="19" y="3"/>
                    </a:moveTo>
                    <a:lnTo>
                      <a:pt x="0" y="0"/>
                    </a:lnTo>
                    <a:lnTo>
                      <a:pt x="18" y="12"/>
                    </a:lnTo>
                    <a:lnTo>
                      <a:pt x="19" y="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24" name="Group 574"/>
            <p:cNvGrpSpPr>
              <a:grpSpLocks/>
            </p:cNvGrpSpPr>
            <p:nvPr/>
          </p:nvGrpSpPr>
          <p:grpSpPr bwMode="auto">
            <a:xfrm>
              <a:off x="5080803" y="4908509"/>
              <a:ext cx="407588" cy="354203"/>
              <a:chOff x="2864" y="3019"/>
              <a:chExt cx="261" cy="240"/>
            </a:xfrm>
          </p:grpSpPr>
          <p:sp>
            <p:nvSpPr>
              <p:cNvPr id="283" name="Freeform 575"/>
              <p:cNvSpPr>
                <a:spLocks/>
              </p:cNvSpPr>
              <p:nvPr/>
            </p:nvSpPr>
            <p:spPr bwMode="auto">
              <a:xfrm>
                <a:off x="2864" y="3019"/>
                <a:ext cx="261" cy="240"/>
              </a:xfrm>
              <a:custGeom>
                <a:avLst/>
                <a:gdLst>
                  <a:gd name="T0" fmla="*/ 239 w 261"/>
                  <a:gd name="T1" fmla="*/ 109 h 240"/>
                  <a:gd name="T2" fmla="*/ 261 w 261"/>
                  <a:gd name="T3" fmla="*/ 99 h 240"/>
                  <a:gd name="T4" fmla="*/ 250 w 261"/>
                  <a:gd name="T5" fmla="*/ 88 h 240"/>
                  <a:gd name="T6" fmla="*/ 230 w 261"/>
                  <a:gd name="T7" fmla="*/ 77 h 240"/>
                  <a:gd name="T8" fmla="*/ 231 w 261"/>
                  <a:gd name="T9" fmla="*/ 45 h 240"/>
                  <a:gd name="T10" fmla="*/ 227 w 261"/>
                  <a:gd name="T11" fmla="*/ 20 h 240"/>
                  <a:gd name="T12" fmla="*/ 214 w 261"/>
                  <a:gd name="T13" fmla="*/ 27 h 240"/>
                  <a:gd name="T14" fmla="*/ 200 w 261"/>
                  <a:gd name="T15" fmla="*/ 19 h 240"/>
                  <a:gd name="T16" fmla="*/ 189 w 261"/>
                  <a:gd name="T17" fmla="*/ 6 h 240"/>
                  <a:gd name="T18" fmla="*/ 180 w 261"/>
                  <a:gd name="T19" fmla="*/ 9 h 240"/>
                  <a:gd name="T20" fmla="*/ 163 w 261"/>
                  <a:gd name="T21" fmla="*/ 2 h 240"/>
                  <a:gd name="T22" fmla="*/ 144 w 261"/>
                  <a:gd name="T23" fmla="*/ 4 h 240"/>
                  <a:gd name="T24" fmla="*/ 126 w 261"/>
                  <a:gd name="T25" fmla="*/ 7 h 240"/>
                  <a:gd name="T26" fmla="*/ 108 w 261"/>
                  <a:gd name="T27" fmla="*/ 6 h 240"/>
                  <a:gd name="T28" fmla="*/ 88 w 261"/>
                  <a:gd name="T29" fmla="*/ 6 h 240"/>
                  <a:gd name="T30" fmla="*/ 77 w 261"/>
                  <a:gd name="T31" fmla="*/ 0 h 240"/>
                  <a:gd name="T32" fmla="*/ 68 w 261"/>
                  <a:gd name="T33" fmla="*/ 4 h 240"/>
                  <a:gd name="T34" fmla="*/ 46 w 261"/>
                  <a:gd name="T35" fmla="*/ 9 h 240"/>
                  <a:gd name="T36" fmla="*/ 37 w 261"/>
                  <a:gd name="T37" fmla="*/ 22 h 240"/>
                  <a:gd name="T38" fmla="*/ 12 w 261"/>
                  <a:gd name="T39" fmla="*/ 4 h 240"/>
                  <a:gd name="T40" fmla="*/ 0 w 261"/>
                  <a:gd name="T41" fmla="*/ 32 h 240"/>
                  <a:gd name="T42" fmla="*/ 18 w 261"/>
                  <a:gd name="T43" fmla="*/ 56 h 240"/>
                  <a:gd name="T44" fmla="*/ 31 w 261"/>
                  <a:gd name="T45" fmla="*/ 84 h 240"/>
                  <a:gd name="T46" fmla="*/ 62 w 261"/>
                  <a:gd name="T47" fmla="*/ 125 h 240"/>
                  <a:gd name="T48" fmla="*/ 106 w 261"/>
                  <a:gd name="T49" fmla="*/ 161 h 240"/>
                  <a:gd name="T50" fmla="*/ 137 w 261"/>
                  <a:gd name="T51" fmla="*/ 199 h 240"/>
                  <a:gd name="T52" fmla="*/ 132 w 261"/>
                  <a:gd name="T53" fmla="*/ 209 h 240"/>
                  <a:gd name="T54" fmla="*/ 138 w 261"/>
                  <a:gd name="T55" fmla="*/ 212 h 240"/>
                  <a:gd name="T56" fmla="*/ 153 w 261"/>
                  <a:gd name="T57" fmla="*/ 220 h 240"/>
                  <a:gd name="T58" fmla="*/ 184 w 261"/>
                  <a:gd name="T59" fmla="*/ 236 h 240"/>
                  <a:gd name="T60" fmla="*/ 191 w 261"/>
                  <a:gd name="T61" fmla="*/ 240 h 240"/>
                  <a:gd name="T62" fmla="*/ 191 w 261"/>
                  <a:gd name="T63" fmla="*/ 215 h 240"/>
                  <a:gd name="T64" fmla="*/ 205 w 261"/>
                  <a:gd name="T65" fmla="*/ 178 h 240"/>
                  <a:gd name="T66" fmla="*/ 225 w 261"/>
                  <a:gd name="T67" fmla="*/ 171 h 240"/>
                  <a:gd name="T68" fmla="*/ 218 w 261"/>
                  <a:gd name="T69" fmla="*/ 149 h 240"/>
                  <a:gd name="T70" fmla="*/ 250 w 261"/>
                  <a:gd name="T71" fmla="*/ 143 h 240"/>
                  <a:gd name="T72" fmla="*/ 239 w 261"/>
                  <a:gd name="T73" fmla="*/ 109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40"/>
                  <a:gd name="T113" fmla="*/ 261 w 261"/>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40">
                    <a:moveTo>
                      <a:pt x="239" y="109"/>
                    </a:moveTo>
                    <a:lnTo>
                      <a:pt x="261" y="99"/>
                    </a:lnTo>
                    <a:lnTo>
                      <a:pt x="250" y="88"/>
                    </a:lnTo>
                    <a:lnTo>
                      <a:pt x="230" y="77"/>
                    </a:lnTo>
                    <a:lnTo>
                      <a:pt x="231" y="45"/>
                    </a:lnTo>
                    <a:lnTo>
                      <a:pt x="227" y="20"/>
                    </a:lnTo>
                    <a:lnTo>
                      <a:pt x="214" y="27"/>
                    </a:lnTo>
                    <a:lnTo>
                      <a:pt x="200" y="19"/>
                    </a:lnTo>
                    <a:lnTo>
                      <a:pt x="189" y="6"/>
                    </a:lnTo>
                    <a:lnTo>
                      <a:pt x="180" y="9"/>
                    </a:lnTo>
                    <a:lnTo>
                      <a:pt x="163" y="2"/>
                    </a:lnTo>
                    <a:lnTo>
                      <a:pt x="144" y="4"/>
                    </a:lnTo>
                    <a:lnTo>
                      <a:pt x="126" y="7"/>
                    </a:lnTo>
                    <a:lnTo>
                      <a:pt x="108" y="6"/>
                    </a:lnTo>
                    <a:lnTo>
                      <a:pt x="88" y="6"/>
                    </a:lnTo>
                    <a:lnTo>
                      <a:pt x="77" y="0"/>
                    </a:lnTo>
                    <a:lnTo>
                      <a:pt x="68" y="4"/>
                    </a:lnTo>
                    <a:lnTo>
                      <a:pt x="46" y="9"/>
                    </a:lnTo>
                    <a:lnTo>
                      <a:pt x="37" y="22"/>
                    </a:lnTo>
                    <a:lnTo>
                      <a:pt x="12" y="4"/>
                    </a:lnTo>
                    <a:lnTo>
                      <a:pt x="0" y="32"/>
                    </a:lnTo>
                    <a:lnTo>
                      <a:pt x="18" y="56"/>
                    </a:lnTo>
                    <a:lnTo>
                      <a:pt x="31" y="84"/>
                    </a:lnTo>
                    <a:lnTo>
                      <a:pt x="62" y="125"/>
                    </a:lnTo>
                    <a:lnTo>
                      <a:pt x="106" y="161"/>
                    </a:lnTo>
                    <a:lnTo>
                      <a:pt x="137" y="199"/>
                    </a:lnTo>
                    <a:lnTo>
                      <a:pt x="132" y="209"/>
                    </a:lnTo>
                    <a:lnTo>
                      <a:pt x="138" y="212"/>
                    </a:lnTo>
                    <a:lnTo>
                      <a:pt x="153" y="220"/>
                    </a:lnTo>
                    <a:lnTo>
                      <a:pt x="184" y="236"/>
                    </a:lnTo>
                    <a:lnTo>
                      <a:pt x="191" y="240"/>
                    </a:lnTo>
                    <a:lnTo>
                      <a:pt x="191" y="215"/>
                    </a:lnTo>
                    <a:lnTo>
                      <a:pt x="205" y="178"/>
                    </a:lnTo>
                    <a:lnTo>
                      <a:pt x="225" y="171"/>
                    </a:lnTo>
                    <a:lnTo>
                      <a:pt x="218" y="149"/>
                    </a:lnTo>
                    <a:lnTo>
                      <a:pt x="250" y="143"/>
                    </a:lnTo>
                    <a:lnTo>
                      <a:pt x="239" y="109"/>
                    </a:lnTo>
                    <a:close/>
                  </a:path>
                </a:pathLst>
              </a:custGeom>
              <a:solidFill>
                <a:srgbClr val="FFCC00"/>
              </a:solidFill>
              <a:ln w="9525">
                <a:solidFill>
                  <a:schemeClr val="bg2"/>
                </a:solidFill>
                <a:round/>
                <a:headEnd/>
                <a:tailEnd/>
              </a:ln>
            </p:spPr>
            <p:txBody>
              <a:bodyPr/>
              <a:lstStyle/>
              <a:p>
                <a:pPr>
                  <a:buNone/>
                </a:pPr>
                <a:endParaRPr lang="en-GB"/>
              </a:p>
            </p:txBody>
          </p:sp>
          <p:sp>
            <p:nvSpPr>
              <p:cNvPr id="284" name="Freeform 576"/>
              <p:cNvSpPr>
                <a:spLocks/>
              </p:cNvSpPr>
              <p:nvPr/>
            </p:nvSpPr>
            <p:spPr bwMode="auto">
              <a:xfrm>
                <a:off x="2864" y="3019"/>
                <a:ext cx="261" cy="240"/>
              </a:xfrm>
              <a:custGeom>
                <a:avLst/>
                <a:gdLst>
                  <a:gd name="T0" fmla="*/ 239 w 261"/>
                  <a:gd name="T1" fmla="*/ 109 h 240"/>
                  <a:gd name="T2" fmla="*/ 261 w 261"/>
                  <a:gd name="T3" fmla="*/ 99 h 240"/>
                  <a:gd name="T4" fmla="*/ 250 w 261"/>
                  <a:gd name="T5" fmla="*/ 88 h 240"/>
                  <a:gd name="T6" fmla="*/ 230 w 261"/>
                  <a:gd name="T7" fmla="*/ 77 h 240"/>
                  <a:gd name="T8" fmla="*/ 231 w 261"/>
                  <a:gd name="T9" fmla="*/ 45 h 240"/>
                  <a:gd name="T10" fmla="*/ 227 w 261"/>
                  <a:gd name="T11" fmla="*/ 20 h 240"/>
                  <a:gd name="T12" fmla="*/ 214 w 261"/>
                  <a:gd name="T13" fmla="*/ 27 h 240"/>
                  <a:gd name="T14" fmla="*/ 200 w 261"/>
                  <a:gd name="T15" fmla="*/ 19 h 240"/>
                  <a:gd name="T16" fmla="*/ 189 w 261"/>
                  <a:gd name="T17" fmla="*/ 6 h 240"/>
                  <a:gd name="T18" fmla="*/ 180 w 261"/>
                  <a:gd name="T19" fmla="*/ 9 h 240"/>
                  <a:gd name="T20" fmla="*/ 163 w 261"/>
                  <a:gd name="T21" fmla="*/ 2 h 240"/>
                  <a:gd name="T22" fmla="*/ 144 w 261"/>
                  <a:gd name="T23" fmla="*/ 4 h 240"/>
                  <a:gd name="T24" fmla="*/ 126 w 261"/>
                  <a:gd name="T25" fmla="*/ 7 h 240"/>
                  <a:gd name="T26" fmla="*/ 108 w 261"/>
                  <a:gd name="T27" fmla="*/ 6 h 240"/>
                  <a:gd name="T28" fmla="*/ 88 w 261"/>
                  <a:gd name="T29" fmla="*/ 6 h 240"/>
                  <a:gd name="T30" fmla="*/ 77 w 261"/>
                  <a:gd name="T31" fmla="*/ 0 h 240"/>
                  <a:gd name="T32" fmla="*/ 68 w 261"/>
                  <a:gd name="T33" fmla="*/ 4 h 240"/>
                  <a:gd name="T34" fmla="*/ 46 w 261"/>
                  <a:gd name="T35" fmla="*/ 9 h 240"/>
                  <a:gd name="T36" fmla="*/ 37 w 261"/>
                  <a:gd name="T37" fmla="*/ 22 h 240"/>
                  <a:gd name="T38" fmla="*/ 12 w 261"/>
                  <a:gd name="T39" fmla="*/ 4 h 240"/>
                  <a:gd name="T40" fmla="*/ 0 w 261"/>
                  <a:gd name="T41" fmla="*/ 32 h 240"/>
                  <a:gd name="T42" fmla="*/ 18 w 261"/>
                  <a:gd name="T43" fmla="*/ 56 h 240"/>
                  <a:gd name="T44" fmla="*/ 31 w 261"/>
                  <a:gd name="T45" fmla="*/ 84 h 240"/>
                  <a:gd name="T46" fmla="*/ 62 w 261"/>
                  <a:gd name="T47" fmla="*/ 125 h 240"/>
                  <a:gd name="T48" fmla="*/ 106 w 261"/>
                  <a:gd name="T49" fmla="*/ 161 h 240"/>
                  <a:gd name="T50" fmla="*/ 137 w 261"/>
                  <a:gd name="T51" fmla="*/ 199 h 240"/>
                  <a:gd name="T52" fmla="*/ 132 w 261"/>
                  <a:gd name="T53" fmla="*/ 209 h 240"/>
                  <a:gd name="T54" fmla="*/ 138 w 261"/>
                  <a:gd name="T55" fmla="*/ 212 h 240"/>
                  <a:gd name="T56" fmla="*/ 153 w 261"/>
                  <a:gd name="T57" fmla="*/ 220 h 240"/>
                  <a:gd name="T58" fmla="*/ 184 w 261"/>
                  <a:gd name="T59" fmla="*/ 236 h 240"/>
                  <a:gd name="T60" fmla="*/ 191 w 261"/>
                  <a:gd name="T61" fmla="*/ 240 h 240"/>
                  <a:gd name="T62" fmla="*/ 191 w 261"/>
                  <a:gd name="T63" fmla="*/ 215 h 240"/>
                  <a:gd name="T64" fmla="*/ 205 w 261"/>
                  <a:gd name="T65" fmla="*/ 178 h 240"/>
                  <a:gd name="T66" fmla="*/ 225 w 261"/>
                  <a:gd name="T67" fmla="*/ 171 h 240"/>
                  <a:gd name="T68" fmla="*/ 218 w 261"/>
                  <a:gd name="T69" fmla="*/ 149 h 240"/>
                  <a:gd name="T70" fmla="*/ 250 w 261"/>
                  <a:gd name="T71" fmla="*/ 143 h 240"/>
                  <a:gd name="T72" fmla="*/ 239 w 261"/>
                  <a:gd name="T73" fmla="*/ 109 h 24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61"/>
                  <a:gd name="T112" fmla="*/ 0 h 240"/>
                  <a:gd name="T113" fmla="*/ 261 w 261"/>
                  <a:gd name="T114" fmla="*/ 240 h 24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61" h="240">
                    <a:moveTo>
                      <a:pt x="239" y="109"/>
                    </a:moveTo>
                    <a:lnTo>
                      <a:pt x="261" y="99"/>
                    </a:lnTo>
                    <a:lnTo>
                      <a:pt x="250" y="88"/>
                    </a:lnTo>
                    <a:lnTo>
                      <a:pt x="230" y="77"/>
                    </a:lnTo>
                    <a:lnTo>
                      <a:pt x="231" y="45"/>
                    </a:lnTo>
                    <a:lnTo>
                      <a:pt x="227" y="20"/>
                    </a:lnTo>
                    <a:lnTo>
                      <a:pt x="214" y="27"/>
                    </a:lnTo>
                    <a:lnTo>
                      <a:pt x="200" y="19"/>
                    </a:lnTo>
                    <a:lnTo>
                      <a:pt x="189" y="6"/>
                    </a:lnTo>
                    <a:lnTo>
                      <a:pt x="180" y="9"/>
                    </a:lnTo>
                    <a:lnTo>
                      <a:pt x="163" y="2"/>
                    </a:lnTo>
                    <a:lnTo>
                      <a:pt x="144" y="4"/>
                    </a:lnTo>
                    <a:lnTo>
                      <a:pt x="126" y="7"/>
                    </a:lnTo>
                    <a:lnTo>
                      <a:pt x="108" y="6"/>
                    </a:lnTo>
                    <a:lnTo>
                      <a:pt x="88" y="6"/>
                    </a:lnTo>
                    <a:lnTo>
                      <a:pt x="77" y="0"/>
                    </a:lnTo>
                    <a:lnTo>
                      <a:pt x="68" y="4"/>
                    </a:lnTo>
                    <a:lnTo>
                      <a:pt x="46" y="9"/>
                    </a:lnTo>
                    <a:lnTo>
                      <a:pt x="37" y="22"/>
                    </a:lnTo>
                    <a:lnTo>
                      <a:pt x="12" y="4"/>
                    </a:lnTo>
                    <a:lnTo>
                      <a:pt x="0" y="32"/>
                    </a:lnTo>
                    <a:lnTo>
                      <a:pt x="18" y="56"/>
                    </a:lnTo>
                    <a:lnTo>
                      <a:pt x="31" y="84"/>
                    </a:lnTo>
                    <a:lnTo>
                      <a:pt x="62" y="125"/>
                    </a:lnTo>
                    <a:lnTo>
                      <a:pt x="106" y="161"/>
                    </a:lnTo>
                    <a:lnTo>
                      <a:pt x="137" y="199"/>
                    </a:lnTo>
                    <a:lnTo>
                      <a:pt x="132" y="209"/>
                    </a:lnTo>
                    <a:lnTo>
                      <a:pt x="138" y="212"/>
                    </a:lnTo>
                    <a:lnTo>
                      <a:pt x="153" y="220"/>
                    </a:lnTo>
                    <a:lnTo>
                      <a:pt x="184" y="236"/>
                    </a:lnTo>
                    <a:lnTo>
                      <a:pt x="191" y="240"/>
                    </a:lnTo>
                    <a:lnTo>
                      <a:pt x="191" y="215"/>
                    </a:lnTo>
                    <a:lnTo>
                      <a:pt x="205" y="178"/>
                    </a:lnTo>
                    <a:lnTo>
                      <a:pt x="225" y="171"/>
                    </a:lnTo>
                    <a:lnTo>
                      <a:pt x="218" y="149"/>
                    </a:lnTo>
                    <a:lnTo>
                      <a:pt x="250" y="143"/>
                    </a:lnTo>
                    <a:lnTo>
                      <a:pt x="239" y="109"/>
                    </a:lnTo>
                  </a:path>
                </a:pathLst>
              </a:custGeom>
              <a:solidFill>
                <a:schemeClr val="bg1"/>
              </a:solidFill>
              <a:ln w="9525">
                <a:solidFill>
                  <a:schemeClr val="bg2"/>
                </a:solidFill>
                <a:round/>
                <a:headEnd/>
                <a:tailEnd/>
              </a:ln>
            </p:spPr>
            <p:txBody>
              <a:bodyPr/>
              <a:lstStyle/>
              <a:p>
                <a:pPr>
                  <a:buNone/>
                </a:pPr>
                <a:endParaRPr lang="en-GB"/>
              </a:p>
            </p:txBody>
          </p:sp>
        </p:grpSp>
        <p:grpSp>
          <p:nvGrpSpPr>
            <p:cNvPr id="125" name="Group 577"/>
            <p:cNvGrpSpPr>
              <a:grpSpLocks/>
            </p:cNvGrpSpPr>
            <p:nvPr/>
          </p:nvGrpSpPr>
          <p:grpSpPr bwMode="auto">
            <a:xfrm>
              <a:off x="5780419" y="4945405"/>
              <a:ext cx="646519" cy="454561"/>
              <a:chOff x="3312" y="3044"/>
              <a:chExt cx="414" cy="308"/>
            </a:xfrm>
          </p:grpSpPr>
          <p:sp>
            <p:nvSpPr>
              <p:cNvPr id="281" name="Freeform 578"/>
              <p:cNvSpPr>
                <a:spLocks/>
              </p:cNvSpPr>
              <p:nvPr/>
            </p:nvSpPr>
            <p:spPr bwMode="auto">
              <a:xfrm>
                <a:off x="3312" y="3044"/>
                <a:ext cx="414" cy="308"/>
              </a:xfrm>
              <a:custGeom>
                <a:avLst/>
                <a:gdLst>
                  <a:gd name="T0" fmla="*/ 10 w 414"/>
                  <a:gd name="T1" fmla="*/ 45 h 308"/>
                  <a:gd name="T2" fmla="*/ 13 w 414"/>
                  <a:gd name="T3" fmla="*/ 34 h 308"/>
                  <a:gd name="T4" fmla="*/ 30 w 414"/>
                  <a:gd name="T5" fmla="*/ 41 h 308"/>
                  <a:gd name="T6" fmla="*/ 30 w 414"/>
                  <a:gd name="T7" fmla="*/ 66 h 308"/>
                  <a:gd name="T8" fmla="*/ 141 w 414"/>
                  <a:gd name="T9" fmla="*/ 57 h 308"/>
                  <a:gd name="T10" fmla="*/ 193 w 414"/>
                  <a:gd name="T11" fmla="*/ 59 h 308"/>
                  <a:gd name="T12" fmla="*/ 233 w 414"/>
                  <a:gd name="T13" fmla="*/ 36 h 308"/>
                  <a:gd name="T14" fmla="*/ 282 w 414"/>
                  <a:gd name="T15" fmla="*/ 4 h 308"/>
                  <a:gd name="T16" fmla="*/ 328 w 414"/>
                  <a:gd name="T17" fmla="*/ 2 h 308"/>
                  <a:gd name="T18" fmla="*/ 364 w 414"/>
                  <a:gd name="T19" fmla="*/ 0 h 308"/>
                  <a:gd name="T20" fmla="*/ 408 w 414"/>
                  <a:gd name="T21" fmla="*/ 12 h 308"/>
                  <a:gd name="T22" fmla="*/ 414 w 414"/>
                  <a:gd name="T23" fmla="*/ 36 h 308"/>
                  <a:gd name="T24" fmla="*/ 389 w 414"/>
                  <a:gd name="T25" fmla="*/ 49 h 308"/>
                  <a:gd name="T26" fmla="*/ 380 w 414"/>
                  <a:gd name="T27" fmla="*/ 95 h 308"/>
                  <a:gd name="T28" fmla="*/ 362 w 414"/>
                  <a:gd name="T29" fmla="*/ 133 h 308"/>
                  <a:gd name="T30" fmla="*/ 371 w 414"/>
                  <a:gd name="T31" fmla="*/ 143 h 308"/>
                  <a:gd name="T32" fmla="*/ 405 w 414"/>
                  <a:gd name="T33" fmla="*/ 178 h 308"/>
                  <a:gd name="T34" fmla="*/ 392 w 414"/>
                  <a:gd name="T35" fmla="*/ 181 h 308"/>
                  <a:gd name="T36" fmla="*/ 376 w 414"/>
                  <a:gd name="T37" fmla="*/ 191 h 308"/>
                  <a:gd name="T38" fmla="*/ 346 w 414"/>
                  <a:gd name="T39" fmla="*/ 181 h 308"/>
                  <a:gd name="T40" fmla="*/ 313 w 414"/>
                  <a:gd name="T41" fmla="*/ 197 h 308"/>
                  <a:gd name="T42" fmla="*/ 297 w 414"/>
                  <a:gd name="T43" fmla="*/ 224 h 308"/>
                  <a:gd name="T44" fmla="*/ 284 w 414"/>
                  <a:gd name="T45" fmla="*/ 240 h 308"/>
                  <a:gd name="T46" fmla="*/ 266 w 414"/>
                  <a:gd name="T47" fmla="*/ 263 h 308"/>
                  <a:gd name="T48" fmla="*/ 230 w 414"/>
                  <a:gd name="T49" fmla="*/ 279 h 308"/>
                  <a:gd name="T50" fmla="*/ 190 w 414"/>
                  <a:gd name="T51" fmla="*/ 271 h 308"/>
                  <a:gd name="T52" fmla="*/ 151 w 414"/>
                  <a:gd name="T53" fmla="*/ 263 h 308"/>
                  <a:gd name="T54" fmla="*/ 117 w 414"/>
                  <a:gd name="T55" fmla="*/ 281 h 308"/>
                  <a:gd name="T56" fmla="*/ 70 w 414"/>
                  <a:gd name="T57" fmla="*/ 294 h 308"/>
                  <a:gd name="T58" fmla="*/ 65 w 414"/>
                  <a:gd name="T59" fmla="*/ 294 h 308"/>
                  <a:gd name="T60" fmla="*/ 53 w 414"/>
                  <a:gd name="T61" fmla="*/ 308 h 308"/>
                  <a:gd name="T62" fmla="*/ 65 w 414"/>
                  <a:gd name="T63" fmla="*/ 274 h 308"/>
                  <a:gd name="T64" fmla="*/ 48 w 414"/>
                  <a:gd name="T65" fmla="*/ 233 h 308"/>
                  <a:gd name="T66" fmla="*/ 13 w 414"/>
                  <a:gd name="T67" fmla="*/ 211 h 308"/>
                  <a:gd name="T68" fmla="*/ 17 w 414"/>
                  <a:gd name="T69" fmla="*/ 179 h 308"/>
                  <a:gd name="T70" fmla="*/ 28 w 414"/>
                  <a:gd name="T71" fmla="*/ 156 h 308"/>
                  <a:gd name="T72" fmla="*/ 35 w 414"/>
                  <a:gd name="T73" fmla="*/ 145 h 308"/>
                  <a:gd name="T74" fmla="*/ 34 w 414"/>
                  <a:gd name="T75" fmla="*/ 115 h 308"/>
                  <a:gd name="T76" fmla="*/ 0 w 414"/>
                  <a:gd name="T77" fmla="*/ 83 h 308"/>
                  <a:gd name="T78" fmla="*/ 12 w 414"/>
                  <a:gd name="T79" fmla="*/ 47 h 308"/>
                  <a:gd name="T80" fmla="*/ 10 w 414"/>
                  <a:gd name="T81" fmla="*/ 45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4"/>
                  <a:gd name="T124" fmla="*/ 0 h 308"/>
                  <a:gd name="T125" fmla="*/ 414 w 41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4" h="308">
                    <a:moveTo>
                      <a:pt x="10" y="45"/>
                    </a:moveTo>
                    <a:lnTo>
                      <a:pt x="13" y="34"/>
                    </a:lnTo>
                    <a:lnTo>
                      <a:pt x="30" y="41"/>
                    </a:lnTo>
                    <a:lnTo>
                      <a:pt x="30" y="66"/>
                    </a:lnTo>
                    <a:lnTo>
                      <a:pt x="141" y="57"/>
                    </a:lnTo>
                    <a:lnTo>
                      <a:pt x="193" y="59"/>
                    </a:lnTo>
                    <a:lnTo>
                      <a:pt x="233" y="36"/>
                    </a:lnTo>
                    <a:lnTo>
                      <a:pt x="282" y="4"/>
                    </a:lnTo>
                    <a:lnTo>
                      <a:pt x="328" y="2"/>
                    </a:lnTo>
                    <a:lnTo>
                      <a:pt x="364" y="0"/>
                    </a:lnTo>
                    <a:lnTo>
                      <a:pt x="408" y="12"/>
                    </a:lnTo>
                    <a:lnTo>
                      <a:pt x="414" y="36"/>
                    </a:lnTo>
                    <a:lnTo>
                      <a:pt x="389" y="49"/>
                    </a:lnTo>
                    <a:lnTo>
                      <a:pt x="380" y="95"/>
                    </a:lnTo>
                    <a:lnTo>
                      <a:pt x="362" y="133"/>
                    </a:lnTo>
                    <a:lnTo>
                      <a:pt x="371" y="143"/>
                    </a:lnTo>
                    <a:lnTo>
                      <a:pt x="405" y="178"/>
                    </a:lnTo>
                    <a:lnTo>
                      <a:pt x="392" y="181"/>
                    </a:lnTo>
                    <a:lnTo>
                      <a:pt x="376" y="191"/>
                    </a:lnTo>
                    <a:lnTo>
                      <a:pt x="346" y="181"/>
                    </a:lnTo>
                    <a:lnTo>
                      <a:pt x="313" y="197"/>
                    </a:lnTo>
                    <a:lnTo>
                      <a:pt x="297" y="224"/>
                    </a:lnTo>
                    <a:lnTo>
                      <a:pt x="284" y="240"/>
                    </a:lnTo>
                    <a:lnTo>
                      <a:pt x="266" y="263"/>
                    </a:lnTo>
                    <a:lnTo>
                      <a:pt x="230" y="279"/>
                    </a:lnTo>
                    <a:lnTo>
                      <a:pt x="190" y="271"/>
                    </a:lnTo>
                    <a:lnTo>
                      <a:pt x="151" y="263"/>
                    </a:lnTo>
                    <a:lnTo>
                      <a:pt x="117" y="281"/>
                    </a:lnTo>
                    <a:lnTo>
                      <a:pt x="70" y="294"/>
                    </a:lnTo>
                    <a:lnTo>
                      <a:pt x="65" y="294"/>
                    </a:lnTo>
                    <a:lnTo>
                      <a:pt x="53" y="308"/>
                    </a:lnTo>
                    <a:lnTo>
                      <a:pt x="65" y="274"/>
                    </a:lnTo>
                    <a:lnTo>
                      <a:pt x="48" y="233"/>
                    </a:lnTo>
                    <a:lnTo>
                      <a:pt x="13" y="211"/>
                    </a:lnTo>
                    <a:lnTo>
                      <a:pt x="17" y="179"/>
                    </a:lnTo>
                    <a:lnTo>
                      <a:pt x="28" y="156"/>
                    </a:lnTo>
                    <a:lnTo>
                      <a:pt x="35" y="145"/>
                    </a:lnTo>
                    <a:lnTo>
                      <a:pt x="34" y="115"/>
                    </a:lnTo>
                    <a:lnTo>
                      <a:pt x="0" y="83"/>
                    </a:lnTo>
                    <a:lnTo>
                      <a:pt x="12" y="47"/>
                    </a:lnTo>
                    <a:lnTo>
                      <a:pt x="10" y="45"/>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82" name="Freeform 579"/>
              <p:cNvSpPr>
                <a:spLocks/>
              </p:cNvSpPr>
              <p:nvPr/>
            </p:nvSpPr>
            <p:spPr bwMode="auto">
              <a:xfrm>
                <a:off x="3312" y="3044"/>
                <a:ext cx="414" cy="308"/>
              </a:xfrm>
              <a:custGeom>
                <a:avLst/>
                <a:gdLst>
                  <a:gd name="T0" fmla="*/ 10 w 414"/>
                  <a:gd name="T1" fmla="*/ 45 h 308"/>
                  <a:gd name="T2" fmla="*/ 13 w 414"/>
                  <a:gd name="T3" fmla="*/ 34 h 308"/>
                  <a:gd name="T4" fmla="*/ 30 w 414"/>
                  <a:gd name="T5" fmla="*/ 41 h 308"/>
                  <a:gd name="T6" fmla="*/ 30 w 414"/>
                  <a:gd name="T7" fmla="*/ 66 h 308"/>
                  <a:gd name="T8" fmla="*/ 141 w 414"/>
                  <a:gd name="T9" fmla="*/ 57 h 308"/>
                  <a:gd name="T10" fmla="*/ 193 w 414"/>
                  <a:gd name="T11" fmla="*/ 59 h 308"/>
                  <a:gd name="T12" fmla="*/ 233 w 414"/>
                  <a:gd name="T13" fmla="*/ 36 h 308"/>
                  <a:gd name="T14" fmla="*/ 282 w 414"/>
                  <a:gd name="T15" fmla="*/ 4 h 308"/>
                  <a:gd name="T16" fmla="*/ 328 w 414"/>
                  <a:gd name="T17" fmla="*/ 2 h 308"/>
                  <a:gd name="T18" fmla="*/ 364 w 414"/>
                  <a:gd name="T19" fmla="*/ 0 h 308"/>
                  <a:gd name="T20" fmla="*/ 408 w 414"/>
                  <a:gd name="T21" fmla="*/ 12 h 308"/>
                  <a:gd name="T22" fmla="*/ 414 w 414"/>
                  <a:gd name="T23" fmla="*/ 36 h 308"/>
                  <a:gd name="T24" fmla="*/ 389 w 414"/>
                  <a:gd name="T25" fmla="*/ 49 h 308"/>
                  <a:gd name="T26" fmla="*/ 380 w 414"/>
                  <a:gd name="T27" fmla="*/ 95 h 308"/>
                  <a:gd name="T28" fmla="*/ 362 w 414"/>
                  <a:gd name="T29" fmla="*/ 133 h 308"/>
                  <a:gd name="T30" fmla="*/ 371 w 414"/>
                  <a:gd name="T31" fmla="*/ 143 h 308"/>
                  <a:gd name="T32" fmla="*/ 405 w 414"/>
                  <a:gd name="T33" fmla="*/ 178 h 308"/>
                  <a:gd name="T34" fmla="*/ 392 w 414"/>
                  <a:gd name="T35" fmla="*/ 181 h 308"/>
                  <a:gd name="T36" fmla="*/ 376 w 414"/>
                  <a:gd name="T37" fmla="*/ 191 h 308"/>
                  <a:gd name="T38" fmla="*/ 346 w 414"/>
                  <a:gd name="T39" fmla="*/ 181 h 308"/>
                  <a:gd name="T40" fmla="*/ 313 w 414"/>
                  <a:gd name="T41" fmla="*/ 197 h 308"/>
                  <a:gd name="T42" fmla="*/ 297 w 414"/>
                  <a:gd name="T43" fmla="*/ 224 h 308"/>
                  <a:gd name="T44" fmla="*/ 284 w 414"/>
                  <a:gd name="T45" fmla="*/ 240 h 308"/>
                  <a:gd name="T46" fmla="*/ 266 w 414"/>
                  <a:gd name="T47" fmla="*/ 263 h 308"/>
                  <a:gd name="T48" fmla="*/ 230 w 414"/>
                  <a:gd name="T49" fmla="*/ 279 h 308"/>
                  <a:gd name="T50" fmla="*/ 190 w 414"/>
                  <a:gd name="T51" fmla="*/ 271 h 308"/>
                  <a:gd name="T52" fmla="*/ 151 w 414"/>
                  <a:gd name="T53" fmla="*/ 263 h 308"/>
                  <a:gd name="T54" fmla="*/ 117 w 414"/>
                  <a:gd name="T55" fmla="*/ 281 h 308"/>
                  <a:gd name="T56" fmla="*/ 70 w 414"/>
                  <a:gd name="T57" fmla="*/ 294 h 308"/>
                  <a:gd name="T58" fmla="*/ 65 w 414"/>
                  <a:gd name="T59" fmla="*/ 294 h 308"/>
                  <a:gd name="T60" fmla="*/ 53 w 414"/>
                  <a:gd name="T61" fmla="*/ 308 h 308"/>
                  <a:gd name="T62" fmla="*/ 65 w 414"/>
                  <a:gd name="T63" fmla="*/ 274 h 308"/>
                  <a:gd name="T64" fmla="*/ 48 w 414"/>
                  <a:gd name="T65" fmla="*/ 233 h 308"/>
                  <a:gd name="T66" fmla="*/ 13 w 414"/>
                  <a:gd name="T67" fmla="*/ 211 h 308"/>
                  <a:gd name="T68" fmla="*/ 17 w 414"/>
                  <a:gd name="T69" fmla="*/ 179 h 308"/>
                  <a:gd name="T70" fmla="*/ 28 w 414"/>
                  <a:gd name="T71" fmla="*/ 156 h 308"/>
                  <a:gd name="T72" fmla="*/ 35 w 414"/>
                  <a:gd name="T73" fmla="*/ 145 h 308"/>
                  <a:gd name="T74" fmla="*/ 34 w 414"/>
                  <a:gd name="T75" fmla="*/ 115 h 308"/>
                  <a:gd name="T76" fmla="*/ 0 w 414"/>
                  <a:gd name="T77" fmla="*/ 83 h 308"/>
                  <a:gd name="T78" fmla="*/ 12 w 414"/>
                  <a:gd name="T79" fmla="*/ 47 h 308"/>
                  <a:gd name="T80" fmla="*/ 10 w 414"/>
                  <a:gd name="T81" fmla="*/ 45 h 30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414"/>
                  <a:gd name="T124" fmla="*/ 0 h 308"/>
                  <a:gd name="T125" fmla="*/ 414 w 414"/>
                  <a:gd name="T126" fmla="*/ 308 h 30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414" h="308">
                    <a:moveTo>
                      <a:pt x="10" y="45"/>
                    </a:moveTo>
                    <a:lnTo>
                      <a:pt x="13" y="34"/>
                    </a:lnTo>
                    <a:lnTo>
                      <a:pt x="30" y="41"/>
                    </a:lnTo>
                    <a:lnTo>
                      <a:pt x="30" y="66"/>
                    </a:lnTo>
                    <a:lnTo>
                      <a:pt x="141" y="57"/>
                    </a:lnTo>
                    <a:lnTo>
                      <a:pt x="193" y="59"/>
                    </a:lnTo>
                    <a:lnTo>
                      <a:pt x="233" y="36"/>
                    </a:lnTo>
                    <a:lnTo>
                      <a:pt x="282" y="4"/>
                    </a:lnTo>
                    <a:lnTo>
                      <a:pt x="328" y="2"/>
                    </a:lnTo>
                    <a:lnTo>
                      <a:pt x="364" y="0"/>
                    </a:lnTo>
                    <a:lnTo>
                      <a:pt x="408" y="12"/>
                    </a:lnTo>
                    <a:lnTo>
                      <a:pt x="414" y="36"/>
                    </a:lnTo>
                    <a:lnTo>
                      <a:pt x="389" y="49"/>
                    </a:lnTo>
                    <a:lnTo>
                      <a:pt x="380" y="95"/>
                    </a:lnTo>
                    <a:lnTo>
                      <a:pt x="362" y="133"/>
                    </a:lnTo>
                    <a:lnTo>
                      <a:pt x="371" y="143"/>
                    </a:lnTo>
                    <a:lnTo>
                      <a:pt x="405" y="178"/>
                    </a:lnTo>
                    <a:lnTo>
                      <a:pt x="392" y="181"/>
                    </a:lnTo>
                    <a:lnTo>
                      <a:pt x="376" y="191"/>
                    </a:lnTo>
                    <a:lnTo>
                      <a:pt x="346" y="181"/>
                    </a:lnTo>
                    <a:lnTo>
                      <a:pt x="313" y="197"/>
                    </a:lnTo>
                    <a:lnTo>
                      <a:pt x="297" y="224"/>
                    </a:lnTo>
                    <a:lnTo>
                      <a:pt x="284" y="240"/>
                    </a:lnTo>
                    <a:lnTo>
                      <a:pt x="266" y="263"/>
                    </a:lnTo>
                    <a:lnTo>
                      <a:pt x="230" y="279"/>
                    </a:lnTo>
                    <a:lnTo>
                      <a:pt x="190" y="271"/>
                    </a:lnTo>
                    <a:lnTo>
                      <a:pt x="151" y="263"/>
                    </a:lnTo>
                    <a:lnTo>
                      <a:pt x="117" y="281"/>
                    </a:lnTo>
                    <a:lnTo>
                      <a:pt x="70" y="294"/>
                    </a:lnTo>
                    <a:lnTo>
                      <a:pt x="65" y="294"/>
                    </a:lnTo>
                    <a:lnTo>
                      <a:pt x="53" y="308"/>
                    </a:lnTo>
                    <a:lnTo>
                      <a:pt x="65" y="274"/>
                    </a:lnTo>
                    <a:lnTo>
                      <a:pt x="48" y="233"/>
                    </a:lnTo>
                    <a:lnTo>
                      <a:pt x="13" y="211"/>
                    </a:lnTo>
                    <a:lnTo>
                      <a:pt x="17" y="179"/>
                    </a:lnTo>
                    <a:lnTo>
                      <a:pt x="28" y="156"/>
                    </a:lnTo>
                    <a:lnTo>
                      <a:pt x="35" y="145"/>
                    </a:lnTo>
                    <a:lnTo>
                      <a:pt x="34" y="115"/>
                    </a:lnTo>
                    <a:lnTo>
                      <a:pt x="0" y="83"/>
                    </a:lnTo>
                    <a:lnTo>
                      <a:pt x="12" y="47"/>
                    </a:lnTo>
                    <a:lnTo>
                      <a:pt x="10" y="4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26" name="Group 580"/>
            <p:cNvGrpSpPr>
              <a:grpSpLocks/>
            </p:cNvGrpSpPr>
            <p:nvPr/>
          </p:nvGrpSpPr>
          <p:grpSpPr bwMode="auto">
            <a:xfrm>
              <a:off x="5614885" y="5256809"/>
              <a:ext cx="267041" cy="208094"/>
              <a:chOff x="3206" y="3255"/>
              <a:chExt cx="171" cy="141"/>
            </a:xfrm>
          </p:grpSpPr>
          <p:sp>
            <p:nvSpPr>
              <p:cNvPr id="279" name="Freeform 581"/>
              <p:cNvSpPr>
                <a:spLocks/>
              </p:cNvSpPr>
              <p:nvPr/>
            </p:nvSpPr>
            <p:spPr bwMode="auto">
              <a:xfrm>
                <a:off x="3206" y="3255"/>
                <a:ext cx="171" cy="141"/>
              </a:xfrm>
              <a:custGeom>
                <a:avLst/>
                <a:gdLst>
                  <a:gd name="T0" fmla="*/ 154 w 171"/>
                  <a:gd name="T1" fmla="*/ 22 h 141"/>
                  <a:gd name="T2" fmla="*/ 119 w 171"/>
                  <a:gd name="T3" fmla="*/ 0 h 141"/>
                  <a:gd name="T4" fmla="*/ 84 w 171"/>
                  <a:gd name="T5" fmla="*/ 4 h 141"/>
                  <a:gd name="T6" fmla="*/ 51 w 171"/>
                  <a:gd name="T7" fmla="*/ 22 h 141"/>
                  <a:gd name="T8" fmla="*/ 26 w 171"/>
                  <a:gd name="T9" fmla="*/ 27 h 141"/>
                  <a:gd name="T10" fmla="*/ 5 w 171"/>
                  <a:gd name="T11" fmla="*/ 54 h 141"/>
                  <a:gd name="T12" fmla="*/ 4 w 171"/>
                  <a:gd name="T13" fmla="*/ 52 h 141"/>
                  <a:gd name="T14" fmla="*/ 0 w 171"/>
                  <a:gd name="T15" fmla="*/ 70 h 141"/>
                  <a:gd name="T16" fmla="*/ 2 w 171"/>
                  <a:gd name="T17" fmla="*/ 105 h 141"/>
                  <a:gd name="T18" fmla="*/ 27 w 171"/>
                  <a:gd name="T19" fmla="*/ 141 h 141"/>
                  <a:gd name="T20" fmla="*/ 54 w 171"/>
                  <a:gd name="T21" fmla="*/ 141 h 141"/>
                  <a:gd name="T22" fmla="*/ 82 w 171"/>
                  <a:gd name="T23" fmla="*/ 139 h 141"/>
                  <a:gd name="T24" fmla="*/ 97 w 171"/>
                  <a:gd name="T25" fmla="*/ 129 h 141"/>
                  <a:gd name="T26" fmla="*/ 123 w 171"/>
                  <a:gd name="T27" fmla="*/ 105 h 141"/>
                  <a:gd name="T28" fmla="*/ 149 w 171"/>
                  <a:gd name="T29" fmla="*/ 107 h 141"/>
                  <a:gd name="T30" fmla="*/ 159 w 171"/>
                  <a:gd name="T31" fmla="*/ 96 h 141"/>
                  <a:gd name="T32" fmla="*/ 171 w 171"/>
                  <a:gd name="T33" fmla="*/ 63 h 141"/>
                  <a:gd name="T34" fmla="*/ 154 w 171"/>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141"/>
                  <a:gd name="T56" fmla="*/ 171 w 171"/>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141">
                    <a:moveTo>
                      <a:pt x="154" y="22"/>
                    </a:moveTo>
                    <a:lnTo>
                      <a:pt x="119" y="0"/>
                    </a:lnTo>
                    <a:lnTo>
                      <a:pt x="84" y="4"/>
                    </a:lnTo>
                    <a:lnTo>
                      <a:pt x="51" y="22"/>
                    </a:lnTo>
                    <a:lnTo>
                      <a:pt x="26" y="27"/>
                    </a:lnTo>
                    <a:lnTo>
                      <a:pt x="5" y="54"/>
                    </a:lnTo>
                    <a:lnTo>
                      <a:pt x="4" y="52"/>
                    </a:lnTo>
                    <a:lnTo>
                      <a:pt x="0" y="70"/>
                    </a:lnTo>
                    <a:lnTo>
                      <a:pt x="2" y="105"/>
                    </a:lnTo>
                    <a:lnTo>
                      <a:pt x="27" y="141"/>
                    </a:lnTo>
                    <a:lnTo>
                      <a:pt x="54" y="141"/>
                    </a:lnTo>
                    <a:lnTo>
                      <a:pt x="82" y="139"/>
                    </a:lnTo>
                    <a:lnTo>
                      <a:pt x="97" y="129"/>
                    </a:lnTo>
                    <a:lnTo>
                      <a:pt x="123" y="105"/>
                    </a:lnTo>
                    <a:lnTo>
                      <a:pt x="149" y="107"/>
                    </a:lnTo>
                    <a:lnTo>
                      <a:pt x="159" y="96"/>
                    </a:lnTo>
                    <a:lnTo>
                      <a:pt x="171" y="63"/>
                    </a:lnTo>
                    <a:lnTo>
                      <a:pt x="154" y="22"/>
                    </a:lnTo>
                    <a:close/>
                  </a:path>
                </a:pathLst>
              </a:custGeom>
              <a:solidFill>
                <a:schemeClr val="bg1"/>
              </a:solidFill>
              <a:ln w="9525">
                <a:solidFill>
                  <a:schemeClr val="bg2"/>
                </a:solidFill>
                <a:round/>
                <a:headEnd/>
                <a:tailEnd/>
              </a:ln>
            </p:spPr>
            <p:txBody>
              <a:bodyPr/>
              <a:lstStyle/>
              <a:p>
                <a:pPr>
                  <a:buNone/>
                </a:pPr>
                <a:endParaRPr lang="en-GB"/>
              </a:p>
            </p:txBody>
          </p:sp>
          <p:sp>
            <p:nvSpPr>
              <p:cNvPr id="280" name="Freeform 582"/>
              <p:cNvSpPr>
                <a:spLocks/>
              </p:cNvSpPr>
              <p:nvPr/>
            </p:nvSpPr>
            <p:spPr bwMode="auto">
              <a:xfrm>
                <a:off x="3206" y="3255"/>
                <a:ext cx="171" cy="141"/>
              </a:xfrm>
              <a:custGeom>
                <a:avLst/>
                <a:gdLst>
                  <a:gd name="T0" fmla="*/ 154 w 171"/>
                  <a:gd name="T1" fmla="*/ 22 h 141"/>
                  <a:gd name="T2" fmla="*/ 119 w 171"/>
                  <a:gd name="T3" fmla="*/ 0 h 141"/>
                  <a:gd name="T4" fmla="*/ 84 w 171"/>
                  <a:gd name="T5" fmla="*/ 4 h 141"/>
                  <a:gd name="T6" fmla="*/ 51 w 171"/>
                  <a:gd name="T7" fmla="*/ 22 h 141"/>
                  <a:gd name="T8" fmla="*/ 26 w 171"/>
                  <a:gd name="T9" fmla="*/ 27 h 141"/>
                  <a:gd name="T10" fmla="*/ 5 w 171"/>
                  <a:gd name="T11" fmla="*/ 54 h 141"/>
                  <a:gd name="T12" fmla="*/ 4 w 171"/>
                  <a:gd name="T13" fmla="*/ 52 h 141"/>
                  <a:gd name="T14" fmla="*/ 0 w 171"/>
                  <a:gd name="T15" fmla="*/ 70 h 141"/>
                  <a:gd name="T16" fmla="*/ 2 w 171"/>
                  <a:gd name="T17" fmla="*/ 105 h 141"/>
                  <a:gd name="T18" fmla="*/ 27 w 171"/>
                  <a:gd name="T19" fmla="*/ 141 h 141"/>
                  <a:gd name="T20" fmla="*/ 54 w 171"/>
                  <a:gd name="T21" fmla="*/ 141 h 141"/>
                  <a:gd name="T22" fmla="*/ 82 w 171"/>
                  <a:gd name="T23" fmla="*/ 139 h 141"/>
                  <a:gd name="T24" fmla="*/ 97 w 171"/>
                  <a:gd name="T25" fmla="*/ 129 h 141"/>
                  <a:gd name="T26" fmla="*/ 123 w 171"/>
                  <a:gd name="T27" fmla="*/ 105 h 141"/>
                  <a:gd name="T28" fmla="*/ 149 w 171"/>
                  <a:gd name="T29" fmla="*/ 107 h 141"/>
                  <a:gd name="T30" fmla="*/ 159 w 171"/>
                  <a:gd name="T31" fmla="*/ 96 h 141"/>
                  <a:gd name="T32" fmla="*/ 171 w 171"/>
                  <a:gd name="T33" fmla="*/ 63 h 141"/>
                  <a:gd name="T34" fmla="*/ 154 w 171"/>
                  <a:gd name="T35" fmla="*/ 22 h 1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141"/>
                  <a:gd name="T56" fmla="*/ 171 w 171"/>
                  <a:gd name="T57" fmla="*/ 141 h 1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141">
                    <a:moveTo>
                      <a:pt x="154" y="22"/>
                    </a:moveTo>
                    <a:lnTo>
                      <a:pt x="119" y="0"/>
                    </a:lnTo>
                    <a:lnTo>
                      <a:pt x="84" y="4"/>
                    </a:lnTo>
                    <a:lnTo>
                      <a:pt x="51" y="22"/>
                    </a:lnTo>
                    <a:lnTo>
                      <a:pt x="26" y="27"/>
                    </a:lnTo>
                    <a:lnTo>
                      <a:pt x="5" y="54"/>
                    </a:lnTo>
                    <a:lnTo>
                      <a:pt x="4" y="52"/>
                    </a:lnTo>
                    <a:lnTo>
                      <a:pt x="0" y="70"/>
                    </a:lnTo>
                    <a:lnTo>
                      <a:pt x="2" y="105"/>
                    </a:lnTo>
                    <a:lnTo>
                      <a:pt x="27" y="141"/>
                    </a:lnTo>
                    <a:lnTo>
                      <a:pt x="54" y="141"/>
                    </a:lnTo>
                    <a:lnTo>
                      <a:pt x="82" y="139"/>
                    </a:lnTo>
                    <a:lnTo>
                      <a:pt x="97" y="129"/>
                    </a:lnTo>
                    <a:lnTo>
                      <a:pt x="123" y="105"/>
                    </a:lnTo>
                    <a:lnTo>
                      <a:pt x="149" y="107"/>
                    </a:lnTo>
                    <a:lnTo>
                      <a:pt x="159" y="96"/>
                    </a:lnTo>
                    <a:lnTo>
                      <a:pt x="171" y="63"/>
                    </a:lnTo>
                    <a:lnTo>
                      <a:pt x="154" y="22"/>
                    </a:lnTo>
                  </a:path>
                </a:pathLst>
              </a:custGeom>
              <a:noFill/>
              <a:ln w="3175"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grpSp>
          <p:nvGrpSpPr>
            <p:cNvPr id="127" name="Group 583"/>
            <p:cNvGrpSpPr>
              <a:grpSpLocks/>
            </p:cNvGrpSpPr>
            <p:nvPr/>
          </p:nvGrpSpPr>
          <p:grpSpPr bwMode="auto">
            <a:xfrm>
              <a:off x="5671104" y="5464903"/>
              <a:ext cx="9370" cy="20662"/>
              <a:chOff x="3242" y="3396"/>
              <a:chExt cx="6" cy="14"/>
            </a:xfrm>
          </p:grpSpPr>
          <p:sp>
            <p:nvSpPr>
              <p:cNvPr id="277" name="Freeform 584"/>
              <p:cNvSpPr>
                <a:spLocks/>
              </p:cNvSpPr>
              <p:nvPr/>
            </p:nvSpPr>
            <p:spPr bwMode="auto">
              <a:xfrm>
                <a:off x="3242" y="3396"/>
                <a:ext cx="6" cy="14"/>
              </a:xfrm>
              <a:custGeom>
                <a:avLst/>
                <a:gdLst>
                  <a:gd name="T0" fmla="*/ 6 w 6"/>
                  <a:gd name="T1" fmla="*/ 14 h 14"/>
                  <a:gd name="T2" fmla="*/ 4 w 6"/>
                  <a:gd name="T3" fmla="*/ 2 h 14"/>
                  <a:gd name="T4" fmla="*/ 0 w 6"/>
                  <a:gd name="T5" fmla="*/ 0 h 14"/>
                  <a:gd name="T6" fmla="*/ 6 w 6"/>
                  <a:gd name="T7" fmla="*/ 14 h 14"/>
                  <a:gd name="T8" fmla="*/ 0 60000 65536"/>
                  <a:gd name="T9" fmla="*/ 0 60000 65536"/>
                  <a:gd name="T10" fmla="*/ 0 60000 65536"/>
                  <a:gd name="T11" fmla="*/ 0 60000 65536"/>
                  <a:gd name="T12" fmla="*/ 0 w 6"/>
                  <a:gd name="T13" fmla="*/ 0 h 14"/>
                  <a:gd name="T14" fmla="*/ 6 w 6"/>
                  <a:gd name="T15" fmla="*/ 14 h 14"/>
                </a:gdLst>
                <a:ahLst/>
                <a:cxnLst>
                  <a:cxn ang="T8">
                    <a:pos x="T0" y="T1"/>
                  </a:cxn>
                  <a:cxn ang="T9">
                    <a:pos x="T2" y="T3"/>
                  </a:cxn>
                  <a:cxn ang="T10">
                    <a:pos x="T4" y="T5"/>
                  </a:cxn>
                  <a:cxn ang="T11">
                    <a:pos x="T6" y="T7"/>
                  </a:cxn>
                </a:cxnLst>
                <a:rect l="T12" t="T13" r="T14" b="T15"/>
                <a:pathLst>
                  <a:path w="6" h="14">
                    <a:moveTo>
                      <a:pt x="6" y="14"/>
                    </a:moveTo>
                    <a:lnTo>
                      <a:pt x="4" y="2"/>
                    </a:lnTo>
                    <a:lnTo>
                      <a:pt x="0" y="0"/>
                    </a:lnTo>
                    <a:lnTo>
                      <a:pt x="6" y="14"/>
                    </a:lnTo>
                    <a:close/>
                  </a:path>
                </a:pathLst>
              </a:custGeom>
              <a:solidFill>
                <a:srgbClr val="FFFFFF"/>
              </a:solidFill>
              <a:ln w="9525">
                <a:solidFill>
                  <a:schemeClr val="tx1"/>
                </a:solidFill>
                <a:round/>
                <a:headEnd/>
                <a:tailEnd/>
              </a:ln>
            </p:spPr>
            <p:txBody>
              <a:bodyPr/>
              <a:lstStyle/>
              <a:p>
                <a:pPr>
                  <a:buNone/>
                </a:pPr>
                <a:endParaRPr lang="en-GB"/>
              </a:p>
            </p:txBody>
          </p:sp>
          <p:sp>
            <p:nvSpPr>
              <p:cNvPr id="278" name="Freeform 585"/>
              <p:cNvSpPr>
                <a:spLocks/>
              </p:cNvSpPr>
              <p:nvPr/>
            </p:nvSpPr>
            <p:spPr bwMode="auto">
              <a:xfrm>
                <a:off x="3242" y="3396"/>
                <a:ext cx="6" cy="14"/>
              </a:xfrm>
              <a:custGeom>
                <a:avLst/>
                <a:gdLst>
                  <a:gd name="T0" fmla="*/ 6 w 6"/>
                  <a:gd name="T1" fmla="*/ 14 h 14"/>
                  <a:gd name="T2" fmla="*/ 4 w 6"/>
                  <a:gd name="T3" fmla="*/ 2 h 14"/>
                  <a:gd name="T4" fmla="*/ 0 w 6"/>
                  <a:gd name="T5" fmla="*/ 0 h 14"/>
                  <a:gd name="T6" fmla="*/ 0 60000 65536"/>
                  <a:gd name="T7" fmla="*/ 0 60000 65536"/>
                  <a:gd name="T8" fmla="*/ 0 60000 65536"/>
                  <a:gd name="T9" fmla="*/ 0 w 6"/>
                  <a:gd name="T10" fmla="*/ 0 h 14"/>
                  <a:gd name="T11" fmla="*/ 6 w 6"/>
                  <a:gd name="T12" fmla="*/ 14 h 14"/>
                </a:gdLst>
                <a:ahLst/>
                <a:cxnLst>
                  <a:cxn ang="T6">
                    <a:pos x="T0" y="T1"/>
                  </a:cxn>
                  <a:cxn ang="T7">
                    <a:pos x="T2" y="T3"/>
                  </a:cxn>
                  <a:cxn ang="T8">
                    <a:pos x="T4" y="T5"/>
                  </a:cxn>
                </a:cxnLst>
                <a:rect l="T9" t="T10" r="T11" b="T12"/>
                <a:pathLst>
                  <a:path w="6" h="14">
                    <a:moveTo>
                      <a:pt x="6" y="14"/>
                    </a:moveTo>
                    <a:lnTo>
                      <a:pt x="4" y="2"/>
                    </a:lnTo>
                    <a:lnTo>
                      <a:pt x="0" y="0"/>
                    </a:lnTo>
                  </a:path>
                </a:pathLst>
              </a:custGeom>
              <a:noFill/>
              <a:ln w="3175" cap="rnd">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grpSp>
          <p:nvGrpSpPr>
            <p:cNvPr id="129" name="Group 589"/>
            <p:cNvGrpSpPr>
              <a:grpSpLocks/>
            </p:cNvGrpSpPr>
            <p:nvPr/>
          </p:nvGrpSpPr>
          <p:grpSpPr bwMode="auto">
            <a:xfrm>
              <a:off x="5485268" y="5243526"/>
              <a:ext cx="195205" cy="398479"/>
              <a:chOff x="3123" y="3246"/>
              <a:chExt cx="125" cy="270"/>
            </a:xfrm>
          </p:grpSpPr>
          <p:sp>
            <p:nvSpPr>
              <p:cNvPr id="273" name="Freeform 590"/>
              <p:cNvSpPr>
                <a:spLocks/>
              </p:cNvSpPr>
              <p:nvPr/>
            </p:nvSpPr>
            <p:spPr bwMode="auto">
              <a:xfrm>
                <a:off x="3123" y="3246"/>
                <a:ext cx="125" cy="270"/>
              </a:xfrm>
              <a:custGeom>
                <a:avLst/>
                <a:gdLst>
                  <a:gd name="T0" fmla="*/ 83 w 125"/>
                  <a:gd name="T1" fmla="*/ 79 h 270"/>
                  <a:gd name="T2" fmla="*/ 87 w 125"/>
                  <a:gd name="T3" fmla="*/ 61 h 270"/>
                  <a:gd name="T4" fmla="*/ 79 w 125"/>
                  <a:gd name="T5" fmla="*/ 35 h 270"/>
                  <a:gd name="T6" fmla="*/ 54 w 125"/>
                  <a:gd name="T7" fmla="*/ 13 h 270"/>
                  <a:gd name="T8" fmla="*/ 39 w 125"/>
                  <a:gd name="T9" fmla="*/ 9 h 270"/>
                  <a:gd name="T10" fmla="*/ 22 w 125"/>
                  <a:gd name="T11" fmla="*/ 0 h 270"/>
                  <a:gd name="T12" fmla="*/ 0 w 125"/>
                  <a:gd name="T13" fmla="*/ 31 h 270"/>
                  <a:gd name="T14" fmla="*/ 2 w 125"/>
                  <a:gd name="T15" fmla="*/ 68 h 270"/>
                  <a:gd name="T16" fmla="*/ 2 w 125"/>
                  <a:gd name="T17" fmla="*/ 72 h 270"/>
                  <a:gd name="T18" fmla="*/ 18 w 125"/>
                  <a:gd name="T19" fmla="*/ 97 h 270"/>
                  <a:gd name="T20" fmla="*/ 17 w 125"/>
                  <a:gd name="T21" fmla="*/ 127 h 270"/>
                  <a:gd name="T22" fmla="*/ 22 w 125"/>
                  <a:gd name="T23" fmla="*/ 157 h 270"/>
                  <a:gd name="T24" fmla="*/ 9 w 125"/>
                  <a:gd name="T25" fmla="*/ 185 h 270"/>
                  <a:gd name="T26" fmla="*/ 20 w 125"/>
                  <a:gd name="T27" fmla="*/ 211 h 270"/>
                  <a:gd name="T28" fmla="*/ 20 w 125"/>
                  <a:gd name="T29" fmla="*/ 220 h 270"/>
                  <a:gd name="T30" fmla="*/ 62 w 125"/>
                  <a:gd name="T31" fmla="*/ 251 h 270"/>
                  <a:gd name="T32" fmla="*/ 63 w 125"/>
                  <a:gd name="T33" fmla="*/ 267 h 270"/>
                  <a:gd name="T34" fmla="*/ 79 w 125"/>
                  <a:gd name="T35" fmla="*/ 270 h 270"/>
                  <a:gd name="T36" fmla="*/ 83 w 125"/>
                  <a:gd name="T37" fmla="*/ 257 h 270"/>
                  <a:gd name="T38" fmla="*/ 96 w 125"/>
                  <a:gd name="T39" fmla="*/ 229 h 270"/>
                  <a:gd name="T40" fmla="*/ 114 w 125"/>
                  <a:gd name="T41" fmla="*/ 204 h 270"/>
                  <a:gd name="T42" fmla="*/ 125 w 125"/>
                  <a:gd name="T43" fmla="*/ 164 h 270"/>
                  <a:gd name="T44" fmla="*/ 123 w 125"/>
                  <a:gd name="T45" fmla="*/ 152 h 270"/>
                  <a:gd name="T46" fmla="*/ 119 w 125"/>
                  <a:gd name="T47" fmla="*/ 150 h 270"/>
                  <a:gd name="T48" fmla="*/ 110 w 125"/>
                  <a:gd name="T49" fmla="*/ 150 h 270"/>
                  <a:gd name="T50" fmla="*/ 85 w 125"/>
                  <a:gd name="T51" fmla="*/ 114 h 270"/>
                  <a:gd name="T52" fmla="*/ 83 w 125"/>
                  <a:gd name="T53" fmla="*/ 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270"/>
                  <a:gd name="T83" fmla="*/ 125 w 125"/>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270">
                    <a:moveTo>
                      <a:pt x="83" y="79"/>
                    </a:moveTo>
                    <a:lnTo>
                      <a:pt x="87" y="61"/>
                    </a:lnTo>
                    <a:lnTo>
                      <a:pt x="79" y="35"/>
                    </a:lnTo>
                    <a:lnTo>
                      <a:pt x="54" y="13"/>
                    </a:lnTo>
                    <a:lnTo>
                      <a:pt x="39" y="9"/>
                    </a:lnTo>
                    <a:lnTo>
                      <a:pt x="22" y="0"/>
                    </a:lnTo>
                    <a:lnTo>
                      <a:pt x="0" y="31"/>
                    </a:lnTo>
                    <a:lnTo>
                      <a:pt x="2" y="68"/>
                    </a:lnTo>
                    <a:lnTo>
                      <a:pt x="2" y="72"/>
                    </a:lnTo>
                    <a:lnTo>
                      <a:pt x="18" y="97"/>
                    </a:lnTo>
                    <a:lnTo>
                      <a:pt x="17" y="127"/>
                    </a:lnTo>
                    <a:lnTo>
                      <a:pt x="22" y="157"/>
                    </a:lnTo>
                    <a:lnTo>
                      <a:pt x="9" y="185"/>
                    </a:lnTo>
                    <a:lnTo>
                      <a:pt x="20" y="211"/>
                    </a:lnTo>
                    <a:lnTo>
                      <a:pt x="20" y="220"/>
                    </a:lnTo>
                    <a:lnTo>
                      <a:pt x="62" y="251"/>
                    </a:lnTo>
                    <a:lnTo>
                      <a:pt x="63" y="267"/>
                    </a:lnTo>
                    <a:lnTo>
                      <a:pt x="79" y="270"/>
                    </a:lnTo>
                    <a:lnTo>
                      <a:pt x="83" y="257"/>
                    </a:lnTo>
                    <a:lnTo>
                      <a:pt x="96" y="229"/>
                    </a:lnTo>
                    <a:lnTo>
                      <a:pt x="114" y="204"/>
                    </a:lnTo>
                    <a:lnTo>
                      <a:pt x="125" y="164"/>
                    </a:lnTo>
                    <a:lnTo>
                      <a:pt x="123" y="152"/>
                    </a:lnTo>
                    <a:lnTo>
                      <a:pt x="119" y="150"/>
                    </a:lnTo>
                    <a:lnTo>
                      <a:pt x="110" y="150"/>
                    </a:lnTo>
                    <a:lnTo>
                      <a:pt x="85" y="114"/>
                    </a:lnTo>
                    <a:lnTo>
                      <a:pt x="83" y="79"/>
                    </a:lnTo>
                    <a:close/>
                  </a:path>
                </a:pathLst>
              </a:custGeom>
              <a:solidFill>
                <a:schemeClr val="bg1"/>
              </a:solidFill>
              <a:ln w="9525">
                <a:solidFill>
                  <a:schemeClr val="bg2"/>
                </a:solidFill>
                <a:round/>
                <a:headEnd/>
                <a:tailEnd/>
              </a:ln>
            </p:spPr>
            <p:txBody>
              <a:bodyPr/>
              <a:lstStyle/>
              <a:p>
                <a:pPr>
                  <a:buNone/>
                </a:pPr>
                <a:endParaRPr lang="en-GB"/>
              </a:p>
            </p:txBody>
          </p:sp>
          <p:sp>
            <p:nvSpPr>
              <p:cNvPr id="274" name="Freeform 591"/>
              <p:cNvSpPr>
                <a:spLocks/>
              </p:cNvSpPr>
              <p:nvPr/>
            </p:nvSpPr>
            <p:spPr bwMode="auto">
              <a:xfrm>
                <a:off x="3123" y="3246"/>
                <a:ext cx="125" cy="270"/>
              </a:xfrm>
              <a:custGeom>
                <a:avLst/>
                <a:gdLst>
                  <a:gd name="T0" fmla="*/ 83 w 125"/>
                  <a:gd name="T1" fmla="*/ 79 h 270"/>
                  <a:gd name="T2" fmla="*/ 87 w 125"/>
                  <a:gd name="T3" fmla="*/ 61 h 270"/>
                  <a:gd name="T4" fmla="*/ 79 w 125"/>
                  <a:gd name="T5" fmla="*/ 35 h 270"/>
                  <a:gd name="T6" fmla="*/ 54 w 125"/>
                  <a:gd name="T7" fmla="*/ 13 h 270"/>
                  <a:gd name="T8" fmla="*/ 39 w 125"/>
                  <a:gd name="T9" fmla="*/ 9 h 270"/>
                  <a:gd name="T10" fmla="*/ 22 w 125"/>
                  <a:gd name="T11" fmla="*/ 0 h 270"/>
                  <a:gd name="T12" fmla="*/ 0 w 125"/>
                  <a:gd name="T13" fmla="*/ 31 h 270"/>
                  <a:gd name="T14" fmla="*/ 2 w 125"/>
                  <a:gd name="T15" fmla="*/ 68 h 270"/>
                  <a:gd name="T16" fmla="*/ 2 w 125"/>
                  <a:gd name="T17" fmla="*/ 72 h 270"/>
                  <a:gd name="T18" fmla="*/ 18 w 125"/>
                  <a:gd name="T19" fmla="*/ 97 h 270"/>
                  <a:gd name="T20" fmla="*/ 17 w 125"/>
                  <a:gd name="T21" fmla="*/ 127 h 270"/>
                  <a:gd name="T22" fmla="*/ 22 w 125"/>
                  <a:gd name="T23" fmla="*/ 157 h 270"/>
                  <a:gd name="T24" fmla="*/ 9 w 125"/>
                  <a:gd name="T25" fmla="*/ 185 h 270"/>
                  <a:gd name="T26" fmla="*/ 20 w 125"/>
                  <a:gd name="T27" fmla="*/ 211 h 270"/>
                  <a:gd name="T28" fmla="*/ 20 w 125"/>
                  <a:gd name="T29" fmla="*/ 220 h 270"/>
                  <a:gd name="T30" fmla="*/ 62 w 125"/>
                  <a:gd name="T31" fmla="*/ 251 h 270"/>
                  <a:gd name="T32" fmla="*/ 63 w 125"/>
                  <a:gd name="T33" fmla="*/ 267 h 270"/>
                  <a:gd name="T34" fmla="*/ 79 w 125"/>
                  <a:gd name="T35" fmla="*/ 270 h 270"/>
                  <a:gd name="T36" fmla="*/ 83 w 125"/>
                  <a:gd name="T37" fmla="*/ 257 h 270"/>
                  <a:gd name="T38" fmla="*/ 96 w 125"/>
                  <a:gd name="T39" fmla="*/ 229 h 270"/>
                  <a:gd name="T40" fmla="*/ 114 w 125"/>
                  <a:gd name="T41" fmla="*/ 204 h 270"/>
                  <a:gd name="T42" fmla="*/ 125 w 125"/>
                  <a:gd name="T43" fmla="*/ 164 h 270"/>
                  <a:gd name="T44" fmla="*/ 123 w 125"/>
                  <a:gd name="T45" fmla="*/ 152 h 270"/>
                  <a:gd name="T46" fmla="*/ 119 w 125"/>
                  <a:gd name="T47" fmla="*/ 150 h 270"/>
                  <a:gd name="T48" fmla="*/ 110 w 125"/>
                  <a:gd name="T49" fmla="*/ 150 h 270"/>
                  <a:gd name="T50" fmla="*/ 85 w 125"/>
                  <a:gd name="T51" fmla="*/ 114 h 270"/>
                  <a:gd name="T52" fmla="*/ 83 w 125"/>
                  <a:gd name="T53" fmla="*/ 79 h 27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25"/>
                  <a:gd name="T82" fmla="*/ 0 h 270"/>
                  <a:gd name="T83" fmla="*/ 125 w 125"/>
                  <a:gd name="T84" fmla="*/ 270 h 27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25" h="270">
                    <a:moveTo>
                      <a:pt x="83" y="79"/>
                    </a:moveTo>
                    <a:lnTo>
                      <a:pt x="87" y="61"/>
                    </a:lnTo>
                    <a:lnTo>
                      <a:pt x="79" y="35"/>
                    </a:lnTo>
                    <a:lnTo>
                      <a:pt x="54" y="13"/>
                    </a:lnTo>
                    <a:lnTo>
                      <a:pt x="39" y="9"/>
                    </a:lnTo>
                    <a:lnTo>
                      <a:pt x="22" y="0"/>
                    </a:lnTo>
                    <a:lnTo>
                      <a:pt x="0" y="31"/>
                    </a:lnTo>
                    <a:lnTo>
                      <a:pt x="2" y="68"/>
                    </a:lnTo>
                    <a:lnTo>
                      <a:pt x="2" y="72"/>
                    </a:lnTo>
                    <a:lnTo>
                      <a:pt x="18" y="97"/>
                    </a:lnTo>
                    <a:lnTo>
                      <a:pt x="17" y="127"/>
                    </a:lnTo>
                    <a:lnTo>
                      <a:pt x="22" y="157"/>
                    </a:lnTo>
                    <a:lnTo>
                      <a:pt x="9" y="185"/>
                    </a:lnTo>
                    <a:lnTo>
                      <a:pt x="20" y="211"/>
                    </a:lnTo>
                    <a:lnTo>
                      <a:pt x="20" y="220"/>
                    </a:lnTo>
                    <a:lnTo>
                      <a:pt x="62" y="251"/>
                    </a:lnTo>
                    <a:lnTo>
                      <a:pt x="63" y="267"/>
                    </a:lnTo>
                    <a:lnTo>
                      <a:pt x="79" y="270"/>
                    </a:lnTo>
                    <a:lnTo>
                      <a:pt x="83" y="257"/>
                    </a:lnTo>
                    <a:lnTo>
                      <a:pt x="96" y="229"/>
                    </a:lnTo>
                    <a:lnTo>
                      <a:pt x="114" y="204"/>
                    </a:lnTo>
                    <a:lnTo>
                      <a:pt x="125" y="164"/>
                    </a:lnTo>
                    <a:lnTo>
                      <a:pt x="123" y="152"/>
                    </a:lnTo>
                    <a:lnTo>
                      <a:pt x="119" y="150"/>
                    </a:lnTo>
                    <a:lnTo>
                      <a:pt x="110" y="150"/>
                    </a:lnTo>
                    <a:lnTo>
                      <a:pt x="85" y="114"/>
                    </a:lnTo>
                    <a:lnTo>
                      <a:pt x="83" y="79"/>
                    </a:lnTo>
                  </a:path>
                </a:pathLst>
              </a:custGeom>
              <a:noFill/>
              <a:ln w="3175"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grpSp>
          <p:nvGrpSpPr>
            <p:cNvPr id="130" name="Group 592"/>
            <p:cNvGrpSpPr>
              <a:grpSpLocks/>
            </p:cNvGrpSpPr>
            <p:nvPr/>
          </p:nvGrpSpPr>
          <p:grpSpPr bwMode="auto">
            <a:xfrm>
              <a:off x="5246337" y="5208106"/>
              <a:ext cx="132739" cy="63461"/>
              <a:chOff x="2970" y="3222"/>
              <a:chExt cx="85" cy="43"/>
            </a:xfrm>
          </p:grpSpPr>
          <p:sp>
            <p:nvSpPr>
              <p:cNvPr id="271" name="Freeform 593"/>
              <p:cNvSpPr>
                <a:spLocks/>
              </p:cNvSpPr>
              <p:nvPr/>
            </p:nvSpPr>
            <p:spPr bwMode="auto">
              <a:xfrm>
                <a:off x="2970" y="3222"/>
                <a:ext cx="85" cy="43"/>
              </a:xfrm>
              <a:custGeom>
                <a:avLst/>
                <a:gdLst>
                  <a:gd name="T0" fmla="*/ 0 w 85"/>
                  <a:gd name="T1" fmla="*/ 0 h 43"/>
                  <a:gd name="T2" fmla="*/ 4 w 85"/>
                  <a:gd name="T3" fmla="*/ 4 h 43"/>
                  <a:gd name="T4" fmla="*/ 41 w 85"/>
                  <a:gd name="T5" fmla="*/ 17 h 43"/>
                  <a:gd name="T6" fmla="*/ 69 w 85"/>
                  <a:gd name="T7" fmla="*/ 31 h 43"/>
                  <a:gd name="T8" fmla="*/ 85 w 85"/>
                  <a:gd name="T9" fmla="*/ 43 h 43"/>
                  <a:gd name="T10" fmla="*/ 85 w 85"/>
                  <a:gd name="T11" fmla="*/ 37 h 43"/>
                  <a:gd name="T12" fmla="*/ 78 w 85"/>
                  <a:gd name="T13" fmla="*/ 33 h 43"/>
                  <a:gd name="T14" fmla="*/ 47 w 85"/>
                  <a:gd name="T15" fmla="*/ 17 h 43"/>
                  <a:gd name="T16" fmla="*/ 32 w 85"/>
                  <a:gd name="T17" fmla="*/ 9 h 43"/>
                  <a:gd name="T18" fmla="*/ 0 w 8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3"/>
                  <a:gd name="T32" fmla="*/ 85 w 8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3">
                    <a:moveTo>
                      <a:pt x="0" y="0"/>
                    </a:moveTo>
                    <a:lnTo>
                      <a:pt x="4" y="4"/>
                    </a:lnTo>
                    <a:lnTo>
                      <a:pt x="41" y="17"/>
                    </a:lnTo>
                    <a:lnTo>
                      <a:pt x="69" y="31"/>
                    </a:lnTo>
                    <a:lnTo>
                      <a:pt x="85" y="43"/>
                    </a:lnTo>
                    <a:lnTo>
                      <a:pt x="85" y="37"/>
                    </a:lnTo>
                    <a:lnTo>
                      <a:pt x="78" y="33"/>
                    </a:lnTo>
                    <a:lnTo>
                      <a:pt x="47" y="17"/>
                    </a:lnTo>
                    <a:lnTo>
                      <a:pt x="32" y="9"/>
                    </a:lnTo>
                    <a:lnTo>
                      <a:pt x="0" y="0"/>
                    </a:lnTo>
                    <a:close/>
                  </a:path>
                </a:pathLst>
              </a:custGeom>
              <a:solidFill>
                <a:srgbClr val="FFFFFF"/>
              </a:solidFill>
              <a:ln w="9525">
                <a:solidFill>
                  <a:schemeClr val="bg2"/>
                </a:solidFill>
                <a:round/>
                <a:headEnd/>
                <a:tailEnd/>
              </a:ln>
            </p:spPr>
            <p:txBody>
              <a:bodyPr/>
              <a:lstStyle/>
              <a:p>
                <a:pPr>
                  <a:buNone/>
                </a:pPr>
                <a:endParaRPr lang="en-GB"/>
              </a:p>
            </p:txBody>
          </p:sp>
          <p:sp>
            <p:nvSpPr>
              <p:cNvPr id="272" name="Freeform 594"/>
              <p:cNvSpPr>
                <a:spLocks/>
              </p:cNvSpPr>
              <p:nvPr/>
            </p:nvSpPr>
            <p:spPr bwMode="auto">
              <a:xfrm>
                <a:off x="2970" y="3222"/>
                <a:ext cx="85" cy="43"/>
              </a:xfrm>
              <a:custGeom>
                <a:avLst/>
                <a:gdLst>
                  <a:gd name="T0" fmla="*/ 0 w 85"/>
                  <a:gd name="T1" fmla="*/ 0 h 43"/>
                  <a:gd name="T2" fmla="*/ 4 w 85"/>
                  <a:gd name="T3" fmla="*/ 4 h 43"/>
                  <a:gd name="T4" fmla="*/ 41 w 85"/>
                  <a:gd name="T5" fmla="*/ 17 h 43"/>
                  <a:gd name="T6" fmla="*/ 69 w 85"/>
                  <a:gd name="T7" fmla="*/ 31 h 43"/>
                  <a:gd name="T8" fmla="*/ 85 w 85"/>
                  <a:gd name="T9" fmla="*/ 43 h 43"/>
                  <a:gd name="T10" fmla="*/ 85 w 85"/>
                  <a:gd name="T11" fmla="*/ 37 h 43"/>
                  <a:gd name="T12" fmla="*/ 78 w 85"/>
                  <a:gd name="T13" fmla="*/ 33 h 43"/>
                  <a:gd name="T14" fmla="*/ 47 w 85"/>
                  <a:gd name="T15" fmla="*/ 17 h 43"/>
                  <a:gd name="T16" fmla="*/ 32 w 85"/>
                  <a:gd name="T17" fmla="*/ 9 h 43"/>
                  <a:gd name="T18" fmla="*/ 0 w 85"/>
                  <a:gd name="T19" fmla="*/ 0 h 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5"/>
                  <a:gd name="T31" fmla="*/ 0 h 43"/>
                  <a:gd name="T32" fmla="*/ 85 w 85"/>
                  <a:gd name="T33" fmla="*/ 43 h 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5" h="43">
                    <a:moveTo>
                      <a:pt x="0" y="0"/>
                    </a:moveTo>
                    <a:lnTo>
                      <a:pt x="4" y="4"/>
                    </a:lnTo>
                    <a:lnTo>
                      <a:pt x="41" y="17"/>
                    </a:lnTo>
                    <a:lnTo>
                      <a:pt x="69" y="31"/>
                    </a:lnTo>
                    <a:lnTo>
                      <a:pt x="85" y="43"/>
                    </a:lnTo>
                    <a:lnTo>
                      <a:pt x="85" y="37"/>
                    </a:lnTo>
                    <a:lnTo>
                      <a:pt x="78" y="33"/>
                    </a:lnTo>
                    <a:lnTo>
                      <a:pt x="47" y="17"/>
                    </a:lnTo>
                    <a:lnTo>
                      <a:pt x="32" y="9"/>
                    </a:lnTo>
                    <a:lnTo>
                      <a:pt x="0" y="0"/>
                    </a:lnTo>
                  </a:path>
                </a:pathLst>
              </a:custGeom>
              <a:noFill/>
              <a:ln w="3175" cap="rnd">
                <a:solidFill>
                  <a:schemeClr val="bg2"/>
                </a:solidFill>
                <a:round/>
                <a:headEnd/>
                <a:tailEnd/>
              </a:ln>
              <a:extLst>
                <a:ext uri="{909E8E84-426E-40DD-AFC4-6F175D3DCCD1}">
                  <a14:hiddenFill xmlns:a14="http://schemas.microsoft.com/office/drawing/2010/main">
                    <a:solidFill>
                      <a:srgbClr val="FFFFFF"/>
                    </a:solidFill>
                  </a14:hiddenFill>
                </a:ext>
              </a:extLst>
            </p:spPr>
            <p:txBody>
              <a:bodyPr/>
              <a:lstStyle/>
              <a:p>
                <a:pPr>
                  <a:buNone/>
                </a:pPr>
                <a:endParaRPr lang="en-GB"/>
              </a:p>
            </p:txBody>
          </p:sp>
        </p:grpSp>
        <p:sp>
          <p:nvSpPr>
            <p:cNvPr id="164" name="Rectangle 652"/>
            <p:cNvSpPr>
              <a:spLocks noChangeArrowheads="1"/>
            </p:cNvSpPr>
            <p:nvPr/>
          </p:nvSpPr>
          <p:spPr bwMode="auto">
            <a:xfrm>
              <a:off x="6039651" y="3599433"/>
              <a:ext cx="157726" cy="11511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buNone/>
              </a:pPr>
              <a:endParaRPr lang="de-DE" b="0">
                <a:latin typeface="Arial" charset="0"/>
              </a:endParaRPr>
            </a:p>
          </p:txBody>
        </p:sp>
        <p:grpSp>
          <p:nvGrpSpPr>
            <p:cNvPr id="178" name="Group 669"/>
            <p:cNvGrpSpPr>
              <a:grpSpLocks/>
            </p:cNvGrpSpPr>
            <p:nvPr/>
          </p:nvGrpSpPr>
          <p:grpSpPr bwMode="auto">
            <a:xfrm>
              <a:off x="2619657" y="5904706"/>
              <a:ext cx="14055" cy="13283"/>
              <a:chOff x="1288" y="3694"/>
              <a:chExt cx="9" cy="9"/>
            </a:xfrm>
          </p:grpSpPr>
          <p:sp>
            <p:nvSpPr>
              <p:cNvPr id="242" name="Freeform 670"/>
              <p:cNvSpPr>
                <a:spLocks/>
              </p:cNvSpPr>
              <p:nvPr/>
            </p:nvSpPr>
            <p:spPr bwMode="auto">
              <a:xfrm>
                <a:off x="1288" y="3694"/>
                <a:ext cx="9" cy="9"/>
              </a:xfrm>
              <a:custGeom>
                <a:avLst/>
                <a:gdLst>
                  <a:gd name="T0" fmla="*/ 4 w 9"/>
                  <a:gd name="T1" fmla="*/ 0 h 9"/>
                  <a:gd name="T2" fmla="*/ 3 w 9"/>
                  <a:gd name="T3" fmla="*/ 0 h 9"/>
                  <a:gd name="T4" fmla="*/ 1 w 9"/>
                  <a:gd name="T5" fmla="*/ 2 h 9"/>
                  <a:gd name="T6" fmla="*/ 0 w 9"/>
                  <a:gd name="T7" fmla="*/ 3 h 9"/>
                  <a:gd name="T8" fmla="*/ 0 w 9"/>
                  <a:gd name="T9" fmla="*/ 4 h 9"/>
                  <a:gd name="T10" fmla="*/ 0 w 9"/>
                  <a:gd name="T11" fmla="*/ 6 h 9"/>
                  <a:gd name="T12" fmla="*/ 1 w 9"/>
                  <a:gd name="T13" fmla="*/ 7 h 9"/>
                  <a:gd name="T14" fmla="*/ 3 w 9"/>
                  <a:gd name="T15" fmla="*/ 7 h 9"/>
                  <a:gd name="T16" fmla="*/ 4 w 9"/>
                  <a:gd name="T17" fmla="*/ 9 h 9"/>
                  <a:gd name="T18" fmla="*/ 6 w 9"/>
                  <a:gd name="T19" fmla="*/ 7 h 9"/>
                  <a:gd name="T20" fmla="*/ 8 w 9"/>
                  <a:gd name="T21" fmla="*/ 7 h 9"/>
                  <a:gd name="T22" fmla="*/ 9 w 9"/>
                  <a:gd name="T23" fmla="*/ 6 h 9"/>
                  <a:gd name="T24" fmla="*/ 9 w 9"/>
                  <a:gd name="T25" fmla="*/ 4 h 9"/>
                  <a:gd name="T26" fmla="*/ 9 w 9"/>
                  <a:gd name="T27" fmla="*/ 3 h 9"/>
                  <a:gd name="T28" fmla="*/ 8 w 9"/>
                  <a:gd name="T29" fmla="*/ 2 h 9"/>
                  <a:gd name="T30" fmla="*/ 6 w 9"/>
                  <a:gd name="T31" fmla="*/ 0 h 9"/>
                  <a:gd name="T32" fmla="*/ 4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0"/>
                    </a:moveTo>
                    <a:lnTo>
                      <a:pt x="3" y="0"/>
                    </a:lnTo>
                    <a:lnTo>
                      <a:pt x="1" y="2"/>
                    </a:lnTo>
                    <a:lnTo>
                      <a:pt x="0" y="3"/>
                    </a:lnTo>
                    <a:lnTo>
                      <a:pt x="0" y="4"/>
                    </a:lnTo>
                    <a:lnTo>
                      <a:pt x="0" y="6"/>
                    </a:lnTo>
                    <a:lnTo>
                      <a:pt x="1" y="7"/>
                    </a:lnTo>
                    <a:lnTo>
                      <a:pt x="3" y="7"/>
                    </a:lnTo>
                    <a:lnTo>
                      <a:pt x="4" y="9"/>
                    </a:lnTo>
                    <a:lnTo>
                      <a:pt x="6" y="7"/>
                    </a:lnTo>
                    <a:lnTo>
                      <a:pt x="8" y="7"/>
                    </a:lnTo>
                    <a:lnTo>
                      <a:pt x="9" y="6"/>
                    </a:lnTo>
                    <a:lnTo>
                      <a:pt x="9" y="4"/>
                    </a:lnTo>
                    <a:lnTo>
                      <a:pt x="9" y="3"/>
                    </a:lnTo>
                    <a:lnTo>
                      <a:pt x="8" y="2"/>
                    </a:lnTo>
                    <a:lnTo>
                      <a:pt x="6" y="0"/>
                    </a:lnTo>
                    <a:lnTo>
                      <a:pt x="4"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43" name="Freeform 671"/>
              <p:cNvSpPr>
                <a:spLocks/>
              </p:cNvSpPr>
              <p:nvPr/>
            </p:nvSpPr>
            <p:spPr bwMode="auto">
              <a:xfrm>
                <a:off x="1288" y="3694"/>
                <a:ext cx="9" cy="9"/>
              </a:xfrm>
              <a:custGeom>
                <a:avLst/>
                <a:gdLst>
                  <a:gd name="T0" fmla="*/ 4 w 9"/>
                  <a:gd name="T1" fmla="*/ 0 h 9"/>
                  <a:gd name="T2" fmla="*/ 3 w 9"/>
                  <a:gd name="T3" fmla="*/ 0 h 9"/>
                  <a:gd name="T4" fmla="*/ 1 w 9"/>
                  <a:gd name="T5" fmla="*/ 2 h 9"/>
                  <a:gd name="T6" fmla="*/ 0 w 9"/>
                  <a:gd name="T7" fmla="*/ 3 h 9"/>
                  <a:gd name="T8" fmla="*/ 0 w 9"/>
                  <a:gd name="T9" fmla="*/ 4 h 9"/>
                  <a:gd name="T10" fmla="*/ 0 w 9"/>
                  <a:gd name="T11" fmla="*/ 6 h 9"/>
                  <a:gd name="T12" fmla="*/ 1 w 9"/>
                  <a:gd name="T13" fmla="*/ 7 h 9"/>
                  <a:gd name="T14" fmla="*/ 3 w 9"/>
                  <a:gd name="T15" fmla="*/ 7 h 9"/>
                  <a:gd name="T16" fmla="*/ 4 w 9"/>
                  <a:gd name="T17" fmla="*/ 9 h 9"/>
                  <a:gd name="T18" fmla="*/ 6 w 9"/>
                  <a:gd name="T19" fmla="*/ 7 h 9"/>
                  <a:gd name="T20" fmla="*/ 8 w 9"/>
                  <a:gd name="T21" fmla="*/ 7 h 9"/>
                  <a:gd name="T22" fmla="*/ 9 w 9"/>
                  <a:gd name="T23" fmla="*/ 6 h 9"/>
                  <a:gd name="T24" fmla="*/ 9 w 9"/>
                  <a:gd name="T25" fmla="*/ 4 h 9"/>
                  <a:gd name="T26" fmla="*/ 9 w 9"/>
                  <a:gd name="T27" fmla="*/ 3 h 9"/>
                  <a:gd name="T28" fmla="*/ 8 w 9"/>
                  <a:gd name="T29" fmla="*/ 2 h 9"/>
                  <a:gd name="T30" fmla="*/ 6 w 9"/>
                  <a:gd name="T31" fmla="*/ 0 h 9"/>
                  <a:gd name="T32" fmla="*/ 4 w 9"/>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
                  <a:gd name="T52" fmla="*/ 0 h 9"/>
                  <a:gd name="T53" fmla="*/ 9 w 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 h="9">
                    <a:moveTo>
                      <a:pt x="4" y="0"/>
                    </a:moveTo>
                    <a:lnTo>
                      <a:pt x="3" y="0"/>
                    </a:lnTo>
                    <a:lnTo>
                      <a:pt x="1" y="2"/>
                    </a:lnTo>
                    <a:lnTo>
                      <a:pt x="0" y="3"/>
                    </a:lnTo>
                    <a:lnTo>
                      <a:pt x="0" y="4"/>
                    </a:lnTo>
                    <a:lnTo>
                      <a:pt x="0" y="6"/>
                    </a:lnTo>
                    <a:lnTo>
                      <a:pt x="1" y="7"/>
                    </a:lnTo>
                    <a:lnTo>
                      <a:pt x="3" y="7"/>
                    </a:lnTo>
                    <a:lnTo>
                      <a:pt x="4" y="9"/>
                    </a:lnTo>
                    <a:lnTo>
                      <a:pt x="6" y="7"/>
                    </a:lnTo>
                    <a:lnTo>
                      <a:pt x="8" y="7"/>
                    </a:lnTo>
                    <a:lnTo>
                      <a:pt x="9" y="6"/>
                    </a:lnTo>
                    <a:lnTo>
                      <a:pt x="9" y="4"/>
                    </a:lnTo>
                    <a:lnTo>
                      <a:pt x="9" y="3"/>
                    </a:lnTo>
                    <a:lnTo>
                      <a:pt x="8" y="2"/>
                    </a:lnTo>
                    <a:lnTo>
                      <a:pt x="6" y="0"/>
                    </a:lnTo>
                    <a:lnTo>
                      <a:pt x="4" y="0"/>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12" name="Group 710"/>
            <p:cNvGrpSpPr>
              <a:grpSpLocks/>
            </p:cNvGrpSpPr>
            <p:nvPr/>
          </p:nvGrpSpPr>
          <p:grpSpPr bwMode="auto">
            <a:xfrm>
              <a:off x="5628939" y="5247954"/>
              <a:ext cx="276410" cy="126923"/>
              <a:chOff x="3215" y="3249"/>
              <a:chExt cx="177" cy="86"/>
            </a:xfrm>
          </p:grpSpPr>
          <p:sp>
            <p:nvSpPr>
              <p:cNvPr id="235" name="Freeform 711"/>
              <p:cNvSpPr>
                <a:spLocks/>
              </p:cNvSpPr>
              <p:nvPr/>
            </p:nvSpPr>
            <p:spPr bwMode="auto">
              <a:xfrm>
                <a:off x="3215" y="3249"/>
                <a:ext cx="177" cy="86"/>
              </a:xfrm>
              <a:custGeom>
                <a:avLst/>
                <a:gdLst>
                  <a:gd name="T0" fmla="*/ 0 w 1808"/>
                  <a:gd name="T1" fmla="*/ 0 h 875"/>
                  <a:gd name="T2" fmla="*/ 0 w 1808"/>
                  <a:gd name="T3" fmla="*/ 0 h 875"/>
                  <a:gd name="T4" fmla="*/ 0 w 1808"/>
                  <a:gd name="T5" fmla="*/ 0 h 875"/>
                  <a:gd name="T6" fmla="*/ 0 w 1808"/>
                  <a:gd name="T7" fmla="*/ 0 h 875"/>
                  <a:gd name="T8" fmla="*/ 0 w 1808"/>
                  <a:gd name="T9" fmla="*/ 0 h 875"/>
                  <a:gd name="T10" fmla="*/ 0 w 1808"/>
                  <a:gd name="T11" fmla="*/ 0 h 875"/>
                  <a:gd name="T12" fmla="*/ 0 w 1808"/>
                  <a:gd name="T13" fmla="*/ 0 h 875"/>
                  <a:gd name="T14" fmla="*/ 0 60000 65536"/>
                  <a:gd name="T15" fmla="*/ 0 60000 65536"/>
                  <a:gd name="T16" fmla="*/ 0 60000 65536"/>
                  <a:gd name="T17" fmla="*/ 0 60000 65536"/>
                  <a:gd name="T18" fmla="*/ 0 60000 65536"/>
                  <a:gd name="T19" fmla="*/ 0 60000 65536"/>
                  <a:gd name="T20" fmla="*/ 0 60000 65536"/>
                  <a:gd name="T21" fmla="*/ 0 w 1808"/>
                  <a:gd name="T22" fmla="*/ 0 h 875"/>
                  <a:gd name="T23" fmla="*/ 1808 w 1808"/>
                  <a:gd name="T24" fmla="*/ 875 h 87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08" h="875">
                    <a:moveTo>
                      <a:pt x="0" y="500"/>
                    </a:moveTo>
                    <a:cubicBezTo>
                      <a:pt x="58" y="459"/>
                      <a:pt x="116" y="409"/>
                      <a:pt x="183" y="375"/>
                    </a:cubicBezTo>
                    <a:cubicBezTo>
                      <a:pt x="241" y="342"/>
                      <a:pt x="316" y="350"/>
                      <a:pt x="375" y="317"/>
                    </a:cubicBezTo>
                    <a:cubicBezTo>
                      <a:pt x="850" y="0"/>
                      <a:pt x="291" y="209"/>
                      <a:pt x="741" y="67"/>
                    </a:cubicBezTo>
                    <a:cubicBezTo>
                      <a:pt x="933" y="84"/>
                      <a:pt x="1141" y="34"/>
                      <a:pt x="1308" y="125"/>
                    </a:cubicBezTo>
                    <a:cubicBezTo>
                      <a:pt x="1441" y="192"/>
                      <a:pt x="1558" y="500"/>
                      <a:pt x="1558" y="500"/>
                    </a:cubicBezTo>
                    <a:cubicBezTo>
                      <a:pt x="1600" y="634"/>
                      <a:pt x="1633" y="875"/>
                      <a:pt x="1808" y="875"/>
                    </a:cubicBezTo>
                  </a:path>
                </a:pathLst>
              </a:custGeom>
              <a:solidFill>
                <a:srgbClr val="FFCC00"/>
              </a:solidFill>
              <a:ln w="0">
                <a:solidFill>
                  <a:schemeClr val="bg2"/>
                </a:solidFill>
                <a:round/>
                <a:headEnd/>
                <a:tailEnd/>
              </a:ln>
            </p:spPr>
            <p:txBody>
              <a:bodyPr/>
              <a:lstStyle/>
              <a:p>
                <a:pPr>
                  <a:buNone/>
                </a:pPr>
                <a:endParaRPr lang="en-GB"/>
              </a:p>
            </p:txBody>
          </p:sp>
          <p:sp>
            <p:nvSpPr>
              <p:cNvPr id="236" name="Freeform 712"/>
              <p:cNvSpPr>
                <a:spLocks/>
              </p:cNvSpPr>
              <p:nvPr/>
            </p:nvSpPr>
            <p:spPr bwMode="auto">
              <a:xfrm>
                <a:off x="3215" y="3249"/>
                <a:ext cx="177" cy="86"/>
              </a:xfrm>
              <a:custGeom>
                <a:avLst/>
                <a:gdLst>
                  <a:gd name="T0" fmla="*/ 0 w 177"/>
                  <a:gd name="T1" fmla="*/ 49 h 86"/>
                  <a:gd name="T2" fmla="*/ 18 w 177"/>
                  <a:gd name="T3" fmla="*/ 37 h 86"/>
                  <a:gd name="T4" fmla="*/ 37 w 177"/>
                  <a:gd name="T5" fmla="*/ 31 h 86"/>
                  <a:gd name="T6" fmla="*/ 73 w 177"/>
                  <a:gd name="T7" fmla="*/ 7 h 86"/>
                  <a:gd name="T8" fmla="*/ 128 w 177"/>
                  <a:gd name="T9" fmla="*/ 12 h 86"/>
                  <a:gd name="T10" fmla="*/ 153 w 177"/>
                  <a:gd name="T11" fmla="*/ 49 h 86"/>
                  <a:gd name="T12" fmla="*/ 177 w 177"/>
                  <a:gd name="T13" fmla="*/ 86 h 86"/>
                  <a:gd name="T14" fmla="*/ 0 60000 65536"/>
                  <a:gd name="T15" fmla="*/ 0 60000 65536"/>
                  <a:gd name="T16" fmla="*/ 0 60000 65536"/>
                  <a:gd name="T17" fmla="*/ 0 60000 65536"/>
                  <a:gd name="T18" fmla="*/ 0 60000 65536"/>
                  <a:gd name="T19" fmla="*/ 0 60000 65536"/>
                  <a:gd name="T20" fmla="*/ 0 60000 65536"/>
                  <a:gd name="T21" fmla="*/ 0 w 177"/>
                  <a:gd name="T22" fmla="*/ 0 h 86"/>
                  <a:gd name="T23" fmla="*/ 177 w 177"/>
                  <a:gd name="T24" fmla="*/ 86 h 8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7" h="86">
                    <a:moveTo>
                      <a:pt x="0" y="49"/>
                    </a:moveTo>
                    <a:cubicBezTo>
                      <a:pt x="6" y="45"/>
                      <a:pt x="12" y="40"/>
                      <a:pt x="18" y="37"/>
                    </a:cubicBezTo>
                    <a:cubicBezTo>
                      <a:pt x="24" y="34"/>
                      <a:pt x="31" y="34"/>
                      <a:pt x="37" y="31"/>
                    </a:cubicBezTo>
                    <a:cubicBezTo>
                      <a:pt x="84" y="0"/>
                      <a:pt x="29" y="21"/>
                      <a:pt x="73" y="7"/>
                    </a:cubicBezTo>
                    <a:cubicBezTo>
                      <a:pt x="92" y="8"/>
                      <a:pt x="112" y="3"/>
                      <a:pt x="128" y="12"/>
                    </a:cubicBezTo>
                    <a:cubicBezTo>
                      <a:pt x="141" y="19"/>
                      <a:pt x="153" y="49"/>
                      <a:pt x="153" y="49"/>
                    </a:cubicBezTo>
                    <a:cubicBezTo>
                      <a:pt x="157" y="62"/>
                      <a:pt x="160" y="86"/>
                      <a:pt x="177" y="86"/>
                    </a:cubicBezTo>
                  </a:path>
                </a:pathLst>
              </a:custGeom>
              <a:solidFill>
                <a:schemeClr val="bg1"/>
              </a:solidFill>
              <a:ln w="7938" cap="rnd">
                <a:solidFill>
                  <a:schemeClr val="bg2"/>
                </a:solidFill>
                <a:round/>
                <a:headEnd/>
                <a:tailEnd/>
              </a:ln>
            </p:spPr>
            <p:txBody>
              <a:bodyPr/>
              <a:lstStyle/>
              <a:p>
                <a:pPr>
                  <a:buNone/>
                </a:pPr>
                <a:endParaRPr lang="en-GB"/>
              </a:p>
            </p:txBody>
          </p:sp>
        </p:grpSp>
        <p:grpSp>
          <p:nvGrpSpPr>
            <p:cNvPr id="219" name="Group 737"/>
            <p:cNvGrpSpPr>
              <a:grpSpLocks/>
            </p:cNvGrpSpPr>
            <p:nvPr/>
          </p:nvGrpSpPr>
          <p:grpSpPr bwMode="auto">
            <a:xfrm>
              <a:off x="5375954" y="5118080"/>
              <a:ext cx="190520" cy="233184"/>
              <a:chOff x="3053" y="3161"/>
              <a:chExt cx="122" cy="158"/>
            </a:xfrm>
          </p:grpSpPr>
          <p:sp>
            <p:nvSpPr>
              <p:cNvPr id="231" name="Freeform 738"/>
              <p:cNvSpPr>
                <a:spLocks/>
              </p:cNvSpPr>
              <p:nvPr/>
            </p:nvSpPr>
            <p:spPr bwMode="auto">
              <a:xfrm>
                <a:off x="3053" y="3161"/>
                <a:ext cx="122" cy="158"/>
              </a:xfrm>
              <a:custGeom>
                <a:avLst/>
                <a:gdLst>
                  <a:gd name="T0" fmla="*/ 94 w 122"/>
                  <a:gd name="T1" fmla="*/ 87 h 158"/>
                  <a:gd name="T2" fmla="*/ 122 w 122"/>
                  <a:gd name="T3" fmla="*/ 61 h 158"/>
                  <a:gd name="T4" fmla="*/ 96 w 122"/>
                  <a:gd name="T5" fmla="*/ 49 h 158"/>
                  <a:gd name="T6" fmla="*/ 83 w 122"/>
                  <a:gd name="T7" fmla="*/ 33 h 158"/>
                  <a:gd name="T8" fmla="*/ 66 w 122"/>
                  <a:gd name="T9" fmla="*/ 21 h 158"/>
                  <a:gd name="T10" fmla="*/ 63 w 122"/>
                  <a:gd name="T11" fmla="*/ 15 h 158"/>
                  <a:gd name="T12" fmla="*/ 61 w 122"/>
                  <a:gd name="T13" fmla="*/ 0 h 158"/>
                  <a:gd name="T14" fmla="*/ 26 w 122"/>
                  <a:gd name="T15" fmla="*/ 10 h 158"/>
                  <a:gd name="T16" fmla="*/ 34 w 122"/>
                  <a:gd name="T17" fmla="*/ 31 h 158"/>
                  <a:gd name="T18" fmla="*/ 14 w 122"/>
                  <a:gd name="T19" fmla="*/ 38 h 158"/>
                  <a:gd name="T20" fmla="*/ 0 w 122"/>
                  <a:gd name="T21" fmla="*/ 77 h 158"/>
                  <a:gd name="T22" fmla="*/ 0 w 122"/>
                  <a:gd name="T23" fmla="*/ 103 h 158"/>
                  <a:gd name="T24" fmla="*/ 8 w 122"/>
                  <a:gd name="T25" fmla="*/ 103 h 158"/>
                  <a:gd name="T26" fmla="*/ 24 w 122"/>
                  <a:gd name="T27" fmla="*/ 114 h 158"/>
                  <a:gd name="T28" fmla="*/ 31 w 122"/>
                  <a:gd name="T29" fmla="*/ 119 h 158"/>
                  <a:gd name="T30" fmla="*/ 42 w 122"/>
                  <a:gd name="T31" fmla="*/ 124 h 158"/>
                  <a:gd name="T32" fmla="*/ 55 w 122"/>
                  <a:gd name="T33" fmla="*/ 137 h 158"/>
                  <a:gd name="T34" fmla="*/ 71 w 122"/>
                  <a:gd name="T35" fmla="*/ 158 h 158"/>
                  <a:gd name="T36" fmla="*/ 70 w 122"/>
                  <a:gd name="T37" fmla="*/ 121 h 158"/>
                  <a:gd name="T38" fmla="*/ 79 w 122"/>
                  <a:gd name="T39" fmla="*/ 104 h 158"/>
                  <a:gd name="T40" fmla="*/ 94 w 122"/>
                  <a:gd name="T41" fmla="*/ 87 h 15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
                  <a:gd name="T64" fmla="*/ 0 h 158"/>
                  <a:gd name="T65" fmla="*/ 122 w 122"/>
                  <a:gd name="T66" fmla="*/ 158 h 15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 h="158">
                    <a:moveTo>
                      <a:pt x="94" y="87"/>
                    </a:moveTo>
                    <a:lnTo>
                      <a:pt x="122" y="61"/>
                    </a:lnTo>
                    <a:lnTo>
                      <a:pt x="96" y="49"/>
                    </a:lnTo>
                    <a:lnTo>
                      <a:pt x="83" y="33"/>
                    </a:lnTo>
                    <a:lnTo>
                      <a:pt x="66" y="21"/>
                    </a:lnTo>
                    <a:lnTo>
                      <a:pt x="63" y="15"/>
                    </a:lnTo>
                    <a:lnTo>
                      <a:pt x="61" y="0"/>
                    </a:lnTo>
                    <a:lnTo>
                      <a:pt x="26" y="10"/>
                    </a:lnTo>
                    <a:lnTo>
                      <a:pt x="34" y="31"/>
                    </a:lnTo>
                    <a:lnTo>
                      <a:pt x="14" y="38"/>
                    </a:lnTo>
                    <a:lnTo>
                      <a:pt x="0" y="77"/>
                    </a:lnTo>
                    <a:lnTo>
                      <a:pt x="0" y="103"/>
                    </a:lnTo>
                    <a:lnTo>
                      <a:pt x="8" y="103"/>
                    </a:lnTo>
                    <a:lnTo>
                      <a:pt x="24" y="114"/>
                    </a:lnTo>
                    <a:lnTo>
                      <a:pt x="31" y="119"/>
                    </a:lnTo>
                    <a:lnTo>
                      <a:pt x="42" y="124"/>
                    </a:lnTo>
                    <a:lnTo>
                      <a:pt x="55" y="137"/>
                    </a:lnTo>
                    <a:lnTo>
                      <a:pt x="71" y="158"/>
                    </a:lnTo>
                    <a:lnTo>
                      <a:pt x="70" y="121"/>
                    </a:lnTo>
                    <a:lnTo>
                      <a:pt x="79" y="104"/>
                    </a:lnTo>
                    <a:lnTo>
                      <a:pt x="94" y="87"/>
                    </a:lnTo>
                    <a:close/>
                  </a:path>
                </a:pathLst>
              </a:custGeom>
              <a:solidFill>
                <a:srgbClr val="FFCC00"/>
              </a:solidFill>
              <a:ln w="9525">
                <a:solidFill>
                  <a:schemeClr val="bg2"/>
                </a:solidFill>
                <a:round/>
                <a:headEnd/>
                <a:tailEnd/>
              </a:ln>
            </p:spPr>
            <p:txBody>
              <a:bodyPr/>
              <a:lstStyle/>
              <a:p>
                <a:pPr>
                  <a:buNone/>
                </a:pPr>
                <a:endParaRPr lang="en-GB"/>
              </a:p>
            </p:txBody>
          </p:sp>
          <p:sp>
            <p:nvSpPr>
              <p:cNvPr id="232" name="Freeform 739"/>
              <p:cNvSpPr>
                <a:spLocks/>
              </p:cNvSpPr>
              <p:nvPr/>
            </p:nvSpPr>
            <p:spPr bwMode="auto">
              <a:xfrm>
                <a:off x="3053" y="3161"/>
                <a:ext cx="122" cy="158"/>
              </a:xfrm>
              <a:custGeom>
                <a:avLst/>
                <a:gdLst>
                  <a:gd name="T0" fmla="*/ 94 w 122"/>
                  <a:gd name="T1" fmla="*/ 87 h 158"/>
                  <a:gd name="T2" fmla="*/ 122 w 122"/>
                  <a:gd name="T3" fmla="*/ 61 h 158"/>
                  <a:gd name="T4" fmla="*/ 96 w 122"/>
                  <a:gd name="T5" fmla="*/ 49 h 158"/>
                  <a:gd name="T6" fmla="*/ 83 w 122"/>
                  <a:gd name="T7" fmla="*/ 33 h 158"/>
                  <a:gd name="T8" fmla="*/ 66 w 122"/>
                  <a:gd name="T9" fmla="*/ 21 h 158"/>
                  <a:gd name="T10" fmla="*/ 63 w 122"/>
                  <a:gd name="T11" fmla="*/ 15 h 158"/>
                  <a:gd name="T12" fmla="*/ 61 w 122"/>
                  <a:gd name="T13" fmla="*/ 0 h 158"/>
                  <a:gd name="T14" fmla="*/ 26 w 122"/>
                  <a:gd name="T15" fmla="*/ 10 h 158"/>
                  <a:gd name="T16" fmla="*/ 34 w 122"/>
                  <a:gd name="T17" fmla="*/ 31 h 158"/>
                  <a:gd name="T18" fmla="*/ 14 w 122"/>
                  <a:gd name="T19" fmla="*/ 38 h 158"/>
                  <a:gd name="T20" fmla="*/ 0 w 122"/>
                  <a:gd name="T21" fmla="*/ 77 h 158"/>
                  <a:gd name="T22" fmla="*/ 0 w 122"/>
                  <a:gd name="T23" fmla="*/ 103 h 158"/>
                  <a:gd name="T24" fmla="*/ 8 w 122"/>
                  <a:gd name="T25" fmla="*/ 103 h 158"/>
                  <a:gd name="T26" fmla="*/ 24 w 122"/>
                  <a:gd name="T27" fmla="*/ 114 h 158"/>
                  <a:gd name="T28" fmla="*/ 31 w 122"/>
                  <a:gd name="T29" fmla="*/ 119 h 158"/>
                  <a:gd name="T30" fmla="*/ 42 w 122"/>
                  <a:gd name="T31" fmla="*/ 124 h 158"/>
                  <a:gd name="T32" fmla="*/ 55 w 122"/>
                  <a:gd name="T33" fmla="*/ 137 h 158"/>
                  <a:gd name="T34" fmla="*/ 71 w 122"/>
                  <a:gd name="T35" fmla="*/ 158 h 158"/>
                  <a:gd name="T36" fmla="*/ 70 w 122"/>
                  <a:gd name="T37" fmla="*/ 121 h 158"/>
                  <a:gd name="T38" fmla="*/ 79 w 122"/>
                  <a:gd name="T39" fmla="*/ 104 h 15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2"/>
                  <a:gd name="T61" fmla="*/ 0 h 158"/>
                  <a:gd name="T62" fmla="*/ 122 w 122"/>
                  <a:gd name="T63" fmla="*/ 158 h 15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2" h="158">
                    <a:moveTo>
                      <a:pt x="94" y="87"/>
                    </a:moveTo>
                    <a:lnTo>
                      <a:pt x="122" y="61"/>
                    </a:lnTo>
                    <a:lnTo>
                      <a:pt x="96" y="49"/>
                    </a:lnTo>
                    <a:lnTo>
                      <a:pt x="83" y="33"/>
                    </a:lnTo>
                    <a:lnTo>
                      <a:pt x="66" y="21"/>
                    </a:lnTo>
                    <a:lnTo>
                      <a:pt x="63" y="15"/>
                    </a:lnTo>
                    <a:lnTo>
                      <a:pt x="61" y="0"/>
                    </a:lnTo>
                    <a:lnTo>
                      <a:pt x="26" y="10"/>
                    </a:lnTo>
                    <a:lnTo>
                      <a:pt x="34" y="31"/>
                    </a:lnTo>
                    <a:lnTo>
                      <a:pt x="14" y="38"/>
                    </a:lnTo>
                    <a:lnTo>
                      <a:pt x="0" y="77"/>
                    </a:lnTo>
                    <a:lnTo>
                      <a:pt x="0" y="103"/>
                    </a:lnTo>
                    <a:lnTo>
                      <a:pt x="8" y="103"/>
                    </a:lnTo>
                    <a:lnTo>
                      <a:pt x="24" y="114"/>
                    </a:lnTo>
                    <a:lnTo>
                      <a:pt x="31" y="119"/>
                    </a:lnTo>
                    <a:lnTo>
                      <a:pt x="42" y="124"/>
                    </a:lnTo>
                    <a:lnTo>
                      <a:pt x="55" y="137"/>
                    </a:lnTo>
                    <a:lnTo>
                      <a:pt x="71" y="158"/>
                    </a:lnTo>
                    <a:lnTo>
                      <a:pt x="70" y="121"/>
                    </a:lnTo>
                    <a:lnTo>
                      <a:pt x="79" y="104"/>
                    </a:lnTo>
                  </a:path>
                </a:pathLst>
              </a:custGeom>
              <a:solidFill>
                <a:schemeClr val="bg1"/>
              </a:solidFill>
              <a:ln w="9525">
                <a:solidFill>
                  <a:schemeClr val="bg2"/>
                </a:solidFill>
                <a:round/>
                <a:headEnd/>
                <a:tailEnd/>
              </a:ln>
            </p:spPr>
            <p:txBody>
              <a:bodyPr/>
              <a:lstStyle/>
              <a:p>
                <a:pPr>
                  <a:buNone/>
                </a:pPr>
                <a:endParaRPr lang="en-GB"/>
              </a:p>
            </p:txBody>
          </p:sp>
        </p:grpSp>
        <p:grpSp>
          <p:nvGrpSpPr>
            <p:cNvPr id="17" name="Group 257"/>
            <p:cNvGrpSpPr>
              <a:grpSpLocks/>
            </p:cNvGrpSpPr>
            <p:nvPr/>
          </p:nvGrpSpPr>
          <p:grpSpPr bwMode="auto">
            <a:xfrm>
              <a:off x="3854915" y="4037760"/>
              <a:ext cx="323260" cy="267128"/>
              <a:chOff x="2079" y="2429"/>
              <a:chExt cx="207" cy="181"/>
            </a:xfrm>
          </p:grpSpPr>
          <p:sp>
            <p:nvSpPr>
              <p:cNvPr id="493" name="Freeform 258"/>
              <p:cNvSpPr>
                <a:spLocks/>
              </p:cNvSpPr>
              <p:nvPr/>
            </p:nvSpPr>
            <p:spPr bwMode="auto">
              <a:xfrm>
                <a:off x="2079" y="2429"/>
                <a:ext cx="207" cy="181"/>
              </a:xfrm>
              <a:custGeom>
                <a:avLst/>
                <a:gdLst>
                  <a:gd name="T0" fmla="*/ 182 w 207"/>
                  <a:gd name="T1" fmla="*/ 49 h 181"/>
                  <a:gd name="T2" fmla="*/ 166 w 207"/>
                  <a:gd name="T3" fmla="*/ 22 h 181"/>
                  <a:gd name="T4" fmla="*/ 146 w 207"/>
                  <a:gd name="T5" fmla="*/ 0 h 181"/>
                  <a:gd name="T6" fmla="*/ 126 w 207"/>
                  <a:gd name="T7" fmla="*/ 0 h 181"/>
                  <a:gd name="T8" fmla="*/ 99 w 207"/>
                  <a:gd name="T9" fmla="*/ 4 h 181"/>
                  <a:gd name="T10" fmla="*/ 95 w 207"/>
                  <a:gd name="T11" fmla="*/ 12 h 181"/>
                  <a:gd name="T12" fmla="*/ 72 w 207"/>
                  <a:gd name="T13" fmla="*/ 15 h 181"/>
                  <a:gd name="T14" fmla="*/ 50 w 207"/>
                  <a:gd name="T15" fmla="*/ 0 h 181"/>
                  <a:gd name="T16" fmla="*/ 18 w 207"/>
                  <a:gd name="T17" fmla="*/ 10 h 181"/>
                  <a:gd name="T18" fmla="*/ 0 w 207"/>
                  <a:gd name="T19" fmla="*/ 18 h 181"/>
                  <a:gd name="T20" fmla="*/ 19 w 207"/>
                  <a:gd name="T21" fmla="*/ 51 h 181"/>
                  <a:gd name="T22" fmla="*/ 36 w 207"/>
                  <a:gd name="T23" fmla="*/ 60 h 181"/>
                  <a:gd name="T24" fmla="*/ 52 w 207"/>
                  <a:gd name="T25" fmla="*/ 81 h 181"/>
                  <a:gd name="T26" fmla="*/ 67 w 207"/>
                  <a:gd name="T27" fmla="*/ 94 h 181"/>
                  <a:gd name="T28" fmla="*/ 84 w 207"/>
                  <a:gd name="T29" fmla="*/ 104 h 181"/>
                  <a:gd name="T30" fmla="*/ 86 w 207"/>
                  <a:gd name="T31" fmla="*/ 124 h 181"/>
                  <a:gd name="T32" fmla="*/ 102 w 207"/>
                  <a:gd name="T33" fmla="*/ 135 h 181"/>
                  <a:gd name="T34" fmla="*/ 123 w 207"/>
                  <a:gd name="T35" fmla="*/ 125 h 181"/>
                  <a:gd name="T36" fmla="*/ 132 w 207"/>
                  <a:gd name="T37" fmla="*/ 156 h 181"/>
                  <a:gd name="T38" fmla="*/ 157 w 207"/>
                  <a:gd name="T39" fmla="*/ 181 h 181"/>
                  <a:gd name="T40" fmla="*/ 175 w 207"/>
                  <a:gd name="T41" fmla="*/ 181 h 181"/>
                  <a:gd name="T42" fmla="*/ 182 w 207"/>
                  <a:gd name="T43" fmla="*/ 134 h 181"/>
                  <a:gd name="T44" fmla="*/ 198 w 207"/>
                  <a:gd name="T45" fmla="*/ 129 h 181"/>
                  <a:gd name="T46" fmla="*/ 207 w 207"/>
                  <a:gd name="T47" fmla="*/ 95 h 181"/>
                  <a:gd name="T48" fmla="*/ 197 w 207"/>
                  <a:gd name="T49" fmla="*/ 72 h 181"/>
                  <a:gd name="T50" fmla="*/ 182 w 207"/>
                  <a:gd name="T51" fmla="*/ 49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81"/>
                  <a:gd name="T80" fmla="*/ 207 w 20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81">
                    <a:moveTo>
                      <a:pt x="182" y="49"/>
                    </a:moveTo>
                    <a:lnTo>
                      <a:pt x="166" y="22"/>
                    </a:lnTo>
                    <a:lnTo>
                      <a:pt x="146" y="0"/>
                    </a:lnTo>
                    <a:lnTo>
                      <a:pt x="126" y="0"/>
                    </a:lnTo>
                    <a:lnTo>
                      <a:pt x="99" y="4"/>
                    </a:lnTo>
                    <a:lnTo>
                      <a:pt x="95" y="12"/>
                    </a:lnTo>
                    <a:lnTo>
                      <a:pt x="72" y="15"/>
                    </a:lnTo>
                    <a:lnTo>
                      <a:pt x="50" y="0"/>
                    </a:lnTo>
                    <a:lnTo>
                      <a:pt x="18" y="10"/>
                    </a:lnTo>
                    <a:lnTo>
                      <a:pt x="0" y="18"/>
                    </a:lnTo>
                    <a:lnTo>
                      <a:pt x="19" y="51"/>
                    </a:lnTo>
                    <a:lnTo>
                      <a:pt x="36" y="60"/>
                    </a:lnTo>
                    <a:lnTo>
                      <a:pt x="52" y="81"/>
                    </a:lnTo>
                    <a:lnTo>
                      <a:pt x="67" y="94"/>
                    </a:lnTo>
                    <a:lnTo>
                      <a:pt x="84" y="104"/>
                    </a:lnTo>
                    <a:lnTo>
                      <a:pt x="86" y="124"/>
                    </a:lnTo>
                    <a:lnTo>
                      <a:pt x="102" y="135"/>
                    </a:lnTo>
                    <a:lnTo>
                      <a:pt x="123" y="125"/>
                    </a:lnTo>
                    <a:lnTo>
                      <a:pt x="132" y="156"/>
                    </a:lnTo>
                    <a:lnTo>
                      <a:pt x="157" y="181"/>
                    </a:lnTo>
                    <a:lnTo>
                      <a:pt x="175" y="181"/>
                    </a:lnTo>
                    <a:lnTo>
                      <a:pt x="182" y="134"/>
                    </a:lnTo>
                    <a:lnTo>
                      <a:pt x="198" y="129"/>
                    </a:lnTo>
                    <a:lnTo>
                      <a:pt x="207" y="95"/>
                    </a:lnTo>
                    <a:lnTo>
                      <a:pt x="197" y="72"/>
                    </a:lnTo>
                    <a:lnTo>
                      <a:pt x="182" y="49"/>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94" name="Freeform 259"/>
              <p:cNvSpPr>
                <a:spLocks/>
              </p:cNvSpPr>
              <p:nvPr/>
            </p:nvSpPr>
            <p:spPr bwMode="auto">
              <a:xfrm>
                <a:off x="2079" y="2429"/>
                <a:ext cx="207" cy="181"/>
              </a:xfrm>
              <a:custGeom>
                <a:avLst/>
                <a:gdLst>
                  <a:gd name="T0" fmla="*/ 182 w 207"/>
                  <a:gd name="T1" fmla="*/ 49 h 181"/>
                  <a:gd name="T2" fmla="*/ 166 w 207"/>
                  <a:gd name="T3" fmla="*/ 22 h 181"/>
                  <a:gd name="T4" fmla="*/ 146 w 207"/>
                  <a:gd name="T5" fmla="*/ 0 h 181"/>
                  <a:gd name="T6" fmla="*/ 126 w 207"/>
                  <a:gd name="T7" fmla="*/ 0 h 181"/>
                  <a:gd name="T8" fmla="*/ 99 w 207"/>
                  <a:gd name="T9" fmla="*/ 4 h 181"/>
                  <a:gd name="T10" fmla="*/ 95 w 207"/>
                  <a:gd name="T11" fmla="*/ 12 h 181"/>
                  <a:gd name="T12" fmla="*/ 72 w 207"/>
                  <a:gd name="T13" fmla="*/ 15 h 181"/>
                  <a:gd name="T14" fmla="*/ 50 w 207"/>
                  <a:gd name="T15" fmla="*/ 0 h 181"/>
                  <a:gd name="T16" fmla="*/ 18 w 207"/>
                  <a:gd name="T17" fmla="*/ 10 h 181"/>
                  <a:gd name="T18" fmla="*/ 0 w 207"/>
                  <a:gd name="T19" fmla="*/ 18 h 181"/>
                  <a:gd name="T20" fmla="*/ 19 w 207"/>
                  <a:gd name="T21" fmla="*/ 51 h 181"/>
                  <a:gd name="T22" fmla="*/ 36 w 207"/>
                  <a:gd name="T23" fmla="*/ 60 h 181"/>
                  <a:gd name="T24" fmla="*/ 52 w 207"/>
                  <a:gd name="T25" fmla="*/ 81 h 181"/>
                  <a:gd name="T26" fmla="*/ 67 w 207"/>
                  <a:gd name="T27" fmla="*/ 94 h 181"/>
                  <a:gd name="T28" fmla="*/ 84 w 207"/>
                  <a:gd name="T29" fmla="*/ 104 h 181"/>
                  <a:gd name="T30" fmla="*/ 86 w 207"/>
                  <a:gd name="T31" fmla="*/ 124 h 181"/>
                  <a:gd name="T32" fmla="*/ 102 w 207"/>
                  <a:gd name="T33" fmla="*/ 135 h 181"/>
                  <a:gd name="T34" fmla="*/ 123 w 207"/>
                  <a:gd name="T35" fmla="*/ 125 h 181"/>
                  <a:gd name="T36" fmla="*/ 132 w 207"/>
                  <a:gd name="T37" fmla="*/ 156 h 181"/>
                  <a:gd name="T38" fmla="*/ 157 w 207"/>
                  <a:gd name="T39" fmla="*/ 181 h 181"/>
                  <a:gd name="T40" fmla="*/ 175 w 207"/>
                  <a:gd name="T41" fmla="*/ 181 h 181"/>
                  <a:gd name="T42" fmla="*/ 182 w 207"/>
                  <a:gd name="T43" fmla="*/ 134 h 181"/>
                  <a:gd name="T44" fmla="*/ 198 w 207"/>
                  <a:gd name="T45" fmla="*/ 129 h 181"/>
                  <a:gd name="T46" fmla="*/ 207 w 207"/>
                  <a:gd name="T47" fmla="*/ 95 h 181"/>
                  <a:gd name="T48" fmla="*/ 197 w 207"/>
                  <a:gd name="T49" fmla="*/ 72 h 181"/>
                  <a:gd name="T50" fmla="*/ 182 w 207"/>
                  <a:gd name="T51" fmla="*/ 49 h 18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07"/>
                  <a:gd name="T79" fmla="*/ 0 h 181"/>
                  <a:gd name="T80" fmla="*/ 207 w 207"/>
                  <a:gd name="T81" fmla="*/ 181 h 18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07" h="181">
                    <a:moveTo>
                      <a:pt x="182" y="49"/>
                    </a:moveTo>
                    <a:lnTo>
                      <a:pt x="166" y="22"/>
                    </a:lnTo>
                    <a:lnTo>
                      <a:pt x="146" y="0"/>
                    </a:lnTo>
                    <a:lnTo>
                      <a:pt x="126" y="0"/>
                    </a:lnTo>
                    <a:lnTo>
                      <a:pt x="99" y="4"/>
                    </a:lnTo>
                    <a:lnTo>
                      <a:pt x="95" y="12"/>
                    </a:lnTo>
                    <a:lnTo>
                      <a:pt x="72" y="15"/>
                    </a:lnTo>
                    <a:lnTo>
                      <a:pt x="50" y="0"/>
                    </a:lnTo>
                    <a:lnTo>
                      <a:pt x="18" y="10"/>
                    </a:lnTo>
                    <a:lnTo>
                      <a:pt x="0" y="18"/>
                    </a:lnTo>
                    <a:lnTo>
                      <a:pt x="19" y="51"/>
                    </a:lnTo>
                    <a:lnTo>
                      <a:pt x="36" y="60"/>
                    </a:lnTo>
                    <a:lnTo>
                      <a:pt x="52" y="81"/>
                    </a:lnTo>
                    <a:lnTo>
                      <a:pt x="67" y="94"/>
                    </a:lnTo>
                    <a:lnTo>
                      <a:pt x="84" y="104"/>
                    </a:lnTo>
                    <a:lnTo>
                      <a:pt x="86" y="124"/>
                    </a:lnTo>
                    <a:lnTo>
                      <a:pt x="102" y="135"/>
                    </a:lnTo>
                    <a:lnTo>
                      <a:pt x="123" y="125"/>
                    </a:lnTo>
                    <a:lnTo>
                      <a:pt x="132" y="156"/>
                    </a:lnTo>
                    <a:lnTo>
                      <a:pt x="157" y="181"/>
                    </a:lnTo>
                    <a:lnTo>
                      <a:pt x="175" y="181"/>
                    </a:lnTo>
                    <a:lnTo>
                      <a:pt x="182" y="134"/>
                    </a:lnTo>
                    <a:lnTo>
                      <a:pt x="198" y="129"/>
                    </a:lnTo>
                    <a:lnTo>
                      <a:pt x="207" y="95"/>
                    </a:lnTo>
                    <a:lnTo>
                      <a:pt x="197" y="72"/>
                    </a:lnTo>
                    <a:lnTo>
                      <a:pt x="182" y="49"/>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76" name="Group 430"/>
            <p:cNvGrpSpPr>
              <a:grpSpLocks/>
            </p:cNvGrpSpPr>
            <p:nvPr/>
          </p:nvGrpSpPr>
          <p:grpSpPr bwMode="auto">
            <a:xfrm>
              <a:off x="5450912" y="3350015"/>
              <a:ext cx="482547" cy="330590"/>
              <a:chOff x="3101" y="1963"/>
              <a:chExt cx="309" cy="224"/>
            </a:xfrm>
          </p:grpSpPr>
          <p:sp>
            <p:nvSpPr>
              <p:cNvPr id="379" name="Freeform 431"/>
              <p:cNvSpPr>
                <a:spLocks/>
              </p:cNvSpPr>
              <p:nvPr/>
            </p:nvSpPr>
            <p:spPr bwMode="auto">
              <a:xfrm>
                <a:off x="3101" y="1963"/>
                <a:ext cx="309" cy="224"/>
              </a:xfrm>
              <a:custGeom>
                <a:avLst/>
                <a:gdLst>
                  <a:gd name="T0" fmla="*/ 291 w 309"/>
                  <a:gd name="T1" fmla="*/ 69 h 224"/>
                  <a:gd name="T2" fmla="*/ 291 w 309"/>
                  <a:gd name="T3" fmla="*/ 41 h 224"/>
                  <a:gd name="T4" fmla="*/ 253 w 309"/>
                  <a:gd name="T5" fmla="*/ 19 h 224"/>
                  <a:gd name="T6" fmla="*/ 203 w 309"/>
                  <a:gd name="T7" fmla="*/ 4 h 224"/>
                  <a:gd name="T8" fmla="*/ 177 w 309"/>
                  <a:gd name="T9" fmla="*/ 0 h 224"/>
                  <a:gd name="T10" fmla="*/ 144 w 309"/>
                  <a:gd name="T11" fmla="*/ 4 h 224"/>
                  <a:gd name="T12" fmla="*/ 102 w 309"/>
                  <a:gd name="T13" fmla="*/ 11 h 224"/>
                  <a:gd name="T14" fmla="*/ 67 w 309"/>
                  <a:gd name="T15" fmla="*/ 9 h 224"/>
                  <a:gd name="T16" fmla="*/ 21 w 309"/>
                  <a:gd name="T17" fmla="*/ 25 h 224"/>
                  <a:gd name="T18" fmla="*/ 0 w 309"/>
                  <a:gd name="T19" fmla="*/ 47 h 224"/>
                  <a:gd name="T20" fmla="*/ 15 w 309"/>
                  <a:gd name="T21" fmla="*/ 109 h 224"/>
                  <a:gd name="T22" fmla="*/ 27 w 309"/>
                  <a:gd name="T23" fmla="*/ 122 h 224"/>
                  <a:gd name="T24" fmla="*/ 71 w 309"/>
                  <a:gd name="T25" fmla="*/ 133 h 224"/>
                  <a:gd name="T26" fmla="*/ 107 w 309"/>
                  <a:gd name="T27" fmla="*/ 149 h 224"/>
                  <a:gd name="T28" fmla="*/ 110 w 309"/>
                  <a:gd name="T29" fmla="*/ 193 h 224"/>
                  <a:gd name="T30" fmla="*/ 125 w 309"/>
                  <a:gd name="T31" fmla="*/ 196 h 224"/>
                  <a:gd name="T32" fmla="*/ 152 w 309"/>
                  <a:gd name="T33" fmla="*/ 221 h 224"/>
                  <a:gd name="T34" fmla="*/ 153 w 309"/>
                  <a:gd name="T35" fmla="*/ 224 h 224"/>
                  <a:gd name="T36" fmla="*/ 174 w 309"/>
                  <a:gd name="T37" fmla="*/ 222 h 224"/>
                  <a:gd name="T38" fmla="*/ 194 w 309"/>
                  <a:gd name="T39" fmla="*/ 222 h 224"/>
                  <a:gd name="T40" fmla="*/ 210 w 309"/>
                  <a:gd name="T41" fmla="*/ 213 h 224"/>
                  <a:gd name="T42" fmla="*/ 230 w 309"/>
                  <a:gd name="T43" fmla="*/ 196 h 224"/>
                  <a:gd name="T44" fmla="*/ 260 w 309"/>
                  <a:gd name="T45" fmla="*/ 181 h 224"/>
                  <a:gd name="T46" fmla="*/ 272 w 309"/>
                  <a:gd name="T47" fmla="*/ 183 h 224"/>
                  <a:gd name="T48" fmla="*/ 264 w 309"/>
                  <a:gd name="T49" fmla="*/ 146 h 224"/>
                  <a:gd name="T50" fmla="*/ 277 w 309"/>
                  <a:gd name="T51" fmla="*/ 110 h 224"/>
                  <a:gd name="T52" fmla="*/ 300 w 309"/>
                  <a:gd name="T53" fmla="*/ 90 h 224"/>
                  <a:gd name="T54" fmla="*/ 309 w 309"/>
                  <a:gd name="T55" fmla="*/ 76 h 224"/>
                  <a:gd name="T56" fmla="*/ 291 w 309"/>
                  <a:gd name="T57" fmla="*/ 69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224"/>
                  <a:gd name="T89" fmla="*/ 309 w 309"/>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224">
                    <a:moveTo>
                      <a:pt x="291" y="69"/>
                    </a:moveTo>
                    <a:lnTo>
                      <a:pt x="291" y="41"/>
                    </a:lnTo>
                    <a:lnTo>
                      <a:pt x="253" y="19"/>
                    </a:lnTo>
                    <a:lnTo>
                      <a:pt x="203" y="4"/>
                    </a:lnTo>
                    <a:lnTo>
                      <a:pt x="177" y="0"/>
                    </a:lnTo>
                    <a:lnTo>
                      <a:pt x="144" y="4"/>
                    </a:lnTo>
                    <a:lnTo>
                      <a:pt x="102" y="11"/>
                    </a:lnTo>
                    <a:lnTo>
                      <a:pt x="67" y="9"/>
                    </a:lnTo>
                    <a:lnTo>
                      <a:pt x="21" y="25"/>
                    </a:lnTo>
                    <a:lnTo>
                      <a:pt x="0" y="47"/>
                    </a:lnTo>
                    <a:lnTo>
                      <a:pt x="15" y="109"/>
                    </a:lnTo>
                    <a:lnTo>
                      <a:pt x="27" y="122"/>
                    </a:lnTo>
                    <a:lnTo>
                      <a:pt x="71" y="133"/>
                    </a:lnTo>
                    <a:lnTo>
                      <a:pt x="107" y="149"/>
                    </a:lnTo>
                    <a:lnTo>
                      <a:pt x="110" y="193"/>
                    </a:lnTo>
                    <a:lnTo>
                      <a:pt x="125" y="196"/>
                    </a:lnTo>
                    <a:lnTo>
                      <a:pt x="152" y="221"/>
                    </a:lnTo>
                    <a:lnTo>
                      <a:pt x="153" y="224"/>
                    </a:lnTo>
                    <a:lnTo>
                      <a:pt x="174" y="222"/>
                    </a:lnTo>
                    <a:lnTo>
                      <a:pt x="194" y="222"/>
                    </a:lnTo>
                    <a:lnTo>
                      <a:pt x="210" y="213"/>
                    </a:lnTo>
                    <a:lnTo>
                      <a:pt x="230" y="196"/>
                    </a:lnTo>
                    <a:lnTo>
                      <a:pt x="260" y="181"/>
                    </a:lnTo>
                    <a:lnTo>
                      <a:pt x="272" y="183"/>
                    </a:lnTo>
                    <a:lnTo>
                      <a:pt x="264" y="146"/>
                    </a:lnTo>
                    <a:lnTo>
                      <a:pt x="277" y="110"/>
                    </a:lnTo>
                    <a:lnTo>
                      <a:pt x="300" y="90"/>
                    </a:lnTo>
                    <a:lnTo>
                      <a:pt x="309" y="76"/>
                    </a:lnTo>
                    <a:lnTo>
                      <a:pt x="291" y="69"/>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380" name="Freeform 432"/>
              <p:cNvSpPr>
                <a:spLocks/>
              </p:cNvSpPr>
              <p:nvPr/>
            </p:nvSpPr>
            <p:spPr bwMode="auto">
              <a:xfrm>
                <a:off x="3101" y="1963"/>
                <a:ext cx="309" cy="224"/>
              </a:xfrm>
              <a:custGeom>
                <a:avLst/>
                <a:gdLst>
                  <a:gd name="T0" fmla="*/ 291 w 309"/>
                  <a:gd name="T1" fmla="*/ 69 h 224"/>
                  <a:gd name="T2" fmla="*/ 291 w 309"/>
                  <a:gd name="T3" fmla="*/ 41 h 224"/>
                  <a:gd name="T4" fmla="*/ 253 w 309"/>
                  <a:gd name="T5" fmla="*/ 19 h 224"/>
                  <a:gd name="T6" fmla="*/ 203 w 309"/>
                  <a:gd name="T7" fmla="*/ 4 h 224"/>
                  <a:gd name="T8" fmla="*/ 177 w 309"/>
                  <a:gd name="T9" fmla="*/ 0 h 224"/>
                  <a:gd name="T10" fmla="*/ 144 w 309"/>
                  <a:gd name="T11" fmla="*/ 4 h 224"/>
                  <a:gd name="T12" fmla="*/ 102 w 309"/>
                  <a:gd name="T13" fmla="*/ 11 h 224"/>
                  <a:gd name="T14" fmla="*/ 67 w 309"/>
                  <a:gd name="T15" fmla="*/ 9 h 224"/>
                  <a:gd name="T16" fmla="*/ 21 w 309"/>
                  <a:gd name="T17" fmla="*/ 25 h 224"/>
                  <a:gd name="T18" fmla="*/ 0 w 309"/>
                  <a:gd name="T19" fmla="*/ 47 h 224"/>
                  <a:gd name="T20" fmla="*/ 15 w 309"/>
                  <a:gd name="T21" fmla="*/ 109 h 224"/>
                  <a:gd name="T22" fmla="*/ 27 w 309"/>
                  <a:gd name="T23" fmla="*/ 122 h 224"/>
                  <a:gd name="T24" fmla="*/ 71 w 309"/>
                  <a:gd name="T25" fmla="*/ 133 h 224"/>
                  <a:gd name="T26" fmla="*/ 107 w 309"/>
                  <a:gd name="T27" fmla="*/ 149 h 224"/>
                  <a:gd name="T28" fmla="*/ 110 w 309"/>
                  <a:gd name="T29" fmla="*/ 193 h 224"/>
                  <a:gd name="T30" fmla="*/ 125 w 309"/>
                  <a:gd name="T31" fmla="*/ 196 h 224"/>
                  <a:gd name="T32" fmla="*/ 152 w 309"/>
                  <a:gd name="T33" fmla="*/ 221 h 224"/>
                  <a:gd name="T34" fmla="*/ 153 w 309"/>
                  <a:gd name="T35" fmla="*/ 224 h 224"/>
                  <a:gd name="T36" fmla="*/ 174 w 309"/>
                  <a:gd name="T37" fmla="*/ 222 h 224"/>
                  <a:gd name="T38" fmla="*/ 194 w 309"/>
                  <a:gd name="T39" fmla="*/ 222 h 224"/>
                  <a:gd name="T40" fmla="*/ 210 w 309"/>
                  <a:gd name="T41" fmla="*/ 213 h 224"/>
                  <a:gd name="T42" fmla="*/ 230 w 309"/>
                  <a:gd name="T43" fmla="*/ 196 h 224"/>
                  <a:gd name="T44" fmla="*/ 260 w 309"/>
                  <a:gd name="T45" fmla="*/ 181 h 224"/>
                  <a:gd name="T46" fmla="*/ 272 w 309"/>
                  <a:gd name="T47" fmla="*/ 183 h 224"/>
                  <a:gd name="T48" fmla="*/ 264 w 309"/>
                  <a:gd name="T49" fmla="*/ 146 h 224"/>
                  <a:gd name="T50" fmla="*/ 277 w 309"/>
                  <a:gd name="T51" fmla="*/ 110 h 224"/>
                  <a:gd name="T52" fmla="*/ 300 w 309"/>
                  <a:gd name="T53" fmla="*/ 90 h 224"/>
                  <a:gd name="T54" fmla="*/ 309 w 309"/>
                  <a:gd name="T55" fmla="*/ 76 h 224"/>
                  <a:gd name="T56" fmla="*/ 291 w 309"/>
                  <a:gd name="T57" fmla="*/ 69 h 22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09"/>
                  <a:gd name="T88" fmla="*/ 0 h 224"/>
                  <a:gd name="T89" fmla="*/ 309 w 309"/>
                  <a:gd name="T90" fmla="*/ 224 h 22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09" h="224">
                    <a:moveTo>
                      <a:pt x="291" y="69"/>
                    </a:moveTo>
                    <a:lnTo>
                      <a:pt x="291" y="41"/>
                    </a:lnTo>
                    <a:lnTo>
                      <a:pt x="253" y="19"/>
                    </a:lnTo>
                    <a:lnTo>
                      <a:pt x="203" y="4"/>
                    </a:lnTo>
                    <a:lnTo>
                      <a:pt x="177" y="0"/>
                    </a:lnTo>
                    <a:lnTo>
                      <a:pt x="144" y="4"/>
                    </a:lnTo>
                    <a:lnTo>
                      <a:pt x="102" y="11"/>
                    </a:lnTo>
                    <a:lnTo>
                      <a:pt x="67" y="9"/>
                    </a:lnTo>
                    <a:lnTo>
                      <a:pt x="21" y="25"/>
                    </a:lnTo>
                    <a:lnTo>
                      <a:pt x="0" y="47"/>
                    </a:lnTo>
                    <a:lnTo>
                      <a:pt x="15" y="109"/>
                    </a:lnTo>
                    <a:lnTo>
                      <a:pt x="27" y="122"/>
                    </a:lnTo>
                    <a:lnTo>
                      <a:pt x="71" y="133"/>
                    </a:lnTo>
                    <a:lnTo>
                      <a:pt x="107" y="149"/>
                    </a:lnTo>
                    <a:lnTo>
                      <a:pt x="110" y="193"/>
                    </a:lnTo>
                    <a:lnTo>
                      <a:pt x="125" y="196"/>
                    </a:lnTo>
                    <a:lnTo>
                      <a:pt x="152" y="221"/>
                    </a:lnTo>
                    <a:lnTo>
                      <a:pt x="153" y="224"/>
                    </a:lnTo>
                    <a:lnTo>
                      <a:pt x="174" y="222"/>
                    </a:lnTo>
                    <a:lnTo>
                      <a:pt x="194" y="222"/>
                    </a:lnTo>
                    <a:lnTo>
                      <a:pt x="210" y="213"/>
                    </a:lnTo>
                    <a:lnTo>
                      <a:pt x="230" y="196"/>
                    </a:lnTo>
                    <a:lnTo>
                      <a:pt x="260" y="181"/>
                    </a:lnTo>
                    <a:lnTo>
                      <a:pt x="272" y="183"/>
                    </a:lnTo>
                    <a:lnTo>
                      <a:pt x="264" y="146"/>
                    </a:lnTo>
                    <a:lnTo>
                      <a:pt x="277" y="110"/>
                    </a:lnTo>
                    <a:lnTo>
                      <a:pt x="300" y="90"/>
                    </a:lnTo>
                    <a:lnTo>
                      <a:pt x="309" y="76"/>
                    </a:lnTo>
                    <a:lnTo>
                      <a:pt x="291" y="69"/>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0" name="Group 266"/>
            <p:cNvGrpSpPr>
              <a:grpSpLocks/>
            </p:cNvGrpSpPr>
            <p:nvPr/>
          </p:nvGrpSpPr>
          <p:grpSpPr bwMode="auto">
            <a:xfrm>
              <a:off x="4156312" y="3583199"/>
              <a:ext cx="819862" cy="1046375"/>
              <a:chOff x="2272" y="2121"/>
              <a:chExt cx="525" cy="709"/>
            </a:xfrm>
          </p:grpSpPr>
          <p:sp>
            <p:nvSpPr>
              <p:cNvPr id="487" name="Freeform 267"/>
              <p:cNvSpPr>
                <a:spLocks/>
              </p:cNvSpPr>
              <p:nvPr/>
            </p:nvSpPr>
            <p:spPr bwMode="auto">
              <a:xfrm>
                <a:off x="2272" y="2121"/>
                <a:ext cx="525" cy="709"/>
              </a:xfrm>
              <a:custGeom>
                <a:avLst/>
                <a:gdLst>
                  <a:gd name="T0" fmla="*/ 505 w 525"/>
                  <a:gd name="T1" fmla="*/ 297 h 709"/>
                  <a:gd name="T2" fmla="*/ 479 w 525"/>
                  <a:gd name="T3" fmla="*/ 210 h 709"/>
                  <a:gd name="T4" fmla="*/ 480 w 525"/>
                  <a:gd name="T5" fmla="*/ 129 h 709"/>
                  <a:gd name="T6" fmla="*/ 465 w 525"/>
                  <a:gd name="T7" fmla="*/ 114 h 709"/>
                  <a:gd name="T8" fmla="*/ 452 w 525"/>
                  <a:gd name="T9" fmla="*/ 100 h 709"/>
                  <a:gd name="T10" fmla="*/ 400 w 525"/>
                  <a:gd name="T11" fmla="*/ 68 h 709"/>
                  <a:gd name="T12" fmla="*/ 366 w 525"/>
                  <a:gd name="T13" fmla="*/ 81 h 709"/>
                  <a:gd name="T14" fmla="*/ 323 w 525"/>
                  <a:gd name="T15" fmla="*/ 106 h 709"/>
                  <a:gd name="T16" fmla="*/ 307 w 525"/>
                  <a:gd name="T17" fmla="*/ 66 h 709"/>
                  <a:gd name="T18" fmla="*/ 245 w 525"/>
                  <a:gd name="T19" fmla="*/ 54 h 709"/>
                  <a:gd name="T20" fmla="*/ 243 w 525"/>
                  <a:gd name="T21" fmla="*/ 43 h 709"/>
                  <a:gd name="T22" fmla="*/ 218 w 525"/>
                  <a:gd name="T23" fmla="*/ 22 h 709"/>
                  <a:gd name="T24" fmla="*/ 166 w 525"/>
                  <a:gd name="T25" fmla="*/ 0 h 709"/>
                  <a:gd name="T26" fmla="*/ 182 w 525"/>
                  <a:gd name="T27" fmla="*/ 27 h 709"/>
                  <a:gd name="T28" fmla="*/ 191 w 525"/>
                  <a:gd name="T29" fmla="*/ 44 h 709"/>
                  <a:gd name="T30" fmla="*/ 182 w 525"/>
                  <a:gd name="T31" fmla="*/ 68 h 709"/>
                  <a:gd name="T32" fmla="*/ 188 w 525"/>
                  <a:gd name="T33" fmla="*/ 97 h 709"/>
                  <a:gd name="T34" fmla="*/ 220 w 525"/>
                  <a:gd name="T35" fmla="*/ 129 h 709"/>
                  <a:gd name="T36" fmla="*/ 166 w 525"/>
                  <a:gd name="T37" fmla="*/ 132 h 709"/>
                  <a:gd name="T38" fmla="*/ 151 w 525"/>
                  <a:gd name="T39" fmla="*/ 138 h 709"/>
                  <a:gd name="T40" fmla="*/ 119 w 525"/>
                  <a:gd name="T41" fmla="*/ 118 h 709"/>
                  <a:gd name="T42" fmla="*/ 102 w 525"/>
                  <a:gd name="T43" fmla="*/ 160 h 709"/>
                  <a:gd name="T44" fmla="*/ 75 w 525"/>
                  <a:gd name="T45" fmla="*/ 213 h 709"/>
                  <a:gd name="T46" fmla="*/ 67 w 525"/>
                  <a:gd name="T47" fmla="*/ 256 h 709"/>
                  <a:gd name="T48" fmla="*/ 11 w 525"/>
                  <a:gd name="T49" fmla="*/ 282 h 709"/>
                  <a:gd name="T50" fmla="*/ 16 w 525"/>
                  <a:gd name="T51" fmla="*/ 341 h 709"/>
                  <a:gd name="T52" fmla="*/ 7 w 525"/>
                  <a:gd name="T53" fmla="*/ 372 h 709"/>
                  <a:gd name="T54" fmla="*/ 14 w 525"/>
                  <a:gd name="T55" fmla="*/ 404 h 709"/>
                  <a:gd name="T56" fmla="*/ 27 w 525"/>
                  <a:gd name="T57" fmla="*/ 470 h 709"/>
                  <a:gd name="T58" fmla="*/ 25 w 525"/>
                  <a:gd name="T59" fmla="*/ 509 h 709"/>
                  <a:gd name="T60" fmla="*/ 56 w 525"/>
                  <a:gd name="T61" fmla="*/ 532 h 709"/>
                  <a:gd name="T62" fmla="*/ 117 w 525"/>
                  <a:gd name="T63" fmla="*/ 552 h 709"/>
                  <a:gd name="T64" fmla="*/ 77 w 525"/>
                  <a:gd name="T65" fmla="*/ 629 h 709"/>
                  <a:gd name="T66" fmla="*/ 93 w 525"/>
                  <a:gd name="T67" fmla="*/ 679 h 709"/>
                  <a:gd name="T68" fmla="*/ 128 w 525"/>
                  <a:gd name="T69" fmla="*/ 679 h 709"/>
                  <a:gd name="T70" fmla="*/ 146 w 525"/>
                  <a:gd name="T71" fmla="*/ 671 h 709"/>
                  <a:gd name="T72" fmla="*/ 162 w 525"/>
                  <a:gd name="T73" fmla="*/ 671 h 709"/>
                  <a:gd name="T74" fmla="*/ 166 w 525"/>
                  <a:gd name="T75" fmla="*/ 663 h 709"/>
                  <a:gd name="T76" fmla="*/ 202 w 525"/>
                  <a:gd name="T77" fmla="*/ 688 h 709"/>
                  <a:gd name="T78" fmla="*/ 236 w 525"/>
                  <a:gd name="T79" fmla="*/ 704 h 709"/>
                  <a:gd name="T80" fmla="*/ 255 w 525"/>
                  <a:gd name="T81" fmla="*/ 691 h 709"/>
                  <a:gd name="T82" fmla="*/ 294 w 525"/>
                  <a:gd name="T83" fmla="*/ 704 h 709"/>
                  <a:gd name="T84" fmla="*/ 334 w 525"/>
                  <a:gd name="T85" fmla="*/ 688 h 709"/>
                  <a:gd name="T86" fmla="*/ 363 w 525"/>
                  <a:gd name="T87" fmla="*/ 675 h 709"/>
                  <a:gd name="T88" fmla="*/ 397 w 525"/>
                  <a:gd name="T89" fmla="*/ 684 h 709"/>
                  <a:gd name="T90" fmla="*/ 404 w 525"/>
                  <a:gd name="T91" fmla="*/ 654 h 709"/>
                  <a:gd name="T92" fmla="*/ 448 w 525"/>
                  <a:gd name="T93" fmla="*/ 600 h 709"/>
                  <a:gd name="T94" fmla="*/ 463 w 525"/>
                  <a:gd name="T95" fmla="*/ 580 h 709"/>
                  <a:gd name="T96" fmla="*/ 404 w 525"/>
                  <a:gd name="T97" fmla="*/ 529 h 709"/>
                  <a:gd name="T98" fmla="*/ 377 w 525"/>
                  <a:gd name="T99" fmla="*/ 468 h 709"/>
                  <a:gd name="T100" fmla="*/ 381 w 525"/>
                  <a:gd name="T101" fmla="*/ 434 h 709"/>
                  <a:gd name="T102" fmla="*/ 420 w 525"/>
                  <a:gd name="T103" fmla="*/ 420 h 709"/>
                  <a:gd name="T104" fmla="*/ 451 w 525"/>
                  <a:gd name="T105" fmla="*/ 401 h 709"/>
                  <a:gd name="T106" fmla="*/ 503 w 525"/>
                  <a:gd name="T107" fmla="*/ 376 h 709"/>
                  <a:gd name="T108" fmla="*/ 525 w 525"/>
                  <a:gd name="T109" fmla="*/ 334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5"/>
                  <a:gd name="T166" fmla="*/ 0 h 709"/>
                  <a:gd name="T167" fmla="*/ 525 w 525"/>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5" h="709">
                    <a:moveTo>
                      <a:pt x="525" y="334"/>
                    </a:moveTo>
                    <a:lnTo>
                      <a:pt x="505" y="297"/>
                    </a:lnTo>
                    <a:lnTo>
                      <a:pt x="500" y="252"/>
                    </a:lnTo>
                    <a:lnTo>
                      <a:pt x="479" y="210"/>
                    </a:lnTo>
                    <a:lnTo>
                      <a:pt x="488" y="181"/>
                    </a:lnTo>
                    <a:lnTo>
                      <a:pt x="480" y="129"/>
                    </a:lnTo>
                    <a:lnTo>
                      <a:pt x="467" y="114"/>
                    </a:lnTo>
                    <a:lnTo>
                      <a:pt x="465" y="114"/>
                    </a:lnTo>
                    <a:lnTo>
                      <a:pt x="465" y="113"/>
                    </a:lnTo>
                    <a:lnTo>
                      <a:pt x="452" y="100"/>
                    </a:lnTo>
                    <a:lnTo>
                      <a:pt x="427" y="81"/>
                    </a:lnTo>
                    <a:lnTo>
                      <a:pt x="400" y="68"/>
                    </a:lnTo>
                    <a:lnTo>
                      <a:pt x="388" y="69"/>
                    </a:lnTo>
                    <a:lnTo>
                      <a:pt x="366" y="81"/>
                    </a:lnTo>
                    <a:lnTo>
                      <a:pt x="338" y="88"/>
                    </a:lnTo>
                    <a:lnTo>
                      <a:pt x="323" y="106"/>
                    </a:lnTo>
                    <a:lnTo>
                      <a:pt x="290" y="94"/>
                    </a:lnTo>
                    <a:lnTo>
                      <a:pt x="307" y="66"/>
                    </a:lnTo>
                    <a:lnTo>
                      <a:pt x="262" y="60"/>
                    </a:lnTo>
                    <a:lnTo>
                      <a:pt x="245" y="54"/>
                    </a:lnTo>
                    <a:lnTo>
                      <a:pt x="238" y="47"/>
                    </a:lnTo>
                    <a:lnTo>
                      <a:pt x="243" y="43"/>
                    </a:lnTo>
                    <a:lnTo>
                      <a:pt x="236" y="23"/>
                    </a:lnTo>
                    <a:lnTo>
                      <a:pt x="218" y="22"/>
                    </a:lnTo>
                    <a:lnTo>
                      <a:pt x="179" y="11"/>
                    </a:lnTo>
                    <a:lnTo>
                      <a:pt x="166" y="0"/>
                    </a:lnTo>
                    <a:lnTo>
                      <a:pt x="164" y="13"/>
                    </a:lnTo>
                    <a:lnTo>
                      <a:pt x="182" y="27"/>
                    </a:lnTo>
                    <a:lnTo>
                      <a:pt x="182" y="29"/>
                    </a:lnTo>
                    <a:lnTo>
                      <a:pt x="191" y="44"/>
                    </a:lnTo>
                    <a:lnTo>
                      <a:pt x="193" y="56"/>
                    </a:lnTo>
                    <a:lnTo>
                      <a:pt x="182" y="68"/>
                    </a:lnTo>
                    <a:lnTo>
                      <a:pt x="185" y="77"/>
                    </a:lnTo>
                    <a:lnTo>
                      <a:pt x="188" y="97"/>
                    </a:lnTo>
                    <a:lnTo>
                      <a:pt x="224" y="132"/>
                    </a:lnTo>
                    <a:lnTo>
                      <a:pt x="220" y="129"/>
                    </a:lnTo>
                    <a:lnTo>
                      <a:pt x="180" y="110"/>
                    </a:lnTo>
                    <a:lnTo>
                      <a:pt x="166" y="132"/>
                    </a:lnTo>
                    <a:lnTo>
                      <a:pt x="166" y="138"/>
                    </a:lnTo>
                    <a:lnTo>
                      <a:pt x="151" y="138"/>
                    </a:lnTo>
                    <a:lnTo>
                      <a:pt x="141" y="138"/>
                    </a:lnTo>
                    <a:lnTo>
                      <a:pt x="119" y="118"/>
                    </a:lnTo>
                    <a:lnTo>
                      <a:pt x="83" y="138"/>
                    </a:lnTo>
                    <a:lnTo>
                      <a:pt x="102" y="160"/>
                    </a:lnTo>
                    <a:lnTo>
                      <a:pt x="90" y="159"/>
                    </a:lnTo>
                    <a:lnTo>
                      <a:pt x="75" y="213"/>
                    </a:lnTo>
                    <a:lnTo>
                      <a:pt x="67" y="231"/>
                    </a:lnTo>
                    <a:lnTo>
                      <a:pt x="67" y="256"/>
                    </a:lnTo>
                    <a:lnTo>
                      <a:pt x="45" y="279"/>
                    </a:lnTo>
                    <a:lnTo>
                      <a:pt x="11" y="282"/>
                    </a:lnTo>
                    <a:lnTo>
                      <a:pt x="22" y="313"/>
                    </a:lnTo>
                    <a:lnTo>
                      <a:pt x="16" y="341"/>
                    </a:lnTo>
                    <a:lnTo>
                      <a:pt x="0" y="351"/>
                    </a:lnTo>
                    <a:lnTo>
                      <a:pt x="7" y="372"/>
                    </a:lnTo>
                    <a:lnTo>
                      <a:pt x="4" y="380"/>
                    </a:lnTo>
                    <a:lnTo>
                      <a:pt x="14" y="404"/>
                    </a:lnTo>
                    <a:lnTo>
                      <a:pt x="5" y="438"/>
                    </a:lnTo>
                    <a:lnTo>
                      <a:pt x="27" y="470"/>
                    </a:lnTo>
                    <a:lnTo>
                      <a:pt x="13" y="500"/>
                    </a:lnTo>
                    <a:lnTo>
                      <a:pt x="25" y="509"/>
                    </a:lnTo>
                    <a:lnTo>
                      <a:pt x="45" y="525"/>
                    </a:lnTo>
                    <a:lnTo>
                      <a:pt x="56" y="532"/>
                    </a:lnTo>
                    <a:lnTo>
                      <a:pt x="75" y="532"/>
                    </a:lnTo>
                    <a:lnTo>
                      <a:pt x="117" y="552"/>
                    </a:lnTo>
                    <a:lnTo>
                      <a:pt x="103" y="576"/>
                    </a:lnTo>
                    <a:lnTo>
                      <a:pt x="77" y="629"/>
                    </a:lnTo>
                    <a:lnTo>
                      <a:pt x="74" y="677"/>
                    </a:lnTo>
                    <a:lnTo>
                      <a:pt x="93" y="679"/>
                    </a:lnTo>
                    <a:lnTo>
                      <a:pt x="108" y="679"/>
                    </a:lnTo>
                    <a:lnTo>
                      <a:pt x="128" y="679"/>
                    </a:lnTo>
                    <a:lnTo>
                      <a:pt x="132" y="664"/>
                    </a:lnTo>
                    <a:lnTo>
                      <a:pt x="146" y="671"/>
                    </a:lnTo>
                    <a:lnTo>
                      <a:pt x="164" y="673"/>
                    </a:lnTo>
                    <a:lnTo>
                      <a:pt x="162" y="671"/>
                    </a:lnTo>
                    <a:lnTo>
                      <a:pt x="166" y="671"/>
                    </a:lnTo>
                    <a:lnTo>
                      <a:pt x="166" y="663"/>
                    </a:lnTo>
                    <a:lnTo>
                      <a:pt x="203" y="688"/>
                    </a:lnTo>
                    <a:lnTo>
                      <a:pt x="202" y="688"/>
                    </a:lnTo>
                    <a:lnTo>
                      <a:pt x="215" y="689"/>
                    </a:lnTo>
                    <a:lnTo>
                      <a:pt x="236" y="704"/>
                    </a:lnTo>
                    <a:lnTo>
                      <a:pt x="246" y="709"/>
                    </a:lnTo>
                    <a:lnTo>
                      <a:pt x="255" y="691"/>
                    </a:lnTo>
                    <a:lnTo>
                      <a:pt x="280" y="692"/>
                    </a:lnTo>
                    <a:lnTo>
                      <a:pt x="294" y="704"/>
                    </a:lnTo>
                    <a:lnTo>
                      <a:pt x="319" y="695"/>
                    </a:lnTo>
                    <a:lnTo>
                      <a:pt x="334" y="688"/>
                    </a:lnTo>
                    <a:lnTo>
                      <a:pt x="354" y="686"/>
                    </a:lnTo>
                    <a:lnTo>
                      <a:pt x="363" y="675"/>
                    </a:lnTo>
                    <a:lnTo>
                      <a:pt x="381" y="684"/>
                    </a:lnTo>
                    <a:lnTo>
                      <a:pt x="397" y="684"/>
                    </a:lnTo>
                    <a:lnTo>
                      <a:pt x="413" y="689"/>
                    </a:lnTo>
                    <a:lnTo>
                      <a:pt x="404" y="654"/>
                    </a:lnTo>
                    <a:lnTo>
                      <a:pt x="413" y="627"/>
                    </a:lnTo>
                    <a:lnTo>
                      <a:pt x="448" y="600"/>
                    </a:lnTo>
                    <a:lnTo>
                      <a:pt x="461" y="589"/>
                    </a:lnTo>
                    <a:lnTo>
                      <a:pt x="463" y="580"/>
                    </a:lnTo>
                    <a:lnTo>
                      <a:pt x="436" y="555"/>
                    </a:lnTo>
                    <a:lnTo>
                      <a:pt x="404" y="529"/>
                    </a:lnTo>
                    <a:lnTo>
                      <a:pt x="382" y="501"/>
                    </a:lnTo>
                    <a:lnTo>
                      <a:pt x="377" y="468"/>
                    </a:lnTo>
                    <a:lnTo>
                      <a:pt x="369" y="451"/>
                    </a:lnTo>
                    <a:lnTo>
                      <a:pt x="381" y="434"/>
                    </a:lnTo>
                    <a:lnTo>
                      <a:pt x="406" y="429"/>
                    </a:lnTo>
                    <a:lnTo>
                      <a:pt x="420" y="420"/>
                    </a:lnTo>
                    <a:lnTo>
                      <a:pt x="438" y="413"/>
                    </a:lnTo>
                    <a:lnTo>
                      <a:pt x="451" y="401"/>
                    </a:lnTo>
                    <a:lnTo>
                      <a:pt x="487" y="379"/>
                    </a:lnTo>
                    <a:lnTo>
                      <a:pt x="503" y="376"/>
                    </a:lnTo>
                    <a:lnTo>
                      <a:pt x="518" y="386"/>
                    </a:lnTo>
                    <a:lnTo>
                      <a:pt x="525" y="33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88" name="Freeform 268"/>
              <p:cNvSpPr>
                <a:spLocks/>
              </p:cNvSpPr>
              <p:nvPr/>
            </p:nvSpPr>
            <p:spPr bwMode="auto">
              <a:xfrm>
                <a:off x="2272" y="2121"/>
                <a:ext cx="525" cy="709"/>
              </a:xfrm>
              <a:custGeom>
                <a:avLst/>
                <a:gdLst>
                  <a:gd name="T0" fmla="*/ 505 w 525"/>
                  <a:gd name="T1" fmla="*/ 297 h 709"/>
                  <a:gd name="T2" fmla="*/ 479 w 525"/>
                  <a:gd name="T3" fmla="*/ 210 h 709"/>
                  <a:gd name="T4" fmla="*/ 480 w 525"/>
                  <a:gd name="T5" fmla="*/ 129 h 709"/>
                  <a:gd name="T6" fmla="*/ 465 w 525"/>
                  <a:gd name="T7" fmla="*/ 114 h 709"/>
                  <a:gd name="T8" fmla="*/ 452 w 525"/>
                  <a:gd name="T9" fmla="*/ 100 h 709"/>
                  <a:gd name="T10" fmla="*/ 400 w 525"/>
                  <a:gd name="T11" fmla="*/ 68 h 709"/>
                  <a:gd name="T12" fmla="*/ 366 w 525"/>
                  <a:gd name="T13" fmla="*/ 81 h 709"/>
                  <a:gd name="T14" fmla="*/ 323 w 525"/>
                  <a:gd name="T15" fmla="*/ 106 h 709"/>
                  <a:gd name="T16" fmla="*/ 307 w 525"/>
                  <a:gd name="T17" fmla="*/ 66 h 709"/>
                  <a:gd name="T18" fmla="*/ 245 w 525"/>
                  <a:gd name="T19" fmla="*/ 54 h 709"/>
                  <a:gd name="T20" fmla="*/ 243 w 525"/>
                  <a:gd name="T21" fmla="*/ 43 h 709"/>
                  <a:gd name="T22" fmla="*/ 218 w 525"/>
                  <a:gd name="T23" fmla="*/ 22 h 709"/>
                  <a:gd name="T24" fmla="*/ 166 w 525"/>
                  <a:gd name="T25" fmla="*/ 0 h 709"/>
                  <a:gd name="T26" fmla="*/ 182 w 525"/>
                  <a:gd name="T27" fmla="*/ 27 h 709"/>
                  <a:gd name="T28" fmla="*/ 191 w 525"/>
                  <a:gd name="T29" fmla="*/ 44 h 709"/>
                  <a:gd name="T30" fmla="*/ 182 w 525"/>
                  <a:gd name="T31" fmla="*/ 68 h 709"/>
                  <a:gd name="T32" fmla="*/ 188 w 525"/>
                  <a:gd name="T33" fmla="*/ 97 h 709"/>
                  <a:gd name="T34" fmla="*/ 220 w 525"/>
                  <a:gd name="T35" fmla="*/ 129 h 709"/>
                  <a:gd name="T36" fmla="*/ 166 w 525"/>
                  <a:gd name="T37" fmla="*/ 132 h 709"/>
                  <a:gd name="T38" fmla="*/ 151 w 525"/>
                  <a:gd name="T39" fmla="*/ 138 h 709"/>
                  <a:gd name="T40" fmla="*/ 119 w 525"/>
                  <a:gd name="T41" fmla="*/ 118 h 709"/>
                  <a:gd name="T42" fmla="*/ 102 w 525"/>
                  <a:gd name="T43" fmla="*/ 160 h 709"/>
                  <a:gd name="T44" fmla="*/ 75 w 525"/>
                  <a:gd name="T45" fmla="*/ 213 h 709"/>
                  <a:gd name="T46" fmla="*/ 67 w 525"/>
                  <a:gd name="T47" fmla="*/ 256 h 709"/>
                  <a:gd name="T48" fmla="*/ 11 w 525"/>
                  <a:gd name="T49" fmla="*/ 282 h 709"/>
                  <a:gd name="T50" fmla="*/ 16 w 525"/>
                  <a:gd name="T51" fmla="*/ 341 h 709"/>
                  <a:gd name="T52" fmla="*/ 7 w 525"/>
                  <a:gd name="T53" fmla="*/ 372 h 709"/>
                  <a:gd name="T54" fmla="*/ 14 w 525"/>
                  <a:gd name="T55" fmla="*/ 404 h 709"/>
                  <a:gd name="T56" fmla="*/ 27 w 525"/>
                  <a:gd name="T57" fmla="*/ 470 h 709"/>
                  <a:gd name="T58" fmla="*/ 25 w 525"/>
                  <a:gd name="T59" fmla="*/ 509 h 709"/>
                  <a:gd name="T60" fmla="*/ 56 w 525"/>
                  <a:gd name="T61" fmla="*/ 532 h 709"/>
                  <a:gd name="T62" fmla="*/ 117 w 525"/>
                  <a:gd name="T63" fmla="*/ 552 h 709"/>
                  <a:gd name="T64" fmla="*/ 77 w 525"/>
                  <a:gd name="T65" fmla="*/ 629 h 709"/>
                  <a:gd name="T66" fmla="*/ 93 w 525"/>
                  <a:gd name="T67" fmla="*/ 679 h 709"/>
                  <a:gd name="T68" fmla="*/ 128 w 525"/>
                  <a:gd name="T69" fmla="*/ 679 h 709"/>
                  <a:gd name="T70" fmla="*/ 146 w 525"/>
                  <a:gd name="T71" fmla="*/ 671 h 709"/>
                  <a:gd name="T72" fmla="*/ 162 w 525"/>
                  <a:gd name="T73" fmla="*/ 671 h 709"/>
                  <a:gd name="T74" fmla="*/ 166 w 525"/>
                  <a:gd name="T75" fmla="*/ 663 h 709"/>
                  <a:gd name="T76" fmla="*/ 202 w 525"/>
                  <a:gd name="T77" fmla="*/ 688 h 709"/>
                  <a:gd name="T78" fmla="*/ 236 w 525"/>
                  <a:gd name="T79" fmla="*/ 704 h 709"/>
                  <a:gd name="T80" fmla="*/ 255 w 525"/>
                  <a:gd name="T81" fmla="*/ 691 h 709"/>
                  <a:gd name="T82" fmla="*/ 294 w 525"/>
                  <a:gd name="T83" fmla="*/ 704 h 709"/>
                  <a:gd name="T84" fmla="*/ 334 w 525"/>
                  <a:gd name="T85" fmla="*/ 688 h 709"/>
                  <a:gd name="T86" fmla="*/ 363 w 525"/>
                  <a:gd name="T87" fmla="*/ 675 h 709"/>
                  <a:gd name="T88" fmla="*/ 397 w 525"/>
                  <a:gd name="T89" fmla="*/ 684 h 709"/>
                  <a:gd name="T90" fmla="*/ 404 w 525"/>
                  <a:gd name="T91" fmla="*/ 654 h 709"/>
                  <a:gd name="T92" fmla="*/ 448 w 525"/>
                  <a:gd name="T93" fmla="*/ 600 h 709"/>
                  <a:gd name="T94" fmla="*/ 463 w 525"/>
                  <a:gd name="T95" fmla="*/ 580 h 709"/>
                  <a:gd name="T96" fmla="*/ 404 w 525"/>
                  <a:gd name="T97" fmla="*/ 529 h 709"/>
                  <a:gd name="T98" fmla="*/ 377 w 525"/>
                  <a:gd name="T99" fmla="*/ 468 h 709"/>
                  <a:gd name="T100" fmla="*/ 381 w 525"/>
                  <a:gd name="T101" fmla="*/ 434 h 709"/>
                  <a:gd name="T102" fmla="*/ 420 w 525"/>
                  <a:gd name="T103" fmla="*/ 420 h 709"/>
                  <a:gd name="T104" fmla="*/ 451 w 525"/>
                  <a:gd name="T105" fmla="*/ 401 h 709"/>
                  <a:gd name="T106" fmla="*/ 503 w 525"/>
                  <a:gd name="T107" fmla="*/ 376 h 709"/>
                  <a:gd name="T108" fmla="*/ 525 w 525"/>
                  <a:gd name="T109" fmla="*/ 334 h 7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5"/>
                  <a:gd name="T166" fmla="*/ 0 h 709"/>
                  <a:gd name="T167" fmla="*/ 525 w 525"/>
                  <a:gd name="T168" fmla="*/ 709 h 70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5" h="709">
                    <a:moveTo>
                      <a:pt x="525" y="334"/>
                    </a:moveTo>
                    <a:lnTo>
                      <a:pt x="505" y="297"/>
                    </a:lnTo>
                    <a:lnTo>
                      <a:pt x="500" y="252"/>
                    </a:lnTo>
                    <a:lnTo>
                      <a:pt x="479" y="210"/>
                    </a:lnTo>
                    <a:lnTo>
                      <a:pt x="488" y="181"/>
                    </a:lnTo>
                    <a:lnTo>
                      <a:pt x="480" y="129"/>
                    </a:lnTo>
                    <a:lnTo>
                      <a:pt x="467" y="114"/>
                    </a:lnTo>
                    <a:lnTo>
                      <a:pt x="465" y="114"/>
                    </a:lnTo>
                    <a:lnTo>
                      <a:pt x="465" y="113"/>
                    </a:lnTo>
                    <a:lnTo>
                      <a:pt x="452" y="100"/>
                    </a:lnTo>
                    <a:lnTo>
                      <a:pt x="427" y="81"/>
                    </a:lnTo>
                    <a:lnTo>
                      <a:pt x="400" y="68"/>
                    </a:lnTo>
                    <a:lnTo>
                      <a:pt x="388" y="69"/>
                    </a:lnTo>
                    <a:lnTo>
                      <a:pt x="366" y="81"/>
                    </a:lnTo>
                    <a:lnTo>
                      <a:pt x="338" y="88"/>
                    </a:lnTo>
                    <a:lnTo>
                      <a:pt x="323" y="106"/>
                    </a:lnTo>
                    <a:lnTo>
                      <a:pt x="290" y="94"/>
                    </a:lnTo>
                    <a:lnTo>
                      <a:pt x="307" y="66"/>
                    </a:lnTo>
                    <a:lnTo>
                      <a:pt x="262" y="60"/>
                    </a:lnTo>
                    <a:lnTo>
                      <a:pt x="245" y="54"/>
                    </a:lnTo>
                    <a:lnTo>
                      <a:pt x="238" y="47"/>
                    </a:lnTo>
                    <a:lnTo>
                      <a:pt x="243" y="43"/>
                    </a:lnTo>
                    <a:lnTo>
                      <a:pt x="236" y="23"/>
                    </a:lnTo>
                    <a:lnTo>
                      <a:pt x="218" y="22"/>
                    </a:lnTo>
                    <a:lnTo>
                      <a:pt x="179" y="11"/>
                    </a:lnTo>
                    <a:lnTo>
                      <a:pt x="166" y="0"/>
                    </a:lnTo>
                    <a:lnTo>
                      <a:pt x="164" y="13"/>
                    </a:lnTo>
                    <a:lnTo>
                      <a:pt x="182" y="27"/>
                    </a:lnTo>
                    <a:lnTo>
                      <a:pt x="182" y="29"/>
                    </a:lnTo>
                    <a:lnTo>
                      <a:pt x="191" y="44"/>
                    </a:lnTo>
                    <a:lnTo>
                      <a:pt x="193" y="56"/>
                    </a:lnTo>
                    <a:lnTo>
                      <a:pt x="182" y="68"/>
                    </a:lnTo>
                    <a:lnTo>
                      <a:pt x="185" y="77"/>
                    </a:lnTo>
                    <a:lnTo>
                      <a:pt x="188" y="97"/>
                    </a:lnTo>
                    <a:lnTo>
                      <a:pt x="224" y="132"/>
                    </a:lnTo>
                    <a:lnTo>
                      <a:pt x="220" y="129"/>
                    </a:lnTo>
                    <a:lnTo>
                      <a:pt x="180" y="110"/>
                    </a:lnTo>
                    <a:lnTo>
                      <a:pt x="166" y="132"/>
                    </a:lnTo>
                    <a:lnTo>
                      <a:pt x="166" y="138"/>
                    </a:lnTo>
                    <a:lnTo>
                      <a:pt x="151" y="138"/>
                    </a:lnTo>
                    <a:lnTo>
                      <a:pt x="141" y="138"/>
                    </a:lnTo>
                    <a:lnTo>
                      <a:pt x="119" y="118"/>
                    </a:lnTo>
                    <a:lnTo>
                      <a:pt x="83" y="138"/>
                    </a:lnTo>
                    <a:lnTo>
                      <a:pt x="102" y="160"/>
                    </a:lnTo>
                    <a:lnTo>
                      <a:pt x="90" y="159"/>
                    </a:lnTo>
                    <a:lnTo>
                      <a:pt x="75" y="213"/>
                    </a:lnTo>
                    <a:lnTo>
                      <a:pt x="67" y="231"/>
                    </a:lnTo>
                    <a:lnTo>
                      <a:pt x="67" y="256"/>
                    </a:lnTo>
                    <a:lnTo>
                      <a:pt x="45" y="279"/>
                    </a:lnTo>
                    <a:lnTo>
                      <a:pt x="11" y="282"/>
                    </a:lnTo>
                    <a:lnTo>
                      <a:pt x="22" y="313"/>
                    </a:lnTo>
                    <a:lnTo>
                      <a:pt x="16" y="341"/>
                    </a:lnTo>
                    <a:lnTo>
                      <a:pt x="0" y="351"/>
                    </a:lnTo>
                    <a:lnTo>
                      <a:pt x="7" y="372"/>
                    </a:lnTo>
                    <a:lnTo>
                      <a:pt x="4" y="380"/>
                    </a:lnTo>
                    <a:lnTo>
                      <a:pt x="14" y="404"/>
                    </a:lnTo>
                    <a:lnTo>
                      <a:pt x="5" y="438"/>
                    </a:lnTo>
                    <a:lnTo>
                      <a:pt x="27" y="470"/>
                    </a:lnTo>
                    <a:lnTo>
                      <a:pt x="13" y="500"/>
                    </a:lnTo>
                    <a:lnTo>
                      <a:pt x="25" y="509"/>
                    </a:lnTo>
                    <a:lnTo>
                      <a:pt x="45" y="525"/>
                    </a:lnTo>
                    <a:lnTo>
                      <a:pt x="56" y="532"/>
                    </a:lnTo>
                    <a:lnTo>
                      <a:pt x="75" y="532"/>
                    </a:lnTo>
                    <a:lnTo>
                      <a:pt x="117" y="552"/>
                    </a:lnTo>
                    <a:lnTo>
                      <a:pt x="103" y="576"/>
                    </a:lnTo>
                    <a:lnTo>
                      <a:pt x="77" y="629"/>
                    </a:lnTo>
                    <a:lnTo>
                      <a:pt x="74" y="677"/>
                    </a:lnTo>
                    <a:lnTo>
                      <a:pt x="93" y="679"/>
                    </a:lnTo>
                    <a:lnTo>
                      <a:pt x="108" y="679"/>
                    </a:lnTo>
                    <a:lnTo>
                      <a:pt x="128" y="679"/>
                    </a:lnTo>
                    <a:lnTo>
                      <a:pt x="132" y="664"/>
                    </a:lnTo>
                    <a:lnTo>
                      <a:pt x="146" y="671"/>
                    </a:lnTo>
                    <a:lnTo>
                      <a:pt x="164" y="673"/>
                    </a:lnTo>
                    <a:lnTo>
                      <a:pt x="162" y="671"/>
                    </a:lnTo>
                    <a:lnTo>
                      <a:pt x="166" y="671"/>
                    </a:lnTo>
                    <a:lnTo>
                      <a:pt x="166" y="663"/>
                    </a:lnTo>
                    <a:lnTo>
                      <a:pt x="203" y="688"/>
                    </a:lnTo>
                    <a:lnTo>
                      <a:pt x="202" y="688"/>
                    </a:lnTo>
                    <a:lnTo>
                      <a:pt x="215" y="689"/>
                    </a:lnTo>
                    <a:lnTo>
                      <a:pt x="236" y="704"/>
                    </a:lnTo>
                    <a:lnTo>
                      <a:pt x="246" y="709"/>
                    </a:lnTo>
                    <a:lnTo>
                      <a:pt x="255" y="691"/>
                    </a:lnTo>
                    <a:lnTo>
                      <a:pt x="280" y="692"/>
                    </a:lnTo>
                    <a:lnTo>
                      <a:pt x="294" y="704"/>
                    </a:lnTo>
                    <a:lnTo>
                      <a:pt x="319" y="695"/>
                    </a:lnTo>
                    <a:lnTo>
                      <a:pt x="334" y="688"/>
                    </a:lnTo>
                    <a:lnTo>
                      <a:pt x="354" y="686"/>
                    </a:lnTo>
                    <a:lnTo>
                      <a:pt x="363" y="675"/>
                    </a:lnTo>
                    <a:lnTo>
                      <a:pt x="381" y="684"/>
                    </a:lnTo>
                    <a:lnTo>
                      <a:pt x="397" y="684"/>
                    </a:lnTo>
                    <a:lnTo>
                      <a:pt x="413" y="689"/>
                    </a:lnTo>
                    <a:lnTo>
                      <a:pt x="404" y="654"/>
                    </a:lnTo>
                    <a:lnTo>
                      <a:pt x="413" y="627"/>
                    </a:lnTo>
                    <a:lnTo>
                      <a:pt x="448" y="600"/>
                    </a:lnTo>
                    <a:lnTo>
                      <a:pt x="461" y="589"/>
                    </a:lnTo>
                    <a:lnTo>
                      <a:pt x="463" y="580"/>
                    </a:lnTo>
                    <a:lnTo>
                      <a:pt x="436" y="555"/>
                    </a:lnTo>
                    <a:lnTo>
                      <a:pt x="404" y="529"/>
                    </a:lnTo>
                    <a:lnTo>
                      <a:pt x="382" y="501"/>
                    </a:lnTo>
                    <a:lnTo>
                      <a:pt x="377" y="468"/>
                    </a:lnTo>
                    <a:lnTo>
                      <a:pt x="369" y="451"/>
                    </a:lnTo>
                    <a:lnTo>
                      <a:pt x="381" y="434"/>
                    </a:lnTo>
                    <a:lnTo>
                      <a:pt x="406" y="429"/>
                    </a:lnTo>
                    <a:lnTo>
                      <a:pt x="420" y="420"/>
                    </a:lnTo>
                    <a:lnTo>
                      <a:pt x="438" y="413"/>
                    </a:lnTo>
                    <a:lnTo>
                      <a:pt x="451" y="401"/>
                    </a:lnTo>
                    <a:lnTo>
                      <a:pt x="487" y="379"/>
                    </a:lnTo>
                    <a:lnTo>
                      <a:pt x="503" y="376"/>
                    </a:lnTo>
                    <a:lnTo>
                      <a:pt x="518" y="386"/>
                    </a:lnTo>
                    <a:lnTo>
                      <a:pt x="525" y="33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21" name="Group 565"/>
            <p:cNvGrpSpPr>
              <a:grpSpLocks/>
            </p:cNvGrpSpPr>
            <p:nvPr/>
          </p:nvGrpSpPr>
          <p:grpSpPr bwMode="auto">
            <a:xfrm>
              <a:off x="4157874" y="4679753"/>
              <a:ext cx="1244628" cy="1229380"/>
              <a:chOff x="2273" y="2864"/>
              <a:chExt cx="797" cy="833"/>
            </a:xfrm>
          </p:grpSpPr>
          <p:sp>
            <p:nvSpPr>
              <p:cNvPr id="289" name="Freeform 566"/>
              <p:cNvSpPr>
                <a:spLocks/>
              </p:cNvSpPr>
              <p:nvPr/>
            </p:nvSpPr>
            <p:spPr bwMode="auto">
              <a:xfrm>
                <a:off x="2273" y="2864"/>
                <a:ext cx="797" cy="833"/>
              </a:xfrm>
              <a:custGeom>
                <a:avLst/>
                <a:gdLst>
                  <a:gd name="T0" fmla="*/ 425 w 797"/>
                  <a:gd name="T1" fmla="*/ 41 h 833"/>
                  <a:gd name="T2" fmla="*/ 371 w 797"/>
                  <a:gd name="T3" fmla="*/ 25 h 833"/>
                  <a:gd name="T4" fmla="*/ 334 w 797"/>
                  <a:gd name="T5" fmla="*/ 0 h 833"/>
                  <a:gd name="T6" fmla="*/ 281 w 797"/>
                  <a:gd name="T7" fmla="*/ 20 h 833"/>
                  <a:gd name="T8" fmla="*/ 235 w 797"/>
                  <a:gd name="T9" fmla="*/ 36 h 833"/>
                  <a:gd name="T10" fmla="*/ 219 w 797"/>
                  <a:gd name="T11" fmla="*/ 61 h 833"/>
                  <a:gd name="T12" fmla="*/ 174 w 797"/>
                  <a:gd name="T13" fmla="*/ 54 h 833"/>
                  <a:gd name="T14" fmla="*/ 144 w 797"/>
                  <a:gd name="T15" fmla="*/ 88 h 833"/>
                  <a:gd name="T16" fmla="*/ 143 w 797"/>
                  <a:gd name="T17" fmla="*/ 67 h 833"/>
                  <a:gd name="T18" fmla="*/ 120 w 797"/>
                  <a:gd name="T19" fmla="*/ 50 h 833"/>
                  <a:gd name="T20" fmla="*/ 79 w 797"/>
                  <a:gd name="T21" fmla="*/ 88 h 833"/>
                  <a:gd name="T22" fmla="*/ 27 w 797"/>
                  <a:gd name="T23" fmla="*/ 83 h 833"/>
                  <a:gd name="T24" fmla="*/ 18 w 797"/>
                  <a:gd name="T25" fmla="*/ 148 h 833"/>
                  <a:gd name="T26" fmla="*/ 10 w 797"/>
                  <a:gd name="T27" fmla="*/ 200 h 833"/>
                  <a:gd name="T28" fmla="*/ 46 w 797"/>
                  <a:gd name="T29" fmla="*/ 250 h 833"/>
                  <a:gd name="T30" fmla="*/ 44 w 797"/>
                  <a:gd name="T31" fmla="*/ 282 h 833"/>
                  <a:gd name="T32" fmla="*/ 122 w 797"/>
                  <a:gd name="T33" fmla="*/ 230 h 833"/>
                  <a:gd name="T34" fmla="*/ 184 w 797"/>
                  <a:gd name="T35" fmla="*/ 254 h 833"/>
                  <a:gd name="T36" fmla="*/ 228 w 797"/>
                  <a:gd name="T37" fmla="*/ 309 h 833"/>
                  <a:gd name="T38" fmla="*/ 257 w 797"/>
                  <a:gd name="T39" fmla="*/ 382 h 833"/>
                  <a:gd name="T40" fmla="*/ 291 w 797"/>
                  <a:gd name="T41" fmla="*/ 420 h 833"/>
                  <a:gd name="T42" fmla="*/ 349 w 797"/>
                  <a:gd name="T43" fmla="*/ 466 h 833"/>
                  <a:gd name="T44" fmla="*/ 416 w 797"/>
                  <a:gd name="T45" fmla="*/ 532 h 833"/>
                  <a:gd name="T46" fmla="*/ 448 w 797"/>
                  <a:gd name="T47" fmla="*/ 532 h 833"/>
                  <a:gd name="T48" fmla="*/ 495 w 797"/>
                  <a:gd name="T49" fmla="*/ 567 h 833"/>
                  <a:gd name="T50" fmla="*/ 515 w 797"/>
                  <a:gd name="T51" fmla="*/ 586 h 833"/>
                  <a:gd name="T52" fmla="*/ 548 w 797"/>
                  <a:gd name="T53" fmla="*/ 616 h 833"/>
                  <a:gd name="T54" fmla="*/ 596 w 797"/>
                  <a:gd name="T55" fmla="*/ 633 h 833"/>
                  <a:gd name="T56" fmla="*/ 629 w 797"/>
                  <a:gd name="T57" fmla="*/ 698 h 833"/>
                  <a:gd name="T58" fmla="*/ 625 w 797"/>
                  <a:gd name="T59" fmla="*/ 779 h 833"/>
                  <a:gd name="T60" fmla="*/ 625 w 797"/>
                  <a:gd name="T61" fmla="*/ 833 h 833"/>
                  <a:gd name="T62" fmla="*/ 674 w 797"/>
                  <a:gd name="T63" fmla="*/ 782 h 833"/>
                  <a:gd name="T64" fmla="*/ 715 w 797"/>
                  <a:gd name="T65" fmla="*/ 727 h 833"/>
                  <a:gd name="T66" fmla="*/ 662 w 797"/>
                  <a:gd name="T67" fmla="*/ 657 h 833"/>
                  <a:gd name="T68" fmla="*/ 710 w 797"/>
                  <a:gd name="T69" fmla="*/ 592 h 833"/>
                  <a:gd name="T70" fmla="*/ 760 w 797"/>
                  <a:gd name="T71" fmla="*/ 609 h 833"/>
                  <a:gd name="T72" fmla="*/ 797 w 797"/>
                  <a:gd name="T73" fmla="*/ 634 h 833"/>
                  <a:gd name="T74" fmla="*/ 742 w 797"/>
                  <a:gd name="T75" fmla="*/ 562 h 833"/>
                  <a:gd name="T76" fmla="*/ 625 w 797"/>
                  <a:gd name="T77" fmla="*/ 509 h 833"/>
                  <a:gd name="T78" fmla="*/ 614 w 797"/>
                  <a:gd name="T79" fmla="*/ 461 h 833"/>
                  <a:gd name="T80" fmla="*/ 562 w 797"/>
                  <a:gd name="T81" fmla="*/ 464 h 833"/>
                  <a:gd name="T82" fmla="*/ 482 w 797"/>
                  <a:gd name="T83" fmla="*/ 400 h 833"/>
                  <a:gd name="T84" fmla="*/ 437 w 797"/>
                  <a:gd name="T85" fmla="*/ 309 h 833"/>
                  <a:gd name="T86" fmla="*/ 362 w 797"/>
                  <a:gd name="T87" fmla="*/ 229 h 833"/>
                  <a:gd name="T88" fmla="*/ 370 w 797"/>
                  <a:gd name="T89" fmla="*/ 182 h 833"/>
                  <a:gd name="T90" fmla="*/ 365 w 797"/>
                  <a:gd name="T91" fmla="*/ 143 h 833"/>
                  <a:gd name="T92" fmla="*/ 372 w 797"/>
                  <a:gd name="T93" fmla="*/ 143 h 833"/>
                  <a:gd name="T94" fmla="*/ 414 w 797"/>
                  <a:gd name="T95" fmla="*/ 117 h 833"/>
                  <a:gd name="T96" fmla="*/ 450 w 797"/>
                  <a:gd name="T97" fmla="*/ 113 h 833"/>
                  <a:gd name="T98" fmla="*/ 468 w 797"/>
                  <a:gd name="T99" fmla="*/ 123 h 833"/>
                  <a:gd name="T100" fmla="*/ 453 w 797"/>
                  <a:gd name="T101" fmla="*/ 79 h 833"/>
                  <a:gd name="T102" fmla="*/ 456 w 797"/>
                  <a:gd name="T103" fmla="*/ 43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7"/>
                  <a:gd name="T157" fmla="*/ 0 h 833"/>
                  <a:gd name="T158" fmla="*/ 797 w 797"/>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7" h="833">
                    <a:moveTo>
                      <a:pt x="456" y="43"/>
                    </a:moveTo>
                    <a:lnTo>
                      <a:pt x="425" y="41"/>
                    </a:lnTo>
                    <a:lnTo>
                      <a:pt x="407" y="36"/>
                    </a:lnTo>
                    <a:lnTo>
                      <a:pt x="371" y="25"/>
                    </a:lnTo>
                    <a:lnTo>
                      <a:pt x="355" y="0"/>
                    </a:lnTo>
                    <a:lnTo>
                      <a:pt x="334" y="0"/>
                    </a:lnTo>
                    <a:lnTo>
                      <a:pt x="311" y="0"/>
                    </a:lnTo>
                    <a:lnTo>
                      <a:pt x="281" y="20"/>
                    </a:lnTo>
                    <a:lnTo>
                      <a:pt x="251" y="9"/>
                    </a:lnTo>
                    <a:lnTo>
                      <a:pt x="235" y="36"/>
                    </a:lnTo>
                    <a:lnTo>
                      <a:pt x="226" y="50"/>
                    </a:lnTo>
                    <a:lnTo>
                      <a:pt x="219" y="61"/>
                    </a:lnTo>
                    <a:lnTo>
                      <a:pt x="186" y="50"/>
                    </a:lnTo>
                    <a:lnTo>
                      <a:pt x="174" y="54"/>
                    </a:lnTo>
                    <a:lnTo>
                      <a:pt x="159" y="95"/>
                    </a:lnTo>
                    <a:lnTo>
                      <a:pt x="144" y="88"/>
                    </a:lnTo>
                    <a:lnTo>
                      <a:pt x="138" y="79"/>
                    </a:lnTo>
                    <a:lnTo>
                      <a:pt x="143" y="67"/>
                    </a:lnTo>
                    <a:lnTo>
                      <a:pt x="136" y="75"/>
                    </a:lnTo>
                    <a:lnTo>
                      <a:pt x="120" y="50"/>
                    </a:lnTo>
                    <a:lnTo>
                      <a:pt x="104" y="54"/>
                    </a:lnTo>
                    <a:lnTo>
                      <a:pt x="79" y="88"/>
                    </a:lnTo>
                    <a:lnTo>
                      <a:pt x="42" y="86"/>
                    </a:lnTo>
                    <a:lnTo>
                      <a:pt x="27" y="83"/>
                    </a:lnTo>
                    <a:lnTo>
                      <a:pt x="21" y="111"/>
                    </a:lnTo>
                    <a:lnTo>
                      <a:pt x="18" y="148"/>
                    </a:lnTo>
                    <a:lnTo>
                      <a:pt x="0" y="168"/>
                    </a:lnTo>
                    <a:lnTo>
                      <a:pt x="10" y="200"/>
                    </a:lnTo>
                    <a:lnTo>
                      <a:pt x="13" y="239"/>
                    </a:lnTo>
                    <a:lnTo>
                      <a:pt x="46" y="250"/>
                    </a:lnTo>
                    <a:lnTo>
                      <a:pt x="55" y="259"/>
                    </a:lnTo>
                    <a:lnTo>
                      <a:pt x="44" y="282"/>
                    </a:lnTo>
                    <a:lnTo>
                      <a:pt x="83" y="271"/>
                    </a:lnTo>
                    <a:lnTo>
                      <a:pt x="122" y="230"/>
                    </a:lnTo>
                    <a:lnTo>
                      <a:pt x="145" y="233"/>
                    </a:lnTo>
                    <a:lnTo>
                      <a:pt x="184" y="254"/>
                    </a:lnTo>
                    <a:lnTo>
                      <a:pt x="214" y="268"/>
                    </a:lnTo>
                    <a:lnTo>
                      <a:pt x="228" y="309"/>
                    </a:lnTo>
                    <a:lnTo>
                      <a:pt x="242" y="363"/>
                    </a:lnTo>
                    <a:lnTo>
                      <a:pt x="257" y="382"/>
                    </a:lnTo>
                    <a:lnTo>
                      <a:pt x="285" y="408"/>
                    </a:lnTo>
                    <a:lnTo>
                      <a:pt x="291" y="420"/>
                    </a:lnTo>
                    <a:lnTo>
                      <a:pt x="311" y="427"/>
                    </a:lnTo>
                    <a:lnTo>
                      <a:pt x="349" y="466"/>
                    </a:lnTo>
                    <a:lnTo>
                      <a:pt x="381" y="507"/>
                    </a:lnTo>
                    <a:lnTo>
                      <a:pt x="416" y="532"/>
                    </a:lnTo>
                    <a:lnTo>
                      <a:pt x="432" y="524"/>
                    </a:lnTo>
                    <a:lnTo>
                      <a:pt x="448" y="532"/>
                    </a:lnTo>
                    <a:lnTo>
                      <a:pt x="475" y="549"/>
                    </a:lnTo>
                    <a:lnTo>
                      <a:pt x="495" y="567"/>
                    </a:lnTo>
                    <a:lnTo>
                      <a:pt x="513" y="575"/>
                    </a:lnTo>
                    <a:lnTo>
                      <a:pt x="515" y="586"/>
                    </a:lnTo>
                    <a:lnTo>
                      <a:pt x="537" y="582"/>
                    </a:lnTo>
                    <a:lnTo>
                      <a:pt x="548" y="616"/>
                    </a:lnTo>
                    <a:lnTo>
                      <a:pt x="573" y="639"/>
                    </a:lnTo>
                    <a:lnTo>
                      <a:pt x="596" y="633"/>
                    </a:lnTo>
                    <a:lnTo>
                      <a:pt x="607" y="646"/>
                    </a:lnTo>
                    <a:lnTo>
                      <a:pt x="629" y="698"/>
                    </a:lnTo>
                    <a:lnTo>
                      <a:pt x="644" y="752"/>
                    </a:lnTo>
                    <a:lnTo>
                      <a:pt x="625" y="779"/>
                    </a:lnTo>
                    <a:lnTo>
                      <a:pt x="607" y="816"/>
                    </a:lnTo>
                    <a:lnTo>
                      <a:pt x="625" y="833"/>
                    </a:lnTo>
                    <a:lnTo>
                      <a:pt x="643" y="823"/>
                    </a:lnTo>
                    <a:lnTo>
                      <a:pt x="674" y="782"/>
                    </a:lnTo>
                    <a:lnTo>
                      <a:pt x="692" y="737"/>
                    </a:lnTo>
                    <a:lnTo>
                      <a:pt x="715" y="727"/>
                    </a:lnTo>
                    <a:lnTo>
                      <a:pt x="704" y="687"/>
                    </a:lnTo>
                    <a:lnTo>
                      <a:pt x="662" y="657"/>
                    </a:lnTo>
                    <a:lnTo>
                      <a:pt x="681" y="608"/>
                    </a:lnTo>
                    <a:lnTo>
                      <a:pt x="710" y="592"/>
                    </a:lnTo>
                    <a:lnTo>
                      <a:pt x="742" y="605"/>
                    </a:lnTo>
                    <a:lnTo>
                      <a:pt x="760" y="609"/>
                    </a:lnTo>
                    <a:lnTo>
                      <a:pt x="791" y="648"/>
                    </a:lnTo>
                    <a:lnTo>
                      <a:pt x="797" y="634"/>
                    </a:lnTo>
                    <a:lnTo>
                      <a:pt x="787" y="593"/>
                    </a:lnTo>
                    <a:lnTo>
                      <a:pt x="742" y="562"/>
                    </a:lnTo>
                    <a:lnTo>
                      <a:pt x="688" y="534"/>
                    </a:lnTo>
                    <a:lnTo>
                      <a:pt x="625" y="509"/>
                    </a:lnTo>
                    <a:lnTo>
                      <a:pt x="623" y="482"/>
                    </a:lnTo>
                    <a:lnTo>
                      <a:pt x="614" y="461"/>
                    </a:lnTo>
                    <a:lnTo>
                      <a:pt x="574" y="466"/>
                    </a:lnTo>
                    <a:lnTo>
                      <a:pt x="562" y="464"/>
                    </a:lnTo>
                    <a:lnTo>
                      <a:pt x="521" y="439"/>
                    </a:lnTo>
                    <a:lnTo>
                      <a:pt x="482" y="400"/>
                    </a:lnTo>
                    <a:lnTo>
                      <a:pt x="463" y="346"/>
                    </a:lnTo>
                    <a:lnTo>
                      <a:pt x="437" y="309"/>
                    </a:lnTo>
                    <a:lnTo>
                      <a:pt x="387" y="275"/>
                    </a:lnTo>
                    <a:lnTo>
                      <a:pt x="362" y="229"/>
                    </a:lnTo>
                    <a:lnTo>
                      <a:pt x="372" y="198"/>
                    </a:lnTo>
                    <a:lnTo>
                      <a:pt x="370" y="182"/>
                    </a:lnTo>
                    <a:lnTo>
                      <a:pt x="365" y="163"/>
                    </a:lnTo>
                    <a:lnTo>
                      <a:pt x="365" y="143"/>
                    </a:lnTo>
                    <a:lnTo>
                      <a:pt x="372" y="134"/>
                    </a:lnTo>
                    <a:lnTo>
                      <a:pt x="372" y="143"/>
                    </a:lnTo>
                    <a:lnTo>
                      <a:pt x="394" y="133"/>
                    </a:lnTo>
                    <a:lnTo>
                      <a:pt x="414" y="117"/>
                    </a:lnTo>
                    <a:lnTo>
                      <a:pt x="435" y="118"/>
                    </a:lnTo>
                    <a:lnTo>
                      <a:pt x="450" y="113"/>
                    </a:lnTo>
                    <a:lnTo>
                      <a:pt x="457" y="129"/>
                    </a:lnTo>
                    <a:lnTo>
                      <a:pt x="468" y="123"/>
                    </a:lnTo>
                    <a:lnTo>
                      <a:pt x="448" y="100"/>
                    </a:lnTo>
                    <a:lnTo>
                      <a:pt x="453" y="79"/>
                    </a:lnTo>
                    <a:lnTo>
                      <a:pt x="439" y="70"/>
                    </a:lnTo>
                    <a:lnTo>
                      <a:pt x="456" y="43"/>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90" name="Freeform 567"/>
              <p:cNvSpPr>
                <a:spLocks/>
              </p:cNvSpPr>
              <p:nvPr/>
            </p:nvSpPr>
            <p:spPr bwMode="auto">
              <a:xfrm>
                <a:off x="2273" y="2864"/>
                <a:ext cx="797" cy="833"/>
              </a:xfrm>
              <a:custGeom>
                <a:avLst/>
                <a:gdLst>
                  <a:gd name="T0" fmla="*/ 425 w 797"/>
                  <a:gd name="T1" fmla="*/ 41 h 833"/>
                  <a:gd name="T2" fmla="*/ 371 w 797"/>
                  <a:gd name="T3" fmla="*/ 25 h 833"/>
                  <a:gd name="T4" fmla="*/ 334 w 797"/>
                  <a:gd name="T5" fmla="*/ 0 h 833"/>
                  <a:gd name="T6" fmla="*/ 281 w 797"/>
                  <a:gd name="T7" fmla="*/ 20 h 833"/>
                  <a:gd name="T8" fmla="*/ 235 w 797"/>
                  <a:gd name="T9" fmla="*/ 36 h 833"/>
                  <a:gd name="T10" fmla="*/ 219 w 797"/>
                  <a:gd name="T11" fmla="*/ 61 h 833"/>
                  <a:gd name="T12" fmla="*/ 174 w 797"/>
                  <a:gd name="T13" fmla="*/ 54 h 833"/>
                  <a:gd name="T14" fmla="*/ 144 w 797"/>
                  <a:gd name="T15" fmla="*/ 88 h 833"/>
                  <a:gd name="T16" fmla="*/ 143 w 797"/>
                  <a:gd name="T17" fmla="*/ 67 h 833"/>
                  <a:gd name="T18" fmla="*/ 120 w 797"/>
                  <a:gd name="T19" fmla="*/ 50 h 833"/>
                  <a:gd name="T20" fmla="*/ 79 w 797"/>
                  <a:gd name="T21" fmla="*/ 88 h 833"/>
                  <a:gd name="T22" fmla="*/ 27 w 797"/>
                  <a:gd name="T23" fmla="*/ 83 h 833"/>
                  <a:gd name="T24" fmla="*/ 18 w 797"/>
                  <a:gd name="T25" fmla="*/ 148 h 833"/>
                  <a:gd name="T26" fmla="*/ 10 w 797"/>
                  <a:gd name="T27" fmla="*/ 200 h 833"/>
                  <a:gd name="T28" fmla="*/ 46 w 797"/>
                  <a:gd name="T29" fmla="*/ 250 h 833"/>
                  <a:gd name="T30" fmla="*/ 44 w 797"/>
                  <a:gd name="T31" fmla="*/ 282 h 833"/>
                  <a:gd name="T32" fmla="*/ 122 w 797"/>
                  <a:gd name="T33" fmla="*/ 230 h 833"/>
                  <a:gd name="T34" fmla="*/ 184 w 797"/>
                  <a:gd name="T35" fmla="*/ 254 h 833"/>
                  <a:gd name="T36" fmla="*/ 228 w 797"/>
                  <a:gd name="T37" fmla="*/ 309 h 833"/>
                  <a:gd name="T38" fmla="*/ 257 w 797"/>
                  <a:gd name="T39" fmla="*/ 382 h 833"/>
                  <a:gd name="T40" fmla="*/ 291 w 797"/>
                  <a:gd name="T41" fmla="*/ 420 h 833"/>
                  <a:gd name="T42" fmla="*/ 349 w 797"/>
                  <a:gd name="T43" fmla="*/ 466 h 833"/>
                  <a:gd name="T44" fmla="*/ 416 w 797"/>
                  <a:gd name="T45" fmla="*/ 532 h 833"/>
                  <a:gd name="T46" fmla="*/ 448 w 797"/>
                  <a:gd name="T47" fmla="*/ 532 h 833"/>
                  <a:gd name="T48" fmla="*/ 495 w 797"/>
                  <a:gd name="T49" fmla="*/ 567 h 833"/>
                  <a:gd name="T50" fmla="*/ 515 w 797"/>
                  <a:gd name="T51" fmla="*/ 586 h 833"/>
                  <a:gd name="T52" fmla="*/ 548 w 797"/>
                  <a:gd name="T53" fmla="*/ 616 h 833"/>
                  <a:gd name="T54" fmla="*/ 596 w 797"/>
                  <a:gd name="T55" fmla="*/ 633 h 833"/>
                  <a:gd name="T56" fmla="*/ 629 w 797"/>
                  <a:gd name="T57" fmla="*/ 698 h 833"/>
                  <a:gd name="T58" fmla="*/ 625 w 797"/>
                  <a:gd name="T59" fmla="*/ 779 h 833"/>
                  <a:gd name="T60" fmla="*/ 625 w 797"/>
                  <a:gd name="T61" fmla="*/ 833 h 833"/>
                  <a:gd name="T62" fmla="*/ 674 w 797"/>
                  <a:gd name="T63" fmla="*/ 782 h 833"/>
                  <a:gd name="T64" fmla="*/ 715 w 797"/>
                  <a:gd name="T65" fmla="*/ 727 h 833"/>
                  <a:gd name="T66" fmla="*/ 662 w 797"/>
                  <a:gd name="T67" fmla="*/ 657 h 833"/>
                  <a:gd name="T68" fmla="*/ 710 w 797"/>
                  <a:gd name="T69" fmla="*/ 592 h 833"/>
                  <a:gd name="T70" fmla="*/ 760 w 797"/>
                  <a:gd name="T71" fmla="*/ 609 h 833"/>
                  <a:gd name="T72" fmla="*/ 797 w 797"/>
                  <a:gd name="T73" fmla="*/ 634 h 833"/>
                  <a:gd name="T74" fmla="*/ 742 w 797"/>
                  <a:gd name="T75" fmla="*/ 562 h 833"/>
                  <a:gd name="T76" fmla="*/ 625 w 797"/>
                  <a:gd name="T77" fmla="*/ 509 h 833"/>
                  <a:gd name="T78" fmla="*/ 614 w 797"/>
                  <a:gd name="T79" fmla="*/ 461 h 833"/>
                  <a:gd name="T80" fmla="*/ 562 w 797"/>
                  <a:gd name="T81" fmla="*/ 464 h 833"/>
                  <a:gd name="T82" fmla="*/ 482 w 797"/>
                  <a:gd name="T83" fmla="*/ 400 h 833"/>
                  <a:gd name="T84" fmla="*/ 437 w 797"/>
                  <a:gd name="T85" fmla="*/ 309 h 833"/>
                  <a:gd name="T86" fmla="*/ 362 w 797"/>
                  <a:gd name="T87" fmla="*/ 229 h 833"/>
                  <a:gd name="T88" fmla="*/ 370 w 797"/>
                  <a:gd name="T89" fmla="*/ 182 h 833"/>
                  <a:gd name="T90" fmla="*/ 365 w 797"/>
                  <a:gd name="T91" fmla="*/ 143 h 833"/>
                  <a:gd name="T92" fmla="*/ 372 w 797"/>
                  <a:gd name="T93" fmla="*/ 143 h 833"/>
                  <a:gd name="T94" fmla="*/ 414 w 797"/>
                  <a:gd name="T95" fmla="*/ 117 h 833"/>
                  <a:gd name="T96" fmla="*/ 450 w 797"/>
                  <a:gd name="T97" fmla="*/ 113 h 833"/>
                  <a:gd name="T98" fmla="*/ 468 w 797"/>
                  <a:gd name="T99" fmla="*/ 123 h 833"/>
                  <a:gd name="T100" fmla="*/ 453 w 797"/>
                  <a:gd name="T101" fmla="*/ 79 h 833"/>
                  <a:gd name="T102" fmla="*/ 456 w 797"/>
                  <a:gd name="T103" fmla="*/ 43 h 83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797"/>
                  <a:gd name="T157" fmla="*/ 0 h 833"/>
                  <a:gd name="T158" fmla="*/ 797 w 797"/>
                  <a:gd name="T159" fmla="*/ 833 h 83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797" h="833">
                    <a:moveTo>
                      <a:pt x="456" y="43"/>
                    </a:moveTo>
                    <a:lnTo>
                      <a:pt x="425" y="41"/>
                    </a:lnTo>
                    <a:lnTo>
                      <a:pt x="407" y="36"/>
                    </a:lnTo>
                    <a:lnTo>
                      <a:pt x="371" y="25"/>
                    </a:lnTo>
                    <a:lnTo>
                      <a:pt x="355" y="0"/>
                    </a:lnTo>
                    <a:lnTo>
                      <a:pt x="334" y="0"/>
                    </a:lnTo>
                    <a:lnTo>
                      <a:pt x="311" y="0"/>
                    </a:lnTo>
                    <a:lnTo>
                      <a:pt x="281" y="20"/>
                    </a:lnTo>
                    <a:lnTo>
                      <a:pt x="251" y="9"/>
                    </a:lnTo>
                    <a:lnTo>
                      <a:pt x="235" y="36"/>
                    </a:lnTo>
                    <a:lnTo>
                      <a:pt x="226" y="50"/>
                    </a:lnTo>
                    <a:lnTo>
                      <a:pt x="219" y="61"/>
                    </a:lnTo>
                    <a:lnTo>
                      <a:pt x="186" y="50"/>
                    </a:lnTo>
                    <a:lnTo>
                      <a:pt x="174" y="54"/>
                    </a:lnTo>
                    <a:lnTo>
                      <a:pt x="159" y="95"/>
                    </a:lnTo>
                    <a:lnTo>
                      <a:pt x="144" y="88"/>
                    </a:lnTo>
                    <a:lnTo>
                      <a:pt x="138" y="79"/>
                    </a:lnTo>
                    <a:lnTo>
                      <a:pt x="143" y="67"/>
                    </a:lnTo>
                    <a:lnTo>
                      <a:pt x="136" y="75"/>
                    </a:lnTo>
                    <a:lnTo>
                      <a:pt x="120" y="50"/>
                    </a:lnTo>
                    <a:lnTo>
                      <a:pt x="104" y="54"/>
                    </a:lnTo>
                    <a:lnTo>
                      <a:pt x="79" y="88"/>
                    </a:lnTo>
                    <a:lnTo>
                      <a:pt x="42" y="86"/>
                    </a:lnTo>
                    <a:lnTo>
                      <a:pt x="27" y="83"/>
                    </a:lnTo>
                    <a:lnTo>
                      <a:pt x="21" y="111"/>
                    </a:lnTo>
                    <a:lnTo>
                      <a:pt x="18" y="148"/>
                    </a:lnTo>
                    <a:lnTo>
                      <a:pt x="0" y="168"/>
                    </a:lnTo>
                    <a:lnTo>
                      <a:pt x="10" y="200"/>
                    </a:lnTo>
                    <a:lnTo>
                      <a:pt x="13" y="239"/>
                    </a:lnTo>
                    <a:lnTo>
                      <a:pt x="46" y="250"/>
                    </a:lnTo>
                    <a:lnTo>
                      <a:pt x="55" y="259"/>
                    </a:lnTo>
                    <a:lnTo>
                      <a:pt x="44" y="282"/>
                    </a:lnTo>
                    <a:lnTo>
                      <a:pt x="83" y="271"/>
                    </a:lnTo>
                    <a:lnTo>
                      <a:pt x="122" y="230"/>
                    </a:lnTo>
                    <a:lnTo>
                      <a:pt x="145" y="233"/>
                    </a:lnTo>
                    <a:lnTo>
                      <a:pt x="184" y="254"/>
                    </a:lnTo>
                    <a:lnTo>
                      <a:pt x="214" y="268"/>
                    </a:lnTo>
                    <a:lnTo>
                      <a:pt x="228" y="309"/>
                    </a:lnTo>
                    <a:lnTo>
                      <a:pt x="242" y="363"/>
                    </a:lnTo>
                    <a:lnTo>
                      <a:pt x="257" y="382"/>
                    </a:lnTo>
                    <a:lnTo>
                      <a:pt x="285" y="408"/>
                    </a:lnTo>
                    <a:lnTo>
                      <a:pt x="291" y="420"/>
                    </a:lnTo>
                    <a:lnTo>
                      <a:pt x="311" y="427"/>
                    </a:lnTo>
                    <a:lnTo>
                      <a:pt x="349" y="466"/>
                    </a:lnTo>
                    <a:lnTo>
                      <a:pt x="381" y="507"/>
                    </a:lnTo>
                    <a:lnTo>
                      <a:pt x="416" y="532"/>
                    </a:lnTo>
                    <a:lnTo>
                      <a:pt x="432" y="524"/>
                    </a:lnTo>
                    <a:lnTo>
                      <a:pt x="448" y="532"/>
                    </a:lnTo>
                    <a:lnTo>
                      <a:pt x="475" y="549"/>
                    </a:lnTo>
                    <a:lnTo>
                      <a:pt x="495" y="567"/>
                    </a:lnTo>
                    <a:lnTo>
                      <a:pt x="513" y="575"/>
                    </a:lnTo>
                    <a:lnTo>
                      <a:pt x="515" y="586"/>
                    </a:lnTo>
                    <a:lnTo>
                      <a:pt x="537" y="582"/>
                    </a:lnTo>
                    <a:lnTo>
                      <a:pt x="548" y="616"/>
                    </a:lnTo>
                    <a:lnTo>
                      <a:pt x="573" y="639"/>
                    </a:lnTo>
                    <a:lnTo>
                      <a:pt x="596" y="633"/>
                    </a:lnTo>
                    <a:lnTo>
                      <a:pt x="607" y="646"/>
                    </a:lnTo>
                    <a:lnTo>
                      <a:pt x="629" y="698"/>
                    </a:lnTo>
                    <a:lnTo>
                      <a:pt x="644" y="752"/>
                    </a:lnTo>
                    <a:lnTo>
                      <a:pt x="625" y="779"/>
                    </a:lnTo>
                    <a:lnTo>
                      <a:pt x="607" y="816"/>
                    </a:lnTo>
                    <a:lnTo>
                      <a:pt x="625" y="833"/>
                    </a:lnTo>
                    <a:lnTo>
                      <a:pt x="643" y="823"/>
                    </a:lnTo>
                    <a:lnTo>
                      <a:pt x="674" y="782"/>
                    </a:lnTo>
                    <a:lnTo>
                      <a:pt x="692" y="737"/>
                    </a:lnTo>
                    <a:lnTo>
                      <a:pt x="715" y="727"/>
                    </a:lnTo>
                    <a:lnTo>
                      <a:pt x="704" y="687"/>
                    </a:lnTo>
                    <a:lnTo>
                      <a:pt x="662" y="657"/>
                    </a:lnTo>
                    <a:lnTo>
                      <a:pt x="681" y="608"/>
                    </a:lnTo>
                    <a:lnTo>
                      <a:pt x="710" y="592"/>
                    </a:lnTo>
                    <a:lnTo>
                      <a:pt x="742" y="605"/>
                    </a:lnTo>
                    <a:lnTo>
                      <a:pt x="760" y="609"/>
                    </a:lnTo>
                    <a:lnTo>
                      <a:pt x="791" y="648"/>
                    </a:lnTo>
                    <a:lnTo>
                      <a:pt x="797" y="634"/>
                    </a:lnTo>
                    <a:lnTo>
                      <a:pt x="787" y="593"/>
                    </a:lnTo>
                    <a:lnTo>
                      <a:pt x="742" y="562"/>
                    </a:lnTo>
                    <a:lnTo>
                      <a:pt x="688" y="534"/>
                    </a:lnTo>
                    <a:lnTo>
                      <a:pt x="625" y="509"/>
                    </a:lnTo>
                    <a:lnTo>
                      <a:pt x="623" y="482"/>
                    </a:lnTo>
                    <a:lnTo>
                      <a:pt x="614" y="461"/>
                    </a:lnTo>
                    <a:lnTo>
                      <a:pt x="574" y="466"/>
                    </a:lnTo>
                    <a:lnTo>
                      <a:pt x="562" y="464"/>
                    </a:lnTo>
                    <a:lnTo>
                      <a:pt x="521" y="439"/>
                    </a:lnTo>
                    <a:lnTo>
                      <a:pt x="482" y="400"/>
                    </a:lnTo>
                    <a:lnTo>
                      <a:pt x="463" y="346"/>
                    </a:lnTo>
                    <a:lnTo>
                      <a:pt x="437" y="309"/>
                    </a:lnTo>
                    <a:lnTo>
                      <a:pt x="387" y="275"/>
                    </a:lnTo>
                    <a:lnTo>
                      <a:pt x="362" y="229"/>
                    </a:lnTo>
                    <a:lnTo>
                      <a:pt x="372" y="198"/>
                    </a:lnTo>
                    <a:lnTo>
                      <a:pt x="370" y="182"/>
                    </a:lnTo>
                    <a:lnTo>
                      <a:pt x="365" y="163"/>
                    </a:lnTo>
                    <a:lnTo>
                      <a:pt x="365" y="143"/>
                    </a:lnTo>
                    <a:lnTo>
                      <a:pt x="372" y="134"/>
                    </a:lnTo>
                    <a:lnTo>
                      <a:pt x="372" y="143"/>
                    </a:lnTo>
                    <a:lnTo>
                      <a:pt x="394" y="133"/>
                    </a:lnTo>
                    <a:lnTo>
                      <a:pt x="414" y="117"/>
                    </a:lnTo>
                    <a:lnTo>
                      <a:pt x="435" y="118"/>
                    </a:lnTo>
                    <a:lnTo>
                      <a:pt x="450" y="113"/>
                    </a:lnTo>
                    <a:lnTo>
                      <a:pt x="457" y="129"/>
                    </a:lnTo>
                    <a:lnTo>
                      <a:pt x="468" y="123"/>
                    </a:lnTo>
                    <a:lnTo>
                      <a:pt x="448" y="100"/>
                    </a:lnTo>
                    <a:lnTo>
                      <a:pt x="453" y="79"/>
                    </a:lnTo>
                    <a:lnTo>
                      <a:pt x="439" y="70"/>
                    </a:lnTo>
                    <a:lnTo>
                      <a:pt x="456" y="43"/>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51" name="Group 355"/>
            <p:cNvGrpSpPr>
              <a:grpSpLocks/>
            </p:cNvGrpSpPr>
            <p:nvPr/>
          </p:nvGrpSpPr>
          <p:grpSpPr bwMode="auto">
            <a:xfrm>
              <a:off x="4660722" y="1621799"/>
              <a:ext cx="824546" cy="1927456"/>
              <a:chOff x="2595" y="792"/>
              <a:chExt cx="528" cy="1306"/>
            </a:xfrm>
          </p:grpSpPr>
          <p:sp>
            <p:nvSpPr>
              <p:cNvPr id="429" name="Freeform 356"/>
              <p:cNvSpPr>
                <a:spLocks/>
              </p:cNvSpPr>
              <p:nvPr/>
            </p:nvSpPr>
            <p:spPr bwMode="auto">
              <a:xfrm>
                <a:off x="2595" y="792"/>
                <a:ext cx="528" cy="1306"/>
              </a:xfrm>
              <a:custGeom>
                <a:avLst/>
                <a:gdLst>
                  <a:gd name="T0" fmla="*/ 278 w 528"/>
                  <a:gd name="T1" fmla="*/ 773 h 1306"/>
                  <a:gd name="T2" fmla="*/ 276 w 528"/>
                  <a:gd name="T3" fmla="*/ 712 h 1306"/>
                  <a:gd name="T4" fmla="*/ 290 w 528"/>
                  <a:gd name="T5" fmla="*/ 659 h 1306"/>
                  <a:gd name="T6" fmla="*/ 297 w 528"/>
                  <a:gd name="T7" fmla="*/ 596 h 1306"/>
                  <a:gd name="T8" fmla="*/ 316 w 528"/>
                  <a:gd name="T9" fmla="*/ 596 h 1306"/>
                  <a:gd name="T10" fmla="*/ 328 w 528"/>
                  <a:gd name="T11" fmla="*/ 575 h 1306"/>
                  <a:gd name="T12" fmla="*/ 350 w 528"/>
                  <a:gd name="T13" fmla="*/ 559 h 1306"/>
                  <a:gd name="T14" fmla="*/ 377 w 528"/>
                  <a:gd name="T15" fmla="*/ 530 h 1306"/>
                  <a:gd name="T16" fmla="*/ 414 w 528"/>
                  <a:gd name="T17" fmla="*/ 496 h 1306"/>
                  <a:gd name="T18" fmla="*/ 426 w 528"/>
                  <a:gd name="T19" fmla="*/ 418 h 1306"/>
                  <a:gd name="T20" fmla="*/ 422 w 528"/>
                  <a:gd name="T21" fmla="*/ 357 h 1306"/>
                  <a:gd name="T22" fmla="*/ 444 w 528"/>
                  <a:gd name="T23" fmla="*/ 337 h 1306"/>
                  <a:gd name="T24" fmla="*/ 465 w 528"/>
                  <a:gd name="T25" fmla="*/ 305 h 1306"/>
                  <a:gd name="T26" fmla="*/ 490 w 528"/>
                  <a:gd name="T27" fmla="*/ 298 h 1306"/>
                  <a:gd name="T28" fmla="*/ 528 w 528"/>
                  <a:gd name="T29" fmla="*/ 298 h 1306"/>
                  <a:gd name="T30" fmla="*/ 491 w 528"/>
                  <a:gd name="T31" fmla="*/ 146 h 1306"/>
                  <a:gd name="T32" fmla="*/ 422 w 528"/>
                  <a:gd name="T33" fmla="*/ 50 h 1306"/>
                  <a:gd name="T34" fmla="*/ 350 w 528"/>
                  <a:gd name="T35" fmla="*/ 23 h 1306"/>
                  <a:gd name="T36" fmla="*/ 283 w 528"/>
                  <a:gd name="T37" fmla="*/ 53 h 1306"/>
                  <a:gd name="T38" fmla="*/ 220 w 528"/>
                  <a:gd name="T39" fmla="*/ 148 h 1306"/>
                  <a:gd name="T40" fmla="*/ 182 w 528"/>
                  <a:gd name="T41" fmla="*/ 284 h 1306"/>
                  <a:gd name="T42" fmla="*/ 131 w 528"/>
                  <a:gd name="T43" fmla="*/ 414 h 1306"/>
                  <a:gd name="T44" fmla="*/ 103 w 528"/>
                  <a:gd name="T45" fmla="*/ 493 h 1306"/>
                  <a:gd name="T46" fmla="*/ 48 w 528"/>
                  <a:gd name="T47" fmla="*/ 630 h 1306"/>
                  <a:gd name="T48" fmla="*/ 74 w 528"/>
                  <a:gd name="T49" fmla="*/ 774 h 1306"/>
                  <a:gd name="T50" fmla="*/ 49 w 528"/>
                  <a:gd name="T51" fmla="*/ 886 h 1306"/>
                  <a:gd name="T52" fmla="*/ 14 w 528"/>
                  <a:gd name="T53" fmla="*/ 971 h 1306"/>
                  <a:gd name="T54" fmla="*/ 12 w 528"/>
                  <a:gd name="T55" fmla="*/ 1021 h 1306"/>
                  <a:gd name="T56" fmla="*/ 15 w 528"/>
                  <a:gd name="T57" fmla="*/ 1039 h 1306"/>
                  <a:gd name="T58" fmla="*/ 24 w 528"/>
                  <a:gd name="T59" fmla="*/ 1089 h 1306"/>
                  <a:gd name="T60" fmla="*/ 63 w 528"/>
                  <a:gd name="T61" fmla="*/ 1165 h 1306"/>
                  <a:gd name="T62" fmla="*/ 76 w 528"/>
                  <a:gd name="T63" fmla="*/ 1227 h 1306"/>
                  <a:gd name="T64" fmla="*/ 88 w 528"/>
                  <a:gd name="T65" fmla="*/ 1302 h 1306"/>
                  <a:gd name="T66" fmla="*/ 151 w 528"/>
                  <a:gd name="T67" fmla="*/ 1304 h 1306"/>
                  <a:gd name="T68" fmla="*/ 177 w 528"/>
                  <a:gd name="T69" fmla="*/ 1231 h 1306"/>
                  <a:gd name="T70" fmla="*/ 230 w 528"/>
                  <a:gd name="T71" fmla="*/ 1231 h 1306"/>
                  <a:gd name="T72" fmla="*/ 267 w 528"/>
                  <a:gd name="T73" fmla="*/ 1140 h 1306"/>
                  <a:gd name="T74" fmla="*/ 274 w 528"/>
                  <a:gd name="T75" fmla="*/ 1086 h 1306"/>
                  <a:gd name="T76" fmla="*/ 269 w 528"/>
                  <a:gd name="T77" fmla="*/ 1065 h 1306"/>
                  <a:gd name="T78" fmla="*/ 270 w 528"/>
                  <a:gd name="T79" fmla="*/ 1033 h 1306"/>
                  <a:gd name="T80" fmla="*/ 274 w 528"/>
                  <a:gd name="T81" fmla="*/ 1006 h 1306"/>
                  <a:gd name="T82" fmla="*/ 285 w 528"/>
                  <a:gd name="T83" fmla="*/ 995 h 1306"/>
                  <a:gd name="T84" fmla="*/ 310 w 528"/>
                  <a:gd name="T85" fmla="*/ 970 h 1306"/>
                  <a:gd name="T86" fmla="*/ 330 w 528"/>
                  <a:gd name="T87" fmla="*/ 959 h 1306"/>
                  <a:gd name="T88" fmla="*/ 332 w 528"/>
                  <a:gd name="T89" fmla="*/ 924 h 1306"/>
                  <a:gd name="T90" fmla="*/ 374 w 528"/>
                  <a:gd name="T91" fmla="*/ 892 h 1306"/>
                  <a:gd name="T92" fmla="*/ 364 w 528"/>
                  <a:gd name="T93" fmla="*/ 865 h 1306"/>
                  <a:gd name="T94" fmla="*/ 341 w 528"/>
                  <a:gd name="T95" fmla="*/ 837 h 1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306"/>
                  <a:gd name="T146" fmla="*/ 528 w 528"/>
                  <a:gd name="T147" fmla="*/ 1306 h 1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306">
                    <a:moveTo>
                      <a:pt x="282" y="808"/>
                    </a:moveTo>
                    <a:lnTo>
                      <a:pt x="279" y="787"/>
                    </a:lnTo>
                    <a:lnTo>
                      <a:pt x="278" y="773"/>
                    </a:lnTo>
                    <a:lnTo>
                      <a:pt x="274" y="741"/>
                    </a:lnTo>
                    <a:lnTo>
                      <a:pt x="278" y="721"/>
                    </a:lnTo>
                    <a:lnTo>
                      <a:pt x="276" y="712"/>
                    </a:lnTo>
                    <a:lnTo>
                      <a:pt x="288" y="718"/>
                    </a:lnTo>
                    <a:lnTo>
                      <a:pt x="283" y="702"/>
                    </a:lnTo>
                    <a:lnTo>
                      <a:pt x="290" y="659"/>
                    </a:lnTo>
                    <a:lnTo>
                      <a:pt x="287" y="637"/>
                    </a:lnTo>
                    <a:lnTo>
                      <a:pt x="303" y="632"/>
                    </a:lnTo>
                    <a:lnTo>
                      <a:pt x="297" y="596"/>
                    </a:lnTo>
                    <a:lnTo>
                      <a:pt x="297" y="590"/>
                    </a:lnTo>
                    <a:lnTo>
                      <a:pt x="306" y="606"/>
                    </a:lnTo>
                    <a:lnTo>
                      <a:pt x="316" y="596"/>
                    </a:lnTo>
                    <a:lnTo>
                      <a:pt x="326" y="590"/>
                    </a:lnTo>
                    <a:lnTo>
                      <a:pt x="318" y="584"/>
                    </a:lnTo>
                    <a:lnTo>
                      <a:pt x="328" y="575"/>
                    </a:lnTo>
                    <a:lnTo>
                      <a:pt x="335" y="564"/>
                    </a:lnTo>
                    <a:lnTo>
                      <a:pt x="332" y="559"/>
                    </a:lnTo>
                    <a:lnTo>
                      <a:pt x="350" y="559"/>
                    </a:lnTo>
                    <a:lnTo>
                      <a:pt x="357" y="540"/>
                    </a:lnTo>
                    <a:lnTo>
                      <a:pt x="370" y="534"/>
                    </a:lnTo>
                    <a:lnTo>
                      <a:pt x="377" y="530"/>
                    </a:lnTo>
                    <a:lnTo>
                      <a:pt x="397" y="518"/>
                    </a:lnTo>
                    <a:lnTo>
                      <a:pt x="402" y="509"/>
                    </a:lnTo>
                    <a:lnTo>
                      <a:pt x="414" y="496"/>
                    </a:lnTo>
                    <a:lnTo>
                      <a:pt x="428" y="461"/>
                    </a:lnTo>
                    <a:lnTo>
                      <a:pt x="438" y="432"/>
                    </a:lnTo>
                    <a:lnTo>
                      <a:pt x="426" y="418"/>
                    </a:lnTo>
                    <a:lnTo>
                      <a:pt x="416" y="405"/>
                    </a:lnTo>
                    <a:lnTo>
                      <a:pt x="429" y="386"/>
                    </a:lnTo>
                    <a:lnTo>
                      <a:pt x="422" y="357"/>
                    </a:lnTo>
                    <a:lnTo>
                      <a:pt x="436" y="357"/>
                    </a:lnTo>
                    <a:lnTo>
                      <a:pt x="441" y="348"/>
                    </a:lnTo>
                    <a:lnTo>
                      <a:pt x="444" y="337"/>
                    </a:lnTo>
                    <a:lnTo>
                      <a:pt x="453" y="328"/>
                    </a:lnTo>
                    <a:lnTo>
                      <a:pt x="456" y="318"/>
                    </a:lnTo>
                    <a:lnTo>
                      <a:pt x="465" y="305"/>
                    </a:lnTo>
                    <a:lnTo>
                      <a:pt x="469" y="294"/>
                    </a:lnTo>
                    <a:lnTo>
                      <a:pt x="484" y="307"/>
                    </a:lnTo>
                    <a:lnTo>
                      <a:pt x="490" y="298"/>
                    </a:lnTo>
                    <a:lnTo>
                      <a:pt x="508" y="300"/>
                    </a:lnTo>
                    <a:lnTo>
                      <a:pt x="521" y="298"/>
                    </a:lnTo>
                    <a:lnTo>
                      <a:pt x="528" y="298"/>
                    </a:lnTo>
                    <a:lnTo>
                      <a:pt x="502" y="246"/>
                    </a:lnTo>
                    <a:lnTo>
                      <a:pt x="502" y="191"/>
                    </a:lnTo>
                    <a:lnTo>
                      <a:pt x="491" y="146"/>
                    </a:lnTo>
                    <a:lnTo>
                      <a:pt x="475" y="107"/>
                    </a:lnTo>
                    <a:lnTo>
                      <a:pt x="458" y="72"/>
                    </a:lnTo>
                    <a:lnTo>
                      <a:pt x="422" y="50"/>
                    </a:lnTo>
                    <a:lnTo>
                      <a:pt x="383" y="22"/>
                    </a:lnTo>
                    <a:lnTo>
                      <a:pt x="355" y="0"/>
                    </a:lnTo>
                    <a:lnTo>
                      <a:pt x="350" y="23"/>
                    </a:lnTo>
                    <a:lnTo>
                      <a:pt x="346" y="62"/>
                    </a:lnTo>
                    <a:lnTo>
                      <a:pt x="307" y="59"/>
                    </a:lnTo>
                    <a:lnTo>
                      <a:pt x="283" y="53"/>
                    </a:lnTo>
                    <a:lnTo>
                      <a:pt x="272" y="102"/>
                    </a:lnTo>
                    <a:lnTo>
                      <a:pt x="252" y="103"/>
                    </a:lnTo>
                    <a:lnTo>
                      <a:pt x="220" y="148"/>
                    </a:lnTo>
                    <a:lnTo>
                      <a:pt x="214" y="187"/>
                    </a:lnTo>
                    <a:lnTo>
                      <a:pt x="195" y="241"/>
                    </a:lnTo>
                    <a:lnTo>
                      <a:pt x="182" y="284"/>
                    </a:lnTo>
                    <a:lnTo>
                      <a:pt x="147" y="296"/>
                    </a:lnTo>
                    <a:lnTo>
                      <a:pt x="148" y="357"/>
                    </a:lnTo>
                    <a:lnTo>
                      <a:pt x="131" y="414"/>
                    </a:lnTo>
                    <a:lnTo>
                      <a:pt x="122" y="450"/>
                    </a:lnTo>
                    <a:lnTo>
                      <a:pt x="132" y="489"/>
                    </a:lnTo>
                    <a:lnTo>
                      <a:pt x="103" y="493"/>
                    </a:lnTo>
                    <a:lnTo>
                      <a:pt x="58" y="530"/>
                    </a:lnTo>
                    <a:lnTo>
                      <a:pt x="46" y="575"/>
                    </a:lnTo>
                    <a:lnTo>
                      <a:pt x="48" y="630"/>
                    </a:lnTo>
                    <a:lnTo>
                      <a:pt x="54" y="689"/>
                    </a:lnTo>
                    <a:lnTo>
                      <a:pt x="68" y="730"/>
                    </a:lnTo>
                    <a:lnTo>
                      <a:pt x="74" y="774"/>
                    </a:lnTo>
                    <a:lnTo>
                      <a:pt x="58" y="799"/>
                    </a:lnTo>
                    <a:lnTo>
                      <a:pt x="64" y="850"/>
                    </a:lnTo>
                    <a:lnTo>
                      <a:pt x="49" y="886"/>
                    </a:lnTo>
                    <a:lnTo>
                      <a:pt x="28" y="909"/>
                    </a:lnTo>
                    <a:lnTo>
                      <a:pt x="25" y="967"/>
                    </a:lnTo>
                    <a:lnTo>
                      <a:pt x="14" y="971"/>
                    </a:lnTo>
                    <a:lnTo>
                      <a:pt x="0" y="975"/>
                    </a:lnTo>
                    <a:lnTo>
                      <a:pt x="3" y="1014"/>
                    </a:lnTo>
                    <a:lnTo>
                      <a:pt x="12" y="1021"/>
                    </a:lnTo>
                    <a:lnTo>
                      <a:pt x="12" y="1033"/>
                    </a:lnTo>
                    <a:lnTo>
                      <a:pt x="18" y="1020"/>
                    </a:lnTo>
                    <a:lnTo>
                      <a:pt x="15" y="1039"/>
                    </a:lnTo>
                    <a:lnTo>
                      <a:pt x="34" y="1030"/>
                    </a:lnTo>
                    <a:lnTo>
                      <a:pt x="31" y="1045"/>
                    </a:lnTo>
                    <a:lnTo>
                      <a:pt x="24" y="1089"/>
                    </a:lnTo>
                    <a:lnTo>
                      <a:pt x="36" y="1118"/>
                    </a:lnTo>
                    <a:lnTo>
                      <a:pt x="43" y="1131"/>
                    </a:lnTo>
                    <a:lnTo>
                      <a:pt x="63" y="1165"/>
                    </a:lnTo>
                    <a:lnTo>
                      <a:pt x="81" y="1183"/>
                    </a:lnTo>
                    <a:lnTo>
                      <a:pt x="83" y="1204"/>
                    </a:lnTo>
                    <a:lnTo>
                      <a:pt x="76" y="1227"/>
                    </a:lnTo>
                    <a:lnTo>
                      <a:pt x="68" y="1238"/>
                    </a:lnTo>
                    <a:lnTo>
                      <a:pt x="86" y="1283"/>
                    </a:lnTo>
                    <a:lnTo>
                      <a:pt x="88" y="1302"/>
                    </a:lnTo>
                    <a:lnTo>
                      <a:pt x="103" y="1306"/>
                    </a:lnTo>
                    <a:lnTo>
                      <a:pt x="121" y="1302"/>
                    </a:lnTo>
                    <a:lnTo>
                      <a:pt x="151" y="1304"/>
                    </a:lnTo>
                    <a:lnTo>
                      <a:pt x="150" y="1272"/>
                    </a:lnTo>
                    <a:lnTo>
                      <a:pt x="171" y="1245"/>
                    </a:lnTo>
                    <a:lnTo>
                      <a:pt x="177" y="1231"/>
                    </a:lnTo>
                    <a:lnTo>
                      <a:pt x="195" y="1229"/>
                    </a:lnTo>
                    <a:lnTo>
                      <a:pt x="217" y="1230"/>
                    </a:lnTo>
                    <a:lnTo>
                      <a:pt x="230" y="1231"/>
                    </a:lnTo>
                    <a:lnTo>
                      <a:pt x="242" y="1226"/>
                    </a:lnTo>
                    <a:lnTo>
                      <a:pt x="260" y="1172"/>
                    </a:lnTo>
                    <a:lnTo>
                      <a:pt x="267" y="1140"/>
                    </a:lnTo>
                    <a:lnTo>
                      <a:pt x="265" y="1122"/>
                    </a:lnTo>
                    <a:lnTo>
                      <a:pt x="267" y="1096"/>
                    </a:lnTo>
                    <a:lnTo>
                      <a:pt x="274" y="1086"/>
                    </a:lnTo>
                    <a:lnTo>
                      <a:pt x="258" y="1070"/>
                    </a:lnTo>
                    <a:lnTo>
                      <a:pt x="263" y="1067"/>
                    </a:lnTo>
                    <a:lnTo>
                      <a:pt x="269" y="1065"/>
                    </a:lnTo>
                    <a:lnTo>
                      <a:pt x="269" y="1059"/>
                    </a:lnTo>
                    <a:lnTo>
                      <a:pt x="274" y="1046"/>
                    </a:lnTo>
                    <a:lnTo>
                      <a:pt x="270" y="1033"/>
                    </a:lnTo>
                    <a:lnTo>
                      <a:pt x="265" y="1017"/>
                    </a:lnTo>
                    <a:lnTo>
                      <a:pt x="272" y="1018"/>
                    </a:lnTo>
                    <a:lnTo>
                      <a:pt x="274" y="1006"/>
                    </a:lnTo>
                    <a:lnTo>
                      <a:pt x="247" y="997"/>
                    </a:lnTo>
                    <a:lnTo>
                      <a:pt x="270" y="999"/>
                    </a:lnTo>
                    <a:lnTo>
                      <a:pt x="285" y="995"/>
                    </a:lnTo>
                    <a:lnTo>
                      <a:pt x="287" y="988"/>
                    </a:lnTo>
                    <a:lnTo>
                      <a:pt x="300" y="983"/>
                    </a:lnTo>
                    <a:lnTo>
                      <a:pt x="310" y="970"/>
                    </a:lnTo>
                    <a:lnTo>
                      <a:pt x="316" y="955"/>
                    </a:lnTo>
                    <a:lnTo>
                      <a:pt x="322" y="971"/>
                    </a:lnTo>
                    <a:lnTo>
                      <a:pt x="330" y="959"/>
                    </a:lnTo>
                    <a:lnTo>
                      <a:pt x="348" y="941"/>
                    </a:lnTo>
                    <a:lnTo>
                      <a:pt x="332" y="927"/>
                    </a:lnTo>
                    <a:lnTo>
                      <a:pt x="332" y="924"/>
                    </a:lnTo>
                    <a:lnTo>
                      <a:pt x="344" y="918"/>
                    </a:lnTo>
                    <a:lnTo>
                      <a:pt x="357" y="905"/>
                    </a:lnTo>
                    <a:lnTo>
                      <a:pt x="374" y="892"/>
                    </a:lnTo>
                    <a:lnTo>
                      <a:pt x="361" y="888"/>
                    </a:lnTo>
                    <a:lnTo>
                      <a:pt x="371" y="879"/>
                    </a:lnTo>
                    <a:lnTo>
                      <a:pt x="364" y="865"/>
                    </a:lnTo>
                    <a:lnTo>
                      <a:pt x="348" y="856"/>
                    </a:lnTo>
                    <a:lnTo>
                      <a:pt x="343" y="845"/>
                    </a:lnTo>
                    <a:lnTo>
                      <a:pt x="341" y="837"/>
                    </a:lnTo>
                    <a:lnTo>
                      <a:pt x="309" y="816"/>
                    </a:lnTo>
                    <a:lnTo>
                      <a:pt x="282" y="80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30" name="Freeform 357"/>
              <p:cNvSpPr>
                <a:spLocks/>
              </p:cNvSpPr>
              <p:nvPr/>
            </p:nvSpPr>
            <p:spPr bwMode="auto">
              <a:xfrm>
                <a:off x="2595" y="792"/>
                <a:ext cx="528" cy="1306"/>
              </a:xfrm>
              <a:custGeom>
                <a:avLst/>
                <a:gdLst>
                  <a:gd name="T0" fmla="*/ 278 w 528"/>
                  <a:gd name="T1" fmla="*/ 773 h 1306"/>
                  <a:gd name="T2" fmla="*/ 276 w 528"/>
                  <a:gd name="T3" fmla="*/ 712 h 1306"/>
                  <a:gd name="T4" fmla="*/ 290 w 528"/>
                  <a:gd name="T5" fmla="*/ 659 h 1306"/>
                  <a:gd name="T6" fmla="*/ 297 w 528"/>
                  <a:gd name="T7" fmla="*/ 596 h 1306"/>
                  <a:gd name="T8" fmla="*/ 316 w 528"/>
                  <a:gd name="T9" fmla="*/ 596 h 1306"/>
                  <a:gd name="T10" fmla="*/ 328 w 528"/>
                  <a:gd name="T11" fmla="*/ 575 h 1306"/>
                  <a:gd name="T12" fmla="*/ 350 w 528"/>
                  <a:gd name="T13" fmla="*/ 559 h 1306"/>
                  <a:gd name="T14" fmla="*/ 377 w 528"/>
                  <a:gd name="T15" fmla="*/ 530 h 1306"/>
                  <a:gd name="T16" fmla="*/ 414 w 528"/>
                  <a:gd name="T17" fmla="*/ 496 h 1306"/>
                  <a:gd name="T18" fmla="*/ 426 w 528"/>
                  <a:gd name="T19" fmla="*/ 418 h 1306"/>
                  <a:gd name="T20" fmla="*/ 422 w 528"/>
                  <a:gd name="T21" fmla="*/ 357 h 1306"/>
                  <a:gd name="T22" fmla="*/ 444 w 528"/>
                  <a:gd name="T23" fmla="*/ 337 h 1306"/>
                  <a:gd name="T24" fmla="*/ 465 w 528"/>
                  <a:gd name="T25" fmla="*/ 305 h 1306"/>
                  <a:gd name="T26" fmla="*/ 490 w 528"/>
                  <a:gd name="T27" fmla="*/ 298 h 1306"/>
                  <a:gd name="T28" fmla="*/ 528 w 528"/>
                  <a:gd name="T29" fmla="*/ 298 h 1306"/>
                  <a:gd name="T30" fmla="*/ 491 w 528"/>
                  <a:gd name="T31" fmla="*/ 146 h 1306"/>
                  <a:gd name="T32" fmla="*/ 422 w 528"/>
                  <a:gd name="T33" fmla="*/ 50 h 1306"/>
                  <a:gd name="T34" fmla="*/ 350 w 528"/>
                  <a:gd name="T35" fmla="*/ 23 h 1306"/>
                  <a:gd name="T36" fmla="*/ 283 w 528"/>
                  <a:gd name="T37" fmla="*/ 53 h 1306"/>
                  <a:gd name="T38" fmla="*/ 220 w 528"/>
                  <a:gd name="T39" fmla="*/ 148 h 1306"/>
                  <a:gd name="T40" fmla="*/ 182 w 528"/>
                  <a:gd name="T41" fmla="*/ 284 h 1306"/>
                  <a:gd name="T42" fmla="*/ 131 w 528"/>
                  <a:gd name="T43" fmla="*/ 414 h 1306"/>
                  <a:gd name="T44" fmla="*/ 103 w 528"/>
                  <a:gd name="T45" fmla="*/ 493 h 1306"/>
                  <a:gd name="T46" fmla="*/ 48 w 528"/>
                  <a:gd name="T47" fmla="*/ 630 h 1306"/>
                  <a:gd name="T48" fmla="*/ 74 w 528"/>
                  <a:gd name="T49" fmla="*/ 774 h 1306"/>
                  <a:gd name="T50" fmla="*/ 49 w 528"/>
                  <a:gd name="T51" fmla="*/ 886 h 1306"/>
                  <a:gd name="T52" fmla="*/ 14 w 528"/>
                  <a:gd name="T53" fmla="*/ 971 h 1306"/>
                  <a:gd name="T54" fmla="*/ 12 w 528"/>
                  <a:gd name="T55" fmla="*/ 1021 h 1306"/>
                  <a:gd name="T56" fmla="*/ 15 w 528"/>
                  <a:gd name="T57" fmla="*/ 1039 h 1306"/>
                  <a:gd name="T58" fmla="*/ 24 w 528"/>
                  <a:gd name="T59" fmla="*/ 1089 h 1306"/>
                  <a:gd name="T60" fmla="*/ 63 w 528"/>
                  <a:gd name="T61" fmla="*/ 1165 h 1306"/>
                  <a:gd name="T62" fmla="*/ 76 w 528"/>
                  <a:gd name="T63" fmla="*/ 1227 h 1306"/>
                  <a:gd name="T64" fmla="*/ 88 w 528"/>
                  <a:gd name="T65" fmla="*/ 1302 h 1306"/>
                  <a:gd name="T66" fmla="*/ 151 w 528"/>
                  <a:gd name="T67" fmla="*/ 1304 h 1306"/>
                  <a:gd name="T68" fmla="*/ 177 w 528"/>
                  <a:gd name="T69" fmla="*/ 1231 h 1306"/>
                  <a:gd name="T70" fmla="*/ 230 w 528"/>
                  <a:gd name="T71" fmla="*/ 1231 h 1306"/>
                  <a:gd name="T72" fmla="*/ 267 w 528"/>
                  <a:gd name="T73" fmla="*/ 1140 h 1306"/>
                  <a:gd name="T74" fmla="*/ 274 w 528"/>
                  <a:gd name="T75" fmla="*/ 1086 h 1306"/>
                  <a:gd name="T76" fmla="*/ 269 w 528"/>
                  <a:gd name="T77" fmla="*/ 1065 h 1306"/>
                  <a:gd name="T78" fmla="*/ 270 w 528"/>
                  <a:gd name="T79" fmla="*/ 1033 h 1306"/>
                  <a:gd name="T80" fmla="*/ 274 w 528"/>
                  <a:gd name="T81" fmla="*/ 1006 h 1306"/>
                  <a:gd name="T82" fmla="*/ 285 w 528"/>
                  <a:gd name="T83" fmla="*/ 995 h 1306"/>
                  <a:gd name="T84" fmla="*/ 310 w 528"/>
                  <a:gd name="T85" fmla="*/ 970 h 1306"/>
                  <a:gd name="T86" fmla="*/ 330 w 528"/>
                  <a:gd name="T87" fmla="*/ 959 h 1306"/>
                  <a:gd name="T88" fmla="*/ 332 w 528"/>
                  <a:gd name="T89" fmla="*/ 924 h 1306"/>
                  <a:gd name="T90" fmla="*/ 374 w 528"/>
                  <a:gd name="T91" fmla="*/ 892 h 1306"/>
                  <a:gd name="T92" fmla="*/ 364 w 528"/>
                  <a:gd name="T93" fmla="*/ 865 h 1306"/>
                  <a:gd name="T94" fmla="*/ 341 w 528"/>
                  <a:gd name="T95" fmla="*/ 837 h 130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28"/>
                  <a:gd name="T145" fmla="*/ 0 h 1306"/>
                  <a:gd name="T146" fmla="*/ 528 w 528"/>
                  <a:gd name="T147" fmla="*/ 1306 h 130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28" h="1306">
                    <a:moveTo>
                      <a:pt x="282" y="808"/>
                    </a:moveTo>
                    <a:lnTo>
                      <a:pt x="279" y="787"/>
                    </a:lnTo>
                    <a:lnTo>
                      <a:pt x="278" y="773"/>
                    </a:lnTo>
                    <a:lnTo>
                      <a:pt x="274" y="741"/>
                    </a:lnTo>
                    <a:lnTo>
                      <a:pt x="278" y="721"/>
                    </a:lnTo>
                    <a:lnTo>
                      <a:pt x="276" y="712"/>
                    </a:lnTo>
                    <a:lnTo>
                      <a:pt x="288" y="718"/>
                    </a:lnTo>
                    <a:lnTo>
                      <a:pt x="283" y="702"/>
                    </a:lnTo>
                    <a:lnTo>
                      <a:pt x="290" y="659"/>
                    </a:lnTo>
                    <a:lnTo>
                      <a:pt x="287" y="637"/>
                    </a:lnTo>
                    <a:lnTo>
                      <a:pt x="303" y="632"/>
                    </a:lnTo>
                    <a:lnTo>
                      <a:pt x="297" y="596"/>
                    </a:lnTo>
                    <a:lnTo>
                      <a:pt x="297" y="590"/>
                    </a:lnTo>
                    <a:lnTo>
                      <a:pt x="306" y="606"/>
                    </a:lnTo>
                    <a:lnTo>
                      <a:pt x="316" y="596"/>
                    </a:lnTo>
                    <a:lnTo>
                      <a:pt x="326" y="590"/>
                    </a:lnTo>
                    <a:lnTo>
                      <a:pt x="318" y="584"/>
                    </a:lnTo>
                    <a:lnTo>
                      <a:pt x="328" y="575"/>
                    </a:lnTo>
                    <a:lnTo>
                      <a:pt x="335" y="564"/>
                    </a:lnTo>
                    <a:lnTo>
                      <a:pt x="332" y="559"/>
                    </a:lnTo>
                    <a:lnTo>
                      <a:pt x="350" y="559"/>
                    </a:lnTo>
                    <a:lnTo>
                      <a:pt x="357" y="540"/>
                    </a:lnTo>
                    <a:lnTo>
                      <a:pt x="370" y="534"/>
                    </a:lnTo>
                    <a:lnTo>
                      <a:pt x="377" y="530"/>
                    </a:lnTo>
                    <a:lnTo>
                      <a:pt x="397" y="518"/>
                    </a:lnTo>
                    <a:lnTo>
                      <a:pt x="402" y="509"/>
                    </a:lnTo>
                    <a:lnTo>
                      <a:pt x="414" y="496"/>
                    </a:lnTo>
                    <a:lnTo>
                      <a:pt x="428" y="461"/>
                    </a:lnTo>
                    <a:lnTo>
                      <a:pt x="438" y="432"/>
                    </a:lnTo>
                    <a:lnTo>
                      <a:pt x="426" y="418"/>
                    </a:lnTo>
                    <a:lnTo>
                      <a:pt x="416" y="405"/>
                    </a:lnTo>
                    <a:lnTo>
                      <a:pt x="429" y="386"/>
                    </a:lnTo>
                    <a:lnTo>
                      <a:pt x="422" y="357"/>
                    </a:lnTo>
                    <a:lnTo>
                      <a:pt x="436" y="357"/>
                    </a:lnTo>
                    <a:lnTo>
                      <a:pt x="441" y="348"/>
                    </a:lnTo>
                    <a:lnTo>
                      <a:pt x="444" y="337"/>
                    </a:lnTo>
                    <a:lnTo>
                      <a:pt x="453" y="328"/>
                    </a:lnTo>
                    <a:lnTo>
                      <a:pt x="456" y="318"/>
                    </a:lnTo>
                    <a:lnTo>
                      <a:pt x="465" y="305"/>
                    </a:lnTo>
                    <a:lnTo>
                      <a:pt x="469" y="294"/>
                    </a:lnTo>
                    <a:lnTo>
                      <a:pt x="484" y="307"/>
                    </a:lnTo>
                    <a:lnTo>
                      <a:pt x="490" y="298"/>
                    </a:lnTo>
                    <a:lnTo>
                      <a:pt x="508" y="300"/>
                    </a:lnTo>
                    <a:lnTo>
                      <a:pt x="521" y="298"/>
                    </a:lnTo>
                    <a:lnTo>
                      <a:pt x="528" y="298"/>
                    </a:lnTo>
                    <a:lnTo>
                      <a:pt x="502" y="246"/>
                    </a:lnTo>
                    <a:lnTo>
                      <a:pt x="502" y="191"/>
                    </a:lnTo>
                    <a:lnTo>
                      <a:pt x="491" y="146"/>
                    </a:lnTo>
                    <a:lnTo>
                      <a:pt x="475" y="107"/>
                    </a:lnTo>
                    <a:lnTo>
                      <a:pt x="458" y="72"/>
                    </a:lnTo>
                    <a:lnTo>
                      <a:pt x="422" y="50"/>
                    </a:lnTo>
                    <a:lnTo>
                      <a:pt x="383" y="22"/>
                    </a:lnTo>
                    <a:lnTo>
                      <a:pt x="355" y="0"/>
                    </a:lnTo>
                    <a:lnTo>
                      <a:pt x="350" y="23"/>
                    </a:lnTo>
                    <a:lnTo>
                      <a:pt x="346" y="62"/>
                    </a:lnTo>
                    <a:lnTo>
                      <a:pt x="307" y="59"/>
                    </a:lnTo>
                    <a:lnTo>
                      <a:pt x="283" y="53"/>
                    </a:lnTo>
                    <a:lnTo>
                      <a:pt x="272" y="102"/>
                    </a:lnTo>
                    <a:lnTo>
                      <a:pt x="252" y="103"/>
                    </a:lnTo>
                    <a:lnTo>
                      <a:pt x="220" y="148"/>
                    </a:lnTo>
                    <a:lnTo>
                      <a:pt x="214" y="187"/>
                    </a:lnTo>
                    <a:lnTo>
                      <a:pt x="195" y="241"/>
                    </a:lnTo>
                    <a:lnTo>
                      <a:pt x="182" y="284"/>
                    </a:lnTo>
                    <a:lnTo>
                      <a:pt x="147" y="296"/>
                    </a:lnTo>
                    <a:lnTo>
                      <a:pt x="148" y="357"/>
                    </a:lnTo>
                    <a:lnTo>
                      <a:pt x="131" y="414"/>
                    </a:lnTo>
                    <a:lnTo>
                      <a:pt x="122" y="450"/>
                    </a:lnTo>
                    <a:lnTo>
                      <a:pt x="132" y="489"/>
                    </a:lnTo>
                    <a:lnTo>
                      <a:pt x="103" y="493"/>
                    </a:lnTo>
                    <a:lnTo>
                      <a:pt x="58" y="530"/>
                    </a:lnTo>
                    <a:lnTo>
                      <a:pt x="46" y="575"/>
                    </a:lnTo>
                    <a:lnTo>
                      <a:pt x="48" y="630"/>
                    </a:lnTo>
                    <a:lnTo>
                      <a:pt x="54" y="689"/>
                    </a:lnTo>
                    <a:lnTo>
                      <a:pt x="68" y="730"/>
                    </a:lnTo>
                    <a:lnTo>
                      <a:pt x="74" y="774"/>
                    </a:lnTo>
                    <a:lnTo>
                      <a:pt x="58" y="799"/>
                    </a:lnTo>
                    <a:lnTo>
                      <a:pt x="64" y="850"/>
                    </a:lnTo>
                    <a:lnTo>
                      <a:pt x="49" y="886"/>
                    </a:lnTo>
                    <a:lnTo>
                      <a:pt x="28" y="909"/>
                    </a:lnTo>
                    <a:lnTo>
                      <a:pt x="25" y="967"/>
                    </a:lnTo>
                    <a:lnTo>
                      <a:pt x="14" y="971"/>
                    </a:lnTo>
                    <a:lnTo>
                      <a:pt x="0" y="975"/>
                    </a:lnTo>
                    <a:lnTo>
                      <a:pt x="3" y="1014"/>
                    </a:lnTo>
                    <a:lnTo>
                      <a:pt x="12" y="1021"/>
                    </a:lnTo>
                    <a:lnTo>
                      <a:pt x="12" y="1033"/>
                    </a:lnTo>
                    <a:lnTo>
                      <a:pt x="18" y="1020"/>
                    </a:lnTo>
                    <a:lnTo>
                      <a:pt x="15" y="1039"/>
                    </a:lnTo>
                    <a:lnTo>
                      <a:pt x="34" y="1030"/>
                    </a:lnTo>
                    <a:lnTo>
                      <a:pt x="31" y="1045"/>
                    </a:lnTo>
                    <a:lnTo>
                      <a:pt x="24" y="1089"/>
                    </a:lnTo>
                    <a:lnTo>
                      <a:pt x="36" y="1118"/>
                    </a:lnTo>
                    <a:lnTo>
                      <a:pt x="43" y="1131"/>
                    </a:lnTo>
                    <a:lnTo>
                      <a:pt x="63" y="1165"/>
                    </a:lnTo>
                    <a:lnTo>
                      <a:pt x="81" y="1183"/>
                    </a:lnTo>
                    <a:lnTo>
                      <a:pt x="83" y="1204"/>
                    </a:lnTo>
                    <a:lnTo>
                      <a:pt x="76" y="1227"/>
                    </a:lnTo>
                    <a:lnTo>
                      <a:pt x="68" y="1238"/>
                    </a:lnTo>
                    <a:lnTo>
                      <a:pt x="86" y="1283"/>
                    </a:lnTo>
                    <a:lnTo>
                      <a:pt x="88" y="1302"/>
                    </a:lnTo>
                    <a:lnTo>
                      <a:pt x="103" y="1306"/>
                    </a:lnTo>
                    <a:lnTo>
                      <a:pt x="121" y="1302"/>
                    </a:lnTo>
                    <a:lnTo>
                      <a:pt x="151" y="1304"/>
                    </a:lnTo>
                    <a:lnTo>
                      <a:pt x="150" y="1272"/>
                    </a:lnTo>
                    <a:lnTo>
                      <a:pt x="171" y="1245"/>
                    </a:lnTo>
                    <a:lnTo>
                      <a:pt x="177" y="1231"/>
                    </a:lnTo>
                    <a:lnTo>
                      <a:pt x="195" y="1229"/>
                    </a:lnTo>
                    <a:lnTo>
                      <a:pt x="217" y="1230"/>
                    </a:lnTo>
                    <a:lnTo>
                      <a:pt x="230" y="1231"/>
                    </a:lnTo>
                    <a:lnTo>
                      <a:pt x="242" y="1226"/>
                    </a:lnTo>
                    <a:lnTo>
                      <a:pt x="260" y="1172"/>
                    </a:lnTo>
                    <a:lnTo>
                      <a:pt x="267" y="1140"/>
                    </a:lnTo>
                    <a:lnTo>
                      <a:pt x="265" y="1122"/>
                    </a:lnTo>
                    <a:lnTo>
                      <a:pt x="267" y="1096"/>
                    </a:lnTo>
                    <a:lnTo>
                      <a:pt x="274" y="1086"/>
                    </a:lnTo>
                    <a:lnTo>
                      <a:pt x="258" y="1070"/>
                    </a:lnTo>
                    <a:lnTo>
                      <a:pt x="263" y="1067"/>
                    </a:lnTo>
                    <a:lnTo>
                      <a:pt x="269" y="1065"/>
                    </a:lnTo>
                    <a:lnTo>
                      <a:pt x="269" y="1059"/>
                    </a:lnTo>
                    <a:lnTo>
                      <a:pt x="274" y="1046"/>
                    </a:lnTo>
                    <a:lnTo>
                      <a:pt x="270" y="1033"/>
                    </a:lnTo>
                    <a:lnTo>
                      <a:pt x="265" y="1017"/>
                    </a:lnTo>
                    <a:lnTo>
                      <a:pt x="272" y="1018"/>
                    </a:lnTo>
                    <a:lnTo>
                      <a:pt x="274" y="1006"/>
                    </a:lnTo>
                    <a:lnTo>
                      <a:pt x="247" y="997"/>
                    </a:lnTo>
                    <a:lnTo>
                      <a:pt x="270" y="999"/>
                    </a:lnTo>
                    <a:lnTo>
                      <a:pt x="285" y="995"/>
                    </a:lnTo>
                    <a:lnTo>
                      <a:pt x="287" y="988"/>
                    </a:lnTo>
                    <a:lnTo>
                      <a:pt x="300" y="983"/>
                    </a:lnTo>
                    <a:lnTo>
                      <a:pt x="310" y="970"/>
                    </a:lnTo>
                    <a:lnTo>
                      <a:pt x="316" y="955"/>
                    </a:lnTo>
                    <a:lnTo>
                      <a:pt x="322" y="971"/>
                    </a:lnTo>
                    <a:lnTo>
                      <a:pt x="330" y="959"/>
                    </a:lnTo>
                    <a:lnTo>
                      <a:pt x="348" y="941"/>
                    </a:lnTo>
                    <a:lnTo>
                      <a:pt x="332" y="927"/>
                    </a:lnTo>
                    <a:lnTo>
                      <a:pt x="332" y="924"/>
                    </a:lnTo>
                    <a:lnTo>
                      <a:pt x="344" y="918"/>
                    </a:lnTo>
                    <a:lnTo>
                      <a:pt x="357" y="905"/>
                    </a:lnTo>
                    <a:lnTo>
                      <a:pt x="374" y="892"/>
                    </a:lnTo>
                    <a:lnTo>
                      <a:pt x="361" y="888"/>
                    </a:lnTo>
                    <a:lnTo>
                      <a:pt x="371" y="879"/>
                    </a:lnTo>
                    <a:lnTo>
                      <a:pt x="364" y="865"/>
                    </a:lnTo>
                    <a:lnTo>
                      <a:pt x="348" y="856"/>
                    </a:lnTo>
                    <a:lnTo>
                      <a:pt x="343" y="845"/>
                    </a:lnTo>
                    <a:lnTo>
                      <a:pt x="341" y="837"/>
                    </a:lnTo>
                    <a:lnTo>
                      <a:pt x="309" y="816"/>
                    </a:lnTo>
                    <a:lnTo>
                      <a:pt x="282" y="80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8" name="Group 260"/>
            <p:cNvGrpSpPr>
              <a:grpSpLocks/>
            </p:cNvGrpSpPr>
            <p:nvPr/>
          </p:nvGrpSpPr>
          <p:grpSpPr bwMode="auto">
            <a:xfrm>
              <a:off x="4128202" y="4208958"/>
              <a:ext cx="82767" cy="137254"/>
              <a:chOff x="2254" y="2545"/>
              <a:chExt cx="53" cy="93"/>
            </a:xfrm>
          </p:grpSpPr>
          <p:sp>
            <p:nvSpPr>
              <p:cNvPr id="491" name="Freeform 261"/>
              <p:cNvSpPr>
                <a:spLocks/>
              </p:cNvSpPr>
              <p:nvPr/>
            </p:nvSpPr>
            <p:spPr bwMode="auto">
              <a:xfrm>
                <a:off x="2254" y="2545"/>
                <a:ext cx="53" cy="93"/>
              </a:xfrm>
              <a:custGeom>
                <a:avLst/>
                <a:gdLst>
                  <a:gd name="T0" fmla="*/ 53 w 53"/>
                  <a:gd name="T1" fmla="*/ 48 h 93"/>
                  <a:gd name="T2" fmla="*/ 28 w 53"/>
                  <a:gd name="T3" fmla="*/ 0 h 93"/>
                  <a:gd name="T4" fmla="*/ 9 w 53"/>
                  <a:gd name="T5" fmla="*/ 7 h 93"/>
                  <a:gd name="T6" fmla="*/ 0 w 53"/>
                  <a:gd name="T7" fmla="*/ 77 h 93"/>
                  <a:gd name="T8" fmla="*/ 4 w 53"/>
                  <a:gd name="T9" fmla="*/ 83 h 93"/>
                  <a:gd name="T10" fmla="*/ 36 w 53"/>
                  <a:gd name="T11" fmla="*/ 93 h 93"/>
                  <a:gd name="T12" fmla="*/ 53 w 53"/>
                  <a:gd name="T13" fmla="*/ 48 h 93"/>
                  <a:gd name="T14" fmla="*/ 0 60000 65536"/>
                  <a:gd name="T15" fmla="*/ 0 60000 65536"/>
                  <a:gd name="T16" fmla="*/ 0 60000 65536"/>
                  <a:gd name="T17" fmla="*/ 0 60000 65536"/>
                  <a:gd name="T18" fmla="*/ 0 60000 65536"/>
                  <a:gd name="T19" fmla="*/ 0 60000 65536"/>
                  <a:gd name="T20" fmla="*/ 0 60000 65536"/>
                  <a:gd name="T21" fmla="*/ 0 w 53"/>
                  <a:gd name="T22" fmla="*/ 0 h 93"/>
                  <a:gd name="T23" fmla="*/ 53 w 5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3">
                    <a:moveTo>
                      <a:pt x="53" y="48"/>
                    </a:moveTo>
                    <a:lnTo>
                      <a:pt x="28" y="0"/>
                    </a:lnTo>
                    <a:lnTo>
                      <a:pt x="9" y="7"/>
                    </a:lnTo>
                    <a:lnTo>
                      <a:pt x="0" y="77"/>
                    </a:lnTo>
                    <a:lnTo>
                      <a:pt x="4" y="83"/>
                    </a:lnTo>
                    <a:lnTo>
                      <a:pt x="36" y="93"/>
                    </a:lnTo>
                    <a:lnTo>
                      <a:pt x="53" y="48"/>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492" name="Freeform 262"/>
              <p:cNvSpPr>
                <a:spLocks/>
              </p:cNvSpPr>
              <p:nvPr/>
            </p:nvSpPr>
            <p:spPr bwMode="auto">
              <a:xfrm>
                <a:off x="2254" y="2545"/>
                <a:ext cx="53" cy="93"/>
              </a:xfrm>
              <a:custGeom>
                <a:avLst/>
                <a:gdLst>
                  <a:gd name="T0" fmla="*/ 53 w 53"/>
                  <a:gd name="T1" fmla="*/ 48 h 93"/>
                  <a:gd name="T2" fmla="*/ 28 w 53"/>
                  <a:gd name="T3" fmla="*/ 0 h 93"/>
                  <a:gd name="T4" fmla="*/ 9 w 53"/>
                  <a:gd name="T5" fmla="*/ 7 h 93"/>
                  <a:gd name="T6" fmla="*/ 0 w 53"/>
                  <a:gd name="T7" fmla="*/ 77 h 93"/>
                  <a:gd name="T8" fmla="*/ 4 w 53"/>
                  <a:gd name="T9" fmla="*/ 83 h 93"/>
                  <a:gd name="T10" fmla="*/ 36 w 53"/>
                  <a:gd name="T11" fmla="*/ 93 h 93"/>
                  <a:gd name="T12" fmla="*/ 53 w 53"/>
                  <a:gd name="T13" fmla="*/ 48 h 93"/>
                  <a:gd name="T14" fmla="*/ 0 60000 65536"/>
                  <a:gd name="T15" fmla="*/ 0 60000 65536"/>
                  <a:gd name="T16" fmla="*/ 0 60000 65536"/>
                  <a:gd name="T17" fmla="*/ 0 60000 65536"/>
                  <a:gd name="T18" fmla="*/ 0 60000 65536"/>
                  <a:gd name="T19" fmla="*/ 0 60000 65536"/>
                  <a:gd name="T20" fmla="*/ 0 60000 65536"/>
                  <a:gd name="T21" fmla="*/ 0 w 53"/>
                  <a:gd name="T22" fmla="*/ 0 h 93"/>
                  <a:gd name="T23" fmla="*/ 53 w 53"/>
                  <a:gd name="T24" fmla="*/ 93 h 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3" h="93">
                    <a:moveTo>
                      <a:pt x="53" y="48"/>
                    </a:moveTo>
                    <a:lnTo>
                      <a:pt x="28" y="0"/>
                    </a:lnTo>
                    <a:lnTo>
                      <a:pt x="9" y="7"/>
                    </a:lnTo>
                    <a:lnTo>
                      <a:pt x="0" y="77"/>
                    </a:lnTo>
                    <a:lnTo>
                      <a:pt x="4" y="83"/>
                    </a:lnTo>
                    <a:lnTo>
                      <a:pt x="36" y="93"/>
                    </a:lnTo>
                    <a:lnTo>
                      <a:pt x="53" y="48"/>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23" name="Group 571"/>
            <p:cNvGrpSpPr>
              <a:grpSpLocks/>
            </p:cNvGrpSpPr>
            <p:nvPr/>
          </p:nvGrpSpPr>
          <p:grpSpPr bwMode="auto">
            <a:xfrm>
              <a:off x="4459270" y="4405246"/>
              <a:ext cx="738656" cy="355679"/>
              <a:chOff x="2466" y="2678"/>
              <a:chExt cx="473" cy="241"/>
            </a:xfrm>
          </p:grpSpPr>
          <p:sp>
            <p:nvSpPr>
              <p:cNvPr id="285" name="Freeform 572"/>
              <p:cNvSpPr>
                <a:spLocks/>
              </p:cNvSpPr>
              <p:nvPr/>
            </p:nvSpPr>
            <p:spPr bwMode="auto">
              <a:xfrm>
                <a:off x="2466" y="2678"/>
                <a:ext cx="473" cy="241"/>
              </a:xfrm>
              <a:custGeom>
                <a:avLst/>
                <a:gdLst>
                  <a:gd name="T0" fmla="*/ 459 w 473"/>
                  <a:gd name="T1" fmla="*/ 32 h 241"/>
                  <a:gd name="T2" fmla="*/ 442 w 473"/>
                  <a:gd name="T3" fmla="*/ 22 h 241"/>
                  <a:gd name="T4" fmla="*/ 426 w 473"/>
                  <a:gd name="T5" fmla="*/ 20 h 241"/>
                  <a:gd name="T6" fmla="*/ 403 w 473"/>
                  <a:gd name="T7" fmla="*/ 20 h 241"/>
                  <a:gd name="T8" fmla="*/ 359 w 473"/>
                  <a:gd name="T9" fmla="*/ 2 h 241"/>
                  <a:gd name="T10" fmla="*/ 338 w 473"/>
                  <a:gd name="T11" fmla="*/ 0 h 241"/>
                  <a:gd name="T12" fmla="*/ 322 w 473"/>
                  <a:gd name="T13" fmla="*/ 34 h 241"/>
                  <a:gd name="T14" fmla="*/ 302 w 473"/>
                  <a:gd name="T15" fmla="*/ 40 h 241"/>
                  <a:gd name="T16" fmla="*/ 269 w 473"/>
                  <a:gd name="T17" fmla="*/ 24 h 241"/>
                  <a:gd name="T18" fmla="*/ 267 w 473"/>
                  <a:gd name="T19" fmla="*/ 32 h 241"/>
                  <a:gd name="T20" fmla="*/ 254 w 473"/>
                  <a:gd name="T21" fmla="*/ 43 h 241"/>
                  <a:gd name="T22" fmla="*/ 219 w 473"/>
                  <a:gd name="T23" fmla="*/ 70 h 241"/>
                  <a:gd name="T24" fmla="*/ 210 w 473"/>
                  <a:gd name="T25" fmla="*/ 97 h 241"/>
                  <a:gd name="T26" fmla="*/ 219 w 473"/>
                  <a:gd name="T27" fmla="*/ 132 h 241"/>
                  <a:gd name="T28" fmla="*/ 203 w 473"/>
                  <a:gd name="T29" fmla="*/ 127 h 241"/>
                  <a:gd name="T30" fmla="*/ 187 w 473"/>
                  <a:gd name="T31" fmla="*/ 127 h 241"/>
                  <a:gd name="T32" fmla="*/ 169 w 473"/>
                  <a:gd name="T33" fmla="*/ 119 h 241"/>
                  <a:gd name="T34" fmla="*/ 160 w 473"/>
                  <a:gd name="T35" fmla="*/ 129 h 241"/>
                  <a:gd name="T36" fmla="*/ 140 w 473"/>
                  <a:gd name="T37" fmla="*/ 131 h 241"/>
                  <a:gd name="T38" fmla="*/ 125 w 473"/>
                  <a:gd name="T39" fmla="*/ 138 h 241"/>
                  <a:gd name="T40" fmla="*/ 100 w 473"/>
                  <a:gd name="T41" fmla="*/ 147 h 241"/>
                  <a:gd name="T42" fmla="*/ 86 w 473"/>
                  <a:gd name="T43" fmla="*/ 135 h 241"/>
                  <a:gd name="T44" fmla="*/ 61 w 473"/>
                  <a:gd name="T45" fmla="*/ 134 h 241"/>
                  <a:gd name="T46" fmla="*/ 52 w 473"/>
                  <a:gd name="T47" fmla="*/ 152 h 241"/>
                  <a:gd name="T48" fmla="*/ 42 w 473"/>
                  <a:gd name="T49" fmla="*/ 147 h 241"/>
                  <a:gd name="T50" fmla="*/ 21 w 473"/>
                  <a:gd name="T51" fmla="*/ 132 h 241"/>
                  <a:gd name="T52" fmla="*/ 8 w 473"/>
                  <a:gd name="T53" fmla="*/ 131 h 241"/>
                  <a:gd name="T54" fmla="*/ 3 w 473"/>
                  <a:gd name="T55" fmla="*/ 135 h 241"/>
                  <a:gd name="T56" fmla="*/ 1 w 473"/>
                  <a:gd name="T57" fmla="*/ 134 h 241"/>
                  <a:gd name="T58" fmla="*/ 0 w 473"/>
                  <a:gd name="T59" fmla="*/ 156 h 241"/>
                  <a:gd name="T60" fmla="*/ 3 w 473"/>
                  <a:gd name="T61" fmla="*/ 175 h 241"/>
                  <a:gd name="T62" fmla="*/ 33 w 473"/>
                  <a:gd name="T63" fmla="*/ 195 h 241"/>
                  <a:gd name="T64" fmla="*/ 37 w 473"/>
                  <a:gd name="T65" fmla="*/ 193 h 241"/>
                  <a:gd name="T66" fmla="*/ 42 w 473"/>
                  <a:gd name="T67" fmla="*/ 193 h 241"/>
                  <a:gd name="T68" fmla="*/ 55 w 473"/>
                  <a:gd name="T69" fmla="*/ 193 h 241"/>
                  <a:gd name="T70" fmla="*/ 58 w 473"/>
                  <a:gd name="T71" fmla="*/ 195 h 241"/>
                  <a:gd name="T72" fmla="*/ 88 w 473"/>
                  <a:gd name="T73" fmla="*/ 206 h 241"/>
                  <a:gd name="T74" fmla="*/ 118 w 473"/>
                  <a:gd name="T75" fmla="*/ 186 h 241"/>
                  <a:gd name="T76" fmla="*/ 141 w 473"/>
                  <a:gd name="T77" fmla="*/ 186 h 241"/>
                  <a:gd name="T78" fmla="*/ 162 w 473"/>
                  <a:gd name="T79" fmla="*/ 185 h 241"/>
                  <a:gd name="T80" fmla="*/ 178 w 473"/>
                  <a:gd name="T81" fmla="*/ 210 h 241"/>
                  <a:gd name="T82" fmla="*/ 214 w 473"/>
                  <a:gd name="T83" fmla="*/ 222 h 241"/>
                  <a:gd name="T84" fmla="*/ 232 w 473"/>
                  <a:gd name="T85" fmla="*/ 227 h 241"/>
                  <a:gd name="T86" fmla="*/ 263 w 473"/>
                  <a:gd name="T87" fmla="*/ 229 h 241"/>
                  <a:gd name="T88" fmla="*/ 288 w 473"/>
                  <a:gd name="T89" fmla="*/ 234 h 241"/>
                  <a:gd name="T90" fmla="*/ 318 w 473"/>
                  <a:gd name="T91" fmla="*/ 241 h 241"/>
                  <a:gd name="T92" fmla="*/ 346 w 473"/>
                  <a:gd name="T93" fmla="*/ 216 h 241"/>
                  <a:gd name="T94" fmla="*/ 387 w 473"/>
                  <a:gd name="T95" fmla="*/ 210 h 241"/>
                  <a:gd name="T96" fmla="*/ 407 w 473"/>
                  <a:gd name="T97" fmla="*/ 202 h 241"/>
                  <a:gd name="T98" fmla="*/ 414 w 473"/>
                  <a:gd name="T99" fmla="*/ 193 h 241"/>
                  <a:gd name="T100" fmla="*/ 419 w 473"/>
                  <a:gd name="T101" fmla="*/ 186 h 241"/>
                  <a:gd name="T102" fmla="*/ 435 w 473"/>
                  <a:gd name="T103" fmla="*/ 177 h 241"/>
                  <a:gd name="T104" fmla="*/ 438 w 473"/>
                  <a:gd name="T105" fmla="*/ 166 h 241"/>
                  <a:gd name="T106" fmla="*/ 433 w 473"/>
                  <a:gd name="T107" fmla="*/ 144 h 241"/>
                  <a:gd name="T108" fmla="*/ 438 w 473"/>
                  <a:gd name="T109" fmla="*/ 122 h 241"/>
                  <a:gd name="T110" fmla="*/ 455 w 473"/>
                  <a:gd name="T111" fmla="*/ 115 h 241"/>
                  <a:gd name="T112" fmla="*/ 473 w 473"/>
                  <a:gd name="T113" fmla="*/ 86 h 241"/>
                  <a:gd name="T114" fmla="*/ 469 w 473"/>
                  <a:gd name="T115" fmla="*/ 81 h 241"/>
                  <a:gd name="T116" fmla="*/ 459 w 473"/>
                  <a:gd name="T117" fmla="*/ 32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241"/>
                  <a:gd name="T179" fmla="*/ 473 w 473"/>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241">
                    <a:moveTo>
                      <a:pt x="459" y="32"/>
                    </a:moveTo>
                    <a:lnTo>
                      <a:pt x="442" y="22"/>
                    </a:lnTo>
                    <a:lnTo>
                      <a:pt x="426" y="20"/>
                    </a:lnTo>
                    <a:lnTo>
                      <a:pt x="403" y="20"/>
                    </a:lnTo>
                    <a:lnTo>
                      <a:pt x="359" y="2"/>
                    </a:lnTo>
                    <a:lnTo>
                      <a:pt x="338" y="0"/>
                    </a:lnTo>
                    <a:lnTo>
                      <a:pt x="322" y="34"/>
                    </a:lnTo>
                    <a:lnTo>
                      <a:pt x="302" y="40"/>
                    </a:lnTo>
                    <a:lnTo>
                      <a:pt x="269" y="24"/>
                    </a:lnTo>
                    <a:lnTo>
                      <a:pt x="267" y="32"/>
                    </a:lnTo>
                    <a:lnTo>
                      <a:pt x="254" y="43"/>
                    </a:lnTo>
                    <a:lnTo>
                      <a:pt x="219" y="70"/>
                    </a:lnTo>
                    <a:lnTo>
                      <a:pt x="210" y="97"/>
                    </a:lnTo>
                    <a:lnTo>
                      <a:pt x="219" y="132"/>
                    </a:lnTo>
                    <a:lnTo>
                      <a:pt x="203" y="127"/>
                    </a:lnTo>
                    <a:lnTo>
                      <a:pt x="187" y="127"/>
                    </a:lnTo>
                    <a:lnTo>
                      <a:pt x="169" y="119"/>
                    </a:lnTo>
                    <a:lnTo>
                      <a:pt x="160" y="129"/>
                    </a:lnTo>
                    <a:lnTo>
                      <a:pt x="140" y="131"/>
                    </a:lnTo>
                    <a:lnTo>
                      <a:pt x="125" y="138"/>
                    </a:lnTo>
                    <a:lnTo>
                      <a:pt x="100" y="147"/>
                    </a:lnTo>
                    <a:lnTo>
                      <a:pt x="86" y="135"/>
                    </a:lnTo>
                    <a:lnTo>
                      <a:pt x="61" y="134"/>
                    </a:lnTo>
                    <a:lnTo>
                      <a:pt x="52" y="152"/>
                    </a:lnTo>
                    <a:lnTo>
                      <a:pt x="42" y="147"/>
                    </a:lnTo>
                    <a:lnTo>
                      <a:pt x="21" y="132"/>
                    </a:lnTo>
                    <a:lnTo>
                      <a:pt x="8" y="131"/>
                    </a:lnTo>
                    <a:lnTo>
                      <a:pt x="3" y="135"/>
                    </a:lnTo>
                    <a:lnTo>
                      <a:pt x="1" y="134"/>
                    </a:lnTo>
                    <a:lnTo>
                      <a:pt x="0" y="156"/>
                    </a:lnTo>
                    <a:lnTo>
                      <a:pt x="3" y="175"/>
                    </a:lnTo>
                    <a:lnTo>
                      <a:pt x="33" y="195"/>
                    </a:lnTo>
                    <a:lnTo>
                      <a:pt x="37" y="193"/>
                    </a:lnTo>
                    <a:lnTo>
                      <a:pt x="42" y="193"/>
                    </a:lnTo>
                    <a:lnTo>
                      <a:pt x="55" y="193"/>
                    </a:lnTo>
                    <a:lnTo>
                      <a:pt x="58" y="195"/>
                    </a:lnTo>
                    <a:lnTo>
                      <a:pt x="88" y="206"/>
                    </a:lnTo>
                    <a:lnTo>
                      <a:pt x="118" y="186"/>
                    </a:lnTo>
                    <a:lnTo>
                      <a:pt x="141" y="186"/>
                    </a:lnTo>
                    <a:lnTo>
                      <a:pt x="162" y="185"/>
                    </a:lnTo>
                    <a:lnTo>
                      <a:pt x="178" y="210"/>
                    </a:lnTo>
                    <a:lnTo>
                      <a:pt x="214" y="222"/>
                    </a:lnTo>
                    <a:lnTo>
                      <a:pt x="232" y="227"/>
                    </a:lnTo>
                    <a:lnTo>
                      <a:pt x="263" y="229"/>
                    </a:lnTo>
                    <a:lnTo>
                      <a:pt x="288" y="234"/>
                    </a:lnTo>
                    <a:lnTo>
                      <a:pt x="318" y="241"/>
                    </a:lnTo>
                    <a:lnTo>
                      <a:pt x="346" y="216"/>
                    </a:lnTo>
                    <a:lnTo>
                      <a:pt x="387" y="210"/>
                    </a:lnTo>
                    <a:lnTo>
                      <a:pt x="407" y="202"/>
                    </a:lnTo>
                    <a:lnTo>
                      <a:pt x="414" y="193"/>
                    </a:lnTo>
                    <a:lnTo>
                      <a:pt x="419" y="186"/>
                    </a:lnTo>
                    <a:lnTo>
                      <a:pt x="435" y="177"/>
                    </a:lnTo>
                    <a:lnTo>
                      <a:pt x="438" y="166"/>
                    </a:lnTo>
                    <a:lnTo>
                      <a:pt x="433" y="144"/>
                    </a:lnTo>
                    <a:lnTo>
                      <a:pt x="438" y="122"/>
                    </a:lnTo>
                    <a:lnTo>
                      <a:pt x="455" y="115"/>
                    </a:lnTo>
                    <a:lnTo>
                      <a:pt x="473" y="86"/>
                    </a:lnTo>
                    <a:lnTo>
                      <a:pt x="469" y="81"/>
                    </a:lnTo>
                    <a:lnTo>
                      <a:pt x="459" y="32"/>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86" name="Freeform 573"/>
              <p:cNvSpPr>
                <a:spLocks/>
              </p:cNvSpPr>
              <p:nvPr/>
            </p:nvSpPr>
            <p:spPr bwMode="auto">
              <a:xfrm>
                <a:off x="2466" y="2678"/>
                <a:ext cx="473" cy="241"/>
              </a:xfrm>
              <a:custGeom>
                <a:avLst/>
                <a:gdLst>
                  <a:gd name="T0" fmla="*/ 459 w 473"/>
                  <a:gd name="T1" fmla="*/ 32 h 241"/>
                  <a:gd name="T2" fmla="*/ 442 w 473"/>
                  <a:gd name="T3" fmla="*/ 22 h 241"/>
                  <a:gd name="T4" fmla="*/ 426 w 473"/>
                  <a:gd name="T5" fmla="*/ 20 h 241"/>
                  <a:gd name="T6" fmla="*/ 403 w 473"/>
                  <a:gd name="T7" fmla="*/ 20 h 241"/>
                  <a:gd name="T8" fmla="*/ 359 w 473"/>
                  <a:gd name="T9" fmla="*/ 2 h 241"/>
                  <a:gd name="T10" fmla="*/ 338 w 473"/>
                  <a:gd name="T11" fmla="*/ 0 h 241"/>
                  <a:gd name="T12" fmla="*/ 322 w 473"/>
                  <a:gd name="T13" fmla="*/ 34 h 241"/>
                  <a:gd name="T14" fmla="*/ 302 w 473"/>
                  <a:gd name="T15" fmla="*/ 40 h 241"/>
                  <a:gd name="T16" fmla="*/ 269 w 473"/>
                  <a:gd name="T17" fmla="*/ 24 h 241"/>
                  <a:gd name="T18" fmla="*/ 267 w 473"/>
                  <a:gd name="T19" fmla="*/ 32 h 241"/>
                  <a:gd name="T20" fmla="*/ 254 w 473"/>
                  <a:gd name="T21" fmla="*/ 43 h 241"/>
                  <a:gd name="T22" fmla="*/ 219 w 473"/>
                  <a:gd name="T23" fmla="*/ 70 h 241"/>
                  <a:gd name="T24" fmla="*/ 210 w 473"/>
                  <a:gd name="T25" fmla="*/ 97 h 241"/>
                  <a:gd name="T26" fmla="*/ 219 w 473"/>
                  <a:gd name="T27" fmla="*/ 132 h 241"/>
                  <a:gd name="T28" fmla="*/ 203 w 473"/>
                  <a:gd name="T29" fmla="*/ 127 h 241"/>
                  <a:gd name="T30" fmla="*/ 187 w 473"/>
                  <a:gd name="T31" fmla="*/ 127 h 241"/>
                  <a:gd name="T32" fmla="*/ 169 w 473"/>
                  <a:gd name="T33" fmla="*/ 119 h 241"/>
                  <a:gd name="T34" fmla="*/ 160 w 473"/>
                  <a:gd name="T35" fmla="*/ 129 h 241"/>
                  <a:gd name="T36" fmla="*/ 140 w 473"/>
                  <a:gd name="T37" fmla="*/ 131 h 241"/>
                  <a:gd name="T38" fmla="*/ 125 w 473"/>
                  <a:gd name="T39" fmla="*/ 138 h 241"/>
                  <a:gd name="T40" fmla="*/ 100 w 473"/>
                  <a:gd name="T41" fmla="*/ 147 h 241"/>
                  <a:gd name="T42" fmla="*/ 86 w 473"/>
                  <a:gd name="T43" fmla="*/ 135 h 241"/>
                  <a:gd name="T44" fmla="*/ 61 w 473"/>
                  <a:gd name="T45" fmla="*/ 134 h 241"/>
                  <a:gd name="T46" fmla="*/ 52 w 473"/>
                  <a:gd name="T47" fmla="*/ 152 h 241"/>
                  <a:gd name="T48" fmla="*/ 42 w 473"/>
                  <a:gd name="T49" fmla="*/ 147 h 241"/>
                  <a:gd name="T50" fmla="*/ 21 w 473"/>
                  <a:gd name="T51" fmla="*/ 132 h 241"/>
                  <a:gd name="T52" fmla="*/ 8 w 473"/>
                  <a:gd name="T53" fmla="*/ 131 h 241"/>
                  <a:gd name="T54" fmla="*/ 3 w 473"/>
                  <a:gd name="T55" fmla="*/ 135 h 241"/>
                  <a:gd name="T56" fmla="*/ 1 w 473"/>
                  <a:gd name="T57" fmla="*/ 134 h 241"/>
                  <a:gd name="T58" fmla="*/ 0 w 473"/>
                  <a:gd name="T59" fmla="*/ 156 h 241"/>
                  <a:gd name="T60" fmla="*/ 3 w 473"/>
                  <a:gd name="T61" fmla="*/ 175 h 241"/>
                  <a:gd name="T62" fmla="*/ 33 w 473"/>
                  <a:gd name="T63" fmla="*/ 195 h 241"/>
                  <a:gd name="T64" fmla="*/ 37 w 473"/>
                  <a:gd name="T65" fmla="*/ 193 h 241"/>
                  <a:gd name="T66" fmla="*/ 42 w 473"/>
                  <a:gd name="T67" fmla="*/ 193 h 241"/>
                  <a:gd name="T68" fmla="*/ 55 w 473"/>
                  <a:gd name="T69" fmla="*/ 193 h 241"/>
                  <a:gd name="T70" fmla="*/ 58 w 473"/>
                  <a:gd name="T71" fmla="*/ 195 h 241"/>
                  <a:gd name="T72" fmla="*/ 88 w 473"/>
                  <a:gd name="T73" fmla="*/ 206 h 241"/>
                  <a:gd name="T74" fmla="*/ 118 w 473"/>
                  <a:gd name="T75" fmla="*/ 186 h 241"/>
                  <a:gd name="T76" fmla="*/ 141 w 473"/>
                  <a:gd name="T77" fmla="*/ 186 h 241"/>
                  <a:gd name="T78" fmla="*/ 162 w 473"/>
                  <a:gd name="T79" fmla="*/ 185 h 241"/>
                  <a:gd name="T80" fmla="*/ 178 w 473"/>
                  <a:gd name="T81" fmla="*/ 210 h 241"/>
                  <a:gd name="T82" fmla="*/ 214 w 473"/>
                  <a:gd name="T83" fmla="*/ 222 h 241"/>
                  <a:gd name="T84" fmla="*/ 232 w 473"/>
                  <a:gd name="T85" fmla="*/ 227 h 241"/>
                  <a:gd name="T86" fmla="*/ 263 w 473"/>
                  <a:gd name="T87" fmla="*/ 229 h 241"/>
                  <a:gd name="T88" fmla="*/ 288 w 473"/>
                  <a:gd name="T89" fmla="*/ 234 h 241"/>
                  <a:gd name="T90" fmla="*/ 318 w 473"/>
                  <a:gd name="T91" fmla="*/ 241 h 241"/>
                  <a:gd name="T92" fmla="*/ 346 w 473"/>
                  <a:gd name="T93" fmla="*/ 216 h 241"/>
                  <a:gd name="T94" fmla="*/ 387 w 473"/>
                  <a:gd name="T95" fmla="*/ 210 h 241"/>
                  <a:gd name="T96" fmla="*/ 407 w 473"/>
                  <a:gd name="T97" fmla="*/ 202 h 241"/>
                  <a:gd name="T98" fmla="*/ 414 w 473"/>
                  <a:gd name="T99" fmla="*/ 193 h 241"/>
                  <a:gd name="T100" fmla="*/ 419 w 473"/>
                  <a:gd name="T101" fmla="*/ 186 h 241"/>
                  <a:gd name="T102" fmla="*/ 435 w 473"/>
                  <a:gd name="T103" fmla="*/ 177 h 241"/>
                  <a:gd name="T104" fmla="*/ 438 w 473"/>
                  <a:gd name="T105" fmla="*/ 166 h 241"/>
                  <a:gd name="T106" fmla="*/ 433 w 473"/>
                  <a:gd name="T107" fmla="*/ 144 h 241"/>
                  <a:gd name="T108" fmla="*/ 438 w 473"/>
                  <a:gd name="T109" fmla="*/ 122 h 241"/>
                  <a:gd name="T110" fmla="*/ 455 w 473"/>
                  <a:gd name="T111" fmla="*/ 115 h 241"/>
                  <a:gd name="T112" fmla="*/ 473 w 473"/>
                  <a:gd name="T113" fmla="*/ 86 h 241"/>
                  <a:gd name="T114" fmla="*/ 469 w 473"/>
                  <a:gd name="T115" fmla="*/ 81 h 241"/>
                  <a:gd name="T116" fmla="*/ 459 w 473"/>
                  <a:gd name="T117" fmla="*/ 32 h 24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473"/>
                  <a:gd name="T178" fmla="*/ 0 h 241"/>
                  <a:gd name="T179" fmla="*/ 473 w 473"/>
                  <a:gd name="T180" fmla="*/ 241 h 241"/>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473" h="241">
                    <a:moveTo>
                      <a:pt x="459" y="32"/>
                    </a:moveTo>
                    <a:lnTo>
                      <a:pt x="442" y="22"/>
                    </a:lnTo>
                    <a:lnTo>
                      <a:pt x="426" y="20"/>
                    </a:lnTo>
                    <a:lnTo>
                      <a:pt x="403" y="20"/>
                    </a:lnTo>
                    <a:lnTo>
                      <a:pt x="359" y="2"/>
                    </a:lnTo>
                    <a:lnTo>
                      <a:pt x="338" y="0"/>
                    </a:lnTo>
                    <a:lnTo>
                      <a:pt x="322" y="34"/>
                    </a:lnTo>
                    <a:lnTo>
                      <a:pt x="302" y="40"/>
                    </a:lnTo>
                    <a:lnTo>
                      <a:pt x="269" y="24"/>
                    </a:lnTo>
                    <a:lnTo>
                      <a:pt x="267" y="32"/>
                    </a:lnTo>
                    <a:lnTo>
                      <a:pt x="254" y="43"/>
                    </a:lnTo>
                    <a:lnTo>
                      <a:pt x="219" y="70"/>
                    </a:lnTo>
                    <a:lnTo>
                      <a:pt x="210" y="97"/>
                    </a:lnTo>
                    <a:lnTo>
                      <a:pt x="219" y="132"/>
                    </a:lnTo>
                    <a:lnTo>
                      <a:pt x="203" y="127"/>
                    </a:lnTo>
                    <a:lnTo>
                      <a:pt x="187" y="127"/>
                    </a:lnTo>
                    <a:lnTo>
                      <a:pt x="169" y="119"/>
                    </a:lnTo>
                    <a:lnTo>
                      <a:pt x="160" y="129"/>
                    </a:lnTo>
                    <a:lnTo>
                      <a:pt x="140" y="131"/>
                    </a:lnTo>
                    <a:lnTo>
                      <a:pt x="125" y="138"/>
                    </a:lnTo>
                    <a:lnTo>
                      <a:pt x="100" y="147"/>
                    </a:lnTo>
                    <a:lnTo>
                      <a:pt x="86" y="135"/>
                    </a:lnTo>
                    <a:lnTo>
                      <a:pt x="61" y="134"/>
                    </a:lnTo>
                    <a:lnTo>
                      <a:pt x="52" y="152"/>
                    </a:lnTo>
                    <a:lnTo>
                      <a:pt x="42" y="147"/>
                    </a:lnTo>
                    <a:lnTo>
                      <a:pt x="21" y="132"/>
                    </a:lnTo>
                    <a:lnTo>
                      <a:pt x="8" y="131"/>
                    </a:lnTo>
                    <a:lnTo>
                      <a:pt x="3" y="135"/>
                    </a:lnTo>
                    <a:lnTo>
                      <a:pt x="1" y="134"/>
                    </a:lnTo>
                    <a:lnTo>
                      <a:pt x="0" y="156"/>
                    </a:lnTo>
                    <a:lnTo>
                      <a:pt x="3" y="175"/>
                    </a:lnTo>
                    <a:lnTo>
                      <a:pt x="33" y="195"/>
                    </a:lnTo>
                    <a:lnTo>
                      <a:pt x="37" y="193"/>
                    </a:lnTo>
                    <a:lnTo>
                      <a:pt x="42" y="193"/>
                    </a:lnTo>
                    <a:lnTo>
                      <a:pt x="55" y="193"/>
                    </a:lnTo>
                    <a:lnTo>
                      <a:pt x="58" y="195"/>
                    </a:lnTo>
                    <a:lnTo>
                      <a:pt x="88" y="206"/>
                    </a:lnTo>
                    <a:lnTo>
                      <a:pt x="118" y="186"/>
                    </a:lnTo>
                    <a:lnTo>
                      <a:pt x="141" y="186"/>
                    </a:lnTo>
                    <a:lnTo>
                      <a:pt x="162" y="185"/>
                    </a:lnTo>
                    <a:lnTo>
                      <a:pt x="178" y="210"/>
                    </a:lnTo>
                    <a:lnTo>
                      <a:pt x="214" y="222"/>
                    </a:lnTo>
                    <a:lnTo>
                      <a:pt x="232" y="227"/>
                    </a:lnTo>
                    <a:lnTo>
                      <a:pt x="263" y="229"/>
                    </a:lnTo>
                    <a:lnTo>
                      <a:pt x="288" y="234"/>
                    </a:lnTo>
                    <a:lnTo>
                      <a:pt x="318" y="241"/>
                    </a:lnTo>
                    <a:lnTo>
                      <a:pt x="346" y="216"/>
                    </a:lnTo>
                    <a:lnTo>
                      <a:pt x="387" y="210"/>
                    </a:lnTo>
                    <a:lnTo>
                      <a:pt x="407" y="202"/>
                    </a:lnTo>
                    <a:lnTo>
                      <a:pt x="414" y="193"/>
                    </a:lnTo>
                    <a:lnTo>
                      <a:pt x="419" y="186"/>
                    </a:lnTo>
                    <a:lnTo>
                      <a:pt x="435" y="177"/>
                    </a:lnTo>
                    <a:lnTo>
                      <a:pt x="438" y="166"/>
                    </a:lnTo>
                    <a:lnTo>
                      <a:pt x="433" y="144"/>
                    </a:lnTo>
                    <a:lnTo>
                      <a:pt x="438" y="122"/>
                    </a:lnTo>
                    <a:lnTo>
                      <a:pt x="455" y="115"/>
                    </a:lnTo>
                    <a:lnTo>
                      <a:pt x="473" y="86"/>
                    </a:lnTo>
                    <a:lnTo>
                      <a:pt x="469" y="81"/>
                    </a:lnTo>
                    <a:lnTo>
                      <a:pt x="459" y="32"/>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122" name="Group 568"/>
            <p:cNvGrpSpPr>
              <a:grpSpLocks/>
            </p:cNvGrpSpPr>
            <p:nvPr/>
          </p:nvGrpSpPr>
          <p:grpSpPr bwMode="auto">
            <a:xfrm>
              <a:off x="4843434" y="4700415"/>
              <a:ext cx="318575" cy="187433"/>
              <a:chOff x="2712" y="2878"/>
              <a:chExt cx="204" cy="127"/>
            </a:xfrm>
          </p:grpSpPr>
          <p:sp>
            <p:nvSpPr>
              <p:cNvPr id="287" name="Freeform 569"/>
              <p:cNvSpPr>
                <a:spLocks/>
              </p:cNvSpPr>
              <p:nvPr/>
            </p:nvSpPr>
            <p:spPr bwMode="auto">
              <a:xfrm>
                <a:off x="2712" y="2878"/>
                <a:ext cx="204" cy="127"/>
              </a:xfrm>
              <a:custGeom>
                <a:avLst/>
                <a:gdLst>
                  <a:gd name="T0" fmla="*/ 148 w 204"/>
                  <a:gd name="T1" fmla="*/ 54 h 127"/>
                  <a:gd name="T2" fmla="*/ 159 w 204"/>
                  <a:gd name="T3" fmla="*/ 47 h 127"/>
                  <a:gd name="T4" fmla="*/ 174 w 204"/>
                  <a:gd name="T5" fmla="*/ 38 h 127"/>
                  <a:gd name="T6" fmla="*/ 180 w 204"/>
                  <a:gd name="T7" fmla="*/ 27 h 127"/>
                  <a:gd name="T8" fmla="*/ 196 w 204"/>
                  <a:gd name="T9" fmla="*/ 28 h 127"/>
                  <a:gd name="T10" fmla="*/ 204 w 204"/>
                  <a:gd name="T11" fmla="*/ 29 h 127"/>
                  <a:gd name="T12" fmla="*/ 180 w 204"/>
                  <a:gd name="T13" fmla="*/ 0 h 127"/>
                  <a:gd name="T14" fmla="*/ 161 w 204"/>
                  <a:gd name="T15" fmla="*/ 3 h 127"/>
                  <a:gd name="T16" fmla="*/ 141 w 204"/>
                  <a:gd name="T17" fmla="*/ 11 h 127"/>
                  <a:gd name="T18" fmla="*/ 100 w 204"/>
                  <a:gd name="T19" fmla="*/ 16 h 127"/>
                  <a:gd name="T20" fmla="*/ 72 w 204"/>
                  <a:gd name="T21" fmla="*/ 41 h 127"/>
                  <a:gd name="T22" fmla="*/ 42 w 204"/>
                  <a:gd name="T23" fmla="*/ 34 h 127"/>
                  <a:gd name="T24" fmla="*/ 17 w 204"/>
                  <a:gd name="T25" fmla="*/ 29 h 127"/>
                  <a:gd name="T26" fmla="*/ 0 w 204"/>
                  <a:gd name="T27" fmla="*/ 56 h 127"/>
                  <a:gd name="T28" fmla="*/ 14 w 204"/>
                  <a:gd name="T29" fmla="*/ 65 h 127"/>
                  <a:gd name="T30" fmla="*/ 9 w 204"/>
                  <a:gd name="T31" fmla="*/ 86 h 127"/>
                  <a:gd name="T32" fmla="*/ 29 w 204"/>
                  <a:gd name="T33" fmla="*/ 109 h 127"/>
                  <a:gd name="T34" fmla="*/ 9 w 204"/>
                  <a:gd name="T35" fmla="*/ 120 h 127"/>
                  <a:gd name="T36" fmla="*/ 8 w 204"/>
                  <a:gd name="T37" fmla="*/ 123 h 127"/>
                  <a:gd name="T38" fmla="*/ 31 w 204"/>
                  <a:gd name="T39" fmla="*/ 127 h 127"/>
                  <a:gd name="T40" fmla="*/ 49 w 204"/>
                  <a:gd name="T41" fmla="*/ 125 h 127"/>
                  <a:gd name="T42" fmla="*/ 65 w 204"/>
                  <a:gd name="T43" fmla="*/ 120 h 127"/>
                  <a:gd name="T44" fmla="*/ 81 w 204"/>
                  <a:gd name="T45" fmla="*/ 113 h 127"/>
                  <a:gd name="T46" fmla="*/ 96 w 204"/>
                  <a:gd name="T47" fmla="*/ 120 h 127"/>
                  <a:gd name="T48" fmla="*/ 110 w 204"/>
                  <a:gd name="T49" fmla="*/ 126 h 127"/>
                  <a:gd name="T50" fmla="*/ 125 w 204"/>
                  <a:gd name="T51" fmla="*/ 120 h 127"/>
                  <a:gd name="T52" fmla="*/ 119 w 204"/>
                  <a:gd name="T53" fmla="*/ 102 h 127"/>
                  <a:gd name="T54" fmla="*/ 131 w 204"/>
                  <a:gd name="T55" fmla="*/ 89 h 127"/>
                  <a:gd name="T56" fmla="*/ 146 w 204"/>
                  <a:gd name="T57" fmla="*/ 81 h 127"/>
                  <a:gd name="T58" fmla="*/ 148 w 204"/>
                  <a:gd name="T59" fmla="*/ 5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4"/>
                  <a:gd name="T91" fmla="*/ 0 h 127"/>
                  <a:gd name="T92" fmla="*/ 204 w 204"/>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4" h="127">
                    <a:moveTo>
                      <a:pt x="148" y="54"/>
                    </a:moveTo>
                    <a:lnTo>
                      <a:pt x="159" y="47"/>
                    </a:lnTo>
                    <a:lnTo>
                      <a:pt x="174" y="38"/>
                    </a:lnTo>
                    <a:lnTo>
                      <a:pt x="180" y="27"/>
                    </a:lnTo>
                    <a:lnTo>
                      <a:pt x="196" y="28"/>
                    </a:lnTo>
                    <a:lnTo>
                      <a:pt x="204" y="29"/>
                    </a:lnTo>
                    <a:lnTo>
                      <a:pt x="180" y="0"/>
                    </a:lnTo>
                    <a:lnTo>
                      <a:pt x="161" y="3"/>
                    </a:lnTo>
                    <a:lnTo>
                      <a:pt x="141" y="11"/>
                    </a:lnTo>
                    <a:lnTo>
                      <a:pt x="100" y="16"/>
                    </a:lnTo>
                    <a:lnTo>
                      <a:pt x="72" y="41"/>
                    </a:lnTo>
                    <a:lnTo>
                      <a:pt x="42" y="34"/>
                    </a:lnTo>
                    <a:lnTo>
                      <a:pt x="17" y="29"/>
                    </a:lnTo>
                    <a:lnTo>
                      <a:pt x="0" y="56"/>
                    </a:lnTo>
                    <a:lnTo>
                      <a:pt x="14" y="65"/>
                    </a:lnTo>
                    <a:lnTo>
                      <a:pt x="9" y="86"/>
                    </a:lnTo>
                    <a:lnTo>
                      <a:pt x="29" y="109"/>
                    </a:lnTo>
                    <a:lnTo>
                      <a:pt x="9" y="120"/>
                    </a:lnTo>
                    <a:lnTo>
                      <a:pt x="8" y="123"/>
                    </a:lnTo>
                    <a:lnTo>
                      <a:pt x="31" y="127"/>
                    </a:lnTo>
                    <a:lnTo>
                      <a:pt x="49" y="125"/>
                    </a:lnTo>
                    <a:lnTo>
                      <a:pt x="65" y="120"/>
                    </a:lnTo>
                    <a:lnTo>
                      <a:pt x="81" y="113"/>
                    </a:lnTo>
                    <a:lnTo>
                      <a:pt x="96" y="120"/>
                    </a:lnTo>
                    <a:lnTo>
                      <a:pt x="110" y="126"/>
                    </a:lnTo>
                    <a:lnTo>
                      <a:pt x="125" y="120"/>
                    </a:lnTo>
                    <a:lnTo>
                      <a:pt x="119" y="102"/>
                    </a:lnTo>
                    <a:lnTo>
                      <a:pt x="131" y="89"/>
                    </a:lnTo>
                    <a:lnTo>
                      <a:pt x="146" y="81"/>
                    </a:lnTo>
                    <a:lnTo>
                      <a:pt x="148" y="54"/>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288" name="Freeform 570"/>
              <p:cNvSpPr>
                <a:spLocks/>
              </p:cNvSpPr>
              <p:nvPr/>
            </p:nvSpPr>
            <p:spPr bwMode="auto">
              <a:xfrm>
                <a:off x="2712" y="2878"/>
                <a:ext cx="204" cy="127"/>
              </a:xfrm>
              <a:custGeom>
                <a:avLst/>
                <a:gdLst>
                  <a:gd name="T0" fmla="*/ 148 w 204"/>
                  <a:gd name="T1" fmla="*/ 54 h 127"/>
                  <a:gd name="T2" fmla="*/ 159 w 204"/>
                  <a:gd name="T3" fmla="*/ 47 h 127"/>
                  <a:gd name="T4" fmla="*/ 174 w 204"/>
                  <a:gd name="T5" fmla="*/ 38 h 127"/>
                  <a:gd name="T6" fmla="*/ 180 w 204"/>
                  <a:gd name="T7" fmla="*/ 27 h 127"/>
                  <a:gd name="T8" fmla="*/ 196 w 204"/>
                  <a:gd name="T9" fmla="*/ 28 h 127"/>
                  <a:gd name="T10" fmla="*/ 204 w 204"/>
                  <a:gd name="T11" fmla="*/ 29 h 127"/>
                  <a:gd name="T12" fmla="*/ 180 w 204"/>
                  <a:gd name="T13" fmla="*/ 0 h 127"/>
                  <a:gd name="T14" fmla="*/ 161 w 204"/>
                  <a:gd name="T15" fmla="*/ 3 h 127"/>
                  <a:gd name="T16" fmla="*/ 141 w 204"/>
                  <a:gd name="T17" fmla="*/ 11 h 127"/>
                  <a:gd name="T18" fmla="*/ 100 w 204"/>
                  <a:gd name="T19" fmla="*/ 16 h 127"/>
                  <a:gd name="T20" fmla="*/ 72 w 204"/>
                  <a:gd name="T21" fmla="*/ 41 h 127"/>
                  <a:gd name="T22" fmla="*/ 42 w 204"/>
                  <a:gd name="T23" fmla="*/ 34 h 127"/>
                  <a:gd name="T24" fmla="*/ 17 w 204"/>
                  <a:gd name="T25" fmla="*/ 29 h 127"/>
                  <a:gd name="T26" fmla="*/ 0 w 204"/>
                  <a:gd name="T27" fmla="*/ 56 h 127"/>
                  <a:gd name="T28" fmla="*/ 14 w 204"/>
                  <a:gd name="T29" fmla="*/ 65 h 127"/>
                  <a:gd name="T30" fmla="*/ 9 w 204"/>
                  <a:gd name="T31" fmla="*/ 86 h 127"/>
                  <a:gd name="T32" fmla="*/ 29 w 204"/>
                  <a:gd name="T33" fmla="*/ 109 h 127"/>
                  <a:gd name="T34" fmla="*/ 9 w 204"/>
                  <a:gd name="T35" fmla="*/ 120 h 127"/>
                  <a:gd name="T36" fmla="*/ 8 w 204"/>
                  <a:gd name="T37" fmla="*/ 123 h 127"/>
                  <a:gd name="T38" fmla="*/ 31 w 204"/>
                  <a:gd name="T39" fmla="*/ 127 h 127"/>
                  <a:gd name="T40" fmla="*/ 49 w 204"/>
                  <a:gd name="T41" fmla="*/ 125 h 127"/>
                  <a:gd name="T42" fmla="*/ 65 w 204"/>
                  <a:gd name="T43" fmla="*/ 120 h 127"/>
                  <a:gd name="T44" fmla="*/ 81 w 204"/>
                  <a:gd name="T45" fmla="*/ 113 h 127"/>
                  <a:gd name="T46" fmla="*/ 96 w 204"/>
                  <a:gd name="T47" fmla="*/ 120 h 127"/>
                  <a:gd name="T48" fmla="*/ 110 w 204"/>
                  <a:gd name="T49" fmla="*/ 126 h 127"/>
                  <a:gd name="T50" fmla="*/ 125 w 204"/>
                  <a:gd name="T51" fmla="*/ 120 h 127"/>
                  <a:gd name="T52" fmla="*/ 119 w 204"/>
                  <a:gd name="T53" fmla="*/ 102 h 127"/>
                  <a:gd name="T54" fmla="*/ 131 w 204"/>
                  <a:gd name="T55" fmla="*/ 89 h 127"/>
                  <a:gd name="T56" fmla="*/ 146 w 204"/>
                  <a:gd name="T57" fmla="*/ 81 h 127"/>
                  <a:gd name="T58" fmla="*/ 148 w 204"/>
                  <a:gd name="T59" fmla="*/ 54 h 12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04"/>
                  <a:gd name="T91" fmla="*/ 0 h 127"/>
                  <a:gd name="T92" fmla="*/ 204 w 204"/>
                  <a:gd name="T93" fmla="*/ 127 h 12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04" h="127">
                    <a:moveTo>
                      <a:pt x="148" y="54"/>
                    </a:moveTo>
                    <a:lnTo>
                      <a:pt x="159" y="47"/>
                    </a:lnTo>
                    <a:lnTo>
                      <a:pt x="174" y="38"/>
                    </a:lnTo>
                    <a:lnTo>
                      <a:pt x="180" y="27"/>
                    </a:lnTo>
                    <a:lnTo>
                      <a:pt x="196" y="28"/>
                    </a:lnTo>
                    <a:lnTo>
                      <a:pt x="204" y="29"/>
                    </a:lnTo>
                    <a:lnTo>
                      <a:pt x="180" y="0"/>
                    </a:lnTo>
                    <a:lnTo>
                      <a:pt x="161" y="3"/>
                    </a:lnTo>
                    <a:lnTo>
                      <a:pt x="141" y="11"/>
                    </a:lnTo>
                    <a:lnTo>
                      <a:pt x="100" y="16"/>
                    </a:lnTo>
                    <a:lnTo>
                      <a:pt x="72" y="41"/>
                    </a:lnTo>
                    <a:lnTo>
                      <a:pt x="42" y="34"/>
                    </a:lnTo>
                    <a:lnTo>
                      <a:pt x="17" y="29"/>
                    </a:lnTo>
                    <a:lnTo>
                      <a:pt x="0" y="56"/>
                    </a:lnTo>
                    <a:lnTo>
                      <a:pt x="14" y="65"/>
                    </a:lnTo>
                    <a:lnTo>
                      <a:pt x="9" y="86"/>
                    </a:lnTo>
                    <a:lnTo>
                      <a:pt x="29" y="109"/>
                    </a:lnTo>
                    <a:lnTo>
                      <a:pt x="9" y="120"/>
                    </a:lnTo>
                    <a:lnTo>
                      <a:pt x="8" y="123"/>
                    </a:lnTo>
                    <a:lnTo>
                      <a:pt x="31" y="127"/>
                    </a:lnTo>
                    <a:lnTo>
                      <a:pt x="49" y="125"/>
                    </a:lnTo>
                    <a:lnTo>
                      <a:pt x="65" y="120"/>
                    </a:lnTo>
                    <a:lnTo>
                      <a:pt x="81" y="113"/>
                    </a:lnTo>
                    <a:lnTo>
                      <a:pt x="96" y="120"/>
                    </a:lnTo>
                    <a:lnTo>
                      <a:pt x="110" y="126"/>
                    </a:lnTo>
                    <a:lnTo>
                      <a:pt x="125" y="120"/>
                    </a:lnTo>
                    <a:lnTo>
                      <a:pt x="119" y="102"/>
                    </a:lnTo>
                    <a:lnTo>
                      <a:pt x="131" y="89"/>
                    </a:lnTo>
                    <a:lnTo>
                      <a:pt x="146" y="81"/>
                    </a:lnTo>
                    <a:lnTo>
                      <a:pt x="148" y="54"/>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grpSp>
        <p:grpSp>
          <p:nvGrpSpPr>
            <p:cNvPr id="131" name="Group 595"/>
            <p:cNvGrpSpPr>
              <a:grpSpLocks/>
            </p:cNvGrpSpPr>
            <p:nvPr/>
          </p:nvGrpSpPr>
          <p:grpSpPr bwMode="auto">
            <a:xfrm>
              <a:off x="4855927" y="4729932"/>
              <a:ext cx="593424" cy="497360"/>
              <a:chOff x="2720" y="2898"/>
              <a:chExt cx="380" cy="337"/>
            </a:xfrm>
          </p:grpSpPr>
          <p:sp>
            <p:nvSpPr>
              <p:cNvPr id="269" name="Freeform 596"/>
              <p:cNvSpPr>
                <a:spLocks/>
              </p:cNvSpPr>
              <p:nvPr/>
            </p:nvSpPr>
            <p:spPr bwMode="auto">
              <a:xfrm>
                <a:off x="2720" y="2898"/>
                <a:ext cx="380" cy="337"/>
              </a:xfrm>
              <a:custGeom>
                <a:avLst/>
                <a:gdLst>
                  <a:gd name="T0" fmla="*/ 338 w 380"/>
                  <a:gd name="T1" fmla="*/ 45 h 337"/>
                  <a:gd name="T2" fmla="*/ 261 w 380"/>
                  <a:gd name="T3" fmla="*/ 52 h 337"/>
                  <a:gd name="T4" fmla="*/ 232 w 380"/>
                  <a:gd name="T5" fmla="*/ 30 h 337"/>
                  <a:gd name="T6" fmla="*/ 196 w 380"/>
                  <a:gd name="T7" fmla="*/ 2 h 337"/>
                  <a:gd name="T8" fmla="*/ 172 w 380"/>
                  <a:gd name="T9" fmla="*/ 0 h 337"/>
                  <a:gd name="T10" fmla="*/ 151 w 380"/>
                  <a:gd name="T11" fmla="*/ 21 h 337"/>
                  <a:gd name="T12" fmla="*/ 138 w 380"/>
                  <a:gd name="T13" fmla="*/ 56 h 337"/>
                  <a:gd name="T14" fmla="*/ 111 w 380"/>
                  <a:gd name="T15" fmla="*/ 79 h 337"/>
                  <a:gd name="T16" fmla="*/ 102 w 380"/>
                  <a:gd name="T17" fmla="*/ 104 h 337"/>
                  <a:gd name="T18" fmla="*/ 73 w 380"/>
                  <a:gd name="T19" fmla="*/ 90 h 337"/>
                  <a:gd name="T20" fmla="*/ 41 w 380"/>
                  <a:gd name="T21" fmla="*/ 102 h 337"/>
                  <a:gd name="T22" fmla="*/ 0 w 380"/>
                  <a:gd name="T23" fmla="*/ 101 h 337"/>
                  <a:gd name="T24" fmla="*/ 17 w 380"/>
                  <a:gd name="T25" fmla="*/ 160 h 337"/>
                  <a:gd name="T26" fmla="*/ 40 w 380"/>
                  <a:gd name="T27" fmla="*/ 134 h 337"/>
                  <a:gd name="T28" fmla="*/ 88 w 380"/>
                  <a:gd name="T29" fmla="*/ 159 h 337"/>
                  <a:gd name="T30" fmla="*/ 133 w 380"/>
                  <a:gd name="T31" fmla="*/ 223 h 337"/>
                  <a:gd name="T32" fmla="*/ 115 w 380"/>
                  <a:gd name="T33" fmla="*/ 234 h 337"/>
                  <a:gd name="T34" fmla="*/ 156 w 380"/>
                  <a:gd name="T35" fmla="*/ 264 h 337"/>
                  <a:gd name="T36" fmla="*/ 190 w 380"/>
                  <a:gd name="T37" fmla="*/ 287 h 337"/>
                  <a:gd name="T38" fmla="*/ 219 w 380"/>
                  <a:gd name="T39" fmla="*/ 294 h 337"/>
                  <a:gd name="T40" fmla="*/ 276 w 380"/>
                  <a:gd name="T41" fmla="*/ 337 h 337"/>
                  <a:gd name="T42" fmla="*/ 250 w 380"/>
                  <a:gd name="T43" fmla="*/ 286 h 337"/>
                  <a:gd name="T44" fmla="*/ 175 w 380"/>
                  <a:gd name="T45" fmla="*/ 206 h 337"/>
                  <a:gd name="T46" fmla="*/ 144 w 380"/>
                  <a:gd name="T47" fmla="*/ 153 h 337"/>
                  <a:gd name="T48" fmla="*/ 181 w 380"/>
                  <a:gd name="T49" fmla="*/ 142 h 337"/>
                  <a:gd name="T50" fmla="*/ 212 w 380"/>
                  <a:gd name="T51" fmla="*/ 123 h 337"/>
                  <a:gd name="T52" fmla="*/ 232 w 380"/>
                  <a:gd name="T53" fmla="*/ 125 h 337"/>
                  <a:gd name="T54" fmla="*/ 270 w 380"/>
                  <a:gd name="T55" fmla="*/ 127 h 337"/>
                  <a:gd name="T56" fmla="*/ 307 w 380"/>
                  <a:gd name="T57" fmla="*/ 122 h 337"/>
                  <a:gd name="T58" fmla="*/ 333 w 380"/>
                  <a:gd name="T59" fmla="*/ 125 h 337"/>
                  <a:gd name="T60" fmla="*/ 358 w 380"/>
                  <a:gd name="T61" fmla="*/ 147 h 337"/>
                  <a:gd name="T62" fmla="*/ 365 w 380"/>
                  <a:gd name="T63" fmla="*/ 112 h 337"/>
                  <a:gd name="T64" fmla="*/ 355 w 380"/>
                  <a:gd name="T65" fmla="*/ 99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337"/>
                  <a:gd name="T101" fmla="*/ 380 w 380"/>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337">
                    <a:moveTo>
                      <a:pt x="349" y="80"/>
                    </a:moveTo>
                    <a:lnTo>
                      <a:pt x="338" y="45"/>
                    </a:lnTo>
                    <a:lnTo>
                      <a:pt x="306" y="64"/>
                    </a:lnTo>
                    <a:lnTo>
                      <a:pt x="261" y="52"/>
                    </a:lnTo>
                    <a:lnTo>
                      <a:pt x="241" y="47"/>
                    </a:lnTo>
                    <a:lnTo>
                      <a:pt x="232" y="30"/>
                    </a:lnTo>
                    <a:lnTo>
                      <a:pt x="197" y="4"/>
                    </a:lnTo>
                    <a:lnTo>
                      <a:pt x="196" y="2"/>
                    </a:lnTo>
                    <a:lnTo>
                      <a:pt x="188" y="1"/>
                    </a:lnTo>
                    <a:lnTo>
                      <a:pt x="172" y="0"/>
                    </a:lnTo>
                    <a:lnTo>
                      <a:pt x="166" y="12"/>
                    </a:lnTo>
                    <a:lnTo>
                      <a:pt x="151" y="21"/>
                    </a:lnTo>
                    <a:lnTo>
                      <a:pt x="140" y="28"/>
                    </a:lnTo>
                    <a:lnTo>
                      <a:pt x="138" y="56"/>
                    </a:lnTo>
                    <a:lnTo>
                      <a:pt x="123" y="65"/>
                    </a:lnTo>
                    <a:lnTo>
                      <a:pt x="111" y="79"/>
                    </a:lnTo>
                    <a:lnTo>
                      <a:pt x="117" y="97"/>
                    </a:lnTo>
                    <a:lnTo>
                      <a:pt x="102" y="104"/>
                    </a:lnTo>
                    <a:lnTo>
                      <a:pt x="88" y="97"/>
                    </a:lnTo>
                    <a:lnTo>
                      <a:pt x="73" y="90"/>
                    </a:lnTo>
                    <a:lnTo>
                      <a:pt x="57" y="97"/>
                    </a:lnTo>
                    <a:lnTo>
                      <a:pt x="41" y="102"/>
                    </a:lnTo>
                    <a:lnTo>
                      <a:pt x="23" y="105"/>
                    </a:lnTo>
                    <a:lnTo>
                      <a:pt x="0" y="101"/>
                    </a:lnTo>
                    <a:lnTo>
                      <a:pt x="4" y="134"/>
                    </a:lnTo>
                    <a:lnTo>
                      <a:pt x="17" y="160"/>
                    </a:lnTo>
                    <a:lnTo>
                      <a:pt x="31" y="156"/>
                    </a:lnTo>
                    <a:lnTo>
                      <a:pt x="40" y="134"/>
                    </a:lnTo>
                    <a:lnTo>
                      <a:pt x="62" y="121"/>
                    </a:lnTo>
                    <a:lnTo>
                      <a:pt x="88" y="159"/>
                    </a:lnTo>
                    <a:lnTo>
                      <a:pt x="108" y="199"/>
                    </a:lnTo>
                    <a:lnTo>
                      <a:pt x="133" y="223"/>
                    </a:lnTo>
                    <a:lnTo>
                      <a:pt x="108" y="212"/>
                    </a:lnTo>
                    <a:lnTo>
                      <a:pt x="115" y="234"/>
                    </a:lnTo>
                    <a:lnTo>
                      <a:pt x="156" y="266"/>
                    </a:lnTo>
                    <a:lnTo>
                      <a:pt x="156" y="264"/>
                    </a:lnTo>
                    <a:lnTo>
                      <a:pt x="174" y="289"/>
                    </a:lnTo>
                    <a:lnTo>
                      <a:pt x="190" y="287"/>
                    </a:lnTo>
                    <a:lnTo>
                      <a:pt x="191" y="286"/>
                    </a:lnTo>
                    <a:lnTo>
                      <a:pt x="219" y="294"/>
                    </a:lnTo>
                    <a:lnTo>
                      <a:pt x="259" y="324"/>
                    </a:lnTo>
                    <a:lnTo>
                      <a:pt x="276" y="337"/>
                    </a:lnTo>
                    <a:lnTo>
                      <a:pt x="281" y="326"/>
                    </a:lnTo>
                    <a:lnTo>
                      <a:pt x="250" y="286"/>
                    </a:lnTo>
                    <a:lnTo>
                      <a:pt x="206" y="249"/>
                    </a:lnTo>
                    <a:lnTo>
                      <a:pt x="175" y="206"/>
                    </a:lnTo>
                    <a:lnTo>
                      <a:pt x="162" y="177"/>
                    </a:lnTo>
                    <a:lnTo>
                      <a:pt x="144" y="153"/>
                    </a:lnTo>
                    <a:lnTo>
                      <a:pt x="156" y="123"/>
                    </a:lnTo>
                    <a:lnTo>
                      <a:pt x="181" y="142"/>
                    </a:lnTo>
                    <a:lnTo>
                      <a:pt x="190" y="128"/>
                    </a:lnTo>
                    <a:lnTo>
                      <a:pt x="212" y="123"/>
                    </a:lnTo>
                    <a:lnTo>
                      <a:pt x="221" y="119"/>
                    </a:lnTo>
                    <a:lnTo>
                      <a:pt x="232" y="125"/>
                    </a:lnTo>
                    <a:lnTo>
                      <a:pt x="252" y="125"/>
                    </a:lnTo>
                    <a:lnTo>
                      <a:pt x="270" y="127"/>
                    </a:lnTo>
                    <a:lnTo>
                      <a:pt x="288" y="123"/>
                    </a:lnTo>
                    <a:lnTo>
                      <a:pt x="307" y="122"/>
                    </a:lnTo>
                    <a:lnTo>
                      <a:pt x="324" y="128"/>
                    </a:lnTo>
                    <a:lnTo>
                      <a:pt x="333" y="125"/>
                    </a:lnTo>
                    <a:lnTo>
                      <a:pt x="344" y="139"/>
                    </a:lnTo>
                    <a:lnTo>
                      <a:pt x="358" y="147"/>
                    </a:lnTo>
                    <a:lnTo>
                      <a:pt x="364" y="134"/>
                    </a:lnTo>
                    <a:lnTo>
                      <a:pt x="365" y="112"/>
                    </a:lnTo>
                    <a:lnTo>
                      <a:pt x="380" y="108"/>
                    </a:lnTo>
                    <a:lnTo>
                      <a:pt x="355" y="99"/>
                    </a:lnTo>
                    <a:lnTo>
                      <a:pt x="349" y="80"/>
                    </a:lnTo>
                    <a:close/>
                  </a:path>
                </a:pathLst>
              </a:custGeom>
              <a:solidFill>
                <a:schemeClr val="bg1"/>
              </a:solidFill>
              <a:ln w="9525">
                <a:solidFill>
                  <a:schemeClr val="bg2"/>
                </a:solidFill>
                <a:round/>
                <a:headEnd/>
                <a:tailEnd/>
              </a:ln>
            </p:spPr>
            <p:txBody>
              <a:bodyPr/>
              <a:lstStyle/>
              <a:p>
                <a:pPr>
                  <a:buNone/>
                </a:pPr>
                <a:endParaRPr lang="en-GB">
                  <a:solidFill>
                    <a:srgbClr val="055685"/>
                  </a:solidFill>
                  <a:latin typeface="Calibri" pitchFamily="34" charset="0"/>
                </a:endParaRPr>
              </a:p>
            </p:txBody>
          </p:sp>
          <p:sp>
            <p:nvSpPr>
              <p:cNvPr id="270" name="Freeform 597"/>
              <p:cNvSpPr>
                <a:spLocks/>
              </p:cNvSpPr>
              <p:nvPr/>
            </p:nvSpPr>
            <p:spPr bwMode="auto">
              <a:xfrm>
                <a:off x="2720" y="2898"/>
                <a:ext cx="380" cy="337"/>
              </a:xfrm>
              <a:custGeom>
                <a:avLst/>
                <a:gdLst>
                  <a:gd name="T0" fmla="*/ 338 w 380"/>
                  <a:gd name="T1" fmla="*/ 45 h 337"/>
                  <a:gd name="T2" fmla="*/ 261 w 380"/>
                  <a:gd name="T3" fmla="*/ 52 h 337"/>
                  <a:gd name="T4" fmla="*/ 232 w 380"/>
                  <a:gd name="T5" fmla="*/ 30 h 337"/>
                  <a:gd name="T6" fmla="*/ 196 w 380"/>
                  <a:gd name="T7" fmla="*/ 2 h 337"/>
                  <a:gd name="T8" fmla="*/ 172 w 380"/>
                  <a:gd name="T9" fmla="*/ 0 h 337"/>
                  <a:gd name="T10" fmla="*/ 151 w 380"/>
                  <a:gd name="T11" fmla="*/ 21 h 337"/>
                  <a:gd name="T12" fmla="*/ 138 w 380"/>
                  <a:gd name="T13" fmla="*/ 56 h 337"/>
                  <a:gd name="T14" fmla="*/ 111 w 380"/>
                  <a:gd name="T15" fmla="*/ 79 h 337"/>
                  <a:gd name="T16" fmla="*/ 102 w 380"/>
                  <a:gd name="T17" fmla="*/ 104 h 337"/>
                  <a:gd name="T18" fmla="*/ 73 w 380"/>
                  <a:gd name="T19" fmla="*/ 90 h 337"/>
                  <a:gd name="T20" fmla="*/ 41 w 380"/>
                  <a:gd name="T21" fmla="*/ 102 h 337"/>
                  <a:gd name="T22" fmla="*/ 0 w 380"/>
                  <a:gd name="T23" fmla="*/ 101 h 337"/>
                  <a:gd name="T24" fmla="*/ 17 w 380"/>
                  <a:gd name="T25" fmla="*/ 160 h 337"/>
                  <a:gd name="T26" fmla="*/ 40 w 380"/>
                  <a:gd name="T27" fmla="*/ 134 h 337"/>
                  <a:gd name="T28" fmla="*/ 88 w 380"/>
                  <a:gd name="T29" fmla="*/ 159 h 337"/>
                  <a:gd name="T30" fmla="*/ 133 w 380"/>
                  <a:gd name="T31" fmla="*/ 223 h 337"/>
                  <a:gd name="T32" fmla="*/ 115 w 380"/>
                  <a:gd name="T33" fmla="*/ 234 h 337"/>
                  <a:gd name="T34" fmla="*/ 156 w 380"/>
                  <a:gd name="T35" fmla="*/ 264 h 337"/>
                  <a:gd name="T36" fmla="*/ 190 w 380"/>
                  <a:gd name="T37" fmla="*/ 287 h 337"/>
                  <a:gd name="T38" fmla="*/ 219 w 380"/>
                  <a:gd name="T39" fmla="*/ 294 h 337"/>
                  <a:gd name="T40" fmla="*/ 276 w 380"/>
                  <a:gd name="T41" fmla="*/ 337 h 337"/>
                  <a:gd name="T42" fmla="*/ 250 w 380"/>
                  <a:gd name="T43" fmla="*/ 286 h 337"/>
                  <a:gd name="T44" fmla="*/ 175 w 380"/>
                  <a:gd name="T45" fmla="*/ 206 h 337"/>
                  <a:gd name="T46" fmla="*/ 144 w 380"/>
                  <a:gd name="T47" fmla="*/ 153 h 337"/>
                  <a:gd name="T48" fmla="*/ 181 w 380"/>
                  <a:gd name="T49" fmla="*/ 142 h 337"/>
                  <a:gd name="T50" fmla="*/ 212 w 380"/>
                  <a:gd name="T51" fmla="*/ 123 h 337"/>
                  <a:gd name="T52" fmla="*/ 232 w 380"/>
                  <a:gd name="T53" fmla="*/ 125 h 337"/>
                  <a:gd name="T54" fmla="*/ 270 w 380"/>
                  <a:gd name="T55" fmla="*/ 127 h 337"/>
                  <a:gd name="T56" fmla="*/ 307 w 380"/>
                  <a:gd name="T57" fmla="*/ 122 h 337"/>
                  <a:gd name="T58" fmla="*/ 333 w 380"/>
                  <a:gd name="T59" fmla="*/ 125 h 337"/>
                  <a:gd name="T60" fmla="*/ 358 w 380"/>
                  <a:gd name="T61" fmla="*/ 147 h 337"/>
                  <a:gd name="T62" fmla="*/ 365 w 380"/>
                  <a:gd name="T63" fmla="*/ 112 h 337"/>
                  <a:gd name="T64" fmla="*/ 355 w 380"/>
                  <a:gd name="T65" fmla="*/ 99 h 3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380"/>
                  <a:gd name="T100" fmla="*/ 0 h 337"/>
                  <a:gd name="T101" fmla="*/ 380 w 380"/>
                  <a:gd name="T102" fmla="*/ 337 h 3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380" h="337">
                    <a:moveTo>
                      <a:pt x="349" y="80"/>
                    </a:moveTo>
                    <a:lnTo>
                      <a:pt x="338" y="45"/>
                    </a:lnTo>
                    <a:lnTo>
                      <a:pt x="306" y="64"/>
                    </a:lnTo>
                    <a:lnTo>
                      <a:pt x="261" y="52"/>
                    </a:lnTo>
                    <a:lnTo>
                      <a:pt x="241" y="47"/>
                    </a:lnTo>
                    <a:lnTo>
                      <a:pt x="232" y="30"/>
                    </a:lnTo>
                    <a:lnTo>
                      <a:pt x="197" y="4"/>
                    </a:lnTo>
                    <a:lnTo>
                      <a:pt x="196" y="2"/>
                    </a:lnTo>
                    <a:lnTo>
                      <a:pt x="188" y="1"/>
                    </a:lnTo>
                    <a:lnTo>
                      <a:pt x="172" y="0"/>
                    </a:lnTo>
                    <a:lnTo>
                      <a:pt x="166" y="12"/>
                    </a:lnTo>
                    <a:lnTo>
                      <a:pt x="151" y="21"/>
                    </a:lnTo>
                    <a:lnTo>
                      <a:pt x="140" y="28"/>
                    </a:lnTo>
                    <a:lnTo>
                      <a:pt x="138" y="56"/>
                    </a:lnTo>
                    <a:lnTo>
                      <a:pt x="123" y="65"/>
                    </a:lnTo>
                    <a:lnTo>
                      <a:pt x="111" y="79"/>
                    </a:lnTo>
                    <a:lnTo>
                      <a:pt x="117" y="97"/>
                    </a:lnTo>
                    <a:lnTo>
                      <a:pt x="102" y="104"/>
                    </a:lnTo>
                    <a:lnTo>
                      <a:pt x="88" y="97"/>
                    </a:lnTo>
                    <a:lnTo>
                      <a:pt x="73" y="90"/>
                    </a:lnTo>
                    <a:lnTo>
                      <a:pt x="57" y="97"/>
                    </a:lnTo>
                    <a:lnTo>
                      <a:pt x="41" y="102"/>
                    </a:lnTo>
                    <a:lnTo>
                      <a:pt x="23" y="105"/>
                    </a:lnTo>
                    <a:lnTo>
                      <a:pt x="0" y="101"/>
                    </a:lnTo>
                    <a:lnTo>
                      <a:pt x="4" y="134"/>
                    </a:lnTo>
                    <a:lnTo>
                      <a:pt x="17" y="160"/>
                    </a:lnTo>
                    <a:lnTo>
                      <a:pt x="31" y="156"/>
                    </a:lnTo>
                    <a:lnTo>
                      <a:pt x="40" y="134"/>
                    </a:lnTo>
                    <a:lnTo>
                      <a:pt x="62" y="121"/>
                    </a:lnTo>
                    <a:lnTo>
                      <a:pt x="88" y="159"/>
                    </a:lnTo>
                    <a:lnTo>
                      <a:pt x="108" y="199"/>
                    </a:lnTo>
                    <a:lnTo>
                      <a:pt x="133" y="223"/>
                    </a:lnTo>
                    <a:lnTo>
                      <a:pt x="108" y="212"/>
                    </a:lnTo>
                    <a:lnTo>
                      <a:pt x="115" y="234"/>
                    </a:lnTo>
                    <a:lnTo>
                      <a:pt x="156" y="266"/>
                    </a:lnTo>
                    <a:lnTo>
                      <a:pt x="156" y="264"/>
                    </a:lnTo>
                    <a:lnTo>
                      <a:pt x="174" y="289"/>
                    </a:lnTo>
                    <a:lnTo>
                      <a:pt x="190" y="287"/>
                    </a:lnTo>
                    <a:lnTo>
                      <a:pt x="191" y="286"/>
                    </a:lnTo>
                    <a:lnTo>
                      <a:pt x="219" y="294"/>
                    </a:lnTo>
                    <a:lnTo>
                      <a:pt x="259" y="324"/>
                    </a:lnTo>
                    <a:lnTo>
                      <a:pt x="276" y="337"/>
                    </a:lnTo>
                    <a:lnTo>
                      <a:pt x="281" y="326"/>
                    </a:lnTo>
                    <a:lnTo>
                      <a:pt x="250" y="286"/>
                    </a:lnTo>
                    <a:lnTo>
                      <a:pt x="206" y="249"/>
                    </a:lnTo>
                    <a:lnTo>
                      <a:pt x="175" y="206"/>
                    </a:lnTo>
                    <a:lnTo>
                      <a:pt x="162" y="177"/>
                    </a:lnTo>
                    <a:lnTo>
                      <a:pt x="144" y="153"/>
                    </a:lnTo>
                    <a:lnTo>
                      <a:pt x="156" y="123"/>
                    </a:lnTo>
                    <a:lnTo>
                      <a:pt x="181" y="142"/>
                    </a:lnTo>
                    <a:lnTo>
                      <a:pt x="190" y="128"/>
                    </a:lnTo>
                    <a:lnTo>
                      <a:pt x="212" y="123"/>
                    </a:lnTo>
                    <a:lnTo>
                      <a:pt x="221" y="119"/>
                    </a:lnTo>
                    <a:lnTo>
                      <a:pt x="232" y="125"/>
                    </a:lnTo>
                    <a:lnTo>
                      <a:pt x="252" y="125"/>
                    </a:lnTo>
                    <a:lnTo>
                      <a:pt x="270" y="127"/>
                    </a:lnTo>
                    <a:lnTo>
                      <a:pt x="288" y="123"/>
                    </a:lnTo>
                    <a:lnTo>
                      <a:pt x="307" y="122"/>
                    </a:lnTo>
                    <a:lnTo>
                      <a:pt x="324" y="128"/>
                    </a:lnTo>
                    <a:lnTo>
                      <a:pt x="333" y="125"/>
                    </a:lnTo>
                    <a:lnTo>
                      <a:pt x="344" y="139"/>
                    </a:lnTo>
                    <a:lnTo>
                      <a:pt x="358" y="147"/>
                    </a:lnTo>
                    <a:lnTo>
                      <a:pt x="364" y="134"/>
                    </a:lnTo>
                    <a:lnTo>
                      <a:pt x="365" y="112"/>
                    </a:lnTo>
                    <a:lnTo>
                      <a:pt x="380" y="108"/>
                    </a:lnTo>
                    <a:lnTo>
                      <a:pt x="355" y="99"/>
                    </a:lnTo>
                    <a:lnTo>
                      <a:pt x="349" y="80"/>
                    </a:lnTo>
                  </a:path>
                </a:pathLst>
              </a:custGeom>
              <a:solidFill>
                <a:schemeClr val="bg1"/>
              </a:solidFill>
              <a:ln w="9525">
                <a:solidFill>
                  <a:schemeClr val="bg2"/>
                </a:solidFill>
                <a:round/>
                <a:headEnd/>
                <a:tailEnd/>
              </a:ln>
              <a:extLst/>
            </p:spPr>
            <p:txBody>
              <a:bodyPr/>
              <a:lstStyle/>
              <a:p>
                <a:pPr>
                  <a:buNone/>
                </a:pPr>
                <a:endParaRPr lang="en-GB">
                  <a:solidFill>
                    <a:srgbClr val="055685"/>
                  </a:solidFill>
                  <a:latin typeface="Calibri" pitchFamily="34" charset="0"/>
                </a:endParaRPr>
              </a:p>
            </p:txBody>
          </p:sp>
        </p:grpSp>
        <p:grpSp>
          <p:nvGrpSpPr>
            <p:cNvPr id="128" name="Group 586"/>
            <p:cNvGrpSpPr>
              <a:grpSpLocks/>
            </p:cNvGrpSpPr>
            <p:nvPr/>
          </p:nvGrpSpPr>
          <p:grpSpPr bwMode="auto">
            <a:xfrm>
              <a:off x="5583652" y="5275995"/>
              <a:ext cx="694930" cy="767440"/>
              <a:chOff x="3186" y="3268"/>
              <a:chExt cx="445" cy="520"/>
            </a:xfrm>
          </p:grpSpPr>
          <p:sp>
            <p:nvSpPr>
              <p:cNvPr id="275" name="Freeform 587"/>
              <p:cNvSpPr>
                <a:spLocks/>
              </p:cNvSpPr>
              <p:nvPr/>
            </p:nvSpPr>
            <p:spPr bwMode="auto">
              <a:xfrm>
                <a:off x="3186" y="3268"/>
                <a:ext cx="445" cy="520"/>
              </a:xfrm>
              <a:custGeom>
                <a:avLst/>
                <a:gdLst>
                  <a:gd name="T0" fmla="*/ 190 w 445"/>
                  <a:gd name="T1" fmla="*/ 198 h 520"/>
                  <a:gd name="T2" fmla="*/ 199 w 445"/>
                  <a:gd name="T3" fmla="*/ 135 h 520"/>
                  <a:gd name="T4" fmla="*/ 215 w 445"/>
                  <a:gd name="T5" fmla="*/ 164 h 520"/>
                  <a:gd name="T6" fmla="*/ 262 w 445"/>
                  <a:gd name="T7" fmla="*/ 194 h 520"/>
                  <a:gd name="T8" fmla="*/ 246 w 445"/>
                  <a:gd name="T9" fmla="*/ 166 h 520"/>
                  <a:gd name="T10" fmla="*/ 280 w 445"/>
                  <a:gd name="T11" fmla="*/ 172 h 520"/>
                  <a:gd name="T12" fmla="*/ 284 w 445"/>
                  <a:gd name="T13" fmla="*/ 155 h 520"/>
                  <a:gd name="T14" fmla="*/ 288 w 445"/>
                  <a:gd name="T15" fmla="*/ 148 h 520"/>
                  <a:gd name="T16" fmla="*/ 260 w 445"/>
                  <a:gd name="T17" fmla="*/ 114 h 520"/>
                  <a:gd name="T18" fmla="*/ 291 w 445"/>
                  <a:gd name="T19" fmla="*/ 107 h 520"/>
                  <a:gd name="T20" fmla="*/ 329 w 445"/>
                  <a:gd name="T21" fmla="*/ 95 h 520"/>
                  <a:gd name="T22" fmla="*/ 387 w 445"/>
                  <a:gd name="T23" fmla="*/ 87 h 520"/>
                  <a:gd name="T24" fmla="*/ 417 w 445"/>
                  <a:gd name="T25" fmla="*/ 93 h 520"/>
                  <a:gd name="T26" fmla="*/ 445 w 445"/>
                  <a:gd name="T27" fmla="*/ 32 h 520"/>
                  <a:gd name="T28" fmla="*/ 423 w 445"/>
                  <a:gd name="T29" fmla="*/ 0 h 520"/>
                  <a:gd name="T30" fmla="*/ 392 w 445"/>
                  <a:gd name="T31" fmla="*/ 40 h 520"/>
                  <a:gd name="T32" fmla="*/ 316 w 445"/>
                  <a:gd name="T33" fmla="*/ 47 h 520"/>
                  <a:gd name="T34" fmla="*/ 243 w 445"/>
                  <a:gd name="T35" fmla="*/ 57 h 520"/>
                  <a:gd name="T36" fmla="*/ 191 w 445"/>
                  <a:gd name="T37" fmla="*/ 70 h 520"/>
                  <a:gd name="T38" fmla="*/ 169 w 445"/>
                  <a:gd name="T39" fmla="*/ 94 h 520"/>
                  <a:gd name="T40" fmla="*/ 117 w 445"/>
                  <a:gd name="T41" fmla="*/ 116 h 520"/>
                  <a:gd name="T42" fmla="*/ 74 w 445"/>
                  <a:gd name="T43" fmla="*/ 129 h 520"/>
                  <a:gd name="T44" fmla="*/ 60 w 445"/>
                  <a:gd name="T45" fmla="*/ 131 h 520"/>
                  <a:gd name="T46" fmla="*/ 51 w 445"/>
                  <a:gd name="T47" fmla="*/ 182 h 520"/>
                  <a:gd name="T48" fmla="*/ 20 w 445"/>
                  <a:gd name="T49" fmla="*/ 235 h 520"/>
                  <a:gd name="T50" fmla="*/ 0 w 445"/>
                  <a:gd name="T51" fmla="*/ 245 h 520"/>
                  <a:gd name="T52" fmla="*/ 53 w 445"/>
                  <a:gd name="T53" fmla="*/ 296 h 520"/>
                  <a:gd name="T54" fmla="*/ 84 w 445"/>
                  <a:gd name="T55" fmla="*/ 300 h 520"/>
                  <a:gd name="T56" fmla="*/ 71 w 445"/>
                  <a:gd name="T57" fmla="*/ 309 h 520"/>
                  <a:gd name="T58" fmla="*/ 83 w 445"/>
                  <a:gd name="T59" fmla="*/ 334 h 520"/>
                  <a:gd name="T60" fmla="*/ 108 w 445"/>
                  <a:gd name="T61" fmla="*/ 357 h 520"/>
                  <a:gd name="T62" fmla="*/ 134 w 445"/>
                  <a:gd name="T63" fmla="*/ 357 h 520"/>
                  <a:gd name="T64" fmla="*/ 175 w 445"/>
                  <a:gd name="T65" fmla="*/ 353 h 520"/>
                  <a:gd name="T66" fmla="*/ 217 w 445"/>
                  <a:gd name="T67" fmla="*/ 353 h 520"/>
                  <a:gd name="T68" fmla="*/ 251 w 445"/>
                  <a:gd name="T69" fmla="*/ 360 h 520"/>
                  <a:gd name="T70" fmla="*/ 219 w 445"/>
                  <a:gd name="T71" fmla="*/ 379 h 520"/>
                  <a:gd name="T72" fmla="*/ 140 w 445"/>
                  <a:gd name="T73" fmla="*/ 370 h 520"/>
                  <a:gd name="T74" fmla="*/ 116 w 445"/>
                  <a:gd name="T75" fmla="*/ 420 h 520"/>
                  <a:gd name="T76" fmla="*/ 152 w 445"/>
                  <a:gd name="T77" fmla="*/ 491 h 520"/>
                  <a:gd name="T78" fmla="*/ 185 w 445"/>
                  <a:gd name="T79" fmla="*/ 479 h 520"/>
                  <a:gd name="T80" fmla="*/ 217 w 445"/>
                  <a:gd name="T81" fmla="*/ 520 h 520"/>
                  <a:gd name="T82" fmla="*/ 240 w 445"/>
                  <a:gd name="T83" fmla="*/ 504 h 520"/>
                  <a:gd name="T84" fmla="*/ 257 w 445"/>
                  <a:gd name="T85" fmla="*/ 494 h 520"/>
                  <a:gd name="T86" fmla="*/ 221 w 445"/>
                  <a:gd name="T87" fmla="*/ 421 h 520"/>
                  <a:gd name="T88" fmla="*/ 260 w 445"/>
                  <a:gd name="T89" fmla="*/ 438 h 520"/>
                  <a:gd name="T90" fmla="*/ 260 w 445"/>
                  <a:gd name="T91" fmla="*/ 414 h 520"/>
                  <a:gd name="T92" fmla="*/ 267 w 445"/>
                  <a:gd name="T93" fmla="*/ 375 h 520"/>
                  <a:gd name="T94" fmla="*/ 313 w 445"/>
                  <a:gd name="T95" fmla="*/ 398 h 520"/>
                  <a:gd name="T96" fmla="*/ 304 w 445"/>
                  <a:gd name="T97" fmla="*/ 341 h 520"/>
                  <a:gd name="T98" fmla="*/ 233 w 445"/>
                  <a:gd name="T99" fmla="*/ 309 h 520"/>
                  <a:gd name="T100" fmla="*/ 215 w 445"/>
                  <a:gd name="T101" fmla="*/ 294 h 520"/>
                  <a:gd name="T102" fmla="*/ 226 w 445"/>
                  <a:gd name="T103" fmla="*/ 255 h 520"/>
                  <a:gd name="T104" fmla="*/ 248 w 445"/>
                  <a:gd name="T105" fmla="*/ 26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5"/>
                  <a:gd name="T160" fmla="*/ 0 h 520"/>
                  <a:gd name="T161" fmla="*/ 445 w 44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5" h="520">
                    <a:moveTo>
                      <a:pt x="219" y="235"/>
                    </a:moveTo>
                    <a:lnTo>
                      <a:pt x="190" y="198"/>
                    </a:lnTo>
                    <a:lnTo>
                      <a:pt x="179" y="157"/>
                    </a:lnTo>
                    <a:lnTo>
                      <a:pt x="199" y="135"/>
                    </a:lnTo>
                    <a:lnTo>
                      <a:pt x="192" y="148"/>
                    </a:lnTo>
                    <a:lnTo>
                      <a:pt x="215" y="164"/>
                    </a:lnTo>
                    <a:lnTo>
                      <a:pt x="243" y="191"/>
                    </a:lnTo>
                    <a:lnTo>
                      <a:pt x="262" y="194"/>
                    </a:lnTo>
                    <a:lnTo>
                      <a:pt x="246" y="184"/>
                    </a:lnTo>
                    <a:lnTo>
                      <a:pt x="246" y="166"/>
                    </a:lnTo>
                    <a:lnTo>
                      <a:pt x="277" y="187"/>
                    </a:lnTo>
                    <a:lnTo>
                      <a:pt x="280" y="172"/>
                    </a:lnTo>
                    <a:lnTo>
                      <a:pt x="268" y="151"/>
                    </a:lnTo>
                    <a:lnTo>
                      <a:pt x="284" y="155"/>
                    </a:lnTo>
                    <a:lnTo>
                      <a:pt x="307" y="168"/>
                    </a:lnTo>
                    <a:lnTo>
                      <a:pt x="288" y="148"/>
                    </a:lnTo>
                    <a:lnTo>
                      <a:pt x="270" y="137"/>
                    </a:lnTo>
                    <a:lnTo>
                      <a:pt x="260" y="114"/>
                    </a:lnTo>
                    <a:lnTo>
                      <a:pt x="276" y="116"/>
                    </a:lnTo>
                    <a:lnTo>
                      <a:pt x="291" y="107"/>
                    </a:lnTo>
                    <a:lnTo>
                      <a:pt x="313" y="94"/>
                    </a:lnTo>
                    <a:lnTo>
                      <a:pt x="329" y="95"/>
                    </a:lnTo>
                    <a:lnTo>
                      <a:pt x="353" y="84"/>
                    </a:lnTo>
                    <a:lnTo>
                      <a:pt x="387" y="87"/>
                    </a:lnTo>
                    <a:lnTo>
                      <a:pt x="414" y="89"/>
                    </a:lnTo>
                    <a:lnTo>
                      <a:pt x="417" y="93"/>
                    </a:lnTo>
                    <a:lnTo>
                      <a:pt x="430" y="59"/>
                    </a:lnTo>
                    <a:lnTo>
                      <a:pt x="445" y="32"/>
                    </a:lnTo>
                    <a:lnTo>
                      <a:pt x="442" y="15"/>
                    </a:lnTo>
                    <a:lnTo>
                      <a:pt x="423" y="0"/>
                    </a:lnTo>
                    <a:lnTo>
                      <a:pt x="410" y="16"/>
                    </a:lnTo>
                    <a:lnTo>
                      <a:pt x="392" y="40"/>
                    </a:lnTo>
                    <a:lnTo>
                      <a:pt x="356" y="56"/>
                    </a:lnTo>
                    <a:lnTo>
                      <a:pt x="316" y="47"/>
                    </a:lnTo>
                    <a:lnTo>
                      <a:pt x="277" y="40"/>
                    </a:lnTo>
                    <a:lnTo>
                      <a:pt x="243" y="57"/>
                    </a:lnTo>
                    <a:lnTo>
                      <a:pt x="196" y="70"/>
                    </a:lnTo>
                    <a:lnTo>
                      <a:pt x="191" y="70"/>
                    </a:lnTo>
                    <a:lnTo>
                      <a:pt x="179" y="84"/>
                    </a:lnTo>
                    <a:lnTo>
                      <a:pt x="169" y="94"/>
                    </a:lnTo>
                    <a:lnTo>
                      <a:pt x="143" y="93"/>
                    </a:lnTo>
                    <a:lnTo>
                      <a:pt x="117" y="116"/>
                    </a:lnTo>
                    <a:lnTo>
                      <a:pt x="102" y="126"/>
                    </a:lnTo>
                    <a:lnTo>
                      <a:pt x="74" y="129"/>
                    </a:lnTo>
                    <a:lnTo>
                      <a:pt x="56" y="128"/>
                    </a:lnTo>
                    <a:lnTo>
                      <a:pt x="60" y="131"/>
                    </a:lnTo>
                    <a:lnTo>
                      <a:pt x="62" y="143"/>
                    </a:lnTo>
                    <a:lnTo>
                      <a:pt x="51" y="182"/>
                    </a:lnTo>
                    <a:lnTo>
                      <a:pt x="34" y="207"/>
                    </a:lnTo>
                    <a:lnTo>
                      <a:pt x="20" y="235"/>
                    </a:lnTo>
                    <a:lnTo>
                      <a:pt x="16" y="248"/>
                    </a:lnTo>
                    <a:lnTo>
                      <a:pt x="0" y="245"/>
                    </a:lnTo>
                    <a:lnTo>
                      <a:pt x="20" y="266"/>
                    </a:lnTo>
                    <a:lnTo>
                      <a:pt x="53" y="296"/>
                    </a:lnTo>
                    <a:lnTo>
                      <a:pt x="62" y="301"/>
                    </a:lnTo>
                    <a:lnTo>
                      <a:pt x="84" y="300"/>
                    </a:lnTo>
                    <a:lnTo>
                      <a:pt x="93" y="312"/>
                    </a:lnTo>
                    <a:lnTo>
                      <a:pt x="71" y="309"/>
                    </a:lnTo>
                    <a:lnTo>
                      <a:pt x="69" y="323"/>
                    </a:lnTo>
                    <a:lnTo>
                      <a:pt x="83" y="334"/>
                    </a:lnTo>
                    <a:lnTo>
                      <a:pt x="92" y="355"/>
                    </a:lnTo>
                    <a:lnTo>
                      <a:pt x="108" y="357"/>
                    </a:lnTo>
                    <a:lnTo>
                      <a:pt x="117" y="355"/>
                    </a:lnTo>
                    <a:lnTo>
                      <a:pt x="134" y="357"/>
                    </a:lnTo>
                    <a:lnTo>
                      <a:pt x="154" y="350"/>
                    </a:lnTo>
                    <a:lnTo>
                      <a:pt x="175" y="353"/>
                    </a:lnTo>
                    <a:lnTo>
                      <a:pt x="194" y="345"/>
                    </a:lnTo>
                    <a:lnTo>
                      <a:pt x="217" y="353"/>
                    </a:lnTo>
                    <a:lnTo>
                      <a:pt x="235" y="357"/>
                    </a:lnTo>
                    <a:lnTo>
                      <a:pt x="251" y="360"/>
                    </a:lnTo>
                    <a:lnTo>
                      <a:pt x="235" y="370"/>
                    </a:lnTo>
                    <a:lnTo>
                      <a:pt x="219" y="379"/>
                    </a:lnTo>
                    <a:lnTo>
                      <a:pt x="170" y="363"/>
                    </a:lnTo>
                    <a:lnTo>
                      <a:pt x="140" y="370"/>
                    </a:lnTo>
                    <a:lnTo>
                      <a:pt x="113" y="392"/>
                    </a:lnTo>
                    <a:lnTo>
                      <a:pt x="116" y="420"/>
                    </a:lnTo>
                    <a:lnTo>
                      <a:pt x="147" y="448"/>
                    </a:lnTo>
                    <a:lnTo>
                      <a:pt x="152" y="491"/>
                    </a:lnTo>
                    <a:lnTo>
                      <a:pt x="174" y="500"/>
                    </a:lnTo>
                    <a:lnTo>
                      <a:pt x="185" y="479"/>
                    </a:lnTo>
                    <a:lnTo>
                      <a:pt x="208" y="513"/>
                    </a:lnTo>
                    <a:lnTo>
                      <a:pt x="217" y="520"/>
                    </a:lnTo>
                    <a:lnTo>
                      <a:pt x="233" y="491"/>
                    </a:lnTo>
                    <a:lnTo>
                      <a:pt x="240" y="504"/>
                    </a:lnTo>
                    <a:lnTo>
                      <a:pt x="270" y="520"/>
                    </a:lnTo>
                    <a:lnTo>
                      <a:pt x="257" y="494"/>
                    </a:lnTo>
                    <a:lnTo>
                      <a:pt x="242" y="460"/>
                    </a:lnTo>
                    <a:lnTo>
                      <a:pt x="221" y="421"/>
                    </a:lnTo>
                    <a:lnTo>
                      <a:pt x="244" y="428"/>
                    </a:lnTo>
                    <a:lnTo>
                      <a:pt x="260" y="438"/>
                    </a:lnTo>
                    <a:lnTo>
                      <a:pt x="276" y="419"/>
                    </a:lnTo>
                    <a:lnTo>
                      <a:pt x="260" y="414"/>
                    </a:lnTo>
                    <a:lnTo>
                      <a:pt x="242" y="384"/>
                    </a:lnTo>
                    <a:lnTo>
                      <a:pt x="267" y="375"/>
                    </a:lnTo>
                    <a:lnTo>
                      <a:pt x="284" y="378"/>
                    </a:lnTo>
                    <a:lnTo>
                      <a:pt x="313" y="398"/>
                    </a:lnTo>
                    <a:lnTo>
                      <a:pt x="316" y="380"/>
                    </a:lnTo>
                    <a:lnTo>
                      <a:pt x="304" y="341"/>
                    </a:lnTo>
                    <a:lnTo>
                      <a:pt x="261" y="328"/>
                    </a:lnTo>
                    <a:lnTo>
                      <a:pt x="233" y="309"/>
                    </a:lnTo>
                    <a:lnTo>
                      <a:pt x="196" y="301"/>
                    </a:lnTo>
                    <a:lnTo>
                      <a:pt x="215" y="294"/>
                    </a:lnTo>
                    <a:lnTo>
                      <a:pt x="217" y="270"/>
                    </a:lnTo>
                    <a:lnTo>
                      <a:pt x="226" y="255"/>
                    </a:lnTo>
                    <a:lnTo>
                      <a:pt x="226" y="275"/>
                    </a:lnTo>
                    <a:lnTo>
                      <a:pt x="248" y="264"/>
                    </a:lnTo>
                    <a:lnTo>
                      <a:pt x="219" y="235"/>
                    </a:lnTo>
                    <a:close/>
                  </a:path>
                </a:pathLst>
              </a:custGeom>
              <a:extLst>
                <a:ext uri="{91240B29-F687-4F45-9708-019B960494DF}">
                  <a14:hiddenLine xmlns:a14="http://schemas.microsoft.com/office/drawing/2010/main" w="9525">
                    <a:solidFill>
                      <a:srgbClr val="000000"/>
                    </a:solidFill>
                    <a:round/>
                    <a:headEnd/>
                    <a:tailEnd/>
                  </a14:hiddenLine>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sp>
            <p:nvSpPr>
              <p:cNvPr id="276" name="Freeform 588"/>
              <p:cNvSpPr>
                <a:spLocks/>
              </p:cNvSpPr>
              <p:nvPr/>
            </p:nvSpPr>
            <p:spPr bwMode="auto">
              <a:xfrm>
                <a:off x="3186" y="3268"/>
                <a:ext cx="445" cy="520"/>
              </a:xfrm>
              <a:custGeom>
                <a:avLst/>
                <a:gdLst>
                  <a:gd name="T0" fmla="*/ 190 w 445"/>
                  <a:gd name="T1" fmla="*/ 198 h 520"/>
                  <a:gd name="T2" fmla="*/ 199 w 445"/>
                  <a:gd name="T3" fmla="*/ 135 h 520"/>
                  <a:gd name="T4" fmla="*/ 215 w 445"/>
                  <a:gd name="T5" fmla="*/ 164 h 520"/>
                  <a:gd name="T6" fmla="*/ 262 w 445"/>
                  <a:gd name="T7" fmla="*/ 194 h 520"/>
                  <a:gd name="T8" fmla="*/ 246 w 445"/>
                  <a:gd name="T9" fmla="*/ 166 h 520"/>
                  <a:gd name="T10" fmla="*/ 280 w 445"/>
                  <a:gd name="T11" fmla="*/ 172 h 520"/>
                  <a:gd name="T12" fmla="*/ 284 w 445"/>
                  <a:gd name="T13" fmla="*/ 155 h 520"/>
                  <a:gd name="T14" fmla="*/ 288 w 445"/>
                  <a:gd name="T15" fmla="*/ 148 h 520"/>
                  <a:gd name="T16" fmla="*/ 260 w 445"/>
                  <a:gd name="T17" fmla="*/ 114 h 520"/>
                  <a:gd name="T18" fmla="*/ 291 w 445"/>
                  <a:gd name="T19" fmla="*/ 107 h 520"/>
                  <a:gd name="T20" fmla="*/ 329 w 445"/>
                  <a:gd name="T21" fmla="*/ 95 h 520"/>
                  <a:gd name="T22" fmla="*/ 387 w 445"/>
                  <a:gd name="T23" fmla="*/ 87 h 520"/>
                  <a:gd name="T24" fmla="*/ 417 w 445"/>
                  <a:gd name="T25" fmla="*/ 93 h 520"/>
                  <a:gd name="T26" fmla="*/ 445 w 445"/>
                  <a:gd name="T27" fmla="*/ 32 h 520"/>
                  <a:gd name="T28" fmla="*/ 423 w 445"/>
                  <a:gd name="T29" fmla="*/ 0 h 520"/>
                  <a:gd name="T30" fmla="*/ 392 w 445"/>
                  <a:gd name="T31" fmla="*/ 40 h 520"/>
                  <a:gd name="T32" fmla="*/ 316 w 445"/>
                  <a:gd name="T33" fmla="*/ 47 h 520"/>
                  <a:gd name="T34" fmla="*/ 243 w 445"/>
                  <a:gd name="T35" fmla="*/ 57 h 520"/>
                  <a:gd name="T36" fmla="*/ 191 w 445"/>
                  <a:gd name="T37" fmla="*/ 70 h 520"/>
                  <a:gd name="T38" fmla="*/ 169 w 445"/>
                  <a:gd name="T39" fmla="*/ 94 h 520"/>
                  <a:gd name="T40" fmla="*/ 117 w 445"/>
                  <a:gd name="T41" fmla="*/ 116 h 520"/>
                  <a:gd name="T42" fmla="*/ 74 w 445"/>
                  <a:gd name="T43" fmla="*/ 129 h 520"/>
                  <a:gd name="T44" fmla="*/ 60 w 445"/>
                  <a:gd name="T45" fmla="*/ 131 h 520"/>
                  <a:gd name="T46" fmla="*/ 51 w 445"/>
                  <a:gd name="T47" fmla="*/ 182 h 520"/>
                  <a:gd name="T48" fmla="*/ 20 w 445"/>
                  <a:gd name="T49" fmla="*/ 235 h 520"/>
                  <a:gd name="T50" fmla="*/ 0 w 445"/>
                  <a:gd name="T51" fmla="*/ 245 h 520"/>
                  <a:gd name="T52" fmla="*/ 53 w 445"/>
                  <a:gd name="T53" fmla="*/ 296 h 520"/>
                  <a:gd name="T54" fmla="*/ 84 w 445"/>
                  <a:gd name="T55" fmla="*/ 300 h 520"/>
                  <a:gd name="T56" fmla="*/ 71 w 445"/>
                  <a:gd name="T57" fmla="*/ 309 h 520"/>
                  <a:gd name="T58" fmla="*/ 83 w 445"/>
                  <a:gd name="T59" fmla="*/ 334 h 520"/>
                  <a:gd name="T60" fmla="*/ 108 w 445"/>
                  <a:gd name="T61" fmla="*/ 357 h 520"/>
                  <a:gd name="T62" fmla="*/ 134 w 445"/>
                  <a:gd name="T63" fmla="*/ 357 h 520"/>
                  <a:gd name="T64" fmla="*/ 175 w 445"/>
                  <a:gd name="T65" fmla="*/ 353 h 520"/>
                  <a:gd name="T66" fmla="*/ 217 w 445"/>
                  <a:gd name="T67" fmla="*/ 353 h 520"/>
                  <a:gd name="T68" fmla="*/ 251 w 445"/>
                  <a:gd name="T69" fmla="*/ 360 h 520"/>
                  <a:gd name="T70" fmla="*/ 219 w 445"/>
                  <a:gd name="T71" fmla="*/ 379 h 520"/>
                  <a:gd name="T72" fmla="*/ 140 w 445"/>
                  <a:gd name="T73" fmla="*/ 370 h 520"/>
                  <a:gd name="T74" fmla="*/ 116 w 445"/>
                  <a:gd name="T75" fmla="*/ 420 h 520"/>
                  <a:gd name="T76" fmla="*/ 152 w 445"/>
                  <a:gd name="T77" fmla="*/ 491 h 520"/>
                  <a:gd name="T78" fmla="*/ 185 w 445"/>
                  <a:gd name="T79" fmla="*/ 479 h 520"/>
                  <a:gd name="T80" fmla="*/ 217 w 445"/>
                  <a:gd name="T81" fmla="*/ 520 h 520"/>
                  <a:gd name="T82" fmla="*/ 240 w 445"/>
                  <a:gd name="T83" fmla="*/ 504 h 520"/>
                  <a:gd name="T84" fmla="*/ 257 w 445"/>
                  <a:gd name="T85" fmla="*/ 494 h 520"/>
                  <a:gd name="T86" fmla="*/ 221 w 445"/>
                  <a:gd name="T87" fmla="*/ 421 h 520"/>
                  <a:gd name="T88" fmla="*/ 260 w 445"/>
                  <a:gd name="T89" fmla="*/ 438 h 520"/>
                  <a:gd name="T90" fmla="*/ 260 w 445"/>
                  <a:gd name="T91" fmla="*/ 414 h 520"/>
                  <a:gd name="T92" fmla="*/ 267 w 445"/>
                  <a:gd name="T93" fmla="*/ 375 h 520"/>
                  <a:gd name="T94" fmla="*/ 313 w 445"/>
                  <a:gd name="T95" fmla="*/ 398 h 520"/>
                  <a:gd name="T96" fmla="*/ 304 w 445"/>
                  <a:gd name="T97" fmla="*/ 341 h 520"/>
                  <a:gd name="T98" fmla="*/ 233 w 445"/>
                  <a:gd name="T99" fmla="*/ 309 h 520"/>
                  <a:gd name="T100" fmla="*/ 215 w 445"/>
                  <a:gd name="T101" fmla="*/ 294 h 520"/>
                  <a:gd name="T102" fmla="*/ 226 w 445"/>
                  <a:gd name="T103" fmla="*/ 255 h 520"/>
                  <a:gd name="T104" fmla="*/ 248 w 445"/>
                  <a:gd name="T105" fmla="*/ 264 h 52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45"/>
                  <a:gd name="T160" fmla="*/ 0 h 520"/>
                  <a:gd name="T161" fmla="*/ 445 w 445"/>
                  <a:gd name="T162" fmla="*/ 520 h 52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45" h="520">
                    <a:moveTo>
                      <a:pt x="219" y="235"/>
                    </a:moveTo>
                    <a:lnTo>
                      <a:pt x="190" y="198"/>
                    </a:lnTo>
                    <a:lnTo>
                      <a:pt x="179" y="157"/>
                    </a:lnTo>
                    <a:lnTo>
                      <a:pt x="199" y="135"/>
                    </a:lnTo>
                    <a:lnTo>
                      <a:pt x="192" y="148"/>
                    </a:lnTo>
                    <a:lnTo>
                      <a:pt x="215" y="164"/>
                    </a:lnTo>
                    <a:lnTo>
                      <a:pt x="243" y="191"/>
                    </a:lnTo>
                    <a:lnTo>
                      <a:pt x="262" y="194"/>
                    </a:lnTo>
                    <a:lnTo>
                      <a:pt x="246" y="184"/>
                    </a:lnTo>
                    <a:lnTo>
                      <a:pt x="246" y="166"/>
                    </a:lnTo>
                    <a:lnTo>
                      <a:pt x="277" y="187"/>
                    </a:lnTo>
                    <a:lnTo>
                      <a:pt x="280" y="172"/>
                    </a:lnTo>
                    <a:lnTo>
                      <a:pt x="268" y="151"/>
                    </a:lnTo>
                    <a:lnTo>
                      <a:pt x="284" y="155"/>
                    </a:lnTo>
                    <a:lnTo>
                      <a:pt x="307" y="168"/>
                    </a:lnTo>
                    <a:lnTo>
                      <a:pt x="288" y="148"/>
                    </a:lnTo>
                    <a:lnTo>
                      <a:pt x="270" y="137"/>
                    </a:lnTo>
                    <a:lnTo>
                      <a:pt x="260" y="114"/>
                    </a:lnTo>
                    <a:lnTo>
                      <a:pt x="276" y="116"/>
                    </a:lnTo>
                    <a:lnTo>
                      <a:pt x="291" y="107"/>
                    </a:lnTo>
                    <a:lnTo>
                      <a:pt x="313" y="94"/>
                    </a:lnTo>
                    <a:lnTo>
                      <a:pt x="329" y="95"/>
                    </a:lnTo>
                    <a:lnTo>
                      <a:pt x="353" y="84"/>
                    </a:lnTo>
                    <a:lnTo>
                      <a:pt x="387" y="87"/>
                    </a:lnTo>
                    <a:lnTo>
                      <a:pt x="414" y="89"/>
                    </a:lnTo>
                    <a:lnTo>
                      <a:pt x="417" y="93"/>
                    </a:lnTo>
                    <a:lnTo>
                      <a:pt x="430" y="59"/>
                    </a:lnTo>
                    <a:lnTo>
                      <a:pt x="445" y="32"/>
                    </a:lnTo>
                    <a:lnTo>
                      <a:pt x="442" y="15"/>
                    </a:lnTo>
                    <a:lnTo>
                      <a:pt x="423" y="0"/>
                    </a:lnTo>
                    <a:lnTo>
                      <a:pt x="410" y="16"/>
                    </a:lnTo>
                    <a:lnTo>
                      <a:pt x="392" y="40"/>
                    </a:lnTo>
                    <a:lnTo>
                      <a:pt x="356" y="56"/>
                    </a:lnTo>
                    <a:lnTo>
                      <a:pt x="316" y="47"/>
                    </a:lnTo>
                    <a:lnTo>
                      <a:pt x="277" y="40"/>
                    </a:lnTo>
                    <a:lnTo>
                      <a:pt x="243" y="57"/>
                    </a:lnTo>
                    <a:lnTo>
                      <a:pt x="196" y="70"/>
                    </a:lnTo>
                    <a:lnTo>
                      <a:pt x="191" y="70"/>
                    </a:lnTo>
                    <a:lnTo>
                      <a:pt x="179" y="84"/>
                    </a:lnTo>
                    <a:lnTo>
                      <a:pt x="169" y="94"/>
                    </a:lnTo>
                    <a:lnTo>
                      <a:pt x="143" y="93"/>
                    </a:lnTo>
                    <a:lnTo>
                      <a:pt x="117" y="116"/>
                    </a:lnTo>
                    <a:lnTo>
                      <a:pt x="102" y="126"/>
                    </a:lnTo>
                    <a:lnTo>
                      <a:pt x="74" y="129"/>
                    </a:lnTo>
                    <a:lnTo>
                      <a:pt x="56" y="128"/>
                    </a:lnTo>
                    <a:lnTo>
                      <a:pt x="60" y="131"/>
                    </a:lnTo>
                    <a:lnTo>
                      <a:pt x="62" y="143"/>
                    </a:lnTo>
                    <a:lnTo>
                      <a:pt x="51" y="182"/>
                    </a:lnTo>
                    <a:lnTo>
                      <a:pt x="34" y="207"/>
                    </a:lnTo>
                    <a:lnTo>
                      <a:pt x="20" y="235"/>
                    </a:lnTo>
                    <a:lnTo>
                      <a:pt x="16" y="248"/>
                    </a:lnTo>
                    <a:lnTo>
                      <a:pt x="0" y="245"/>
                    </a:lnTo>
                    <a:lnTo>
                      <a:pt x="20" y="266"/>
                    </a:lnTo>
                    <a:lnTo>
                      <a:pt x="53" y="296"/>
                    </a:lnTo>
                    <a:lnTo>
                      <a:pt x="62" y="301"/>
                    </a:lnTo>
                    <a:lnTo>
                      <a:pt x="84" y="300"/>
                    </a:lnTo>
                    <a:lnTo>
                      <a:pt x="93" y="312"/>
                    </a:lnTo>
                    <a:lnTo>
                      <a:pt x="71" y="309"/>
                    </a:lnTo>
                    <a:lnTo>
                      <a:pt x="69" y="323"/>
                    </a:lnTo>
                    <a:lnTo>
                      <a:pt x="83" y="334"/>
                    </a:lnTo>
                    <a:lnTo>
                      <a:pt x="92" y="355"/>
                    </a:lnTo>
                    <a:lnTo>
                      <a:pt x="108" y="357"/>
                    </a:lnTo>
                    <a:lnTo>
                      <a:pt x="117" y="355"/>
                    </a:lnTo>
                    <a:lnTo>
                      <a:pt x="134" y="357"/>
                    </a:lnTo>
                    <a:lnTo>
                      <a:pt x="154" y="350"/>
                    </a:lnTo>
                    <a:lnTo>
                      <a:pt x="175" y="353"/>
                    </a:lnTo>
                    <a:lnTo>
                      <a:pt x="194" y="345"/>
                    </a:lnTo>
                    <a:lnTo>
                      <a:pt x="217" y="353"/>
                    </a:lnTo>
                    <a:lnTo>
                      <a:pt x="235" y="357"/>
                    </a:lnTo>
                    <a:lnTo>
                      <a:pt x="251" y="360"/>
                    </a:lnTo>
                    <a:lnTo>
                      <a:pt x="235" y="370"/>
                    </a:lnTo>
                    <a:lnTo>
                      <a:pt x="219" y="379"/>
                    </a:lnTo>
                    <a:lnTo>
                      <a:pt x="170" y="363"/>
                    </a:lnTo>
                    <a:lnTo>
                      <a:pt x="140" y="370"/>
                    </a:lnTo>
                    <a:lnTo>
                      <a:pt x="113" y="392"/>
                    </a:lnTo>
                    <a:lnTo>
                      <a:pt x="116" y="420"/>
                    </a:lnTo>
                    <a:lnTo>
                      <a:pt x="147" y="448"/>
                    </a:lnTo>
                    <a:lnTo>
                      <a:pt x="152" y="491"/>
                    </a:lnTo>
                    <a:lnTo>
                      <a:pt x="174" y="500"/>
                    </a:lnTo>
                    <a:lnTo>
                      <a:pt x="185" y="479"/>
                    </a:lnTo>
                    <a:lnTo>
                      <a:pt x="208" y="513"/>
                    </a:lnTo>
                    <a:lnTo>
                      <a:pt x="217" y="520"/>
                    </a:lnTo>
                    <a:lnTo>
                      <a:pt x="233" y="491"/>
                    </a:lnTo>
                    <a:lnTo>
                      <a:pt x="240" y="504"/>
                    </a:lnTo>
                    <a:lnTo>
                      <a:pt x="270" y="520"/>
                    </a:lnTo>
                    <a:lnTo>
                      <a:pt x="257" y="494"/>
                    </a:lnTo>
                    <a:lnTo>
                      <a:pt x="242" y="460"/>
                    </a:lnTo>
                    <a:lnTo>
                      <a:pt x="221" y="421"/>
                    </a:lnTo>
                    <a:lnTo>
                      <a:pt x="244" y="428"/>
                    </a:lnTo>
                    <a:lnTo>
                      <a:pt x="260" y="438"/>
                    </a:lnTo>
                    <a:lnTo>
                      <a:pt x="276" y="419"/>
                    </a:lnTo>
                    <a:lnTo>
                      <a:pt x="260" y="414"/>
                    </a:lnTo>
                    <a:lnTo>
                      <a:pt x="242" y="384"/>
                    </a:lnTo>
                    <a:lnTo>
                      <a:pt x="267" y="375"/>
                    </a:lnTo>
                    <a:lnTo>
                      <a:pt x="284" y="378"/>
                    </a:lnTo>
                    <a:lnTo>
                      <a:pt x="313" y="398"/>
                    </a:lnTo>
                    <a:lnTo>
                      <a:pt x="316" y="380"/>
                    </a:lnTo>
                    <a:lnTo>
                      <a:pt x="304" y="341"/>
                    </a:lnTo>
                    <a:lnTo>
                      <a:pt x="261" y="328"/>
                    </a:lnTo>
                    <a:lnTo>
                      <a:pt x="233" y="309"/>
                    </a:lnTo>
                    <a:lnTo>
                      <a:pt x="196" y="301"/>
                    </a:lnTo>
                    <a:lnTo>
                      <a:pt x="215" y="294"/>
                    </a:lnTo>
                    <a:lnTo>
                      <a:pt x="217" y="270"/>
                    </a:lnTo>
                    <a:lnTo>
                      <a:pt x="226" y="255"/>
                    </a:lnTo>
                    <a:lnTo>
                      <a:pt x="226" y="275"/>
                    </a:lnTo>
                    <a:lnTo>
                      <a:pt x="248" y="264"/>
                    </a:lnTo>
                    <a:lnTo>
                      <a:pt x="219" y="235"/>
                    </a:lnTo>
                  </a:path>
                </a:pathLst>
              </a:custGeom>
              <a:extLst>
                <a:ext uri="{909E8E84-426E-40DD-AFC4-6F175D3DCCD1}">
                  <a14:hiddenFill xmlns:a14="http://schemas.microsoft.com/office/drawing/2010/main">
                    <a:solidFill>
                      <a:srgbClr val="FFFFFF"/>
                    </a:solidFill>
                  </a14:hiddenFill>
                </a:ext>
              </a:extLst>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solidFill>
                    <a:schemeClr val="lt1"/>
                  </a:solidFill>
                  <a:latin typeface="+mn-lt"/>
                </a:endParaRPr>
              </a:p>
            </p:txBody>
          </p:sp>
        </p:grpSp>
        <p:grpSp>
          <p:nvGrpSpPr>
            <p:cNvPr id="215" name="Group 728"/>
            <p:cNvGrpSpPr>
              <a:grpSpLocks/>
            </p:cNvGrpSpPr>
            <p:nvPr/>
          </p:nvGrpSpPr>
          <p:grpSpPr bwMode="auto">
            <a:xfrm>
              <a:off x="4449900" y="4617768"/>
              <a:ext cx="43726" cy="61986"/>
              <a:chOff x="2460" y="2822"/>
              <a:chExt cx="28" cy="42"/>
            </a:xfrm>
          </p:grpSpPr>
          <p:sp>
            <p:nvSpPr>
              <p:cNvPr id="233" name="Freeform 729" descr="Wide downward diagonal"/>
              <p:cNvSpPr>
                <a:spLocks/>
              </p:cNvSpPr>
              <p:nvPr/>
            </p:nvSpPr>
            <p:spPr bwMode="auto">
              <a:xfrm>
                <a:off x="2460" y="2822"/>
                <a:ext cx="28" cy="42"/>
              </a:xfrm>
              <a:custGeom>
                <a:avLst/>
                <a:gdLst>
                  <a:gd name="T0" fmla="*/ 28 w 28"/>
                  <a:gd name="T1" fmla="*/ 22 h 42"/>
                  <a:gd name="T2" fmla="*/ 14 w 28"/>
                  <a:gd name="T3" fmla="*/ 0 h 42"/>
                  <a:gd name="T4" fmla="*/ 4 w 28"/>
                  <a:gd name="T5" fmla="*/ 3 h 42"/>
                  <a:gd name="T6" fmla="*/ 0 w 28"/>
                  <a:gd name="T7" fmla="*/ 35 h 42"/>
                  <a:gd name="T8" fmla="*/ 2 w 28"/>
                  <a:gd name="T9" fmla="*/ 38 h 42"/>
                  <a:gd name="T10" fmla="*/ 19 w 28"/>
                  <a:gd name="T11" fmla="*/ 42 h 42"/>
                  <a:gd name="T12" fmla="*/ 28 w 28"/>
                  <a:gd name="T13" fmla="*/ 22 h 42"/>
                  <a:gd name="T14" fmla="*/ 0 60000 65536"/>
                  <a:gd name="T15" fmla="*/ 0 60000 65536"/>
                  <a:gd name="T16" fmla="*/ 0 60000 65536"/>
                  <a:gd name="T17" fmla="*/ 0 60000 65536"/>
                  <a:gd name="T18" fmla="*/ 0 60000 65536"/>
                  <a:gd name="T19" fmla="*/ 0 60000 65536"/>
                  <a:gd name="T20" fmla="*/ 0 60000 65536"/>
                  <a:gd name="T21" fmla="*/ 0 w 28"/>
                  <a:gd name="T22" fmla="*/ 0 h 42"/>
                  <a:gd name="T23" fmla="*/ 28 w 2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2">
                    <a:moveTo>
                      <a:pt x="28" y="22"/>
                    </a:moveTo>
                    <a:lnTo>
                      <a:pt x="14" y="0"/>
                    </a:lnTo>
                    <a:lnTo>
                      <a:pt x="4" y="3"/>
                    </a:lnTo>
                    <a:lnTo>
                      <a:pt x="0" y="35"/>
                    </a:lnTo>
                    <a:lnTo>
                      <a:pt x="2" y="38"/>
                    </a:lnTo>
                    <a:lnTo>
                      <a:pt x="19" y="42"/>
                    </a:lnTo>
                    <a:lnTo>
                      <a:pt x="28" y="22"/>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sp>
            <p:nvSpPr>
              <p:cNvPr id="234" name="Freeform 730" descr="Wide downward diagonal"/>
              <p:cNvSpPr>
                <a:spLocks/>
              </p:cNvSpPr>
              <p:nvPr/>
            </p:nvSpPr>
            <p:spPr bwMode="auto">
              <a:xfrm>
                <a:off x="2460" y="2822"/>
                <a:ext cx="28" cy="42"/>
              </a:xfrm>
              <a:custGeom>
                <a:avLst/>
                <a:gdLst>
                  <a:gd name="T0" fmla="*/ 28 w 28"/>
                  <a:gd name="T1" fmla="*/ 22 h 42"/>
                  <a:gd name="T2" fmla="*/ 14 w 28"/>
                  <a:gd name="T3" fmla="*/ 0 h 42"/>
                  <a:gd name="T4" fmla="*/ 4 w 28"/>
                  <a:gd name="T5" fmla="*/ 3 h 42"/>
                  <a:gd name="T6" fmla="*/ 0 w 28"/>
                  <a:gd name="T7" fmla="*/ 35 h 42"/>
                  <a:gd name="T8" fmla="*/ 2 w 28"/>
                  <a:gd name="T9" fmla="*/ 38 h 42"/>
                  <a:gd name="T10" fmla="*/ 19 w 28"/>
                  <a:gd name="T11" fmla="*/ 42 h 42"/>
                  <a:gd name="T12" fmla="*/ 28 w 28"/>
                  <a:gd name="T13" fmla="*/ 22 h 42"/>
                  <a:gd name="T14" fmla="*/ 0 60000 65536"/>
                  <a:gd name="T15" fmla="*/ 0 60000 65536"/>
                  <a:gd name="T16" fmla="*/ 0 60000 65536"/>
                  <a:gd name="T17" fmla="*/ 0 60000 65536"/>
                  <a:gd name="T18" fmla="*/ 0 60000 65536"/>
                  <a:gd name="T19" fmla="*/ 0 60000 65536"/>
                  <a:gd name="T20" fmla="*/ 0 60000 65536"/>
                  <a:gd name="T21" fmla="*/ 0 w 28"/>
                  <a:gd name="T22" fmla="*/ 0 h 42"/>
                  <a:gd name="T23" fmla="*/ 28 w 28"/>
                  <a:gd name="T24" fmla="*/ 42 h 4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8" h="42">
                    <a:moveTo>
                      <a:pt x="28" y="22"/>
                    </a:moveTo>
                    <a:lnTo>
                      <a:pt x="14" y="0"/>
                    </a:lnTo>
                    <a:lnTo>
                      <a:pt x="4" y="3"/>
                    </a:lnTo>
                    <a:lnTo>
                      <a:pt x="0" y="35"/>
                    </a:lnTo>
                    <a:lnTo>
                      <a:pt x="2" y="38"/>
                    </a:lnTo>
                    <a:lnTo>
                      <a:pt x="19" y="42"/>
                    </a:lnTo>
                    <a:lnTo>
                      <a:pt x="28" y="22"/>
                    </a:lnTo>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a:solidFill>
                    <a:schemeClr val="lt1"/>
                  </a:solidFill>
                  <a:latin typeface="Arial" pitchFamily="34" charset="0"/>
                  <a:cs typeface="Arial" pitchFamily="34" charset="0"/>
                </a:endParaRPr>
              </a:p>
            </p:txBody>
          </p:sp>
        </p:grpSp>
      </p:grpSp>
      <p:grpSp>
        <p:nvGrpSpPr>
          <p:cNvPr id="531" name="Group 530"/>
          <p:cNvGrpSpPr/>
          <p:nvPr/>
        </p:nvGrpSpPr>
        <p:grpSpPr>
          <a:xfrm>
            <a:off x="160920" y="1412442"/>
            <a:ext cx="3042928" cy="1555543"/>
            <a:chOff x="355310" y="1923503"/>
            <a:chExt cx="2952328" cy="1651472"/>
          </a:xfrm>
        </p:grpSpPr>
        <p:sp>
          <p:nvSpPr>
            <p:cNvPr id="527" name="Rounded Rectangle 526"/>
            <p:cNvSpPr/>
            <p:nvPr/>
          </p:nvSpPr>
          <p:spPr bwMode="auto">
            <a:xfrm>
              <a:off x="355310" y="1923503"/>
              <a:ext cx="2952328" cy="1651472"/>
            </a:xfrm>
            <a:prstGeom prst="roundRect">
              <a:avLst>
                <a:gd name="adj" fmla="val 8699"/>
              </a:avLst>
            </a:prstGeom>
            <a:ln/>
            <a:extLst/>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Tx/>
                <a:buSzPct val="60000"/>
                <a:buFontTx/>
                <a:buBlip>
                  <a:blip r:embed="rId2"/>
                </a:buBlip>
                <a:tabLst/>
              </a:pPr>
              <a:endParaRPr kumimoji="0" lang="en-GB" sz="3200" b="0" i="0" u="none" strike="noStrike" cap="none" normalizeH="0" baseline="0" smtClean="0">
                <a:ln>
                  <a:noFill/>
                </a:ln>
                <a:solidFill>
                  <a:srgbClr val="055685"/>
                </a:solidFill>
                <a:effectLst/>
                <a:latin typeface="Calibri" pitchFamily="34" charset="0"/>
              </a:endParaRPr>
            </a:p>
          </p:txBody>
        </p:sp>
        <p:grpSp>
          <p:nvGrpSpPr>
            <p:cNvPr id="530" name="Group 529"/>
            <p:cNvGrpSpPr/>
            <p:nvPr/>
          </p:nvGrpSpPr>
          <p:grpSpPr>
            <a:xfrm>
              <a:off x="463322" y="2038663"/>
              <a:ext cx="2736304" cy="1421153"/>
              <a:chOff x="431540" y="1575799"/>
              <a:chExt cx="2736304" cy="1421153"/>
            </a:xfrm>
          </p:grpSpPr>
          <p:grpSp>
            <p:nvGrpSpPr>
              <p:cNvPr id="528" name="Group 527"/>
              <p:cNvGrpSpPr/>
              <p:nvPr/>
            </p:nvGrpSpPr>
            <p:grpSpPr>
              <a:xfrm>
                <a:off x="431540" y="1575799"/>
                <a:ext cx="2736304" cy="665398"/>
                <a:chOff x="395536" y="1575799"/>
                <a:chExt cx="2736304" cy="665398"/>
              </a:xfrm>
            </p:grpSpPr>
            <p:sp>
              <p:nvSpPr>
                <p:cNvPr id="520" name="Freeform 519"/>
                <p:cNvSpPr/>
                <p:nvPr/>
              </p:nvSpPr>
              <p:spPr>
                <a:xfrm>
                  <a:off x="395536" y="1575799"/>
                  <a:ext cx="2736304" cy="665398"/>
                </a:xfrm>
                <a:custGeom>
                  <a:avLst/>
                  <a:gdLst>
                    <a:gd name="connsiteX0" fmla="*/ 0 w 2649926"/>
                    <a:gd name="connsiteY0" fmla="*/ 66540 h 665398"/>
                    <a:gd name="connsiteX1" fmla="*/ 66540 w 2649926"/>
                    <a:gd name="connsiteY1" fmla="*/ 0 h 665398"/>
                    <a:gd name="connsiteX2" fmla="*/ 2583386 w 2649926"/>
                    <a:gd name="connsiteY2" fmla="*/ 0 h 665398"/>
                    <a:gd name="connsiteX3" fmla="*/ 2649926 w 2649926"/>
                    <a:gd name="connsiteY3" fmla="*/ 66540 h 665398"/>
                    <a:gd name="connsiteX4" fmla="*/ 2649926 w 2649926"/>
                    <a:gd name="connsiteY4" fmla="*/ 598858 h 665398"/>
                    <a:gd name="connsiteX5" fmla="*/ 2583386 w 2649926"/>
                    <a:gd name="connsiteY5" fmla="*/ 665398 h 665398"/>
                    <a:gd name="connsiteX6" fmla="*/ 66540 w 2649926"/>
                    <a:gd name="connsiteY6" fmla="*/ 665398 h 665398"/>
                    <a:gd name="connsiteX7" fmla="*/ 0 w 2649926"/>
                    <a:gd name="connsiteY7" fmla="*/ 598858 h 665398"/>
                    <a:gd name="connsiteX8" fmla="*/ 0 w 2649926"/>
                    <a:gd name="connsiteY8" fmla="*/ 66540 h 6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926" h="665398">
                      <a:moveTo>
                        <a:pt x="0" y="66540"/>
                      </a:moveTo>
                      <a:cubicBezTo>
                        <a:pt x="0" y="29791"/>
                        <a:pt x="29791" y="0"/>
                        <a:pt x="66540" y="0"/>
                      </a:cubicBezTo>
                      <a:lnTo>
                        <a:pt x="2583386" y="0"/>
                      </a:lnTo>
                      <a:cubicBezTo>
                        <a:pt x="2620135" y="0"/>
                        <a:pt x="2649926" y="29791"/>
                        <a:pt x="2649926" y="66540"/>
                      </a:cubicBezTo>
                      <a:lnTo>
                        <a:pt x="2649926" y="598858"/>
                      </a:lnTo>
                      <a:cubicBezTo>
                        <a:pt x="2649926" y="635607"/>
                        <a:pt x="2620135" y="665398"/>
                        <a:pt x="2583386" y="665398"/>
                      </a:cubicBezTo>
                      <a:lnTo>
                        <a:pt x="66540" y="665398"/>
                      </a:lnTo>
                      <a:cubicBezTo>
                        <a:pt x="29791" y="665398"/>
                        <a:pt x="0" y="635607"/>
                        <a:pt x="0" y="598858"/>
                      </a:cubicBezTo>
                      <a:lnTo>
                        <a:pt x="0" y="6654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dirty="0"/>
                </a:p>
              </p:txBody>
            </p:sp>
            <p:sp>
              <p:nvSpPr>
                <p:cNvPr id="521" name="Rounded Rectangle 520"/>
                <p:cNvSpPr/>
                <p:nvPr/>
              </p:nvSpPr>
              <p:spPr>
                <a:xfrm>
                  <a:off x="462075" y="1642339"/>
                  <a:ext cx="797557" cy="532318"/>
                </a:xfrm>
                <a:prstGeom prst="roundRect">
                  <a:avLst>
                    <a:gd name="adj" fmla="val 10000"/>
                  </a:avLst>
                </a:prstGeom>
                <a:blipFill dpi="0" rotWithShape="1">
                  <a:blip r:embed="rId3"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5" name="TextBox 524"/>
                <p:cNvSpPr txBox="1"/>
                <p:nvPr/>
              </p:nvSpPr>
              <p:spPr>
                <a:xfrm>
                  <a:off x="1331640" y="1708443"/>
                  <a:ext cx="1713822" cy="400110"/>
                </a:xfrm>
                <a:prstGeom prst="rect">
                  <a:avLst/>
                </a:prstGeom>
                <a:noFill/>
              </p:spPr>
              <p:txBody>
                <a:bodyPr wrap="square" rtlCol="0">
                  <a:spAutoFit/>
                </a:bodyPr>
                <a:lstStyle/>
                <a:p>
                  <a:pPr>
                    <a:buNone/>
                  </a:pPr>
                  <a:r>
                    <a:rPr lang="en-GB" sz="2000" dirty="0" smtClean="0">
                      <a:solidFill>
                        <a:schemeClr val="bg1"/>
                      </a:solidFill>
                      <a:latin typeface="Arial" pitchFamily="34" charset="0"/>
                      <a:cs typeface="Arial" pitchFamily="34" charset="0"/>
                    </a:rPr>
                    <a:t>27 EU states</a:t>
                  </a:r>
                  <a:endParaRPr lang="en-GB" sz="2000" dirty="0">
                    <a:solidFill>
                      <a:schemeClr val="bg1"/>
                    </a:solidFill>
                    <a:latin typeface="Arial" pitchFamily="34" charset="0"/>
                    <a:cs typeface="Arial" pitchFamily="34" charset="0"/>
                  </a:endParaRPr>
                </a:p>
              </p:txBody>
            </p:sp>
          </p:grpSp>
          <p:grpSp>
            <p:nvGrpSpPr>
              <p:cNvPr id="529" name="Group 528"/>
              <p:cNvGrpSpPr/>
              <p:nvPr/>
            </p:nvGrpSpPr>
            <p:grpSpPr>
              <a:xfrm>
                <a:off x="431540" y="2331554"/>
                <a:ext cx="2736304" cy="665398"/>
                <a:chOff x="395536" y="2331554"/>
                <a:chExt cx="2736304" cy="665398"/>
              </a:xfrm>
            </p:grpSpPr>
            <p:sp>
              <p:nvSpPr>
                <p:cNvPr id="522" name="Freeform 521"/>
                <p:cNvSpPr/>
                <p:nvPr/>
              </p:nvSpPr>
              <p:spPr>
                <a:xfrm>
                  <a:off x="395536" y="2331554"/>
                  <a:ext cx="2736304" cy="665398"/>
                </a:xfrm>
                <a:custGeom>
                  <a:avLst/>
                  <a:gdLst>
                    <a:gd name="connsiteX0" fmla="*/ 0 w 2649926"/>
                    <a:gd name="connsiteY0" fmla="*/ 66540 h 665398"/>
                    <a:gd name="connsiteX1" fmla="*/ 66540 w 2649926"/>
                    <a:gd name="connsiteY1" fmla="*/ 0 h 665398"/>
                    <a:gd name="connsiteX2" fmla="*/ 2583386 w 2649926"/>
                    <a:gd name="connsiteY2" fmla="*/ 0 h 665398"/>
                    <a:gd name="connsiteX3" fmla="*/ 2649926 w 2649926"/>
                    <a:gd name="connsiteY3" fmla="*/ 66540 h 665398"/>
                    <a:gd name="connsiteX4" fmla="*/ 2649926 w 2649926"/>
                    <a:gd name="connsiteY4" fmla="*/ 598858 h 665398"/>
                    <a:gd name="connsiteX5" fmla="*/ 2583386 w 2649926"/>
                    <a:gd name="connsiteY5" fmla="*/ 665398 h 665398"/>
                    <a:gd name="connsiteX6" fmla="*/ 66540 w 2649926"/>
                    <a:gd name="connsiteY6" fmla="*/ 665398 h 665398"/>
                    <a:gd name="connsiteX7" fmla="*/ 0 w 2649926"/>
                    <a:gd name="connsiteY7" fmla="*/ 598858 h 665398"/>
                    <a:gd name="connsiteX8" fmla="*/ 0 w 2649926"/>
                    <a:gd name="connsiteY8" fmla="*/ 66540 h 66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49926" h="665398">
                      <a:moveTo>
                        <a:pt x="0" y="66540"/>
                      </a:moveTo>
                      <a:cubicBezTo>
                        <a:pt x="0" y="29791"/>
                        <a:pt x="29791" y="0"/>
                        <a:pt x="66540" y="0"/>
                      </a:cubicBezTo>
                      <a:lnTo>
                        <a:pt x="2583386" y="0"/>
                      </a:lnTo>
                      <a:cubicBezTo>
                        <a:pt x="2620135" y="0"/>
                        <a:pt x="2649926" y="29791"/>
                        <a:pt x="2649926" y="66540"/>
                      </a:cubicBezTo>
                      <a:lnTo>
                        <a:pt x="2649926" y="598858"/>
                      </a:lnTo>
                      <a:cubicBezTo>
                        <a:pt x="2649926" y="635607"/>
                        <a:pt x="2620135" y="665398"/>
                        <a:pt x="2583386" y="665398"/>
                      </a:cubicBezTo>
                      <a:lnTo>
                        <a:pt x="66540" y="665398"/>
                      </a:lnTo>
                      <a:cubicBezTo>
                        <a:pt x="29791" y="665398"/>
                        <a:pt x="0" y="635607"/>
                        <a:pt x="0" y="598858"/>
                      </a:cubicBezTo>
                      <a:lnTo>
                        <a:pt x="0" y="66540"/>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87630" tIns="87630" rIns="87630" bIns="87630" numCol="1" spcCol="1270" anchor="ctr" anchorCtr="0">
                  <a:noAutofit/>
                </a:bodyPr>
                <a:lstStyle/>
                <a:p>
                  <a:pPr algn="ctr" defTabSz="1022350">
                    <a:lnSpc>
                      <a:spcPct val="90000"/>
                    </a:lnSpc>
                    <a:spcBef>
                      <a:spcPct val="0"/>
                    </a:spcBef>
                    <a:spcAft>
                      <a:spcPct val="35000"/>
                    </a:spcAft>
                    <a:buNone/>
                  </a:pPr>
                  <a:endParaRPr lang="en-GB" sz="2800" dirty="0">
                    <a:latin typeface="Arial" pitchFamily="34" charset="0"/>
                    <a:cs typeface="Arial" pitchFamily="34" charset="0"/>
                  </a:endParaRPr>
                </a:p>
              </p:txBody>
            </p:sp>
            <p:sp>
              <p:nvSpPr>
                <p:cNvPr id="523" name="Rounded Rectangle 522"/>
                <p:cNvSpPr/>
                <p:nvPr/>
              </p:nvSpPr>
              <p:spPr>
                <a:xfrm>
                  <a:off x="462075" y="2398094"/>
                  <a:ext cx="797557" cy="532318"/>
                </a:xfrm>
                <a:prstGeom prst="roundRect">
                  <a:avLst>
                    <a:gd name="adj" fmla="val 10000"/>
                  </a:avLst>
                </a:prstGeom>
                <a:blipFill dpi="0" rotWithShape="1">
                  <a:blip r:embed="rId4">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526" name="TextBox 525"/>
                <p:cNvSpPr txBox="1"/>
                <p:nvPr/>
              </p:nvSpPr>
              <p:spPr>
                <a:xfrm>
                  <a:off x="1331640" y="2464198"/>
                  <a:ext cx="1800200" cy="400110"/>
                </a:xfrm>
                <a:prstGeom prst="rect">
                  <a:avLst/>
                </a:prstGeom>
                <a:noFill/>
              </p:spPr>
              <p:txBody>
                <a:bodyPr wrap="square" rtlCol="0">
                  <a:spAutoFit/>
                </a:bodyPr>
                <a:lstStyle/>
                <a:p>
                  <a:pPr>
                    <a:buNone/>
                  </a:pPr>
                  <a:r>
                    <a:rPr lang="en-GB" sz="2000" dirty="0" smtClean="0">
                      <a:solidFill>
                        <a:schemeClr val="bg1"/>
                      </a:solidFill>
                      <a:latin typeface="Arial" pitchFamily="34" charset="0"/>
                      <a:cs typeface="Arial" pitchFamily="34" charset="0"/>
                    </a:rPr>
                    <a:t>4 EFTA states</a:t>
                  </a:r>
                  <a:endParaRPr lang="en-GB" sz="2000" dirty="0">
                    <a:solidFill>
                      <a:schemeClr val="bg1"/>
                    </a:solidFill>
                    <a:latin typeface="Arial" pitchFamily="34" charset="0"/>
                    <a:cs typeface="Arial" pitchFamily="34" charset="0"/>
                  </a:endParaRPr>
                </a:p>
              </p:txBody>
            </p:sp>
          </p:grpSp>
        </p:grpSp>
      </p:grpSp>
    </p:spTree>
    <p:extLst>
      <p:ext uri="{BB962C8B-B14F-4D97-AF65-F5344CB8AC3E}">
        <p14:creationId xmlns:p14="http://schemas.microsoft.com/office/powerpoint/2010/main" val="706558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BE" sz="2800" dirty="0" smtClean="0">
                <a:latin typeface="Arial" pitchFamily="34" charset="0"/>
                <a:cs typeface="Arial" pitchFamily="34" charset="0"/>
              </a:rPr>
              <a:t>EASA in the User group 1 - ASCOS</a:t>
            </a:r>
            <a:endParaRPr lang="en-GB" sz="2800" dirty="0" smtClean="0">
              <a:latin typeface="Arial" pitchFamily="34" charset="0"/>
              <a:cs typeface="Arial" pitchFamily="34" charset="0"/>
            </a:endParaRPr>
          </a:p>
        </p:txBody>
      </p:sp>
      <p:sp>
        <p:nvSpPr>
          <p:cNvPr id="25603" name="Rectangle 3"/>
          <p:cNvSpPr>
            <a:spLocks noGrp="1" noChangeArrowheads="1"/>
          </p:cNvSpPr>
          <p:nvPr>
            <p:ph idx="1"/>
          </p:nvPr>
        </p:nvSpPr>
        <p:spPr>
          <a:xfrm>
            <a:off x="457201" y="1279525"/>
            <a:ext cx="8003232" cy="5102225"/>
          </a:xfrm>
        </p:spPr>
        <p:txBody>
          <a:bodyPr/>
          <a:lstStyle/>
          <a:p>
            <a:pPr eaLnBrk="1" hangingPunct="1">
              <a:buFont typeface="Wingdings" charset="2"/>
              <a:buNone/>
            </a:pPr>
            <a:r>
              <a:rPr lang="en-US" sz="2000" b="1" dirty="0" smtClean="0"/>
              <a:t>	</a:t>
            </a:r>
          </a:p>
          <a:p>
            <a:pPr eaLnBrk="1" hangingPunct="1">
              <a:buFont typeface="Wingdings" charset="2"/>
              <a:buNone/>
            </a:pPr>
            <a:endParaRPr lang="en-US" sz="2000" b="1" dirty="0"/>
          </a:p>
          <a:p>
            <a:pPr eaLnBrk="1" hangingPunct="1">
              <a:buFont typeface="Wingdings" charset="2"/>
              <a:buNone/>
            </a:pPr>
            <a:endParaRPr lang="en-US" sz="2000" b="1" dirty="0" smtClean="0"/>
          </a:p>
          <a:p>
            <a:pPr eaLnBrk="1" hangingPunct="1">
              <a:buFont typeface="Wingdings" charset="2"/>
              <a:buNone/>
            </a:pPr>
            <a:endParaRPr lang="en-US" sz="2000" b="1" dirty="0"/>
          </a:p>
          <a:p>
            <a:pPr eaLnBrk="1" hangingPunct="1">
              <a:buFont typeface="Wingdings" charset="2"/>
              <a:buNone/>
            </a:pPr>
            <a:r>
              <a:rPr lang="en-US" sz="2000" dirty="0" smtClean="0"/>
              <a:t>	</a:t>
            </a:r>
          </a:p>
        </p:txBody>
      </p:sp>
      <p:sp>
        <p:nvSpPr>
          <p:cNvPr id="2" name="Rounded Rectangle 1"/>
          <p:cNvSpPr/>
          <p:nvPr/>
        </p:nvSpPr>
        <p:spPr bwMode="auto">
          <a:xfrm>
            <a:off x="467544" y="2708920"/>
            <a:ext cx="7704856" cy="1800200"/>
          </a:xfrm>
          <a:prstGeom prst="roundRect">
            <a:avLst/>
          </a:prstGeom>
          <a:solidFill>
            <a:srgbClr val="6DB6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a:buNone/>
            </a:pPr>
            <a:endParaRPr lang="en-GB" b="1" dirty="0" smtClean="0">
              <a:latin typeface="Arial" pitchFamily="34" charset="0"/>
              <a:cs typeface="Arial" pitchFamily="34" charset="0"/>
            </a:endParaRPr>
          </a:p>
          <a:p>
            <a:pPr algn="ctr">
              <a:buNone/>
            </a:pPr>
            <a:r>
              <a:rPr lang="en-GB" b="1" dirty="0" smtClean="0">
                <a:latin typeface="Arial" pitchFamily="34" charset="0"/>
                <a:cs typeface="Arial" pitchFamily="34" charset="0"/>
              </a:rPr>
              <a:t>EASA Expectations</a:t>
            </a:r>
            <a:endParaRPr lang="en-GB" b="1" dirty="0">
              <a:latin typeface="Arial" pitchFamily="34" charset="0"/>
              <a:cs typeface="Arial" pitchFamily="34" charset="0"/>
            </a:endParaRPr>
          </a:p>
        </p:txBody>
      </p:sp>
    </p:spTree>
    <p:extLst>
      <p:ext uri="{BB962C8B-B14F-4D97-AF65-F5344CB8AC3E}">
        <p14:creationId xmlns:p14="http://schemas.microsoft.com/office/powerpoint/2010/main" val="36414720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Expectations (1/3)</a:t>
            </a:r>
            <a:endParaRPr lang="en-GB" sz="2800" dirty="0"/>
          </a:p>
        </p:txBody>
      </p:sp>
      <p:sp>
        <p:nvSpPr>
          <p:cNvPr id="3" name="Content Placeholder 2"/>
          <p:cNvSpPr>
            <a:spLocks noGrp="1"/>
          </p:cNvSpPr>
          <p:nvPr>
            <p:ph idx="1"/>
          </p:nvPr>
        </p:nvSpPr>
        <p:spPr/>
        <p:txBody>
          <a:bodyPr/>
          <a:lstStyle/>
          <a:p>
            <a:pPr marL="0" indent="0">
              <a:buNone/>
            </a:pPr>
            <a:r>
              <a:rPr lang="en-GB" sz="2400" dirty="0"/>
              <a:t>T</a:t>
            </a:r>
            <a:r>
              <a:rPr lang="en-GB" sz="2400" dirty="0" smtClean="0"/>
              <a:t>he aim of the Call of FP7 (Activity </a:t>
            </a:r>
            <a:r>
              <a:rPr lang="en-GB" sz="2400" dirty="0"/>
              <a:t>7.1.3 - Ensuring customer satisfaction and </a:t>
            </a:r>
            <a:r>
              <a:rPr lang="en-GB" sz="2400" dirty="0" smtClean="0"/>
              <a:t>safety) to be ensured.</a:t>
            </a:r>
          </a:p>
          <a:p>
            <a:pPr marL="0" indent="0">
              <a:buNone/>
            </a:pPr>
            <a:endParaRPr lang="en-GB" sz="2400" dirty="0"/>
          </a:p>
          <a:p>
            <a:pPr marL="0" indent="0">
              <a:buNone/>
            </a:pPr>
            <a:r>
              <a:rPr lang="en-GB" sz="2400" dirty="0" smtClean="0"/>
              <a:t>“…to </a:t>
            </a:r>
            <a:r>
              <a:rPr lang="en-GB" sz="2400" dirty="0"/>
              <a:t>ensure that </a:t>
            </a:r>
            <a:r>
              <a:rPr lang="en-GB" sz="2400" dirty="0">
                <a:solidFill>
                  <a:srgbClr val="FFC000"/>
                </a:solidFill>
              </a:rPr>
              <a:t>aviation safety remains at current high standards</a:t>
            </a:r>
            <a:r>
              <a:rPr lang="en-GB" sz="2400" dirty="0"/>
              <a:t> or </a:t>
            </a:r>
            <a:r>
              <a:rPr lang="en-GB" sz="2400" dirty="0" smtClean="0"/>
              <a:t>even improves </a:t>
            </a:r>
            <a:r>
              <a:rPr lang="en-GB" sz="2400" dirty="0"/>
              <a:t>regardless of air transport growth, through </a:t>
            </a:r>
            <a:r>
              <a:rPr lang="en-GB" sz="2400" dirty="0">
                <a:solidFill>
                  <a:srgbClr val="FFC000"/>
                </a:solidFill>
              </a:rPr>
              <a:t>increased enhancement of </a:t>
            </a:r>
            <a:r>
              <a:rPr lang="en-GB" sz="2400" dirty="0" smtClean="0">
                <a:solidFill>
                  <a:srgbClr val="FFC000"/>
                </a:solidFill>
              </a:rPr>
              <a:t>safety</a:t>
            </a:r>
            <a:r>
              <a:rPr lang="en-GB" sz="2400" dirty="0" smtClean="0"/>
              <a:t> in </a:t>
            </a:r>
            <a:r>
              <a:rPr lang="en-GB" sz="2400" dirty="0"/>
              <a:t>air transport operations. Research work will address a wide range of concepts</a:t>
            </a:r>
            <a:r>
              <a:rPr lang="en-GB" sz="2400" dirty="0" smtClean="0"/>
              <a:t>, innovative </a:t>
            </a:r>
            <a:r>
              <a:rPr lang="en-GB" sz="2400" dirty="0"/>
              <a:t>solutions and technologies which will result in </a:t>
            </a:r>
            <a:r>
              <a:rPr lang="en-GB" sz="2400" dirty="0">
                <a:solidFill>
                  <a:srgbClr val="FFC000"/>
                </a:solidFill>
              </a:rPr>
              <a:t>safer operation of </a:t>
            </a:r>
            <a:r>
              <a:rPr lang="en-GB" sz="2400" dirty="0" smtClean="0">
                <a:solidFill>
                  <a:srgbClr val="FFC000"/>
                </a:solidFill>
              </a:rPr>
              <a:t>basic infrastructures </a:t>
            </a:r>
            <a:r>
              <a:rPr lang="en-GB" sz="2400" dirty="0">
                <a:solidFill>
                  <a:srgbClr val="FFC000"/>
                </a:solidFill>
              </a:rPr>
              <a:t>of the system</a:t>
            </a:r>
            <a:r>
              <a:rPr lang="en-GB" sz="2400" dirty="0"/>
              <a:t>, such as airports and air traffic management as well as </a:t>
            </a:r>
            <a:r>
              <a:rPr lang="en-GB" sz="2400" dirty="0" smtClean="0"/>
              <a:t>in </a:t>
            </a:r>
            <a:r>
              <a:rPr lang="en-GB" sz="2400" dirty="0" smtClean="0">
                <a:solidFill>
                  <a:srgbClr val="FFC000"/>
                </a:solidFill>
              </a:rPr>
              <a:t>improved </a:t>
            </a:r>
            <a:r>
              <a:rPr lang="en-GB" sz="2400" dirty="0">
                <a:solidFill>
                  <a:srgbClr val="FFC000"/>
                </a:solidFill>
              </a:rPr>
              <a:t>integrated safety solutions</a:t>
            </a:r>
            <a:r>
              <a:rPr lang="en-GB" sz="2400" dirty="0"/>
              <a:t>. </a:t>
            </a:r>
            <a:r>
              <a:rPr lang="en-GB" sz="2400" dirty="0" smtClean="0"/>
              <a:t>[…]”</a:t>
            </a:r>
            <a:endParaRPr lang="fr-BE" sz="2400" dirty="0" smtClean="0"/>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21</a:t>
            </a:fld>
            <a:endParaRPr lang="en-GB"/>
          </a:p>
        </p:txBody>
      </p:sp>
    </p:spTree>
    <p:extLst>
      <p:ext uri="{BB962C8B-B14F-4D97-AF65-F5344CB8AC3E}">
        <p14:creationId xmlns:p14="http://schemas.microsoft.com/office/powerpoint/2010/main" val="1003044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Expectations (2/3)</a:t>
            </a:r>
            <a:endParaRPr lang="en-GB" sz="2800" dirty="0"/>
          </a:p>
        </p:txBody>
      </p:sp>
      <p:sp>
        <p:nvSpPr>
          <p:cNvPr id="3" name="Content Placeholder 2"/>
          <p:cNvSpPr>
            <a:spLocks noGrp="1"/>
          </p:cNvSpPr>
          <p:nvPr>
            <p:ph idx="1"/>
          </p:nvPr>
        </p:nvSpPr>
        <p:spPr/>
        <p:txBody>
          <a:bodyPr/>
          <a:lstStyle/>
          <a:p>
            <a:pPr marL="0" indent="0">
              <a:buNone/>
            </a:pPr>
            <a:r>
              <a:rPr lang="en-GB" sz="2400" dirty="0" smtClean="0"/>
              <a:t>One of ASCOS’ objectives is to “analyse </a:t>
            </a:r>
            <a:r>
              <a:rPr lang="en-GB" sz="2400" dirty="0"/>
              <a:t>the existing European certification and rulemaking process and </a:t>
            </a:r>
            <a:r>
              <a:rPr lang="en-GB" sz="2400" dirty="0" smtClean="0"/>
              <a:t>propose potential </a:t>
            </a:r>
            <a:r>
              <a:rPr lang="en-GB" sz="2400" dirty="0"/>
              <a:t>adaptations for speeding up certification while ensuring adequate </a:t>
            </a:r>
            <a:r>
              <a:rPr lang="en-GB" sz="2400" dirty="0" smtClean="0"/>
              <a:t>safety”</a:t>
            </a:r>
          </a:p>
          <a:p>
            <a:pPr marL="0" indent="0">
              <a:buNone/>
            </a:pPr>
            <a:r>
              <a:rPr lang="en-GB" sz="2400" dirty="0" smtClean="0"/>
              <a:t>EASA expects to see how:</a:t>
            </a:r>
          </a:p>
          <a:p>
            <a:pPr>
              <a:buFont typeface="Arial" pitchFamily="34" charset="0"/>
              <a:buChar char="•"/>
            </a:pPr>
            <a:r>
              <a:rPr lang="en-GB" sz="2400" dirty="0"/>
              <a:t>n</a:t>
            </a:r>
            <a:r>
              <a:rPr lang="en-GB" sz="2400" dirty="0" smtClean="0"/>
              <a:t>ovel </a:t>
            </a:r>
            <a:r>
              <a:rPr lang="fr-BE" sz="2400" dirty="0" err="1" smtClean="0"/>
              <a:t>processes</a:t>
            </a:r>
            <a:r>
              <a:rPr lang="fr-BE" sz="2400" dirty="0" smtClean="0"/>
              <a:t> </a:t>
            </a:r>
            <a:r>
              <a:rPr lang="fr-BE" sz="2400" dirty="0" err="1" smtClean="0"/>
              <a:t>can</a:t>
            </a:r>
            <a:r>
              <a:rPr lang="fr-BE" sz="2400" dirty="0" smtClean="0"/>
              <a:t> </a:t>
            </a:r>
            <a:r>
              <a:rPr lang="fr-BE" sz="2400" dirty="0" err="1" smtClean="0"/>
              <a:t>be</a:t>
            </a:r>
            <a:r>
              <a:rPr lang="fr-BE" sz="2400" dirty="0" smtClean="0"/>
              <a:t> </a:t>
            </a:r>
            <a:r>
              <a:rPr lang="fr-BE" sz="2400" dirty="0" err="1" smtClean="0"/>
              <a:t>proposed</a:t>
            </a:r>
            <a:r>
              <a:rPr lang="fr-BE" sz="2400" dirty="0" smtClean="0"/>
              <a:t> </a:t>
            </a:r>
            <a:r>
              <a:rPr lang="en-GB" sz="2400" dirty="0" smtClean="0"/>
              <a:t>to </a:t>
            </a:r>
            <a:r>
              <a:rPr lang="en-GB" sz="2400" dirty="0"/>
              <a:t>perform environmental and airworthiness certification of aeronautical products, parts and appliances and of ATM/ANS systems and </a:t>
            </a:r>
            <a:r>
              <a:rPr lang="en-GB" sz="2400" dirty="0" smtClean="0"/>
              <a:t>constituents,</a:t>
            </a:r>
          </a:p>
          <a:p>
            <a:pPr>
              <a:buFont typeface="Arial" pitchFamily="34" charset="0"/>
              <a:buChar char="•"/>
            </a:pPr>
            <a:r>
              <a:rPr lang="fr-BE" sz="2400" dirty="0"/>
              <a:t>t</a:t>
            </a:r>
            <a:r>
              <a:rPr lang="fr-BE" sz="2400" dirty="0" smtClean="0"/>
              <a:t>he </a:t>
            </a:r>
            <a:r>
              <a:rPr lang="fr-BE" sz="2400" dirty="0"/>
              <a:t>impact on the </a:t>
            </a:r>
            <a:r>
              <a:rPr lang="fr-BE" sz="2400" dirty="0" err="1"/>
              <a:t>current</a:t>
            </a:r>
            <a:r>
              <a:rPr lang="fr-BE" sz="2400" dirty="0"/>
              <a:t> EU/EASA </a:t>
            </a:r>
            <a:r>
              <a:rPr lang="fr-BE" sz="2400" dirty="0" err="1"/>
              <a:t>regulatory</a:t>
            </a:r>
            <a:r>
              <a:rPr lang="fr-BE" sz="2400" dirty="0"/>
              <a:t> </a:t>
            </a:r>
            <a:r>
              <a:rPr lang="fr-BE" sz="2400" dirty="0" err="1"/>
              <a:t>framework</a:t>
            </a:r>
            <a:r>
              <a:rPr lang="fr-BE" sz="2400" dirty="0"/>
              <a:t> and certification </a:t>
            </a:r>
            <a:r>
              <a:rPr lang="fr-BE" sz="2400" dirty="0" err="1" smtClean="0"/>
              <a:t>process</a:t>
            </a:r>
            <a:r>
              <a:rPr lang="fr-BE" sz="2400" dirty="0" smtClean="0"/>
              <a:t> </a:t>
            </a:r>
            <a:r>
              <a:rPr lang="fr-BE" sz="2400" dirty="0" err="1" smtClean="0"/>
              <a:t>will</a:t>
            </a:r>
            <a:r>
              <a:rPr lang="fr-BE" sz="2400" dirty="0" smtClean="0"/>
              <a:t> </a:t>
            </a:r>
            <a:r>
              <a:rPr lang="fr-BE" sz="2400" dirty="0" err="1" smtClean="0"/>
              <a:t>be</a:t>
            </a:r>
            <a:r>
              <a:rPr lang="fr-BE" sz="2400" dirty="0" smtClean="0"/>
              <a:t> </a:t>
            </a:r>
            <a:r>
              <a:rPr lang="fr-BE" sz="2400" dirty="0" err="1" smtClean="0"/>
              <a:t>assessed</a:t>
            </a:r>
            <a:endParaRPr lang="fr-BE" sz="2400" dirty="0"/>
          </a:p>
          <a:p>
            <a:pPr marL="0" indent="0">
              <a:buNone/>
            </a:pPr>
            <a:endParaRPr lang="fr-BE" sz="2400" dirty="0" smtClean="0"/>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22</a:t>
            </a:fld>
            <a:endParaRPr lang="en-GB"/>
          </a:p>
        </p:txBody>
      </p:sp>
    </p:spTree>
    <p:extLst>
      <p:ext uri="{BB962C8B-B14F-4D97-AF65-F5344CB8AC3E}">
        <p14:creationId xmlns:p14="http://schemas.microsoft.com/office/powerpoint/2010/main" val="420674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Expectations (3/3)</a:t>
            </a:r>
            <a:endParaRPr lang="en-GB" sz="2800" dirty="0"/>
          </a:p>
        </p:txBody>
      </p:sp>
      <p:sp>
        <p:nvSpPr>
          <p:cNvPr id="3" name="Content Placeholder 2"/>
          <p:cNvSpPr>
            <a:spLocks noGrp="1"/>
          </p:cNvSpPr>
          <p:nvPr>
            <p:ph idx="1"/>
          </p:nvPr>
        </p:nvSpPr>
        <p:spPr/>
        <p:txBody>
          <a:bodyPr/>
          <a:lstStyle/>
          <a:p>
            <a:pPr marL="0" indent="0">
              <a:buNone/>
            </a:pPr>
            <a:r>
              <a:rPr lang="en-GB" sz="2400" b="1" dirty="0" smtClean="0"/>
              <a:t>EASA specifically interested in being informed on:</a:t>
            </a:r>
          </a:p>
          <a:p>
            <a:pPr marL="0" indent="0">
              <a:buNone/>
            </a:pPr>
            <a:endParaRPr lang="en-GB" sz="2400" b="1" dirty="0" smtClean="0"/>
          </a:p>
          <a:p>
            <a:pPr lvl="1"/>
            <a:r>
              <a:rPr lang="en-GB" sz="2000" b="1" dirty="0" smtClean="0"/>
              <a:t>the four certification </a:t>
            </a:r>
            <a:r>
              <a:rPr lang="en-GB" sz="2000" b="1" dirty="0"/>
              <a:t>case studies selected :</a:t>
            </a:r>
          </a:p>
          <a:p>
            <a:pPr marL="400050" lvl="1" indent="0">
              <a:buNone/>
            </a:pPr>
            <a:r>
              <a:rPr lang="en-GB" sz="1800" dirty="0"/>
              <a:t>1. Aircraft failure management systems</a:t>
            </a:r>
          </a:p>
          <a:p>
            <a:pPr marL="400050" lvl="1" indent="0">
              <a:buNone/>
            </a:pPr>
            <a:r>
              <a:rPr lang="en-GB" sz="1800" dirty="0" smtClean="0"/>
              <a:t>2. </a:t>
            </a:r>
            <a:r>
              <a:rPr lang="en-GB" sz="1800" dirty="0"/>
              <a:t>ATM / CNS systems &amp; operations</a:t>
            </a:r>
          </a:p>
          <a:p>
            <a:pPr marL="400050" lvl="1" indent="0">
              <a:buNone/>
            </a:pPr>
            <a:r>
              <a:rPr lang="en-GB" sz="1800" dirty="0"/>
              <a:t>3. Aircraft systems for improved controllability in flight</a:t>
            </a:r>
          </a:p>
          <a:p>
            <a:pPr marL="400050" lvl="1" indent="0">
              <a:buNone/>
            </a:pPr>
            <a:r>
              <a:rPr lang="en-GB" sz="1800" dirty="0"/>
              <a:t>4. Aircraft ground handling warning </a:t>
            </a:r>
            <a:r>
              <a:rPr lang="en-GB" sz="1800" dirty="0" smtClean="0"/>
              <a:t>systems</a:t>
            </a:r>
          </a:p>
          <a:p>
            <a:pPr marL="400050" lvl="1" indent="0">
              <a:buNone/>
            </a:pPr>
            <a:endParaRPr lang="en-GB" sz="1600" dirty="0" smtClean="0"/>
          </a:p>
          <a:p>
            <a:pPr lvl="1"/>
            <a:r>
              <a:rPr lang="en-GB" sz="2000" b="1" dirty="0"/>
              <a:t>Feedback on proposed adaptations of existing certification </a:t>
            </a:r>
            <a:r>
              <a:rPr lang="en-GB" sz="2000" b="1" dirty="0" smtClean="0"/>
              <a:t>process</a:t>
            </a:r>
          </a:p>
          <a:p>
            <a:pPr marL="457200" lvl="1" indent="0">
              <a:buNone/>
            </a:pPr>
            <a:endParaRPr lang="fr-BE" sz="2000" b="1" dirty="0"/>
          </a:p>
          <a:p>
            <a:r>
              <a:rPr lang="fr-BE" sz="2400" b="1" dirty="0" smtClean="0">
                <a:solidFill>
                  <a:srgbClr val="FFC000"/>
                </a:solidFill>
              </a:rPr>
              <a:t>ASCOS </a:t>
            </a:r>
            <a:r>
              <a:rPr lang="fr-BE" sz="2400" b="1" dirty="0">
                <a:solidFill>
                  <a:srgbClr val="FFC000"/>
                </a:solidFill>
              </a:rPr>
              <a:t>team to </a:t>
            </a:r>
            <a:r>
              <a:rPr lang="fr-BE" sz="2400" b="1" dirty="0" err="1">
                <a:solidFill>
                  <a:srgbClr val="FFC000"/>
                </a:solidFill>
              </a:rPr>
              <a:t>maintain</a:t>
            </a:r>
            <a:r>
              <a:rPr lang="fr-BE" sz="2400" b="1" dirty="0">
                <a:solidFill>
                  <a:srgbClr val="FFC000"/>
                </a:solidFill>
              </a:rPr>
              <a:t> active </a:t>
            </a:r>
            <a:r>
              <a:rPr lang="fr-BE" sz="2400" b="1" dirty="0" smtClean="0">
                <a:solidFill>
                  <a:srgbClr val="FFC000"/>
                </a:solidFill>
              </a:rPr>
              <a:t>coordination </a:t>
            </a:r>
            <a:r>
              <a:rPr lang="fr-BE" sz="2400" b="1" dirty="0" err="1">
                <a:solidFill>
                  <a:srgbClr val="FFC000"/>
                </a:solidFill>
              </a:rPr>
              <a:t>with</a:t>
            </a:r>
            <a:r>
              <a:rPr lang="fr-BE" sz="2400" b="1" dirty="0">
                <a:solidFill>
                  <a:srgbClr val="FFC000"/>
                </a:solidFill>
              </a:rPr>
              <a:t> EASA</a:t>
            </a:r>
          </a:p>
          <a:p>
            <a:pPr marL="0" indent="0">
              <a:buNone/>
            </a:pPr>
            <a:endParaRPr lang="fr-BE" sz="2400" dirty="0" smtClean="0"/>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23</a:t>
            </a:fld>
            <a:endParaRPr lang="en-GB"/>
          </a:p>
        </p:txBody>
      </p:sp>
    </p:spTree>
    <p:extLst>
      <p:ext uri="{BB962C8B-B14F-4D97-AF65-F5344CB8AC3E}">
        <p14:creationId xmlns:p14="http://schemas.microsoft.com/office/powerpoint/2010/main" val="395584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sz="2800" dirty="0" smtClean="0"/>
              <a:t>Final </a:t>
            </a:r>
            <a:r>
              <a:rPr lang="fr-BE" sz="2800" dirty="0" err="1" smtClean="0"/>
              <a:t>Remarks</a:t>
            </a:r>
            <a:endParaRPr lang="en-GB" sz="2800" dirty="0"/>
          </a:p>
        </p:txBody>
      </p:sp>
      <p:sp>
        <p:nvSpPr>
          <p:cNvPr id="3" name="Content Placeholder 2"/>
          <p:cNvSpPr>
            <a:spLocks noGrp="1"/>
          </p:cNvSpPr>
          <p:nvPr>
            <p:ph idx="1"/>
          </p:nvPr>
        </p:nvSpPr>
        <p:spPr/>
        <p:txBody>
          <a:bodyPr/>
          <a:lstStyle/>
          <a:p>
            <a:r>
              <a:rPr lang="fr-BE" sz="2400" dirty="0" smtClean="0"/>
              <a:t>EASA expectations to </a:t>
            </a:r>
            <a:r>
              <a:rPr lang="fr-BE" sz="2400" dirty="0" err="1" smtClean="0"/>
              <a:t>be</a:t>
            </a:r>
            <a:r>
              <a:rPr lang="fr-BE" sz="2400" dirty="0" smtClean="0"/>
              <a:t> </a:t>
            </a:r>
            <a:r>
              <a:rPr lang="fr-BE" sz="2400" dirty="0" err="1" smtClean="0"/>
              <a:t>clearer</a:t>
            </a:r>
            <a:r>
              <a:rPr lang="fr-BE" sz="2400" dirty="0" smtClean="0"/>
              <a:t> once Commission </a:t>
            </a:r>
            <a:r>
              <a:rPr lang="fr-BE" sz="2400" dirty="0" err="1" smtClean="0"/>
              <a:t>proposal</a:t>
            </a:r>
            <a:r>
              <a:rPr lang="fr-BE" sz="2400" dirty="0" smtClean="0"/>
              <a:t> on SES </a:t>
            </a:r>
            <a:r>
              <a:rPr lang="fr-BE" sz="2400" dirty="0" err="1" smtClean="0"/>
              <a:t>II+</a:t>
            </a:r>
            <a:r>
              <a:rPr lang="fr-BE" sz="2400" dirty="0" err="1"/>
              <a:t>in</a:t>
            </a:r>
            <a:r>
              <a:rPr lang="fr-BE" sz="2400" dirty="0"/>
              <a:t> 2013 </a:t>
            </a:r>
            <a:r>
              <a:rPr lang="fr-BE" sz="2400" dirty="0" err="1" smtClean="0"/>
              <a:t>revealed</a:t>
            </a:r>
            <a:endParaRPr lang="fr-BE" sz="2400" dirty="0" smtClean="0"/>
          </a:p>
          <a:p>
            <a:pPr marL="0" indent="0">
              <a:buNone/>
            </a:pPr>
            <a:endParaRPr lang="fr-BE" sz="2400" dirty="0" smtClean="0"/>
          </a:p>
          <a:p>
            <a:r>
              <a:rPr lang="fr-BE" sz="2400" dirty="0" err="1" smtClean="0"/>
              <a:t>Proposal</a:t>
            </a:r>
            <a:r>
              <a:rPr lang="fr-BE" sz="2400" dirty="0" smtClean="0"/>
              <a:t> to </a:t>
            </a:r>
            <a:r>
              <a:rPr lang="fr-BE" sz="2400" dirty="0" err="1" smtClean="0"/>
              <a:t>create</a:t>
            </a:r>
            <a:r>
              <a:rPr lang="fr-BE" sz="2400" dirty="0" smtClean="0"/>
              <a:t> a WP </a:t>
            </a:r>
            <a:r>
              <a:rPr lang="fr-BE" sz="2400" dirty="0" err="1" smtClean="0"/>
              <a:t>identifying</a:t>
            </a:r>
            <a:r>
              <a:rPr lang="fr-BE" sz="2400" dirty="0" smtClean="0"/>
              <a:t> the </a:t>
            </a:r>
            <a:r>
              <a:rPr lang="en-GB" sz="2400" dirty="0"/>
              <a:t>advanced concepts and procedures </a:t>
            </a:r>
            <a:r>
              <a:rPr lang="en-GB" sz="2400" dirty="0" smtClean="0"/>
              <a:t>in support </a:t>
            </a:r>
            <a:r>
              <a:rPr lang="en-GB" sz="2400" dirty="0"/>
              <a:t>of novel approaches to certification </a:t>
            </a:r>
            <a:r>
              <a:rPr lang="en-GB" sz="2400" dirty="0" smtClean="0"/>
              <a:t>in the framework of Regulation 748/2012 and the SES Regulations encompassing airborne systems and ground components.</a:t>
            </a:r>
            <a:endParaRPr lang="en-GB" sz="2400" dirty="0"/>
          </a:p>
          <a:p>
            <a:r>
              <a:rPr lang="fr-BE" sz="2400" dirty="0" smtClean="0"/>
              <a:t>EASA </a:t>
            </a:r>
            <a:r>
              <a:rPr lang="fr-BE" sz="2400" dirty="0" err="1" smtClean="0"/>
              <a:t>proposal</a:t>
            </a:r>
            <a:r>
              <a:rPr lang="fr-BE" sz="2400" dirty="0" smtClean="0"/>
              <a:t> to invite the ASCOS team and the UG for a meeting </a:t>
            </a:r>
            <a:r>
              <a:rPr lang="fr-BE" sz="2400" dirty="0" err="1" smtClean="0"/>
              <a:t>with</a:t>
            </a:r>
            <a:r>
              <a:rPr lang="fr-BE" sz="2400" dirty="0" smtClean="0"/>
              <a:t> </a:t>
            </a:r>
            <a:r>
              <a:rPr lang="fr-BE" sz="2400" dirty="0" err="1" smtClean="0"/>
              <a:t>broader</a:t>
            </a:r>
            <a:r>
              <a:rPr lang="fr-BE" sz="2400" dirty="0" smtClean="0"/>
              <a:t> EASA team (</a:t>
            </a:r>
            <a:r>
              <a:rPr lang="fr-BE" sz="2400" dirty="0" err="1" smtClean="0"/>
              <a:t>certificaion</a:t>
            </a:r>
            <a:r>
              <a:rPr lang="fr-BE" sz="2400" dirty="0" smtClean="0"/>
              <a:t> </a:t>
            </a:r>
            <a:r>
              <a:rPr lang="fr-BE" sz="2400" dirty="0" err="1" smtClean="0"/>
              <a:t>directorate</a:t>
            </a:r>
            <a:r>
              <a:rPr lang="fr-BE" sz="2400" dirty="0" smtClean="0"/>
              <a:t>) in Cologne in 2013</a:t>
            </a: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dirty="0"/>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24</a:t>
            </a:fld>
            <a:endParaRPr lang="en-GB"/>
          </a:p>
        </p:txBody>
      </p:sp>
    </p:spTree>
    <p:extLst>
      <p:ext uri="{BB962C8B-B14F-4D97-AF65-F5344CB8AC3E}">
        <p14:creationId xmlns:p14="http://schemas.microsoft.com/office/powerpoint/2010/main" val="3627176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40" name="Rectangle 4"/>
          <p:cNvSpPr>
            <a:spLocks noGrp="1" noChangeArrowheads="1"/>
          </p:cNvSpPr>
          <p:nvPr>
            <p:ph type="ctrTitle"/>
          </p:nvPr>
        </p:nvSpPr>
        <p:spPr>
          <a:xfrm>
            <a:off x="971600" y="2492896"/>
            <a:ext cx="6626225" cy="1584325"/>
          </a:xfrm>
        </p:spPr>
        <p:txBody>
          <a:bodyPr/>
          <a:lstStyle/>
          <a:p>
            <a:pPr algn="ctr"/>
            <a:r>
              <a:rPr lang="en-US" sz="3200" dirty="0" smtClean="0">
                <a:latin typeface="Arial" pitchFamily="34" charset="0"/>
                <a:cs typeface="Arial" pitchFamily="34" charset="0"/>
              </a:rPr>
              <a:t>Thank you for your attention</a:t>
            </a:r>
            <a:endParaRPr lang="en-US" sz="3200" dirty="0">
              <a:latin typeface="Arial" pitchFamily="34" charset="0"/>
              <a:cs typeface="Arial" pitchFamily="34" charset="0"/>
            </a:endParaRPr>
          </a:p>
        </p:txBody>
      </p:sp>
    </p:spTree>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69507" y="5179538"/>
            <a:ext cx="1204195" cy="1204195"/>
          </a:xfrm>
          <a:prstGeom prst="roundRect">
            <a:avLst/>
          </a:prstGeom>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5976" y="3869424"/>
            <a:ext cx="1746819" cy="131011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AutoShape 16" descr="council building"/>
          <p:cNvSpPr>
            <a:spLocks noChangeArrowheads="1"/>
          </p:cNvSpPr>
          <p:nvPr/>
        </p:nvSpPr>
        <p:spPr bwMode="auto">
          <a:xfrm>
            <a:off x="2457277" y="1089396"/>
            <a:ext cx="1800200" cy="1187550"/>
          </a:xfrm>
          <a:prstGeom prst="roundRect">
            <a:avLst>
              <a:gd name="adj" fmla="val 16667"/>
            </a:avLst>
          </a:prstGeom>
          <a:blipFill dpi="0" rotWithShape="1">
            <a:blip r:embed="rId4"/>
            <a:srcRect/>
            <a:stretch>
              <a:fillRect/>
            </a:stretch>
          </a:blipFill>
          <a:ln w="9525">
            <a:noFill/>
            <a:round/>
            <a:headEnd/>
            <a:tailEnd/>
          </a:ln>
        </p:spPr>
        <p:txBody>
          <a:bodyPr wrap="none" anchor="ctr"/>
          <a:lstStyle/>
          <a:p>
            <a:endParaRPr lang="en-GB" sz="1800"/>
          </a:p>
        </p:txBody>
      </p:sp>
      <p:sp>
        <p:nvSpPr>
          <p:cNvPr id="42" name="AutoShape 19" descr="parliament strasbourg"/>
          <p:cNvSpPr>
            <a:spLocks noChangeArrowheads="1"/>
          </p:cNvSpPr>
          <p:nvPr/>
        </p:nvSpPr>
        <p:spPr bwMode="auto">
          <a:xfrm>
            <a:off x="35496" y="4221088"/>
            <a:ext cx="1763047" cy="1334739"/>
          </a:xfrm>
          <a:prstGeom prst="roundRect">
            <a:avLst>
              <a:gd name="adj" fmla="val 16667"/>
            </a:avLst>
          </a:prstGeom>
          <a:blipFill dpi="0" rotWithShape="1">
            <a:blip r:embed="rId5"/>
            <a:srcRect/>
            <a:stretch>
              <a:fillRect/>
            </a:stretch>
          </a:blipFill>
          <a:ln w="9525">
            <a:noFill/>
            <a:round/>
            <a:headEnd/>
            <a:tailEnd/>
          </a:ln>
        </p:spPr>
        <p:txBody>
          <a:bodyPr wrap="none" anchor="ctr"/>
          <a:lstStyle/>
          <a:p>
            <a:endParaRPr lang="en-GB" sz="1800"/>
          </a:p>
        </p:txBody>
      </p:sp>
      <p:sp>
        <p:nvSpPr>
          <p:cNvPr id="43" name="AutoShape 11" descr="Parliament"/>
          <p:cNvSpPr>
            <a:spLocks noChangeArrowheads="1"/>
          </p:cNvSpPr>
          <p:nvPr/>
        </p:nvSpPr>
        <p:spPr bwMode="auto">
          <a:xfrm>
            <a:off x="1440802" y="5100174"/>
            <a:ext cx="1763046" cy="1334739"/>
          </a:xfrm>
          <a:prstGeom prst="roundRect">
            <a:avLst>
              <a:gd name="adj" fmla="val 16667"/>
            </a:avLst>
          </a:prstGeom>
          <a:blipFill dpi="0" rotWithShape="1">
            <a:blip r:embed="rId6"/>
            <a:srcRect/>
            <a:stretch>
              <a:fillRect/>
            </a:stretch>
          </a:blipFill>
          <a:ln w="9525">
            <a:noFill/>
            <a:round/>
            <a:headEnd/>
            <a:tailEnd/>
          </a:ln>
        </p:spPr>
        <p:txBody>
          <a:bodyPr wrap="none" anchor="ctr"/>
          <a:lstStyle/>
          <a:p>
            <a:endParaRPr lang="en-GB" sz="1800"/>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43412" y="2407833"/>
            <a:ext cx="1728192" cy="1142021"/>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9" name="Straight Connector 28"/>
          <p:cNvCxnSpPr/>
          <p:nvPr/>
        </p:nvCxnSpPr>
        <p:spPr bwMode="auto">
          <a:xfrm>
            <a:off x="2267695" y="4617169"/>
            <a:ext cx="4392537" cy="0"/>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cxnSp>
        <p:nvCxnSpPr>
          <p:cNvPr id="24" name="Straight Connector 23"/>
          <p:cNvCxnSpPr/>
          <p:nvPr/>
        </p:nvCxnSpPr>
        <p:spPr bwMode="auto">
          <a:xfrm flipH="1">
            <a:off x="2408163" y="1922517"/>
            <a:ext cx="2091829" cy="2655970"/>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cxnSp>
        <p:nvCxnSpPr>
          <p:cNvPr id="21" name="Straight Connector 20"/>
          <p:cNvCxnSpPr/>
          <p:nvPr/>
        </p:nvCxnSpPr>
        <p:spPr bwMode="auto">
          <a:xfrm>
            <a:off x="4562003" y="1880939"/>
            <a:ext cx="2098229" cy="2697548"/>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GB" sz="2800" dirty="0" smtClean="0">
                <a:latin typeface="Arial" pitchFamily="34" charset="0"/>
                <a:cs typeface="Arial" pitchFamily="34" charset="0"/>
              </a:rPr>
              <a:t>The institutions</a:t>
            </a:r>
            <a:endParaRPr lang="en-GB" sz="28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dirty="0"/>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3</a:t>
            </a:fld>
            <a:endParaRPr lang="en-GB" dirty="0"/>
          </a:p>
        </p:txBody>
      </p:sp>
      <p:sp>
        <p:nvSpPr>
          <p:cNvPr id="7" name="AutoShape 2"/>
          <p:cNvSpPr>
            <a:spLocks noChangeArrowheads="1"/>
          </p:cNvSpPr>
          <p:nvPr/>
        </p:nvSpPr>
        <p:spPr bwMode="auto">
          <a:xfrm>
            <a:off x="251520" y="2492896"/>
            <a:ext cx="2232025" cy="792163"/>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dirty="0">
                <a:solidFill>
                  <a:schemeClr val="lt1"/>
                </a:solidFill>
                <a:latin typeface="Arial" pitchFamily="34" charset="0"/>
                <a:cs typeface="Arial" pitchFamily="34" charset="0"/>
              </a:rPr>
              <a:t>European Court of Justice</a:t>
            </a:r>
            <a:endParaRPr lang="en-US" sz="2000" dirty="0">
              <a:solidFill>
                <a:schemeClr val="lt1"/>
              </a:solidFill>
              <a:latin typeface="Arial" pitchFamily="34" charset="0"/>
              <a:cs typeface="Arial" pitchFamily="34" charset="0"/>
            </a:endParaRPr>
          </a:p>
        </p:txBody>
      </p:sp>
      <p:sp>
        <p:nvSpPr>
          <p:cNvPr id="8" name="AutoShape 3"/>
          <p:cNvSpPr>
            <a:spLocks noChangeArrowheads="1"/>
          </p:cNvSpPr>
          <p:nvPr/>
        </p:nvSpPr>
        <p:spPr bwMode="auto">
          <a:xfrm>
            <a:off x="6444431" y="1484784"/>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dirty="0">
                <a:solidFill>
                  <a:schemeClr val="lt1"/>
                </a:solidFill>
                <a:latin typeface="Arial" pitchFamily="34" charset="0"/>
                <a:cs typeface="Arial" pitchFamily="34" charset="0"/>
              </a:rPr>
              <a:t>European Council</a:t>
            </a:r>
            <a:endParaRPr lang="en-US" sz="2000" dirty="0">
              <a:solidFill>
                <a:schemeClr val="lt1"/>
              </a:solidFill>
              <a:latin typeface="Arial" pitchFamily="34" charset="0"/>
              <a:cs typeface="Arial" pitchFamily="34" charset="0"/>
            </a:endParaRPr>
          </a:p>
        </p:txBody>
      </p:sp>
      <p:sp>
        <p:nvSpPr>
          <p:cNvPr id="12" name="AutoShape 5"/>
          <p:cNvSpPr>
            <a:spLocks noChangeArrowheads="1"/>
          </p:cNvSpPr>
          <p:nvPr/>
        </p:nvSpPr>
        <p:spPr bwMode="auto">
          <a:xfrm>
            <a:off x="6012160" y="4221088"/>
            <a:ext cx="2232025" cy="792163"/>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dirty="0">
                <a:solidFill>
                  <a:schemeClr val="lt1"/>
                </a:solidFill>
                <a:latin typeface="Arial" pitchFamily="34" charset="0"/>
                <a:cs typeface="Arial" pitchFamily="34" charset="0"/>
              </a:rPr>
              <a:t>European Commission</a:t>
            </a:r>
            <a:endParaRPr lang="en-US" sz="2000" dirty="0">
              <a:solidFill>
                <a:schemeClr val="lt1"/>
              </a:solidFill>
              <a:latin typeface="Arial" pitchFamily="34" charset="0"/>
              <a:cs typeface="Arial" pitchFamily="34" charset="0"/>
            </a:endParaRPr>
          </a:p>
        </p:txBody>
      </p:sp>
      <p:sp>
        <p:nvSpPr>
          <p:cNvPr id="13" name="AutoShape 6"/>
          <p:cNvSpPr>
            <a:spLocks noChangeArrowheads="1"/>
          </p:cNvSpPr>
          <p:nvPr/>
        </p:nvSpPr>
        <p:spPr bwMode="auto">
          <a:xfrm>
            <a:off x="971823" y="4221088"/>
            <a:ext cx="2232025" cy="792163"/>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dirty="0">
                <a:solidFill>
                  <a:schemeClr val="lt1"/>
                </a:solidFill>
                <a:latin typeface="Arial" pitchFamily="34" charset="0"/>
                <a:cs typeface="Arial" pitchFamily="34" charset="0"/>
              </a:rPr>
              <a:t>European Parliament</a:t>
            </a:r>
            <a:endParaRPr lang="en-US" sz="2000" dirty="0">
              <a:solidFill>
                <a:schemeClr val="lt1"/>
              </a:solidFill>
              <a:latin typeface="Arial" pitchFamily="34" charset="0"/>
              <a:cs typeface="Arial" pitchFamily="34" charset="0"/>
            </a:endParaRPr>
          </a:p>
        </p:txBody>
      </p:sp>
      <p:sp>
        <p:nvSpPr>
          <p:cNvPr id="15" name="AutoShape 4"/>
          <p:cNvSpPr>
            <a:spLocks noChangeArrowheads="1"/>
          </p:cNvSpPr>
          <p:nvPr/>
        </p:nvSpPr>
        <p:spPr bwMode="auto">
          <a:xfrm>
            <a:off x="3419475" y="1484858"/>
            <a:ext cx="2232025" cy="792162"/>
          </a:xfrm>
          <a:prstGeom prst="roundRect">
            <a:avLst>
              <a:gd name="adj" fmla="val 16667"/>
            </a:avLst>
          </a:prstGeom>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dirty="0">
                <a:solidFill>
                  <a:schemeClr val="lt1"/>
                </a:solidFill>
                <a:latin typeface="Arial" pitchFamily="34" charset="0"/>
                <a:cs typeface="Arial" pitchFamily="34" charset="0"/>
              </a:rPr>
              <a:t>Council of the European Union</a:t>
            </a:r>
            <a:endParaRPr lang="en-US" sz="2000" dirty="0">
              <a:solidFill>
                <a:schemeClr val="lt1"/>
              </a:solidFill>
              <a:latin typeface="Arial" pitchFamily="34" charset="0"/>
              <a:cs typeface="Arial" pitchFamily="34" charset="0"/>
            </a:endParaRPr>
          </a:p>
        </p:txBody>
      </p:sp>
      <p:sp>
        <p:nvSpPr>
          <p:cNvPr id="16" name="AutoShape 5"/>
          <p:cNvSpPr>
            <a:spLocks noChangeArrowheads="1"/>
          </p:cNvSpPr>
          <p:nvPr/>
        </p:nvSpPr>
        <p:spPr bwMode="auto">
          <a:xfrm>
            <a:off x="6012160" y="5517232"/>
            <a:ext cx="2232025" cy="792163"/>
          </a:xfrm>
          <a:prstGeom prst="roundRect">
            <a:avLst>
              <a:gd name="adj" fmla="val 16667"/>
            </a:avLst>
          </a:prstGeom>
          <a:solidFill>
            <a:srgbClr val="FFC000"/>
          </a:solidFill>
        </p:spPr>
        <p:style>
          <a:lnRef idx="3">
            <a:schemeClr val="lt1"/>
          </a:lnRef>
          <a:fillRef idx="1">
            <a:schemeClr val="accent1"/>
          </a:fillRef>
          <a:effectRef idx="1">
            <a:schemeClr val="accent1"/>
          </a:effectRef>
          <a:fontRef idx="minor">
            <a:schemeClr val="lt1"/>
          </a:fontRef>
        </p:style>
        <p:txBody>
          <a:bodyPr spcFirstLastPara="0" vert="horz" wrap="square" lIns="114890" tIns="114890" rIns="114890" bIns="114890" numCol="1" spcCol="1270" anchor="ctr" anchorCtr="0">
            <a:noAutofit/>
          </a:bodyPr>
          <a:lstStyle/>
          <a:p>
            <a:pPr algn="ctr" defTabSz="889000">
              <a:lnSpc>
                <a:spcPct val="90000"/>
              </a:lnSpc>
              <a:spcBef>
                <a:spcPct val="0"/>
              </a:spcBef>
              <a:spcAft>
                <a:spcPct val="35000"/>
              </a:spcAft>
              <a:buNone/>
            </a:pPr>
            <a:r>
              <a:rPr lang="en-GB" sz="2000" b="1" dirty="0">
                <a:solidFill>
                  <a:srgbClr val="055685"/>
                </a:solidFill>
                <a:latin typeface="Arial" pitchFamily="34" charset="0"/>
                <a:cs typeface="Arial" pitchFamily="34" charset="0"/>
              </a:rPr>
              <a:t>EASA</a:t>
            </a:r>
            <a:endParaRPr lang="en-US" sz="2000" b="1" dirty="0">
              <a:solidFill>
                <a:srgbClr val="055685"/>
              </a:solidFill>
              <a:latin typeface="Arial" pitchFamily="34" charset="0"/>
              <a:cs typeface="Arial" pitchFamily="34" charset="0"/>
            </a:endParaRPr>
          </a:p>
        </p:txBody>
      </p:sp>
      <p:cxnSp>
        <p:nvCxnSpPr>
          <p:cNvPr id="18" name="Straight Connector 17"/>
          <p:cNvCxnSpPr/>
          <p:nvPr/>
        </p:nvCxnSpPr>
        <p:spPr bwMode="auto">
          <a:xfrm>
            <a:off x="7128172" y="5085184"/>
            <a:ext cx="0" cy="432048"/>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cxnSp>
        <p:nvCxnSpPr>
          <p:cNvPr id="20" name="Straight Connector 19"/>
          <p:cNvCxnSpPr>
            <a:stCxn id="15" idx="3"/>
            <a:endCxn id="8" idx="1"/>
          </p:cNvCxnSpPr>
          <p:nvPr/>
        </p:nvCxnSpPr>
        <p:spPr bwMode="auto">
          <a:xfrm flipV="1">
            <a:off x="5651500" y="1880865"/>
            <a:ext cx="792931" cy="74"/>
          </a:xfrm>
          <a:prstGeom prst="line">
            <a:avLst/>
          </a:prstGeom>
          <a:ln>
            <a:prstDash val="sysDot"/>
          </a:ln>
          <a:extLst/>
        </p:spPr>
        <p:style>
          <a:lnRef idx="3">
            <a:schemeClr val="accent1"/>
          </a:lnRef>
          <a:fillRef idx="0">
            <a:schemeClr val="accent1"/>
          </a:fillRef>
          <a:effectRef idx="2">
            <a:schemeClr val="accent1"/>
          </a:effectRef>
          <a:fontRef idx="minor">
            <a:schemeClr val="tx1"/>
          </a:fontRef>
        </p:style>
      </p:cxn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678" y="1366425"/>
            <a:ext cx="1575708" cy="1049815"/>
          </a:xfrm>
          <a:prstGeom prst="roundRect">
            <a:avLst/>
          </a:prstGeom>
        </p:spPr>
      </p:pic>
    </p:spTree>
    <p:extLst>
      <p:ext uri="{BB962C8B-B14F-4D97-AF65-F5344CB8AC3E}">
        <p14:creationId xmlns:p14="http://schemas.microsoft.com/office/powerpoint/2010/main" val="251104317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The EU aviation safety system</a:t>
            </a:r>
            <a:endParaRPr lang="en-GB" sz="28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4</a:t>
            </a:fld>
            <a:endParaRPr lang="en-GB"/>
          </a:p>
        </p:txBody>
      </p:sp>
      <p:sp>
        <p:nvSpPr>
          <p:cNvPr id="7" name="Rectangle 44"/>
          <p:cNvSpPr>
            <a:spLocks noChangeArrowheads="1"/>
          </p:cNvSpPr>
          <p:nvPr/>
        </p:nvSpPr>
        <p:spPr bwMode="auto">
          <a:xfrm>
            <a:off x="0" y="1861870"/>
            <a:ext cx="9144000" cy="4475838"/>
          </a:xfrm>
          <a:prstGeom prst="rect">
            <a:avLst/>
          </a:prstGeom>
          <a:gradFill rotWithShape="0">
            <a:gsLst>
              <a:gs pos="0">
                <a:schemeClr val="bg1"/>
              </a:gs>
              <a:gs pos="50000">
                <a:srgbClr val="E4E7FF"/>
              </a:gs>
              <a:gs pos="100000">
                <a:schemeClr val="bg1"/>
              </a:gs>
            </a:gsLst>
            <a:lin ang="5400000" scaled="1"/>
          </a:gra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defRPr/>
            </a:pPr>
            <a:endParaRPr lang="en-GB" dirty="0">
              <a:latin typeface="Arial" pitchFamily="34" charset="0"/>
              <a:cs typeface="Arial" pitchFamily="34" charset="0"/>
            </a:endParaRPr>
          </a:p>
        </p:txBody>
      </p:sp>
      <p:sp>
        <p:nvSpPr>
          <p:cNvPr id="8" name="AutoShape 39"/>
          <p:cNvSpPr>
            <a:spLocks noChangeArrowheads="1"/>
          </p:cNvSpPr>
          <p:nvPr/>
        </p:nvSpPr>
        <p:spPr bwMode="auto">
          <a:xfrm>
            <a:off x="6642230" y="3645024"/>
            <a:ext cx="828092" cy="440246"/>
          </a:xfrm>
          <a:custGeom>
            <a:avLst/>
            <a:gdLst>
              <a:gd name="T0" fmla="*/ 571500 w 21600"/>
              <a:gd name="T1" fmla="*/ 228600 h 21600"/>
              <a:gd name="T2" fmla="*/ 381000 w 21600"/>
              <a:gd name="T3" fmla="*/ 457200 h 21600"/>
              <a:gd name="T4" fmla="*/ 190500 w 21600"/>
              <a:gd name="T5" fmla="*/ 228600 h 21600"/>
              <a:gd name="T6" fmla="*/ 38100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C0C0C0">
              <a:alpha val="4196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GB">
              <a:latin typeface="Arial" pitchFamily="34" charset="0"/>
              <a:cs typeface="Arial" pitchFamily="34" charset="0"/>
            </a:endParaRPr>
          </a:p>
        </p:txBody>
      </p:sp>
      <p:sp>
        <p:nvSpPr>
          <p:cNvPr id="9" name="Oval 37"/>
          <p:cNvSpPr>
            <a:spLocks noChangeArrowheads="1"/>
          </p:cNvSpPr>
          <p:nvPr/>
        </p:nvSpPr>
        <p:spPr bwMode="auto">
          <a:xfrm>
            <a:off x="-1" y="3356992"/>
            <a:ext cx="9144001" cy="2788227"/>
          </a:xfrm>
          <a:prstGeom prst="ellipse">
            <a:avLst/>
          </a:prstGeom>
          <a:gradFill rotWithShape="0">
            <a:gsLst>
              <a:gs pos="0">
                <a:srgbClr val="FFFFFF"/>
              </a:gs>
              <a:gs pos="100000">
                <a:srgbClr val="A4A4A4">
                  <a:alpha val="14000"/>
                </a:srgbClr>
              </a:gs>
            </a:gsLst>
            <a:lin ang="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buNone/>
            </a:pPr>
            <a:endParaRPr lang="en-GB">
              <a:latin typeface="Arial" pitchFamily="34" charset="0"/>
              <a:cs typeface="Arial" pitchFamily="34" charset="0"/>
            </a:endParaRPr>
          </a:p>
        </p:txBody>
      </p:sp>
      <p:sp>
        <p:nvSpPr>
          <p:cNvPr id="10" name="AutoShape 38"/>
          <p:cNvSpPr>
            <a:spLocks noChangeArrowheads="1"/>
          </p:cNvSpPr>
          <p:nvPr/>
        </p:nvSpPr>
        <p:spPr bwMode="auto">
          <a:xfrm>
            <a:off x="1756487" y="3636826"/>
            <a:ext cx="828092" cy="440246"/>
          </a:xfrm>
          <a:custGeom>
            <a:avLst/>
            <a:gdLst>
              <a:gd name="T0" fmla="*/ 571500 w 21600"/>
              <a:gd name="T1" fmla="*/ 228600 h 21600"/>
              <a:gd name="T2" fmla="*/ 381000 w 21600"/>
              <a:gd name="T3" fmla="*/ 457200 h 21600"/>
              <a:gd name="T4" fmla="*/ 190500 w 21600"/>
              <a:gd name="T5" fmla="*/ 228600 h 21600"/>
              <a:gd name="T6" fmla="*/ 381000 w 21600"/>
              <a:gd name="T7" fmla="*/ 0 h 21600"/>
              <a:gd name="T8" fmla="*/ 0 60000 65536"/>
              <a:gd name="T9" fmla="*/ 0 60000 65536"/>
              <a:gd name="T10" fmla="*/ 0 60000 65536"/>
              <a:gd name="T11" fmla="*/ 0 60000 65536"/>
              <a:gd name="T12" fmla="*/ 7200 w 21600"/>
              <a:gd name="T13" fmla="*/ 7200 h 21600"/>
              <a:gd name="T14" fmla="*/ 14400 w 21600"/>
              <a:gd name="T15" fmla="*/ 14400 h 21600"/>
            </a:gdLst>
            <a:ahLst/>
            <a:cxnLst>
              <a:cxn ang="T8">
                <a:pos x="T0" y="T1"/>
              </a:cxn>
              <a:cxn ang="T9">
                <a:pos x="T2" y="T3"/>
              </a:cxn>
              <a:cxn ang="T10">
                <a:pos x="T4" y="T5"/>
              </a:cxn>
              <a:cxn ang="T11">
                <a:pos x="T6" y="T7"/>
              </a:cxn>
            </a:cxnLst>
            <a:rect l="T12" t="T13" r="T14" b="T15"/>
            <a:pathLst>
              <a:path w="21600" h="21600">
                <a:moveTo>
                  <a:pt x="0" y="0"/>
                </a:moveTo>
                <a:lnTo>
                  <a:pt x="10800" y="21600"/>
                </a:lnTo>
                <a:lnTo>
                  <a:pt x="21600" y="0"/>
                </a:lnTo>
                <a:lnTo>
                  <a:pt x="0" y="0"/>
                </a:lnTo>
                <a:close/>
              </a:path>
            </a:pathLst>
          </a:custGeom>
          <a:solidFill>
            <a:srgbClr val="C0C0C0">
              <a:alpha val="41960"/>
            </a:srgbClr>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GB">
              <a:latin typeface="Arial" pitchFamily="34" charset="0"/>
              <a:cs typeface="Arial" pitchFamily="34" charset="0"/>
            </a:endParaRPr>
          </a:p>
        </p:txBody>
      </p:sp>
      <p:sp>
        <p:nvSpPr>
          <p:cNvPr id="16" name="AutoShape 15"/>
          <p:cNvSpPr>
            <a:spLocks noChangeArrowheads="1"/>
          </p:cNvSpPr>
          <p:nvPr/>
        </p:nvSpPr>
        <p:spPr bwMode="auto">
          <a:xfrm rot="5400000">
            <a:off x="2988469" y="538507"/>
            <a:ext cx="3249874" cy="5003056"/>
          </a:xfrm>
          <a:prstGeom prst="flowChartOnlineStorage">
            <a:avLst/>
          </a:prstGeom>
          <a:solidFill>
            <a:srgbClr val="A4A4A4"/>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GB">
              <a:latin typeface="Arial" pitchFamily="34" charset="0"/>
              <a:cs typeface="Arial" pitchFamily="34" charset="0"/>
            </a:endParaRPr>
          </a:p>
        </p:txBody>
      </p:sp>
      <p:sp>
        <p:nvSpPr>
          <p:cNvPr id="17" name="AutoShape 14"/>
          <p:cNvSpPr>
            <a:spLocks noChangeArrowheads="1"/>
          </p:cNvSpPr>
          <p:nvPr/>
        </p:nvSpPr>
        <p:spPr bwMode="auto">
          <a:xfrm rot="5400000">
            <a:off x="3028214" y="620683"/>
            <a:ext cx="3170385" cy="4875392"/>
          </a:xfrm>
          <a:prstGeom prst="flowChartOnlineStorage">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14890" tIns="114890" rIns="114890" bIns="114890" numCol="1" spcCol="1270" anchor="t" anchorCtr="0">
            <a:noAutofit/>
          </a:bodyPr>
          <a:lstStyle/>
          <a:p>
            <a:pPr algn="ctr" defTabSz="889000">
              <a:lnSpc>
                <a:spcPct val="90000"/>
              </a:lnSpc>
              <a:spcBef>
                <a:spcPct val="0"/>
              </a:spcBef>
              <a:spcAft>
                <a:spcPct val="35000"/>
              </a:spcAft>
              <a:buNone/>
            </a:pPr>
            <a:endParaRPr lang="en-GB" sz="2000">
              <a:solidFill>
                <a:schemeClr val="lt1"/>
              </a:solidFill>
              <a:latin typeface="Arial" pitchFamily="34" charset="0"/>
              <a:cs typeface="Arial" pitchFamily="34" charset="0"/>
            </a:endParaRPr>
          </a:p>
        </p:txBody>
      </p:sp>
      <p:grpSp>
        <p:nvGrpSpPr>
          <p:cNvPr id="13" name="Group 30"/>
          <p:cNvGrpSpPr>
            <a:grpSpLocks/>
          </p:cNvGrpSpPr>
          <p:nvPr/>
        </p:nvGrpSpPr>
        <p:grpSpPr bwMode="auto">
          <a:xfrm>
            <a:off x="3952881" y="1408983"/>
            <a:ext cx="1411207" cy="2941090"/>
            <a:chOff x="2471" y="864"/>
            <a:chExt cx="818" cy="1924"/>
          </a:xfrm>
        </p:grpSpPr>
        <p:sp>
          <p:nvSpPr>
            <p:cNvPr id="14" name="Rectangle 28"/>
            <p:cNvSpPr>
              <a:spLocks noChangeArrowheads="1"/>
            </p:cNvSpPr>
            <p:nvPr/>
          </p:nvSpPr>
          <p:spPr bwMode="auto">
            <a:xfrm>
              <a:off x="2471" y="912"/>
              <a:ext cx="818" cy="1440"/>
            </a:xfrm>
            <a:prstGeom prst="rect">
              <a:avLst/>
            </a:prstGeom>
            <a:solidFill>
              <a:srgbClr val="A4A4A4"/>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GB">
                <a:latin typeface="Arial" pitchFamily="34" charset="0"/>
                <a:cs typeface="Arial" pitchFamily="34" charset="0"/>
              </a:endParaRPr>
            </a:p>
          </p:txBody>
        </p:sp>
        <p:sp>
          <p:nvSpPr>
            <p:cNvPr id="15" name="Rectangle 16"/>
            <p:cNvSpPr>
              <a:spLocks noChangeArrowheads="1"/>
            </p:cNvSpPr>
            <p:nvPr/>
          </p:nvSpPr>
          <p:spPr bwMode="auto">
            <a:xfrm>
              <a:off x="2496" y="864"/>
              <a:ext cx="764" cy="1924"/>
            </a:xfrm>
            <a:prstGeom prst="rect">
              <a:avLst/>
            </a:prstGeom>
            <a:solidFill>
              <a:schemeClr val="bg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p>
              <a:pPr>
                <a:buNone/>
              </a:pPr>
              <a:endParaRPr lang="en-GB">
                <a:latin typeface="Arial" pitchFamily="34" charset="0"/>
                <a:cs typeface="Arial" pitchFamily="34" charset="0"/>
              </a:endParaRPr>
            </a:p>
          </p:txBody>
        </p:sp>
      </p:grpSp>
      <p:sp>
        <p:nvSpPr>
          <p:cNvPr id="18" name="Oval 12"/>
          <p:cNvSpPr>
            <a:spLocks noChangeArrowheads="1"/>
          </p:cNvSpPr>
          <p:nvPr/>
        </p:nvSpPr>
        <p:spPr bwMode="auto">
          <a:xfrm>
            <a:off x="721372" y="3717032"/>
            <a:ext cx="7699531" cy="2077413"/>
          </a:xfrm>
          <a:prstGeom prst="ellipse">
            <a:avLst/>
          </a:prstGeom>
          <a:gradFill rotWithShape="0">
            <a:gsLst>
              <a:gs pos="0">
                <a:srgbClr val="A4A4A4"/>
              </a:gs>
              <a:gs pos="100000">
                <a:srgbClr val="FFFFFF"/>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buNone/>
            </a:pPr>
            <a:endParaRPr lang="en-GB">
              <a:latin typeface="Arial" pitchFamily="34" charset="0"/>
              <a:cs typeface="Arial" pitchFamily="34" charset="0"/>
            </a:endParaRPr>
          </a:p>
        </p:txBody>
      </p:sp>
      <p:grpSp>
        <p:nvGrpSpPr>
          <p:cNvPr id="11" name="Group 10"/>
          <p:cNvGrpSpPr/>
          <p:nvPr/>
        </p:nvGrpSpPr>
        <p:grpSpPr>
          <a:xfrm>
            <a:off x="2670840" y="2508529"/>
            <a:ext cx="3804048" cy="1988295"/>
            <a:chOff x="2822576" y="2227214"/>
            <a:chExt cx="3500438" cy="2129387"/>
          </a:xfrm>
        </p:grpSpPr>
        <p:sp>
          <p:nvSpPr>
            <p:cNvPr id="20" name="AutoShape 17"/>
            <p:cNvSpPr>
              <a:spLocks noChangeArrowheads="1"/>
            </p:cNvSpPr>
            <p:nvPr/>
          </p:nvSpPr>
          <p:spPr bwMode="auto">
            <a:xfrm rot="5400000">
              <a:off x="3508101" y="1541689"/>
              <a:ext cx="2129387" cy="3500438"/>
            </a:xfrm>
            <a:prstGeom prst="flowChartOnlineStorage">
              <a:avLst/>
            </a:prstGeom>
            <a:solidFill>
              <a:srgbClr val="7B849F"/>
            </a:solidFill>
            <a:ln w="9525">
              <a:solidFill>
                <a:schemeClr val="tx1"/>
              </a:solidFill>
              <a:miter lim="800000"/>
              <a:headEnd/>
              <a:tailEnd/>
            </a:ln>
          </p:spPr>
          <p:txBody>
            <a:bodyPr wrap="none" anchor="ctr"/>
            <a:lstStyle/>
            <a:p>
              <a:pPr>
                <a:buNone/>
              </a:pPr>
              <a:endParaRPr lang="en-GB">
                <a:latin typeface="Arial" pitchFamily="34" charset="0"/>
                <a:cs typeface="Arial" pitchFamily="34" charset="0"/>
              </a:endParaRPr>
            </a:p>
          </p:txBody>
        </p:sp>
        <p:sp>
          <p:nvSpPr>
            <p:cNvPr id="21" name="AutoShape 18"/>
            <p:cNvSpPr>
              <a:spLocks noChangeArrowheads="1"/>
            </p:cNvSpPr>
            <p:nvPr/>
          </p:nvSpPr>
          <p:spPr bwMode="auto">
            <a:xfrm rot="5400000">
              <a:off x="3535587" y="1616800"/>
              <a:ext cx="2072827" cy="3406775"/>
            </a:xfrm>
            <a:prstGeom prst="flowChartOnlineStorage">
              <a:avLst/>
            </a:prstGeom>
            <a:extLst>
              <a:ext uri="{91240B29-F687-4F45-9708-019B960494DF}">
                <a14:hiddenLine xmlns:a14="http://schemas.microsoft.com/office/drawing/2010/main" w="9525">
                  <a:solidFill>
                    <a:schemeClr val="tx1"/>
                  </a:solidFill>
                  <a:miter lim="800000"/>
                  <a:headEnd/>
                  <a:tailEnd/>
                </a14:hiddenLine>
              </a:ext>
            </a:extLst>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138702" tIns="92469" rIns="138702" bIns="92468" numCol="1" spcCol="1270" anchor="ctr" anchorCtr="0">
              <a:noAutofit/>
            </a:bodyPr>
            <a:lstStyle/>
            <a:p>
              <a:pPr algn="ctr" defTabSz="711200">
                <a:lnSpc>
                  <a:spcPct val="90000"/>
                </a:lnSpc>
                <a:spcBef>
                  <a:spcPct val="0"/>
                </a:spcBef>
                <a:spcAft>
                  <a:spcPct val="35000"/>
                </a:spcAft>
              </a:pPr>
              <a:endParaRPr lang="en-GB" sz="1600">
                <a:solidFill>
                  <a:schemeClr val="lt1"/>
                </a:solidFill>
                <a:latin typeface="Arial" pitchFamily="34" charset="0"/>
                <a:cs typeface="Arial" pitchFamily="34" charset="0"/>
              </a:endParaRPr>
            </a:p>
          </p:txBody>
        </p:sp>
        <p:sp>
          <p:nvSpPr>
            <p:cNvPr id="22" name="Text Box 20"/>
            <p:cNvSpPr txBox="1">
              <a:spLocks noChangeArrowheads="1"/>
            </p:cNvSpPr>
            <p:nvPr/>
          </p:nvSpPr>
          <p:spPr bwMode="auto">
            <a:xfrm>
              <a:off x="3059113" y="2364707"/>
              <a:ext cx="3025775" cy="13679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lnSpc>
                  <a:spcPct val="80000"/>
                </a:lnSpc>
                <a:spcBef>
                  <a:spcPct val="50000"/>
                </a:spcBef>
                <a:buNone/>
              </a:pPr>
              <a:r>
                <a:rPr lang="en-US" sz="1400" b="1" dirty="0">
                  <a:latin typeface="Arial" pitchFamily="34" charset="0"/>
                  <a:cs typeface="Arial" pitchFamily="34" charset="0"/>
                </a:rPr>
                <a:t>National Aviation Authorities</a:t>
              </a:r>
            </a:p>
            <a:p>
              <a:pPr algn="ctr">
                <a:lnSpc>
                  <a:spcPct val="80000"/>
                </a:lnSpc>
                <a:spcBef>
                  <a:spcPct val="50000"/>
                </a:spcBef>
                <a:buNone/>
              </a:pPr>
              <a:r>
                <a:rPr lang="en-GB" sz="1400" dirty="0">
                  <a:latin typeface="Arial" pitchFamily="34" charset="0"/>
                  <a:cs typeface="Arial" pitchFamily="34" charset="0"/>
                </a:rPr>
                <a:t>Issue most </a:t>
              </a:r>
              <a:r>
                <a:rPr lang="en-GB" sz="1400" dirty="0" smtClean="0">
                  <a:latin typeface="Arial" pitchFamily="34" charset="0"/>
                  <a:cs typeface="Arial" pitchFamily="34" charset="0"/>
                </a:rPr>
                <a:t>certificates, approvals and licences</a:t>
              </a:r>
              <a:endParaRPr lang="en-GB" sz="1400" dirty="0">
                <a:latin typeface="Arial" pitchFamily="34" charset="0"/>
                <a:cs typeface="Arial" pitchFamily="34" charset="0"/>
              </a:endParaRPr>
            </a:p>
            <a:p>
              <a:pPr algn="ctr">
                <a:lnSpc>
                  <a:spcPct val="80000"/>
                </a:lnSpc>
                <a:spcBef>
                  <a:spcPct val="50000"/>
                </a:spcBef>
                <a:buNone/>
              </a:pPr>
              <a:r>
                <a:rPr lang="en-GB" sz="1400" dirty="0">
                  <a:latin typeface="Arial" pitchFamily="34" charset="0"/>
                  <a:cs typeface="Arial" pitchFamily="34" charset="0"/>
                </a:rPr>
                <a:t>Oversee organisations</a:t>
              </a:r>
            </a:p>
            <a:p>
              <a:pPr algn="ctr">
                <a:lnSpc>
                  <a:spcPct val="80000"/>
                </a:lnSpc>
                <a:spcBef>
                  <a:spcPct val="50000"/>
                </a:spcBef>
                <a:buNone/>
              </a:pPr>
              <a:r>
                <a:rPr lang="en-GB" sz="1400" dirty="0">
                  <a:latin typeface="Arial" pitchFamily="34" charset="0"/>
                  <a:cs typeface="Arial" pitchFamily="34" charset="0"/>
                </a:rPr>
                <a:t>Implement EU law</a:t>
              </a:r>
            </a:p>
          </p:txBody>
        </p:sp>
      </p:grpSp>
      <p:sp>
        <p:nvSpPr>
          <p:cNvPr id="23" name="Text Box 24"/>
          <p:cNvSpPr txBox="1">
            <a:spLocks noChangeArrowheads="1"/>
          </p:cNvSpPr>
          <p:nvPr/>
        </p:nvSpPr>
        <p:spPr bwMode="auto">
          <a:xfrm>
            <a:off x="2170533" y="1864675"/>
            <a:ext cx="1738993"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spcBef>
                <a:spcPct val="50000"/>
              </a:spcBef>
              <a:buNone/>
            </a:pPr>
            <a:r>
              <a:rPr lang="en-US" sz="1400" b="1" dirty="0" smtClean="0">
                <a:solidFill>
                  <a:schemeClr val="bg1"/>
                </a:solidFill>
                <a:latin typeface="Arial" pitchFamily="34" charset="0"/>
                <a:cs typeface="Arial" pitchFamily="34" charset="0"/>
              </a:rPr>
              <a:t>European Aviation Safety Agency</a:t>
            </a:r>
            <a:endParaRPr lang="en-US" sz="1400" dirty="0">
              <a:solidFill>
                <a:schemeClr val="bg1"/>
              </a:solidFill>
              <a:latin typeface="Arial" pitchFamily="34" charset="0"/>
              <a:cs typeface="Arial" pitchFamily="34" charset="0"/>
            </a:endParaRPr>
          </a:p>
        </p:txBody>
      </p:sp>
      <p:sp>
        <p:nvSpPr>
          <p:cNvPr id="24" name="Text Box 25"/>
          <p:cNvSpPr txBox="1">
            <a:spLocks noChangeArrowheads="1"/>
          </p:cNvSpPr>
          <p:nvPr/>
        </p:nvSpPr>
        <p:spPr bwMode="auto">
          <a:xfrm>
            <a:off x="5317283" y="1864675"/>
            <a:ext cx="1738993" cy="5232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spAutoFit/>
          </a:bodyPr>
          <a:lstStyle>
            <a:lvl1pPr>
              <a:defRPr sz="2400">
                <a:solidFill>
                  <a:schemeClr val="tx1"/>
                </a:solidFill>
                <a:latin typeface="Arial" charset="0"/>
                <a:ea typeface="ＭＳ Ｐゴシック" pitchFamily="48" charset="-128"/>
              </a:defRPr>
            </a:lvl1pPr>
            <a:lvl2pPr marL="742950" indent="-285750">
              <a:defRPr sz="2400">
                <a:solidFill>
                  <a:schemeClr val="tx1"/>
                </a:solidFill>
                <a:latin typeface="Arial" charset="0"/>
                <a:ea typeface="ＭＳ Ｐゴシック" pitchFamily="48" charset="-128"/>
              </a:defRPr>
            </a:lvl2pPr>
            <a:lvl3pPr marL="1143000" indent="-228600">
              <a:defRPr sz="2400">
                <a:solidFill>
                  <a:schemeClr val="tx1"/>
                </a:solidFill>
                <a:latin typeface="Arial" charset="0"/>
                <a:ea typeface="ＭＳ Ｐゴシック" pitchFamily="48" charset="-128"/>
              </a:defRPr>
            </a:lvl3pPr>
            <a:lvl4pPr marL="1600200" indent="-228600">
              <a:defRPr sz="2400">
                <a:solidFill>
                  <a:schemeClr val="tx1"/>
                </a:solidFill>
                <a:latin typeface="Arial" charset="0"/>
                <a:ea typeface="ＭＳ Ｐゴシック" pitchFamily="48" charset="-128"/>
              </a:defRPr>
            </a:lvl4pPr>
            <a:lvl5pPr marL="2057400" indent="-228600">
              <a:defRPr sz="2400">
                <a:solidFill>
                  <a:schemeClr val="tx1"/>
                </a:solidFill>
                <a:latin typeface="Arial" charset="0"/>
                <a:ea typeface="ＭＳ Ｐゴシック" pitchFamily="48"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48"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48"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48"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48" charset="-128"/>
              </a:defRPr>
            </a:lvl9pPr>
          </a:lstStyle>
          <a:p>
            <a:pPr algn="ctr">
              <a:spcBef>
                <a:spcPct val="50000"/>
              </a:spcBef>
              <a:buNone/>
            </a:pPr>
            <a:r>
              <a:rPr lang="en-US" sz="1400" b="1" dirty="0" smtClean="0">
                <a:solidFill>
                  <a:schemeClr val="bg1"/>
                </a:solidFill>
                <a:latin typeface="Arial" pitchFamily="34" charset="0"/>
                <a:cs typeface="Arial" pitchFamily="34" charset="0"/>
              </a:rPr>
              <a:t>European Commission</a:t>
            </a:r>
            <a:endParaRPr lang="en-US" sz="1400" dirty="0">
              <a:solidFill>
                <a:schemeClr val="bg1"/>
              </a:solidFill>
              <a:latin typeface="Arial" pitchFamily="34" charset="0"/>
              <a:cs typeface="Arial" pitchFamily="34" charset="0"/>
            </a:endParaRPr>
          </a:p>
        </p:txBody>
      </p:sp>
      <p:sp>
        <p:nvSpPr>
          <p:cNvPr id="25" name="Oval 35"/>
          <p:cNvSpPr>
            <a:spLocks noChangeArrowheads="1"/>
          </p:cNvSpPr>
          <p:nvPr/>
        </p:nvSpPr>
        <p:spPr bwMode="auto">
          <a:xfrm>
            <a:off x="2543175" y="4156340"/>
            <a:ext cx="4057651" cy="1027242"/>
          </a:xfrm>
          <a:prstGeom prst="ellipse">
            <a:avLst/>
          </a:prstGeom>
          <a:gradFill rotWithShape="0">
            <a:gsLst>
              <a:gs pos="0">
                <a:srgbClr val="A4A4A4"/>
              </a:gs>
              <a:gs pos="100000">
                <a:srgbClr val="FFFFFF"/>
              </a:gs>
            </a:gsLst>
            <a:lin ang="5400000" scaled="1"/>
          </a:gradFill>
          <a:ln w="38100">
            <a:solidFill>
              <a:schemeClr val="bg1">
                <a:alpha val="58038"/>
              </a:schemeClr>
            </a:solidFill>
            <a:round/>
            <a:headEnd/>
            <a:tailEnd/>
          </a:ln>
        </p:spPr>
        <p:txBody>
          <a:bodyPr wrap="none" anchor="ctr"/>
          <a:lstStyle/>
          <a:p>
            <a:pPr>
              <a:buNone/>
            </a:pPr>
            <a:endParaRPr lang="en-GB">
              <a:latin typeface="Arial" pitchFamily="34" charset="0"/>
              <a:cs typeface="Arial" pitchFamily="34" charset="0"/>
            </a:endParaRPr>
          </a:p>
        </p:txBody>
      </p:sp>
      <p:sp>
        <p:nvSpPr>
          <p:cNvPr id="26" name="Oval 10"/>
          <p:cNvSpPr>
            <a:spLocks noChangeArrowheads="1"/>
          </p:cNvSpPr>
          <p:nvPr/>
        </p:nvSpPr>
        <p:spPr bwMode="auto">
          <a:xfrm>
            <a:off x="3371267" y="4303089"/>
            <a:ext cx="2401467" cy="660370"/>
          </a:xfrm>
          <a:prstGeom prst="ellipse">
            <a:avLst/>
          </a:prstGeom>
          <a:solidFill>
            <a:schemeClr val="bg1"/>
          </a:soli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buNone/>
            </a:pPr>
            <a:endParaRPr lang="en-GB">
              <a:latin typeface="Arial" pitchFamily="34" charset="0"/>
              <a:cs typeface="Arial" pitchFamily="34" charset="0"/>
            </a:endParaRPr>
          </a:p>
        </p:txBody>
      </p:sp>
      <p:sp>
        <p:nvSpPr>
          <p:cNvPr id="27" name="Oval 36"/>
          <p:cNvSpPr>
            <a:spLocks noChangeArrowheads="1"/>
          </p:cNvSpPr>
          <p:nvPr/>
        </p:nvSpPr>
        <p:spPr bwMode="auto">
          <a:xfrm>
            <a:off x="3909526" y="4449838"/>
            <a:ext cx="1324947" cy="293498"/>
          </a:xfrm>
          <a:prstGeom prst="ellipse">
            <a:avLst/>
          </a:prstGeom>
          <a:gradFill rotWithShape="0">
            <a:gsLst>
              <a:gs pos="0">
                <a:schemeClr val="bg2">
                  <a:alpha val="62000"/>
                </a:schemeClr>
              </a:gs>
              <a:gs pos="100000">
                <a:schemeClr val="bg2">
                  <a:gamma/>
                  <a:tint val="0"/>
                  <a:invGamma/>
                </a:schemeClr>
              </a:gs>
            </a:gsLst>
            <a:lin ang="5400000" scaled="1"/>
          </a:gradFill>
          <a:ln>
            <a:noFill/>
          </a:ln>
          <a:extLst>
            <a:ext uri="{91240B29-F687-4F45-9708-019B960494DF}">
              <a14:hiddenLine xmlns:a14="http://schemas.microsoft.com/office/drawing/2010/main" w="9525">
                <a:solidFill>
                  <a:schemeClr val="tx1"/>
                </a:solidFill>
                <a:round/>
                <a:headEnd/>
                <a:tailEnd/>
              </a14:hiddenLine>
            </a:ext>
          </a:extLst>
        </p:spPr>
        <p:txBody>
          <a:bodyPr wrap="none" anchor="ctr"/>
          <a:lstStyle/>
          <a:p>
            <a:pPr>
              <a:buNone/>
              <a:defRPr/>
            </a:pPr>
            <a:endParaRPr lang="en-GB">
              <a:latin typeface="Arial" pitchFamily="34" charset="0"/>
              <a:cs typeface="Arial" pitchFamily="34" charset="0"/>
            </a:endParaRPr>
          </a:p>
        </p:txBody>
      </p:sp>
      <p:sp>
        <p:nvSpPr>
          <p:cNvPr id="35" name="Rectangle 34"/>
          <p:cNvSpPr/>
          <p:nvPr/>
        </p:nvSpPr>
        <p:spPr>
          <a:xfrm>
            <a:off x="7180490" y="2095401"/>
            <a:ext cx="1963510" cy="1277273"/>
          </a:xfrm>
          <a:prstGeom prst="rect">
            <a:avLst/>
          </a:prstGeom>
          <a:noFill/>
          <a:ln>
            <a:noFill/>
          </a:ln>
        </p:spPr>
        <p:txBody>
          <a:bodyPr wrap="square" anchor="ctr">
            <a:spAutoFit/>
          </a:bodyPr>
          <a:lstStyle/>
          <a:p>
            <a:pPr algn="ctr">
              <a:lnSpc>
                <a:spcPct val="90000"/>
              </a:lnSpc>
              <a:spcBef>
                <a:spcPct val="50000"/>
              </a:spcBef>
              <a:buNone/>
            </a:pPr>
            <a:r>
              <a:rPr lang="en-GB" sz="1400" b="1" dirty="0">
                <a:solidFill>
                  <a:schemeClr val="tx1"/>
                </a:solidFill>
                <a:latin typeface="Arial" pitchFamily="34" charset="0"/>
                <a:ea typeface="ＭＳ Ｐゴシック" pitchFamily="48" charset="-128"/>
                <a:cs typeface="Arial" pitchFamily="34" charset="0"/>
              </a:rPr>
              <a:t>Adopts </a:t>
            </a:r>
            <a:r>
              <a:rPr lang="en-GB" sz="1400" b="1" dirty="0" smtClean="0">
                <a:solidFill>
                  <a:schemeClr val="tx1"/>
                </a:solidFill>
                <a:latin typeface="Arial" pitchFamily="34" charset="0"/>
                <a:ea typeface="ＭＳ Ｐゴシック" pitchFamily="48" charset="-128"/>
                <a:cs typeface="Arial" pitchFamily="34" charset="0"/>
              </a:rPr>
              <a:t>rules</a:t>
            </a:r>
            <a:endParaRPr lang="en-GB" sz="1400" b="1" dirty="0">
              <a:solidFill>
                <a:schemeClr val="tx1"/>
              </a:solidFill>
              <a:latin typeface="Arial" pitchFamily="34" charset="0"/>
              <a:ea typeface="ＭＳ Ｐゴシック" pitchFamily="48" charset="-128"/>
              <a:cs typeface="Arial" pitchFamily="34" charset="0"/>
            </a:endParaRPr>
          </a:p>
          <a:p>
            <a:pPr algn="ctr">
              <a:lnSpc>
                <a:spcPct val="90000"/>
              </a:lnSpc>
              <a:spcBef>
                <a:spcPct val="50000"/>
              </a:spcBef>
              <a:buNone/>
            </a:pPr>
            <a:r>
              <a:rPr lang="en-GB" sz="1400" b="1" dirty="0" smtClean="0">
                <a:solidFill>
                  <a:schemeClr val="tx1"/>
                </a:solidFill>
                <a:latin typeface="Arial" pitchFamily="34" charset="0"/>
                <a:ea typeface="ＭＳ Ｐゴシック" pitchFamily="48" charset="-128"/>
                <a:cs typeface="Arial" pitchFamily="34" charset="0"/>
              </a:rPr>
              <a:t>Launches infringement procedure</a:t>
            </a:r>
          </a:p>
          <a:p>
            <a:pPr algn="ctr">
              <a:lnSpc>
                <a:spcPct val="90000"/>
              </a:lnSpc>
              <a:spcBef>
                <a:spcPct val="50000"/>
              </a:spcBef>
              <a:buNone/>
            </a:pPr>
            <a:r>
              <a:rPr lang="en-GB" sz="1400" b="1" dirty="0" smtClean="0">
                <a:solidFill>
                  <a:schemeClr val="tx1"/>
                </a:solidFill>
                <a:latin typeface="Arial" pitchFamily="34" charset="0"/>
                <a:ea typeface="ＭＳ Ｐゴシック" pitchFamily="48" charset="-128"/>
                <a:cs typeface="Arial" pitchFamily="34" charset="0"/>
              </a:rPr>
              <a:t>Manages Safety </a:t>
            </a:r>
            <a:r>
              <a:rPr lang="en-GB" sz="1400" b="1" dirty="0">
                <a:solidFill>
                  <a:schemeClr val="tx1"/>
                </a:solidFill>
                <a:latin typeface="Arial" pitchFamily="34" charset="0"/>
                <a:ea typeface="ＭＳ Ｐゴシック" pitchFamily="48" charset="-128"/>
                <a:cs typeface="Arial" pitchFamily="34" charset="0"/>
              </a:rPr>
              <a:t>L</a:t>
            </a:r>
            <a:r>
              <a:rPr lang="en-GB" sz="1400" b="1" dirty="0" smtClean="0">
                <a:solidFill>
                  <a:schemeClr val="tx1"/>
                </a:solidFill>
                <a:latin typeface="Arial" pitchFamily="34" charset="0"/>
                <a:ea typeface="ＭＳ Ｐゴシック" pitchFamily="48" charset="-128"/>
                <a:cs typeface="Arial" pitchFamily="34" charset="0"/>
              </a:rPr>
              <a:t>ist</a:t>
            </a:r>
            <a:endParaRPr lang="en-GB" sz="1400" b="1" dirty="0">
              <a:solidFill>
                <a:schemeClr val="tx1"/>
              </a:solidFill>
              <a:latin typeface="Arial" pitchFamily="34" charset="0"/>
              <a:ea typeface="ＭＳ Ｐゴシック" pitchFamily="48" charset="-128"/>
              <a:cs typeface="Arial" pitchFamily="34" charset="0"/>
            </a:endParaRPr>
          </a:p>
        </p:txBody>
      </p:sp>
      <p:sp>
        <p:nvSpPr>
          <p:cNvPr id="36" name="Rectangle 35"/>
          <p:cNvSpPr/>
          <p:nvPr/>
        </p:nvSpPr>
        <p:spPr>
          <a:xfrm>
            <a:off x="19489" y="1556792"/>
            <a:ext cx="2092389" cy="1966692"/>
          </a:xfrm>
          <a:prstGeom prst="rect">
            <a:avLst/>
          </a:prstGeom>
          <a:noFill/>
          <a:ln>
            <a:noFill/>
          </a:ln>
        </p:spPr>
        <p:txBody>
          <a:bodyPr wrap="square">
            <a:spAutoFit/>
          </a:bodyPr>
          <a:lstStyle/>
          <a:p>
            <a:pPr algn="ctr">
              <a:lnSpc>
                <a:spcPct val="90000"/>
              </a:lnSpc>
              <a:spcBef>
                <a:spcPct val="50000"/>
              </a:spcBef>
              <a:buNone/>
            </a:pPr>
            <a:r>
              <a:rPr lang="en-GB" sz="1400" b="1" dirty="0">
                <a:solidFill>
                  <a:schemeClr val="tx1"/>
                </a:solidFill>
                <a:latin typeface="Arial" pitchFamily="34" charset="0"/>
                <a:ea typeface="ＭＳ Ｐゴシック" pitchFamily="48" charset="-128"/>
                <a:cs typeface="Arial" pitchFamily="34" charset="0"/>
              </a:rPr>
              <a:t>Proposes </a:t>
            </a:r>
            <a:r>
              <a:rPr lang="en-GB" sz="1400" b="1" dirty="0" smtClean="0">
                <a:solidFill>
                  <a:schemeClr val="tx1"/>
                </a:solidFill>
                <a:latin typeface="Arial" pitchFamily="34" charset="0"/>
                <a:ea typeface="ＭＳ Ｐゴシック" pitchFamily="48" charset="-128"/>
                <a:cs typeface="Arial" pitchFamily="34" charset="0"/>
              </a:rPr>
              <a:t>rules</a:t>
            </a:r>
            <a:endParaRPr lang="en-GB" sz="1400" b="1" dirty="0">
              <a:solidFill>
                <a:schemeClr val="tx1"/>
              </a:solidFill>
              <a:latin typeface="Arial" pitchFamily="34" charset="0"/>
              <a:ea typeface="ＭＳ Ｐゴシック" pitchFamily="48" charset="-128"/>
              <a:cs typeface="Arial" pitchFamily="34" charset="0"/>
            </a:endParaRPr>
          </a:p>
          <a:p>
            <a:pPr algn="ctr">
              <a:lnSpc>
                <a:spcPct val="90000"/>
              </a:lnSpc>
              <a:spcBef>
                <a:spcPct val="50000"/>
              </a:spcBef>
              <a:buNone/>
            </a:pPr>
            <a:r>
              <a:rPr lang="en-GB" sz="1400" b="1" dirty="0">
                <a:solidFill>
                  <a:schemeClr val="tx1"/>
                </a:solidFill>
                <a:latin typeface="Arial" pitchFamily="34" charset="0"/>
                <a:ea typeface="ＭＳ Ｐゴシック" pitchFamily="48" charset="-128"/>
                <a:cs typeface="Arial" pitchFamily="34" charset="0"/>
              </a:rPr>
              <a:t>Issues some </a:t>
            </a:r>
            <a:r>
              <a:rPr lang="en-GB" sz="1400" b="1" dirty="0" smtClean="0">
                <a:solidFill>
                  <a:srgbClr val="0070C0"/>
                </a:solidFill>
                <a:latin typeface="Arial" pitchFamily="34" charset="0"/>
                <a:ea typeface="ＭＳ Ｐゴシック" pitchFamily="48" charset="-128"/>
                <a:cs typeface="Arial" pitchFamily="34" charset="0"/>
              </a:rPr>
              <a:t>certificates</a:t>
            </a:r>
            <a:r>
              <a:rPr lang="en-GB" sz="1400" b="1" dirty="0" smtClean="0">
                <a:solidFill>
                  <a:schemeClr val="tx1"/>
                </a:solidFill>
                <a:latin typeface="Arial" pitchFamily="34" charset="0"/>
                <a:ea typeface="ＭＳ Ｐゴシック" pitchFamily="48" charset="-128"/>
                <a:cs typeface="Arial" pitchFamily="34" charset="0"/>
              </a:rPr>
              <a:t> and approvals</a:t>
            </a:r>
          </a:p>
          <a:p>
            <a:pPr algn="ctr">
              <a:lnSpc>
                <a:spcPct val="90000"/>
              </a:lnSpc>
              <a:spcBef>
                <a:spcPct val="50000"/>
              </a:spcBef>
              <a:buNone/>
            </a:pPr>
            <a:r>
              <a:rPr lang="en-GB" sz="1400" b="1" dirty="0" smtClean="0">
                <a:solidFill>
                  <a:schemeClr val="tx1"/>
                </a:solidFill>
                <a:latin typeface="Arial" pitchFamily="34" charset="0"/>
                <a:ea typeface="ＭＳ Ｐゴシック" pitchFamily="48" charset="-128"/>
                <a:cs typeface="Arial" pitchFamily="34" charset="0"/>
              </a:rPr>
              <a:t>Performs inspections</a:t>
            </a:r>
          </a:p>
          <a:p>
            <a:pPr algn="ctr">
              <a:lnSpc>
                <a:spcPct val="90000"/>
              </a:lnSpc>
              <a:spcBef>
                <a:spcPct val="50000"/>
              </a:spcBef>
              <a:buNone/>
            </a:pPr>
            <a:r>
              <a:rPr lang="en-GB" sz="1400" b="1" dirty="0" smtClean="0">
                <a:solidFill>
                  <a:schemeClr val="tx1"/>
                </a:solidFill>
                <a:latin typeface="Arial" pitchFamily="34" charset="0"/>
                <a:ea typeface="ＭＳ Ｐゴシック" pitchFamily="48" charset="-128"/>
                <a:cs typeface="Arial" pitchFamily="34" charset="0"/>
              </a:rPr>
              <a:t>Manages European Aviation Safety Programme</a:t>
            </a:r>
            <a:endParaRPr lang="en-GB" sz="1400" b="1" dirty="0">
              <a:solidFill>
                <a:schemeClr val="tx1"/>
              </a:solidFill>
              <a:latin typeface="Arial" pitchFamily="34" charset="0"/>
              <a:ea typeface="ＭＳ Ｐゴシック" pitchFamily="48" charset="-128"/>
              <a:cs typeface="Arial" pitchFamily="34" charset="0"/>
            </a:endParaRPr>
          </a:p>
        </p:txBody>
      </p:sp>
      <p:sp>
        <p:nvSpPr>
          <p:cNvPr id="39" name="Rectangle 38"/>
          <p:cNvSpPr/>
          <p:nvPr/>
        </p:nvSpPr>
        <p:spPr>
          <a:xfrm>
            <a:off x="3554139" y="4756638"/>
            <a:ext cx="2028825" cy="237153"/>
          </a:xfrm>
          <a:prstGeom prst="rect">
            <a:avLst/>
          </a:prstGeom>
          <a:noFill/>
          <a:ln>
            <a:noFill/>
          </a:ln>
        </p:spPr>
        <p:txBody>
          <a:bodyPr wrap="square">
            <a:spAutoFit/>
          </a:bodyPr>
          <a:lstStyle/>
          <a:p>
            <a:pPr algn="ctr">
              <a:lnSpc>
                <a:spcPct val="70000"/>
              </a:lnSpc>
              <a:spcBef>
                <a:spcPct val="50000"/>
              </a:spcBef>
              <a:buNone/>
            </a:pPr>
            <a:r>
              <a:rPr lang="en-GB" sz="1400" b="1" dirty="0" smtClean="0">
                <a:solidFill>
                  <a:schemeClr val="tx1"/>
                </a:solidFill>
                <a:latin typeface="Arial" pitchFamily="34" charset="0"/>
                <a:ea typeface="ＭＳ Ｐゴシック" pitchFamily="48" charset="-128"/>
                <a:cs typeface="Arial" pitchFamily="34" charset="0"/>
              </a:rPr>
              <a:t>Industry</a:t>
            </a:r>
            <a:endParaRPr lang="en-GB" sz="1400" b="1" dirty="0">
              <a:solidFill>
                <a:schemeClr val="tx1"/>
              </a:solidFill>
              <a:latin typeface="Arial" pitchFamily="34" charset="0"/>
              <a:ea typeface="ＭＳ Ｐゴシック" pitchFamily="48" charset="-128"/>
              <a:cs typeface="Arial" pitchFamily="34" charset="0"/>
            </a:endParaRPr>
          </a:p>
        </p:txBody>
      </p:sp>
      <p:pic>
        <p:nvPicPr>
          <p:cNvPr id="30" name="Picture 29" descr="http://cdn1.iconfinder.com/data/icons/dot/256/air_plane_airpor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45971" y="3789040"/>
            <a:ext cx="1220652" cy="1081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18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The European Aviation Safety Agency - </a:t>
            </a:r>
            <a:r>
              <a:rPr lang="en-GB" sz="2800" dirty="0" smtClean="0">
                <a:solidFill>
                  <a:srgbClr val="FFC000"/>
                </a:solidFill>
                <a:latin typeface="Arial" pitchFamily="34" charset="0"/>
                <a:cs typeface="Arial" pitchFamily="34" charset="0"/>
              </a:rPr>
              <a:t>EASA</a:t>
            </a:r>
            <a:r>
              <a:rPr lang="en-GB" sz="2800" dirty="0" smtClean="0">
                <a:latin typeface="Arial" pitchFamily="34" charset="0"/>
                <a:cs typeface="Arial" pitchFamily="34" charset="0"/>
              </a:rPr>
              <a:t> </a:t>
            </a:r>
            <a:endParaRPr lang="en-GB" sz="28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5</a:t>
            </a:fld>
            <a:endParaRPr lang="en-GB"/>
          </a:p>
        </p:txBody>
      </p:sp>
      <p:sp>
        <p:nvSpPr>
          <p:cNvPr id="10" name="AutoShape 3" descr="Agency"/>
          <p:cNvSpPr txBox="1">
            <a:spLocks noChangeArrowheads="1"/>
          </p:cNvSpPr>
          <p:nvPr/>
        </p:nvSpPr>
        <p:spPr bwMode="auto">
          <a:xfrm>
            <a:off x="611188" y="1412875"/>
            <a:ext cx="7921625" cy="4824413"/>
          </a:xfrm>
          <a:prstGeom prst="roundRect">
            <a:avLst>
              <a:gd name="adj" fmla="val 9167"/>
            </a:avLst>
          </a:prstGeom>
          <a:blipFill dpi="0" rotWithShape="1">
            <a:blip r:embed="rId2"/>
            <a:srcRect/>
            <a:stretch>
              <a:fillRect/>
            </a:stretch>
          </a:blip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SzPct val="80000"/>
              <a:buBlip>
                <a:blip r:embed="rId3"/>
              </a:buBlip>
              <a:defRPr sz="3200">
                <a:solidFill>
                  <a:srgbClr val="055685"/>
                </a:solidFill>
                <a:latin typeface="+mn-lt"/>
                <a:ea typeface="+mn-ea"/>
                <a:cs typeface="+mn-cs"/>
              </a:defRPr>
            </a:lvl1pPr>
            <a:lvl2pPr marL="742950" indent="-285750" algn="l" rtl="0" fontAlgn="base">
              <a:spcBef>
                <a:spcPct val="20000"/>
              </a:spcBef>
              <a:spcAft>
                <a:spcPct val="0"/>
              </a:spcAft>
              <a:buSzPct val="80000"/>
              <a:buBlip>
                <a:blip r:embed="rId4"/>
              </a:buBlip>
              <a:defRPr sz="2800">
                <a:solidFill>
                  <a:srgbClr val="055685"/>
                </a:solidFill>
                <a:latin typeface="+mn-lt"/>
              </a:defRPr>
            </a:lvl2pPr>
            <a:lvl3pPr marL="1143000" indent="-228600" algn="l" rtl="0" fontAlgn="base">
              <a:spcBef>
                <a:spcPct val="20000"/>
              </a:spcBef>
              <a:spcAft>
                <a:spcPct val="0"/>
              </a:spcAft>
              <a:buSzPct val="80000"/>
              <a:buBlip>
                <a:blip r:embed="rId5"/>
              </a:buBlip>
              <a:defRPr sz="2400">
                <a:solidFill>
                  <a:srgbClr val="055685"/>
                </a:solidFill>
                <a:latin typeface="+mn-lt"/>
              </a:defRPr>
            </a:lvl3pPr>
            <a:lvl4pPr marL="1600200" indent="-228600" algn="l" rtl="0" fontAlgn="base">
              <a:spcBef>
                <a:spcPct val="20000"/>
              </a:spcBef>
              <a:spcAft>
                <a:spcPct val="0"/>
              </a:spcAft>
              <a:buSzPct val="80000"/>
              <a:buBlip>
                <a:blip r:embed="rId6"/>
              </a:buBlip>
              <a:defRPr sz="2000">
                <a:solidFill>
                  <a:srgbClr val="055685"/>
                </a:solidFill>
                <a:latin typeface="+mn-lt"/>
              </a:defRPr>
            </a:lvl4pPr>
            <a:lvl5pPr marL="2057400" indent="-228600" algn="l" rtl="0" fontAlgn="base">
              <a:spcBef>
                <a:spcPct val="20000"/>
              </a:spcBef>
              <a:spcAft>
                <a:spcPct val="0"/>
              </a:spcAft>
              <a:buSzPct val="80000"/>
              <a:buBlip>
                <a:blip r:embed="rId7"/>
              </a:buBlip>
              <a:defRPr sz="2000">
                <a:solidFill>
                  <a:srgbClr val="055685"/>
                </a:solidFill>
                <a:latin typeface="+mn-lt"/>
              </a:defRPr>
            </a:lvl5pPr>
            <a:lvl6pPr marL="2514600" indent="-228600" algn="l" rtl="0" fontAlgn="base">
              <a:spcBef>
                <a:spcPct val="20000"/>
              </a:spcBef>
              <a:spcAft>
                <a:spcPct val="0"/>
              </a:spcAft>
              <a:buSzPct val="80000"/>
              <a:buBlip>
                <a:blip r:embed="rId7"/>
              </a:buBlip>
              <a:defRPr sz="2000">
                <a:solidFill>
                  <a:srgbClr val="055685"/>
                </a:solidFill>
                <a:latin typeface="+mn-lt"/>
              </a:defRPr>
            </a:lvl6pPr>
            <a:lvl7pPr marL="2971800" indent="-228600" algn="l" rtl="0" fontAlgn="base">
              <a:spcBef>
                <a:spcPct val="20000"/>
              </a:spcBef>
              <a:spcAft>
                <a:spcPct val="0"/>
              </a:spcAft>
              <a:buSzPct val="80000"/>
              <a:buBlip>
                <a:blip r:embed="rId7"/>
              </a:buBlip>
              <a:defRPr sz="2000">
                <a:solidFill>
                  <a:srgbClr val="055685"/>
                </a:solidFill>
                <a:latin typeface="+mn-lt"/>
              </a:defRPr>
            </a:lvl7pPr>
            <a:lvl8pPr marL="3429000" indent="-228600" algn="l" rtl="0" fontAlgn="base">
              <a:spcBef>
                <a:spcPct val="20000"/>
              </a:spcBef>
              <a:spcAft>
                <a:spcPct val="0"/>
              </a:spcAft>
              <a:buSzPct val="80000"/>
              <a:buBlip>
                <a:blip r:embed="rId7"/>
              </a:buBlip>
              <a:defRPr sz="2000">
                <a:solidFill>
                  <a:srgbClr val="055685"/>
                </a:solidFill>
                <a:latin typeface="+mn-lt"/>
              </a:defRPr>
            </a:lvl8pPr>
            <a:lvl9pPr marL="3886200" indent="-228600" algn="l" rtl="0" fontAlgn="base">
              <a:spcBef>
                <a:spcPct val="20000"/>
              </a:spcBef>
              <a:spcAft>
                <a:spcPct val="0"/>
              </a:spcAft>
              <a:buSzPct val="80000"/>
              <a:buBlip>
                <a:blip r:embed="rId7"/>
              </a:buBlip>
              <a:defRPr sz="2000">
                <a:solidFill>
                  <a:srgbClr val="055685"/>
                </a:solidFill>
                <a:latin typeface="+mn-lt"/>
              </a:defRPr>
            </a:lvl9pPr>
          </a:lstStyle>
          <a:p>
            <a:pPr>
              <a:buFont typeface="Arial" pitchFamily="34" charset="0"/>
              <a:buChar char="•"/>
            </a:pPr>
            <a:r>
              <a:rPr lang="en-GB" sz="1800" b="1" dirty="0" smtClean="0">
                <a:solidFill>
                  <a:schemeClr val="bg1"/>
                </a:solidFill>
                <a:latin typeface="Arial" pitchFamily="34" charset="0"/>
                <a:cs typeface="Arial" pitchFamily="34" charset="0"/>
              </a:rPr>
              <a:t>European Union Agency</a:t>
            </a:r>
          </a:p>
          <a:p>
            <a:pPr>
              <a:buFont typeface="Arial" pitchFamily="34" charset="0"/>
              <a:buChar char="•"/>
            </a:pPr>
            <a:r>
              <a:rPr lang="en-GB" sz="1800" b="1" dirty="0" smtClean="0">
                <a:solidFill>
                  <a:schemeClr val="bg1"/>
                </a:solidFill>
                <a:latin typeface="Arial" pitchFamily="34" charset="0"/>
                <a:cs typeface="Arial" pitchFamily="34" charset="0"/>
              </a:rPr>
              <a:t>Technically independent</a:t>
            </a:r>
          </a:p>
          <a:p>
            <a:pPr>
              <a:buFont typeface="Arial" pitchFamily="34" charset="0"/>
              <a:buChar char="•"/>
            </a:pPr>
            <a:r>
              <a:rPr lang="en-GB" sz="1800" b="1" dirty="0" smtClean="0">
                <a:solidFill>
                  <a:schemeClr val="bg1"/>
                </a:solidFill>
                <a:latin typeface="Arial" pitchFamily="34" charset="0"/>
                <a:cs typeface="Arial" pitchFamily="34" charset="0"/>
              </a:rPr>
              <a:t>Legal and financial autonomy</a:t>
            </a:r>
          </a:p>
          <a:p>
            <a:endParaRPr lang="en-GB" sz="1800" dirty="0" smtClean="0"/>
          </a:p>
        </p:txBody>
      </p:sp>
      <p:sp>
        <p:nvSpPr>
          <p:cNvPr id="11" name="AutoShape 4"/>
          <p:cNvSpPr>
            <a:spLocks noChangeArrowheads="1"/>
          </p:cNvSpPr>
          <p:nvPr/>
        </p:nvSpPr>
        <p:spPr bwMode="auto">
          <a:xfrm>
            <a:off x="1007269" y="3574653"/>
            <a:ext cx="7129463" cy="1006475"/>
          </a:xfrm>
          <a:prstGeom prst="roundRect">
            <a:avLst>
              <a:gd name="adj" fmla="val 16667"/>
            </a:avLst>
          </a:prstGeom>
          <a:gradFill rotWithShape="1">
            <a:gsLst>
              <a:gs pos="0">
                <a:srgbClr val="C9D5E1">
                  <a:alpha val="79999"/>
                </a:srgbClr>
              </a:gs>
              <a:gs pos="50000">
                <a:srgbClr val="D2DCE6">
                  <a:alpha val="79999"/>
                </a:srgbClr>
              </a:gs>
              <a:gs pos="100000">
                <a:srgbClr val="C9D5E1">
                  <a:alpha val="79999"/>
                </a:srgbClr>
              </a:gs>
            </a:gsLst>
            <a:lin ang="5400000" scaled="1"/>
          </a:gradFill>
          <a:ln w="9525" algn="ctr">
            <a:noFill/>
            <a:round/>
            <a:headEnd/>
            <a:tailEnd/>
          </a:ln>
          <a:scene3d>
            <a:camera prst="orthographicFront"/>
            <a:lightRig rig="threePt" dir="t"/>
          </a:scene3d>
          <a:sp3d>
            <a:bevelT/>
          </a:sp3d>
        </p:spPr>
        <p:txBody>
          <a:bodyPr anchor="ctr"/>
          <a:lstStyle/>
          <a:p>
            <a:pPr algn="ctr">
              <a:spcBef>
                <a:spcPct val="0"/>
              </a:spcBef>
              <a:buSzTx/>
              <a:buFontTx/>
              <a:buNone/>
            </a:pPr>
            <a:r>
              <a:rPr lang="en-GB" sz="2000" b="1" dirty="0" smtClean="0">
                <a:solidFill>
                  <a:schemeClr val="accent1">
                    <a:lumMod val="50000"/>
                  </a:schemeClr>
                </a:solidFill>
                <a:latin typeface="Arial" charset="0"/>
              </a:rPr>
              <a:t>“Ever </a:t>
            </a:r>
            <a:r>
              <a:rPr lang="en-GB" sz="2000" b="1" dirty="0">
                <a:solidFill>
                  <a:schemeClr val="accent1">
                    <a:lumMod val="50000"/>
                  </a:schemeClr>
                </a:solidFill>
                <a:latin typeface="Arial" charset="0"/>
              </a:rPr>
              <a:t>safer and greener civil </a:t>
            </a:r>
            <a:r>
              <a:rPr lang="en-GB" sz="2000" b="1" dirty="0" smtClean="0">
                <a:solidFill>
                  <a:schemeClr val="accent1">
                    <a:lumMod val="50000"/>
                  </a:schemeClr>
                </a:solidFill>
                <a:latin typeface="Arial" charset="0"/>
              </a:rPr>
              <a:t>aviation”</a:t>
            </a:r>
            <a:endParaRPr lang="en-US" sz="2000" b="1" dirty="0">
              <a:solidFill>
                <a:schemeClr val="accent1">
                  <a:lumMod val="50000"/>
                </a:schemeClr>
              </a:solidFill>
              <a:latin typeface="Arial" charset="0"/>
            </a:endParaRPr>
          </a:p>
        </p:txBody>
      </p:sp>
    </p:spTree>
    <p:extLst>
      <p:ext uri="{BB962C8B-B14F-4D97-AF65-F5344CB8AC3E}">
        <p14:creationId xmlns:p14="http://schemas.microsoft.com/office/powerpoint/2010/main" val="12981397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About EASA</a:t>
            </a:r>
            <a:endParaRPr lang="en-GB" sz="2800" dirty="0">
              <a:latin typeface="Arial" pitchFamily="34" charset="0"/>
              <a:cs typeface="Arial" pitchFamily="34" charset="0"/>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517027144"/>
              </p:ext>
            </p:extLst>
          </p:nvPr>
        </p:nvGraphicFramePr>
        <p:xfrm>
          <a:off x="457200" y="1279525"/>
          <a:ext cx="8507413" cy="5102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6</a:t>
            </a:fld>
            <a:endParaRPr lang="en-GB"/>
          </a:p>
        </p:txBody>
      </p:sp>
    </p:spTree>
    <p:extLst>
      <p:ext uri="{BB962C8B-B14F-4D97-AF65-F5344CB8AC3E}">
        <p14:creationId xmlns:p14="http://schemas.microsoft.com/office/powerpoint/2010/main" val="40393560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Scope</a:t>
            </a:r>
            <a:endParaRPr lang="en-GB" sz="2800" dirty="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7</a:t>
            </a:fld>
            <a:endParaRPr lang="en-GB"/>
          </a:p>
        </p:txBody>
      </p:sp>
      <p:sp>
        <p:nvSpPr>
          <p:cNvPr id="7" name="Text Box 3"/>
          <p:cNvSpPr txBox="1">
            <a:spLocks noChangeArrowheads="1"/>
          </p:cNvSpPr>
          <p:nvPr/>
        </p:nvSpPr>
        <p:spPr bwMode="auto">
          <a:xfrm>
            <a:off x="-649" y="1988592"/>
            <a:ext cx="2485532" cy="576263"/>
          </a:xfrm>
          <a:prstGeom prst="rect">
            <a:avLst/>
          </a:prstGeom>
          <a:noFill/>
          <a:ln w="9525" algn="ctr">
            <a:noFill/>
            <a:miter lim="800000"/>
            <a:headEnd/>
            <a:tailEnd/>
          </a:ln>
        </p:spPr>
        <p:txBody>
          <a:bodyPr/>
          <a:lstStyle/>
          <a:p>
            <a:pPr marL="285750" indent="-285750" algn="r" eaLnBrk="0" hangingPunct="0">
              <a:lnSpc>
                <a:spcPct val="80000"/>
              </a:lnSpc>
              <a:spcBef>
                <a:spcPct val="20000"/>
              </a:spcBef>
              <a:buClr>
                <a:schemeClr val="bg1"/>
              </a:buClr>
              <a:buSzPct val="110000"/>
              <a:buFont typeface="Wingdings 2" pitchFamily="18" charset="2"/>
              <a:buNone/>
            </a:pPr>
            <a:r>
              <a:rPr lang="en-GB" sz="2400" b="1" dirty="0">
                <a:solidFill>
                  <a:schemeClr val="tx1">
                    <a:lumMod val="75000"/>
                    <a:lumOff val="25000"/>
                  </a:schemeClr>
                </a:solidFill>
                <a:latin typeface="Arial" pitchFamily="34" charset="0"/>
                <a:cs typeface="Arial" pitchFamily="34" charset="0"/>
              </a:rPr>
              <a:t>Economic regulation</a:t>
            </a:r>
          </a:p>
        </p:txBody>
      </p:sp>
      <p:sp>
        <p:nvSpPr>
          <p:cNvPr id="8" name="Text Box 4"/>
          <p:cNvSpPr txBox="1">
            <a:spLocks noChangeArrowheads="1"/>
          </p:cNvSpPr>
          <p:nvPr/>
        </p:nvSpPr>
        <p:spPr bwMode="auto">
          <a:xfrm>
            <a:off x="-1" y="2888705"/>
            <a:ext cx="2470599" cy="576262"/>
          </a:xfrm>
          <a:prstGeom prst="rect">
            <a:avLst/>
          </a:prstGeom>
          <a:noFill/>
          <a:ln w="9525" algn="ctr">
            <a:noFill/>
            <a:miter lim="800000"/>
            <a:headEnd/>
            <a:tailEnd/>
          </a:ln>
        </p:spPr>
        <p:txBody>
          <a:bodyPr/>
          <a:lstStyle/>
          <a:p>
            <a:pPr marL="285750" indent="-285750" algn="r" eaLnBrk="0" hangingPunct="0">
              <a:lnSpc>
                <a:spcPct val="80000"/>
              </a:lnSpc>
              <a:spcBef>
                <a:spcPct val="20000"/>
              </a:spcBef>
              <a:buClr>
                <a:schemeClr val="bg1"/>
              </a:buClr>
              <a:buSzPct val="110000"/>
              <a:buFont typeface="Wingdings 2" pitchFamily="18" charset="2"/>
              <a:buNone/>
            </a:pPr>
            <a:r>
              <a:rPr lang="en-GB" sz="2400" b="1" dirty="0">
                <a:solidFill>
                  <a:schemeClr val="tx1">
                    <a:lumMod val="75000"/>
                    <a:lumOff val="25000"/>
                  </a:schemeClr>
                </a:solidFill>
                <a:latin typeface="Arial" pitchFamily="34" charset="0"/>
                <a:cs typeface="Arial" pitchFamily="34" charset="0"/>
              </a:rPr>
              <a:t>Performance regulation</a:t>
            </a:r>
          </a:p>
        </p:txBody>
      </p:sp>
      <p:sp>
        <p:nvSpPr>
          <p:cNvPr id="9" name="Rectangle 5"/>
          <p:cNvSpPr>
            <a:spLocks noChangeArrowheads="1"/>
          </p:cNvSpPr>
          <p:nvPr/>
        </p:nvSpPr>
        <p:spPr bwMode="auto">
          <a:xfrm>
            <a:off x="7676580" y="1558380"/>
            <a:ext cx="1025525" cy="4529137"/>
          </a:xfrm>
          <a:prstGeom prst="roundRect">
            <a:avLst>
              <a:gd name="adj" fmla="val 16667"/>
            </a:avLst>
          </a:pr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10" name="Text Box 6"/>
          <p:cNvSpPr txBox="1">
            <a:spLocks noChangeArrowheads="1"/>
          </p:cNvSpPr>
          <p:nvPr/>
        </p:nvSpPr>
        <p:spPr bwMode="auto">
          <a:xfrm rot="-3600000">
            <a:off x="7567472" y="2298741"/>
            <a:ext cx="1335815" cy="338554"/>
          </a:xfrm>
          <a:prstGeom prst="rect">
            <a:avLst/>
          </a:prstGeom>
          <a:noFill/>
          <a:ln w="9525" algn="ctr">
            <a:noFill/>
            <a:miter lim="800000"/>
            <a:headEnd/>
            <a:tailEnd/>
          </a:ln>
        </p:spPr>
        <p:txBody>
          <a:bodyPr wrap="none">
            <a:spAutoFit/>
          </a:bodyPr>
          <a:lstStyle/>
          <a:p>
            <a:pPr marL="285750" indent="-285750" eaLnBrk="0" hangingPunct="0">
              <a:lnSpc>
                <a:spcPct val="80000"/>
              </a:lnSpc>
              <a:spcBef>
                <a:spcPct val="20000"/>
              </a:spcBef>
              <a:buClr>
                <a:schemeClr val="bg1"/>
              </a:buClr>
              <a:buSzPct val="110000"/>
              <a:buFont typeface="Wingdings 2" pitchFamily="18" charset="2"/>
              <a:buNone/>
            </a:pPr>
            <a:r>
              <a:rPr lang="fr-FR" sz="2000" b="1">
                <a:solidFill>
                  <a:schemeClr val="bg1"/>
                </a:solidFill>
                <a:latin typeface="Arial" pitchFamily="34" charset="0"/>
                <a:cs typeface="Arial" pitchFamily="34" charset="0"/>
              </a:rPr>
              <a:t>ATM/ANS</a:t>
            </a:r>
            <a:endParaRPr lang="en-GB" sz="2000" b="1">
              <a:solidFill>
                <a:schemeClr val="bg1"/>
              </a:solidFill>
              <a:latin typeface="Arial" pitchFamily="34" charset="0"/>
              <a:cs typeface="Arial" pitchFamily="34" charset="0"/>
            </a:endParaRPr>
          </a:p>
        </p:txBody>
      </p:sp>
      <p:sp>
        <p:nvSpPr>
          <p:cNvPr id="11" name="Rectangle 7"/>
          <p:cNvSpPr>
            <a:spLocks noChangeArrowheads="1"/>
          </p:cNvSpPr>
          <p:nvPr/>
        </p:nvSpPr>
        <p:spPr bwMode="auto">
          <a:xfrm>
            <a:off x="6382767" y="1559967"/>
            <a:ext cx="1166813" cy="4529138"/>
          </a:xfrm>
          <a:prstGeom prst="roundRect">
            <a:avLst>
              <a:gd name="adj" fmla="val 16667"/>
            </a:avLst>
          </a:pr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12" name="Rectangle 8"/>
          <p:cNvSpPr>
            <a:spLocks noChangeArrowheads="1"/>
          </p:cNvSpPr>
          <p:nvPr/>
        </p:nvSpPr>
        <p:spPr bwMode="auto">
          <a:xfrm>
            <a:off x="5088955" y="1571080"/>
            <a:ext cx="1166812" cy="4529137"/>
          </a:xfrm>
          <a:prstGeom prst="roundRect">
            <a:avLst>
              <a:gd name="adj" fmla="val 16667"/>
            </a:avLst>
          </a:pr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13" name="Rectangle 9"/>
          <p:cNvSpPr>
            <a:spLocks noChangeArrowheads="1"/>
          </p:cNvSpPr>
          <p:nvPr/>
        </p:nvSpPr>
        <p:spPr bwMode="auto">
          <a:xfrm>
            <a:off x="3850705" y="1556792"/>
            <a:ext cx="1111250" cy="4529138"/>
          </a:xfrm>
          <a:prstGeom prst="roundRect">
            <a:avLst>
              <a:gd name="adj" fmla="val 16667"/>
            </a:avLst>
          </a:pr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14" name="Rectangle 10"/>
          <p:cNvSpPr>
            <a:spLocks noChangeArrowheads="1"/>
          </p:cNvSpPr>
          <p:nvPr/>
        </p:nvSpPr>
        <p:spPr bwMode="auto">
          <a:xfrm>
            <a:off x="2556892" y="1558380"/>
            <a:ext cx="1166813" cy="4529137"/>
          </a:xfrm>
          <a:prstGeom prst="roundRect">
            <a:avLst>
              <a:gd name="adj" fmla="val 16667"/>
            </a:avLst>
          </a:pr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255888" tIns="44578" rIns="57786" bIns="947736" numCol="1" spcCol="1270" anchor="t" anchorCtr="0">
            <a:noAutofit/>
          </a:bodyPr>
          <a:lstStyle/>
          <a:p>
            <a:pPr algn="r" defTabSz="577850">
              <a:lnSpc>
                <a:spcPct val="90000"/>
              </a:lnSpc>
              <a:spcBef>
                <a:spcPct val="0"/>
              </a:spcBef>
              <a:spcAft>
                <a:spcPct val="35000"/>
              </a:spcAft>
              <a:buNone/>
            </a:pPr>
            <a:endParaRPr lang="en-GB" sz="1300"/>
          </a:p>
        </p:txBody>
      </p:sp>
      <p:sp>
        <p:nvSpPr>
          <p:cNvPr id="15" name="Text Box 11"/>
          <p:cNvSpPr txBox="1">
            <a:spLocks noChangeArrowheads="1"/>
          </p:cNvSpPr>
          <p:nvPr/>
        </p:nvSpPr>
        <p:spPr bwMode="auto">
          <a:xfrm rot="-3600000">
            <a:off x="6125167" y="2299534"/>
            <a:ext cx="1696298" cy="338554"/>
          </a:xfrm>
          <a:prstGeom prst="rect">
            <a:avLst/>
          </a:prstGeom>
          <a:noFill/>
          <a:ln w="9525" algn="ctr">
            <a:noFill/>
            <a:miter lim="800000"/>
            <a:headEnd/>
            <a:tailEnd/>
          </a:ln>
        </p:spPr>
        <p:txBody>
          <a:bodyPr wrap="none">
            <a:spAutoFit/>
          </a:bodyPr>
          <a:lstStyle/>
          <a:p>
            <a:pPr marL="285750" indent="-285750" eaLnBrk="0" hangingPunct="0">
              <a:lnSpc>
                <a:spcPct val="80000"/>
              </a:lnSpc>
              <a:spcBef>
                <a:spcPct val="20000"/>
              </a:spcBef>
              <a:buClr>
                <a:schemeClr val="bg1"/>
              </a:buClr>
              <a:buSzPct val="110000"/>
              <a:buFont typeface="Wingdings 2" pitchFamily="18" charset="2"/>
              <a:buNone/>
            </a:pPr>
            <a:r>
              <a:rPr lang="en-GB" sz="2000" b="1">
                <a:solidFill>
                  <a:schemeClr val="bg1"/>
                </a:solidFill>
                <a:latin typeface="Arial" pitchFamily="34" charset="0"/>
                <a:cs typeface="Arial" pitchFamily="34" charset="0"/>
              </a:rPr>
              <a:t>Aerodromes</a:t>
            </a:r>
          </a:p>
        </p:txBody>
      </p:sp>
      <p:sp>
        <p:nvSpPr>
          <p:cNvPr id="16" name="Text Box 12"/>
          <p:cNvSpPr txBox="1">
            <a:spLocks noChangeArrowheads="1"/>
          </p:cNvSpPr>
          <p:nvPr/>
        </p:nvSpPr>
        <p:spPr bwMode="auto">
          <a:xfrm rot="-3600000">
            <a:off x="4874271" y="2259945"/>
            <a:ext cx="1638590" cy="646331"/>
          </a:xfrm>
          <a:prstGeom prst="rect">
            <a:avLst/>
          </a:prstGeom>
          <a:noFill/>
          <a:ln w="9525" algn="ctr">
            <a:noFill/>
            <a:miter lim="800000"/>
            <a:headEnd/>
            <a:tailEnd/>
          </a:ln>
        </p:spPr>
        <p:txBody>
          <a:bodyPr wrap="none">
            <a:spAutoFit/>
          </a:bodyPr>
          <a:lstStyle/>
          <a:p>
            <a:pPr marL="285750" indent="-285750" eaLnBrk="0" hangingPunct="0">
              <a:lnSpc>
                <a:spcPct val="80000"/>
              </a:lnSpc>
              <a:spcBef>
                <a:spcPct val="20000"/>
              </a:spcBef>
              <a:buClr>
                <a:schemeClr val="bg1"/>
              </a:buClr>
              <a:buSzPct val="110000"/>
              <a:buFont typeface="Wingdings 2" pitchFamily="18" charset="2"/>
              <a:buNone/>
            </a:pPr>
            <a:r>
              <a:rPr lang="fr-FR" sz="2000" b="1" dirty="0">
                <a:solidFill>
                  <a:schemeClr val="bg1"/>
                </a:solidFill>
                <a:latin typeface="Arial" pitchFamily="34" charset="0"/>
                <a:cs typeface="Arial" pitchFamily="34" charset="0"/>
              </a:rPr>
              <a:t>3rd Country</a:t>
            </a:r>
          </a:p>
          <a:p>
            <a:pPr marL="285750" indent="-285750" eaLnBrk="0" hangingPunct="0">
              <a:lnSpc>
                <a:spcPct val="80000"/>
              </a:lnSpc>
              <a:spcBef>
                <a:spcPct val="20000"/>
              </a:spcBef>
              <a:buClr>
                <a:schemeClr val="bg1"/>
              </a:buClr>
              <a:buSzPct val="110000"/>
              <a:buFont typeface="Wingdings 2" pitchFamily="18" charset="2"/>
              <a:buNone/>
            </a:pPr>
            <a:r>
              <a:rPr lang="fr-FR" sz="2000" b="1" dirty="0">
                <a:solidFill>
                  <a:schemeClr val="bg1"/>
                </a:solidFill>
                <a:latin typeface="Arial" pitchFamily="34" charset="0"/>
                <a:cs typeface="Arial" pitchFamily="34" charset="0"/>
              </a:rPr>
              <a:t>Operations</a:t>
            </a:r>
            <a:endParaRPr lang="en-GB" sz="2000" b="1" dirty="0">
              <a:solidFill>
                <a:schemeClr val="bg1"/>
              </a:solidFill>
              <a:latin typeface="Arial" pitchFamily="34" charset="0"/>
              <a:cs typeface="Arial" pitchFamily="34" charset="0"/>
            </a:endParaRPr>
          </a:p>
        </p:txBody>
      </p:sp>
      <p:sp>
        <p:nvSpPr>
          <p:cNvPr id="17" name="Text Box 13"/>
          <p:cNvSpPr txBox="1">
            <a:spLocks noChangeArrowheads="1"/>
          </p:cNvSpPr>
          <p:nvPr/>
        </p:nvSpPr>
        <p:spPr bwMode="auto">
          <a:xfrm rot="-3600000">
            <a:off x="3578449" y="2213223"/>
            <a:ext cx="1836738" cy="593725"/>
          </a:xfrm>
          <a:prstGeom prst="rect">
            <a:avLst/>
          </a:prstGeom>
          <a:noFill/>
          <a:ln w="9525" algn="ctr">
            <a:noFill/>
            <a:miter lim="800000"/>
            <a:headEnd/>
            <a:tailEnd/>
          </a:ln>
        </p:spPr>
        <p:txBody>
          <a:bodyPr/>
          <a:lstStyle/>
          <a:p>
            <a:pPr marL="285750" indent="-285750" eaLnBrk="0" hangingPunct="0">
              <a:lnSpc>
                <a:spcPct val="80000"/>
              </a:lnSpc>
              <a:spcBef>
                <a:spcPct val="20000"/>
              </a:spcBef>
              <a:buClr>
                <a:schemeClr val="bg1"/>
              </a:buClr>
              <a:buSzPct val="110000"/>
              <a:buFont typeface="Wingdings 2" pitchFamily="18" charset="2"/>
              <a:buNone/>
            </a:pPr>
            <a:r>
              <a:rPr lang="fr-FR" sz="2000" b="1" dirty="0">
                <a:solidFill>
                  <a:schemeClr val="bg1"/>
                </a:solidFill>
                <a:latin typeface="Arial" pitchFamily="34" charset="0"/>
                <a:cs typeface="Arial" pitchFamily="34" charset="0"/>
              </a:rPr>
              <a:t>Operations &amp; FCL</a:t>
            </a:r>
            <a:endParaRPr lang="en-GB" sz="2000" b="1" dirty="0">
              <a:solidFill>
                <a:schemeClr val="bg1"/>
              </a:solidFill>
              <a:latin typeface="Arial" pitchFamily="34" charset="0"/>
              <a:cs typeface="Arial" pitchFamily="34" charset="0"/>
            </a:endParaRPr>
          </a:p>
        </p:txBody>
      </p:sp>
      <p:sp>
        <p:nvSpPr>
          <p:cNvPr id="18" name="Text Box 14"/>
          <p:cNvSpPr txBox="1">
            <a:spLocks noChangeArrowheads="1"/>
          </p:cNvSpPr>
          <p:nvPr/>
        </p:nvSpPr>
        <p:spPr bwMode="auto">
          <a:xfrm rot="-3600000">
            <a:off x="2213213" y="2436853"/>
            <a:ext cx="1893467" cy="338554"/>
          </a:xfrm>
          <a:prstGeom prst="rect">
            <a:avLst/>
          </a:prstGeom>
          <a:noFill/>
          <a:ln w="9525" algn="ctr">
            <a:noFill/>
            <a:miter lim="800000"/>
            <a:headEnd/>
            <a:tailEnd/>
          </a:ln>
        </p:spPr>
        <p:txBody>
          <a:bodyPr wrap="none">
            <a:spAutoFit/>
          </a:bodyPr>
          <a:lstStyle/>
          <a:p>
            <a:pPr marL="285750" indent="-285750" eaLnBrk="0" hangingPunct="0">
              <a:lnSpc>
                <a:spcPct val="80000"/>
              </a:lnSpc>
              <a:spcBef>
                <a:spcPct val="20000"/>
              </a:spcBef>
              <a:buClr>
                <a:schemeClr val="bg1"/>
              </a:buClr>
              <a:buSzPct val="110000"/>
              <a:buFont typeface="Wingdings 2" pitchFamily="18" charset="2"/>
              <a:buNone/>
            </a:pPr>
            <a:r>
              <a:rPr lang="en-GB" sz="2000" b="1" dirty="0">
                <a:solidFill>
                  <a:schemeClr val="bg1"/>
                </a:solidFill>
                <a:latin typeface="Arial" pitchFamily="34" charset="0"/>
                <a:cs typeface="Arial" pitchFamily="34" charset="0"/>
              </a:rPr>
              <a:t>Airworthiness</a:t>
            </a:r>
          </a:p>
        </p:txBody>
      </p:sp>
      <p:sp>
        <p:nvSpPr>
          <p:cNvPr id="19" name="Text Box 18"/>
          <p:cNvSpPr txBox="1">
            <a:spLocks noChangeArrowheads="1"/>
          </p:cNvSpPr>
          <p:nvPr/>
        </p:nvSpPr>
        <p:spPr bwMode="auto">
          <a:xfrm>
            <a:off x="0" y="5155655"/>
            <a:ext cx="2470599" cy="576262"/>
          </a:xfrm>
          <a:prstGeom prst="rect">
            <a:avLst/>
          </a:prstGeom>
          <a:noFill/>
          <a:ln w="9525" algn="ctr">
            <a:noFill/>
            <a:miter lim="800000"/>
            <a:headEnd/>
            <a:tailEnd/>
          </a:ln>
        </p:spPr>
        <p:txBody>
          <a:bodyPr/>
          <a:lstStyle>
            <a:defPPr>
              <a:defRPr lang="en-GB"/>
            </a:defPPr>
            <a:lvl1pPr marL="285750" indent="-285750" algn="r" eaLnBrk="0" hangingPunct="0">
              <a:lnSpc>
                <a:spcPct val="80000"/>
              </a:lnSpc>
              <a:buClr>
                <a:schemeClr val="bg1"/>
              </a:buClr>
              <a:buSzPct val="110000"/>
              <a:buFont typeface="Wingdings 2" pitchFamily="18" charset="2"/>
              <a:buNone/>
              <a:defRPr sz="2400" b="1">
                <a:solidFill>
                  <a:schemeClr val="tx1">
                    <a:lumMod val="75000"/>
                    <a:lumOff val="25000"/>
                  </a:schemeClr>
                </a:solidFill>
                <a:latin typeface="Arial" pitchFamily="34" charset="0"/>
                <a:cs typeface="Arial" pitchFamily="34" charset="0"/>
              </a:defRPr>
            </a:lvl1pPr>
          </a:lstStyle>
          <a:p>
            <a:r>
              <a:rPr lang="en-GB" dirty="0"/>
              <a:t>Interoperability regulation</a:t>
            </a:r>
          </a:p>
        </p:txBody>
      </p:sp>
      <p:sp>
        <p:nvSpPr>
          <p:cNvPr id="20" name="AutoShape 19"/>
          <p:cNvSpPr>
            <a:spLocks noChangeArrowheads="1"/>
          </p:cNvSpPr>
          <p:nvPr/>
        </p:nvSpPr>
        <p:spPr bwMode="auto">
          <a:xfrm>
            <a:off x="178817" y="3644355"/>
            <a:ext cx="8785225" cy="1368425"/>
          </a:xfrm>
          <a:prstGeom prst="roundRect">
            <a:avLst>
              <a:gd name="adj" fmla="val 16667"/>
            </a:avLst>
          </a:prstGeom>
          <a:solidFill>
            <a:schemeClr val="lt1">
              <a:alpha val="80000"/>
            </a:schemeClr>
          </a:solidFill>
          <a:ln w="38100">
            <a:headEnd/>
            <a:tailEnd/>
          </a:ln>
          <a:effectLst>
            <a:outerShdw blurRad="50800" dist="38100" dir="5400000" algn="t"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nchor="ctr"/>
          <a:lstStyle/>
          <a:p>
            <a:pPr algn="ctr">
              <a:buNone/>
            </a:pPr>
            <a:endParaRPr lang="en-GB" sz="1800" b="1">
              <a:solidFill>
                <a:schemeClr val="tx1"/>
              </a:solidFill>
              <a:latin typeface="Arial" pitchFamily="34" charset="0"/>
              <a:cs typeface="Arial" pitchFamily="34" charset="0"/>
            </a:endParaRPr>
          </a:p>
        </p:txBody>
      </p:sp>
      <p:sp>
        <p:nvSpPr>
          <p:cNvPr id="21" name="Text Box 17"/>
          <p:cNvSpPr txBox="1">
            <a:spLocks noChangeArrowheads="1"/>
          </p:cNvSpPr>
          <p:nvPr/>
        </p:nvSpPr>
        <p:spPr bwMode="auto">
          <a:xfrm>
            <a:off x="-1" y="4004717"/>
            <a:ext cx="2470600" cy="576263"/>
          </a:xfrm>
          <a:prstGeom prst="rect">
            <a:avLst/>
          </a:prstGeom>
          <a:noFill/>
          <a:ln w="9525" algn="ctr">
            <a:noFill/>
            <a:miter lim="800000"/>
            <a:headEnd/>
            <a:tailEnd/>
          </a:ln>
        </p:spPr>
        <p:txBody>
          <a:bodyPr/>
          <a:lstStyle/>
          <a:p>
            <a:pPr marL="285750" indent="-285750" algn="r" eaLnBrk="0" hangingPunct="0">
              <a:lnSpc>
                <a:spcPct val="80000"/>
              </a:lnSpc>
              <a:spcBef>
                <a:spcPct val="20000"/>
              </a:spcBef>
              <a:buClr>
                <a:schemeClr val="bg1"/>
              </a:buClr>
              <a:buSzPct val="110000"/>
              <a:buFont typeface="Wingdings 2" pitchFamily="18" charset="2"/>
              <a:buNone/>
            </a:pPr>
            <a:r>
              <a:rPr lang="en-GB" sz="2400" b="1" dirty="0">
                <a:solidFill>
                  <a:schemeClr val="tx1"/>
                </a:solidFill>
                <a:latin typeface="Arial" pitchFamily="34" charset="0"/>
                <a:cs typeface="Arial" pitchFamily="34" charset="0"/>
              </a:rPr>
              <a:t>Safety regulation</a:t>
            </a:r>
          </a:p>
        </p:txBody>
      </p:sp>
      <p:sp>
        <p:nvSpPr>
          <p:cNvPr id="22" name="Text Box 16"/>
          <p:cNvSpPr txBox="1">
            <a:spLocks noChangeArrowheads="1"/>
          </p:cNvSpPr>
          <p:nvPr/>
        </p:nvSpPr>
        <p:spPr bwMode="auto">
          <a:xfrm>
            <a:off x="2556892" y="4075062"/>
            <a:ext cx="6104793" cy="576263"/>
          </a:xfrm>
          <a:prstGeom prst="rect">
            <a:avLst/>
          </a:prstGeom>
          <a:noFill/>
          <a:ln w="9525" algn="ctr">
            <a:noFill/>
            <a:miter lim="800000"/>
            <a:headEnd/>
            <a:tailEnd/>
          </a:ln>
        </p:spPr>
        <p:txBody>
          <a:bodyPr anchor="ctr"/>
          <a:lstStyle/>
          <a:p>
            <a:pPr marL="285750" indent="-285750" algn="ctr" eaLnBrk="0" hangingPunct="0">
              <a:lnSpc>
                <a:spcPct val="80000"/>
              </a:lnSpc>
              <a:spcBef>
                <a:spcPct val="20000"/>
              </a:spcBef>
              <a:buClr>
                <a:schemeClr val="bg1"/>
              </a:buClr>
              <a:buSzPct val="110000"/>
              <a:buFont typeface="Wingdings 2" pitchFamily="18" charset="2"/>
              <a:buNone/>
            </a:pPr>
            <a:r>
              <a:rPr lang="en-GB"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total System </a:t>
            </a:r>
            <a:r>
              <a:rPr lang="en-GB"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Arial" pitchFamily="34" charset="0"/>
                <a:cs typeface="Arial" pitchFamily="34" charset="0"/>
              </a:rPr>
              <a:t>approach</a:t>
            </a:r>
          </a:p>
        </p:txBody>
      </p:sp>
    </p:spTree>
    <p:extLst>
      <p:ext uri="{BB962C8B-B14F-4D97-AF65-F5344CB8AC3E}">
        <p14:creationId xmlns:p14="http://schemas.microsoft.com/office/powerpoint/2010/main" val="8855317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Regulatory Structure</a:t>
            </a:r>
            <a:endParaRPr lang="en-GB" sz="2800" dirty="0">
              <a:latin typeface="Arial" pitchFamily="34" charset="0"/>
              <a:cs typeface="Arial" pitchFamily="34" charset="0"/>
            </a:endParaRPr>
          </a:p>
        </p:txBody>
      </p:sp>
      <p:sp>
        <p:nvSpPr>
          <p:cNvPr id="12" name="Freeform 11"/>
          <p:cNvSpPr/>
          <p:nvPr/>
        </p:nvSpPr>
        <p:spPr>
          <a:xfrm>
            <a:off x="3118921" y="1279524"/>
            <a:ext cx="5845691" cy="1700743"/>
          </a:xfrm>
          <a:custGeom>
            <a:avLst/>
            <a:gdLst>
              <a:gd name="connsiteX0" fmla="*/ 0 w 5845691"/>
              <a:gd name="connsiteY0" fmla="*/ 1700741 h 1700741"/>
              <a:gd name="connsiteX1" fmla="*/ 0 w 5845691"/>
              <a:gd name="connsiteY1" fmla="*/ 0 h 1700741"/>
              <a:gd name="connsiteX2" fmla="*/ 4841880 w 5845691"/>
              <a:gd name="connsiteY2" fmla="*/ 0 h 1700741"/>
              <a:gd name="connsiteX3" fmla="*/ 5845691 w 5845691"/>
              <a:gd name="connsiteY3" fmla="*/ 1700741 h 1700741"/>
              <a:gd name="connsiteX4" fmla="*/ 0 w 5845691"/>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45691" h="1700741">
                <a:moveTo>
                  <a:pt x="5845691" y="1"/>
                </a:moveTo>
                <a:lnTo>
                  <a:pt x="5845691" y="1700740"/>
                </a:lnTo>
                <a:lnTo>
                  <a:pt x="1003811" y="1700740"/>
                </a:lnTo>
                <a:lnTo>
                  <a:pt x="0" y="1"/>
                </a:lnTo>
                <a:lnTo>
                  <a:pt x="5845691" y="1"/>
                </a:lnTo>
                <a:close/>
              </a:path>
            </a:pathLst>
          </a:custGeom>
          <a:scene3d>
            <a:camera prst="orthographicFront"/>
            <a:lightRig rig="chilly" dir="t"/>
          </a:scene3d>
          <a:sp3d prstMaterial="dkEdge">
            <a:bevelT w="25400" h="6350" prst="softRound"/>
            <a:bevelB w="0" h="0" prst="convex"/>
          </a:sp3d>
        </p:spPr>
        <p:style>
          <a:lnRef idx="1">
            <a:schemeClr val="accent1">
              <a:shade val="80000"/>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1455" tIns="247651" rIns="247650" bIns="247650" numCol="1" spcCol="1270" anchor="ctr" anchorCtr="0">
            <a:noAutofit/>
          </a:bodyPr>
          <a:lstStyle/>
          <a:p>
            <a:pPr marL="0" lvl="1" algn="r" defTabSz="1066800">
              <a:lnSpc>
                <a:spcPct val="90000"/>
              </a:lnSpc>
              <a:spcBef>
                <a:spcPct val="0"/>
              </a:spcBef>
              <a:spcAft>
                <a:spcPts val="1200"/>
              </a:spcAft>
              <a:buNone/>
            </a:pPr>
            <a:r>
              <a:rPr lang="en-GB" sz="2000" kern="1200" dirty="0" smtClean="0">
                <a:solidFill>
                  <a:schemeClr val="tx1"/>
                </a:solidFill>
                <a:latin typeface="Arial" pitchFamily="34" charset="0"/>
                <a:cs typeface="Arial" pitchFamily="34" charset="0"/>
              </a:rPr>
              <a:t>Agency Opinion</a:t>
            </a:r>
            <a:endParaRPr lang="en-GB" sz="2000" kern="1200" dirty="0">
              <a:solidFill>
                <a:schemeClr val="tx1"/>
              </a:solidFill>
              <a:latin typeface="Arial" pitchFamily="34" charset="0"/>
              <a:cs typeface="Arial" pitchFamily="34" charset="0"/>
            </a:endParaRPr>
          </a:p>
          <a:p>
            <a:pPr marL="0" lvl="1" algn="r" defTabSz="1066800">
              <a:lnSpc>
                <a:spcPct val="90000"/>
              </a:lnSpc>
              <a:spcBef>
                <a:spcPct val="0"/>
              </a:spcBef>
              <a:spcAft>
                <a:spcPts val="0"/>
              </a:spcAft>
              <a:buNone/>
            </a:pPr>
            <a:r>
              <a:rPr lang="en-GB" sz="2000" kern="1200" dirty="0" smtClean="0">
                <a:solidFill>
                  <a:schemeClr val="tx1"/>
                </a:solidFill>
                <a:latin typeface="Arial" pitchFamily="34" charset="0"/>
                <a:cs typeface="Arial" pitchFamily="34" charset="0"/>
              </a:rPr>
              <a:t>European Commission</a:t>
            </a:r>
            <a:endParaRPr lang="en-GB" sz="2000" kern="1200" dirty="0">
              <a:solidFill>
                <a:schemeClr val="tx1"/>
              </a:solidFill>
              <a:latin typeface="Arial" pitchFamily="34" charset="0"/>
              <a:cs typeface="Arial" pitchFamily="34" charset="0"/>
            </a:endParaRPr>
          </a:p>
          <a:p>
            <a:pPr marL="0" lvl="1" algn="r" defTabSz="1066800">
              <a:lnSpc>
                <a:spcPct val="90000"/>
              </a:lnSpc>
              <a:spcBef>
                <a:spcPct val="0"/>
              </a:spcBef>
              <a:spcAft>
                <a:spcPts val="0"/>
              </a:spcAft>
              <a:buNone/>
            </a:pPr>
            <a:r>
              <a:rPr lang="en-GB" sz="2000" kern="1200" dirty="0" smtClean="0">
                <a:solidFill>
                  <a:schemeClr val="tx1"/>
                </a:solidFill>
                <a:latin typeface="Arial" pitchFamily="34" charset="0"/>
                <a:cs typeface="Arial" pitchFamily="34" charset="0"/>
              </a:rPr>
              <a:t> European Council</a:t>
            </a:r>
            <a:endParaRPr lang="en-GB" sz="2000" kern="1200" dirty="0">
              <a:solidFill>
                <a:schemeClr val="tx1"/>
              </a:solidFill>
              <a:latin typeface="Arial" pitchFamily="34" charset="0"/>
              <a:cs typeface="Arial" pitchFamily="34" charset="0"/>
            </a:endParaRPr>
          </a:p>
          <a:p>
            <a:pPr marL="0" lvl="1" algn="r" defTabSz="1066800">
              <a:lnSpc>
                <a:spcPct val="90000"/>
              </a:lnSpc>
              <a:spcBef>
                <a:spcPct val="0"/>
              </a:spcBef>
              <a:spcAft>
                <a:spcPts val="0"/>
              </a:spcAft>
              <a:buNone/>
            </a:pPr>
            <a:r>
              <a:rPr lang="en-GB" sz="2000" kern="1200" dirty="0" smtClean="0">
                <a:solidFill>
                  <a:schemeClr val="tx1"/>
                </a:solidFill>
                <a:latin typeface="Arial" pitchFamily="34" charset="0"/>
                <a:cs typeface="Arial" pitchFamily="34" charset="0"/>
              </a:rPr>
              <a:t>European Parliament</a:t>
            </a:r>
            <a:endParaRPr lang="en-GB" sz="2000" kern="1200" dirty="0">
              <a:solidFill>
                <a:schemeClr val="tx1"/>
              </a:solidFill>
              <a:latin typeface="Arial" pitchFamily="34" charset="0"/>
              <a:cs typeface="Arial" pitchFamily="34" charset="0"/>
            </a:endParaRPr>
          </a:p>
        </p:txBody>
      </p:sp>
      <p:sp>
        <p:nvSpPr>
          <p:cNvPr id="13" name="Freeform 12"/>
          <p:cNvSpPr/>
          <p:nvPr/>
        </p:nvSpPr>
        <p:spPr>
          <a:xfrm>
            <a:off x="2115115" y="1279525"/>
            <a:ext cx="2007611" cy="1700741"/>
          </a:xfrm>
          <a:custGeom>
            <a:avLst/>
            <a:gdLst>
              <a:gd name="connsiteX0" fmla="*/ 0 w 2007611"/>
              <a:gd name="connsiteY0" fmla="*/ 1700741 h 1700741"/>
              <a:gd name="connsiteX1" fmla="*/ 1003806 w 2007611"/>
              <a:gd name="connsiteY1" fmla="*/ 0 h 1700741"/>
              <a:gd name="connsiteX2" fmla="*/ 1003806 w 2007611"/>
              <a:gd name="connsiteY2" fmla="*/ 0 h 1700741"/>
              <a:gd name="connsiteX3" fmla="*/ 2007611 w 2007611"/>
              <a:gd name="connsiteY3" fmla="*/ 1700741 h 1700741"/>
              <a:gd name="connsiteX4" fmla="*/ 0 w 2007611"/>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7611" h="1700741">
                <a:moveTo>
                  <a:pt x="0" y="1700741"/>
                </a:moveTo>
                <a:lnTo>
                  <a:pt x="1003806" y="0"/>
                </a:lnTo>
                <a:lnTo>
                  <a:pt x="1003806" y="0"/>
                </a:lnTo>
                <a:lnTo>
                  <a:pt x="2007611" y="1700741"/>
                </a:lnTo>
                <a:lnTo>
                  <a:pt x="0" y="170074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buNone/>
            </a:pPr>
            <a:endParaRPr lang="en-GB" sz="2000" kern="1200" dirty="0" smtClean="0">
              <a:solidFill>
                <a:schemeClr val="tx1"/>
              </a:solidFill>
              <a:latin typeface="Arial" pitchFamily="34" charset="0"/>
              <a:cs typeface="Arial" pitchFamily="34" charset="0"/>
            </a:endParaRPr>
          </a:p>
          <a:p>
            <a:pPr lvl="0" algn="ctr" defTabSz="1066800">
              <a:lnSpc>
                <a:spcPct val="90000"/>
              </a:lnSpc>
              <a:spcBef>
                <a:spcPts val="600"/>
              </a:spcBef>
              <a:spcAft>
                <a:spcPct val="35000"/>
              </a:spcAft>
              <a:buNone/>
            </a:pPr>
            <a:r>
              <a:rPr lang="en-GB" sz="2000" kern="1200" dirty="0" smtClean="0">
                <a:solidFill>
                  <a:schemeClr val="tx1"/>
                </a:solidFill>
                <a:latin typeface="Arial" pitchFamily="34" charset="0"/>
                <a:cs typeface="Arial" pitchFamily="34" charset="0"/>
              </a:rPr>
              <a:t>Basic </a:t>
            </a:r>
          </a:p>
          <a:p>
            <a:pPr lvl="0" algn="ctr" defTabSz="1066800">
              <a:lnSpc>
                <a:spcPct val="90000"/>
              </a:lnSpc>
              <a:spcBef>
                <a:spcPct val="0"/>
              </a:spcBef>
              <a:spcAft>
                <a:spcPct val="35000"/>
              </a:spcAft>
              <a:buNone/>
            </a:pPr>
            <a:r>
              <a:rPr lang="en-GB" sz="2000" kern="1200" dirty="0" smtClean="0">
                <a:solidFill>
                  <a:schemeClr val="tx1"/>
                </a:solidFill>
                <a:latin typeface="Arial" pitchFamily="34" charset="0"/>
                <a:cs typeface="Arial" pitchFamily="34" charset="0"/>
              </a:rPr>
              <a:t>Regulation</a:t>
            </a:r>
            <a:endParaRPr lang="en-GB" sz="2000" kern="1200" dirty="0">
              <a:solidFill>
                <a:schemeClr val="tx1"/>
              </a:solidFill>
              <a:latin typeface="Arial" pitchFamily="34" charset="0"/>
              <a:cs typeface="Arial" pitchFamily="34" charset="0"/>
            </a:endParaRPr>
          </a:p>
        </p:txBody>
      </p:sp>
      <p:sp>
        <p:nvSpPr>
          <p:cNvPr id="14" name="Freeform 13"/>
          <p:cNvSpPr/>
          <p:nvPr/>
        </p:nvSpPr>
        <p:spPr>
          <a:xfrm>
            <a:off x="4122726" y="2980266"/>
            <a:ext cx="4841886" cy="1700742"/>
          </a:xfrm>
          <a:custGeom>
            <a:avLst/>
            <a:gdLst>
              <a:gd name="connsiteX0" fmla="*/ 0 w 4841886"/>
              <a:gd name="connsiteY0" fmla="*/ 1700741 h 1700741"/>
              <a:gd name="connsiteX1" fmla="*/ 0 w 4841886"/>
              <a:gd name="connsiteY1" fmla="*/ 0 h 1700741"/>
              <a:gd name="connsiteX2" fmla="*/ 3838075 w 4841886"/>
              <a:gd name="connsiteY2" fmla="*/ 0 h 1700741"/>
              <a:gd name="connsiteX3" fmla="*/ 4841886 w 4841886"/>
              <a:gd name="connsiteY3" fmla="*/ 1700741 h 1700741"/>
              <a:gd name="connsiteX4" fmla="*/ 0 w 4841886"/>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41886" h="1700741">
                <a:moveTo>
                  <a:pt x="4841886" y="1"/>
                </a:moveTo>
                <a:lnTo>
                  <a:pt x="4841886" y="1700740"/>
                </a:lnTo>
                <a:lnTo>
                  <a:pt x="1003811" y="1700740"/>
                </a:lnTo>
                <a:lnTo>
                  <a:pt x="0" y="1"/>
                </a:lnTo>
                <a:lnTo>
                  <a:pt x="4841886" y="1"/>
                </a:lnTo>
                <a:close/>
              </a:path>
            </a:pathLst>
          </a:custGeom>
          <a:scene3d>
            <a:camera prst="orthographicFront"/>
            <a:lightRig rig="chilly" dir="t"/>
          </a:scene3d>
          <a:sp3d prstMaterial="dkEdge">
            <a:bevelT w="25400" h="6350" prst="softRound"/>
            <a:bevelB w="0" h="0" prst="convex"/>
          </a:sp3d>
        </p:spPr>
        <p:style>
          <a:lnRef idx="1">
            <a:schemeClr val="accent1">
              <a:shade val="80000"/>
              <a:hueOff val="286134"/>
              <a:satOff val="-15756"/>
              <a:lumOff val="16437"/>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1456" tIns="247650" rIns="247650" bIns="247650" numCol="1" spcCol="1270" anchor="ctr" anchorCtr="0">
            <a:noAutofit/>
          </a:bodyPr>
          <a:lstStyle/>
          <a:p>
            <a:pPr marL="0" lvl="1" algn="r" defTabSz="1066800">
              <a:lnSpc>
                <a:spcPct val="90000"/>
              </a:lnSpc>
              <a:spcBef>
                <a:spcPct val="0"/>
              </a:spcBef>
              <a:spcAft>
                <a:spcPts val="1200"/>
              </a:spcAft>
              <a:buNone/>
            </a:pPr>
            <a:r>
              <a:rPr lang="en-GB" sz="2000" kern="1200" dirty="0" smtClean="0">
                <a:solidFill>
                  <a:schemeClr val="tx1"/>
                </a:solidFill>
                <a:latin typeface="Arial" pitchFamily="34" charset="0"/>
                <a:cs typeface="Arial" pitchFamily="34" charset="0"/>
              </a:rPr>
              <a:t>Agency </a:t>
            </a:r>
            <a:r>
              <a:rPr lang="en-GB" sz="2000" dirty="0" smtClean="0">
                <a:solidFill>
                  <a:schemeClr val="tx1"/>
                </a:solidFill>
                <a:latin typeface="Arial" pitchFamily="34" charset="0"/>
                <a:cs typeface="Arial" pitchFamily="34" charset="0"/>
              </a:rPr>
              <a:t>Opinion</a:t>
            </a:r>
          </a:p>
          <a:p>
            <a:pPr marL="0" lvl="1" algn="r" defTabSz="1066800">
              <a:lnSpc>
                <a:spcPct val="90000"/>
              </a:lnSpc>
              <a:spcBef>
                <a:spcPct val="0"/>
              </a:spcBef>
              <a:spcAft>
                <a:spcPct val="15000"/>
              </a:spcAft>
              <a:buNone/>
            </a:pPr>
            <a:r>
              <a:rPr lang="en-GB" sz="2000" kern="1200" dirty="0" smtClean="0">
                <a:solidFill>
                  <a:schemeClr val="tx1"/>
                </a:solidFill>
                <a:latin typeface="Arial" pitchFamily="34" charset="0"/>
                <a:cs typeface="Arial" pitchFamily="34" charset="0"/>
              </a:rPr>
              <a:t>European Commission</a:t>
            </a:r>
            <a:endParaRPr lang="en-GB" sz="2000" kern="1200" dirty="0">
              <a:solidFill>
                <a:schemeClr val="tx1"/>
              </a:solidFill>
              <a:latin typeface="Arial" pitchFamily="34" charset="0"/>
              <a:cs typeface="Arial" pitchFamily="34" charset="0"/>
            </a:endParaRPr>
          </a:p>
        </p:txBody>
      </p:sp>
      <p:sp>
        <p:nvSpPr>
          <p:cNvPr id="15" name="Freeform 14"/>
          <p:cNvSpPr/>
          <p:nvPr/>
        </p:nvSpPr>
        <p:spPr>
          <a:xfrm>
            <a:off x="1111309" y="2980266"/>
            <a:ext cx="4015222" cy="1700741"/>
          </a:xfrm>
          <a:custGeom>
            <a:avLst/>
            <a:gdLst>
              <a:gd name="connsiteX0" fmla="*/ 0 w 4015222"/>
              <a:gd name="connsiteY0" fmla="*/ 1700741 h 1700741"/>
              <a:gd name="connsiteX1" fmla="*/ 1003811 w 4015222"/>
              <a:gd name="connsiteY1" fmla="*/ 0 h 1700741"/>
              <a:gd name="connsiteX2" fmla="*/ 3011411 w 4015222"/>
              <a:gd name="connsiteY2" fmla="*/ 0 h 1700741"/>
              <a:gd name="connsiteX3" fmla="*/ 4015222 w 4015222"/>
              <a:gd name="connsiteY3" fmla="*/ 1700741 h 1700741"/>
              <a:gd name="connsiteX4" fmla="*/ 0 w 4015222"/>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15222" h="1700741">
                <a:moveTo>
                  <a:pt x="0" y="1700741"/>
                </a:moveTo>
                <a:lnTo>
                  <a:pt x="1003811" y="0"/>
                </a:lnTo>
                <a:lnTo>
                  <a:pt x="3011411" y="0"/>
                </a:lnTo>
                <a:lnTo>
                  <a:pt x="4015222" y="1700741"/>
                </a:lnTo>
                <a:lnTo>
                  <a:pt x="0" y="170074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286134"/>
              <a:satOff val="-15756"/>
              <a:lumOff val="16437"/>
              <a:alphaOff val="0"/>
            </a:schemeClr>
          </a:fillRef>
          <a:effectRef idx="0">
            <a:schemeClr val="accent1">
              <a:shade val="80000"/>
              <a:hueOff val="286134"/>
              <a:satOff val="-15756"/>
              <a:lumOff val="16437"/>
              <a:alphaOff val="0"/>
            </a:schemeClr>
          </a:effectRef>
          <a:fontRef idx="minor">
            <a:schemeClr val="lt1"/>
          </a:fontRef>
        </p:style>
        <p:txBody>
          <a:bodyPr spcFirstLastPara="0" vert="horz" wrap="square" lIns="733144" tIns="30480" rIns="733144" bIns="30480" numCol="1" spcCol="1270" anchor="ctr" anchorCtr="0">
            <a:noAutofit/>
          </a:bodyPr>
          <a:lstStyle/>
          <a:p>
            <a:pPr lvl="0" algn="ctr" defTabSz="1066800">
              <a:lnSpc>
                <a:spcPct val="90000"/>
              </a:lnSpc>
              <a:spcBef>
                <a:spcPct val="0"/>
              </a:spcBef>
              <a:spcAft>
                <a:spcPct val="35000"/>
              </a:spcAft>
              <a:buNone/>
            </a:pPr>
            <a:r>
              <a:rPr lang="en-GB" sz="2000" kern="1200" dirty="0" smtClean="0">
                <a:solidFill>
                  <a:schemeClr val="tx1"/>
                </a:solidFill>
                <a:latin typeface="Arial" pitchFamily="34" charset="0"/>
                <a:cs typeface="Arial" pitchFamily="34" charset="0"/>
              </a:rPr>
              <a:t>Implementing Rules</a:t>
            </a:r>
            <a:endParaRPr lang="en-GB" sz="2000" kern="1200" dirty="0">
              <a:solidFill>
                <a:schemeClr val="tx1"/>
              </a:solidFill>
              <a:latin typeface="Arial" pitchFamily="34" charset="0"/>
              <a:cs typeface="Arial" pitchFamily="34" charset="0"/>
            </a:endParaRPr>
          </a:p>
        </p:txBody>
      </p:sp>
      <p:sp>
        <p:nvSpPr>
          <p:cNvPr id="16" name="Freeform 15"/>
          <p:cNvSpPr/>
          <p:nvPr/>
        </p:nvSpPr>
        <p:spPr>
          <a:xfrm>
            <a:off x="5126532" y="4681007"/>
            <a:ext cx="3838080" cy="1700742"/>
          </a:xfrm>
          <a:custGeom>
            <a:avLst/>
            <a:gdLst>
              <a:gd name="connsiteX0" fmla="*/ 0 w 3838080"/>
              <a:gd name="connsiteY0" fmla="*/ 1700741 h 1700741"/>
              <a:gd name="connsiteX1" fmla="*/ 0 w 3838080"/>
              <a:gd name="connsiteY1" fmla="*/ 0 h 1700741"/>
              <a:gd name="connsiteX2" fmla="*/ 2834269 w 3838080"/>
              <a:gd name="connsiteY2" fmla="*/ 0 h 1700741"/>
              <a:gd name="connsiteX3" fmla="*/ 3838080 w 3838080"/>
              <a:gd name="connsiteY3" fmla="*/ 1700741 h 1700741"/>
              <a:gd name="connsiteX4" fmla="*/ 0 w 3838080"/>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38080" h="1700741">
                <a:moveTo>
                  <a:pt x="3838080" y="1"/>
                </a:moveTo>
                <a:lnTo>
                  <a:pt x="3838080" y="1700740"/>
                </a:lnTo>
                <a:lnTo>
                  <a:pt x="1003811" y="1700740"/>
                </a:lnTo>
                <a:lnTo>
                  <a:pt x="0" y="1"/>
                </a:lnTo>
                <a:lnTo>
                  <a:pt x="3838080" y="1"/>
                </a:lnTo>
                <a:close/>
              </a:path>
            </a:pathLst>
          </a:custGeom>
          <a:scene3d>
            <a:camera prst="orthographicFront"/>
            <a:lightRig rig="chilly" dir="t"/>
          </a:scene3d>
          <a:sp3d prstMaterial="dkEdge">
            <a:bevelT w="25400" h="6350" prst="softRound"/>
            <a:bevelB w="0" h="0" prst="convex"/>
          </a:sp3d>
        </p:spPr>
        <p:style>
          <a:lnRef idx="1">
            <a:schemeClr val="accent1">
              <a:shade val="80000"/>
              <a:hueOff val="572268"/>
              <a:satOff val="-31512"/>
              <a:lumOff val="32874"/>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251456" tIns="247651" rIns="247650" bIns="247650" numCol="1" spcCol="1270" anchor="ctr" anchorCtr="0">
            <a:noAutofit/>
          </a:bodyPr>
          <a:lstStyle/>
          <a:p>
            <a:pPr marL="0" lvl="1" algn="r" defTabSz="1066800">
              <a:lnSpc>
                <a:spcPct val="90000"/>
              </a:lnSpc>
              <a:spcBef>
                <a:spcPct val="0"/>
              </a:spcBef>
              <a:spcAft>
                <a:spcPts val="1200"/>
              </a:spcAft>
              <a:buNone/>
            </a:pPr>
            <a:r>
              <a:rPr lang="en-GB" sz="2000" kern="1200" dirty="0" smtClean="0">
                <a:solidFill>
                  <a:schemeClr val="tx1"/>
                </a:solidFill>
                <a:latin typeface="Arial" pitchFamily="34" charset="0"/>
                <a:cs typeface="Arial" pitchFamily="34" charset="0"/>
              </a:rPr>
              <a:t>Agency Decision</a:t>
            </a:r>
            <a:endParaRPr lang="en-GB" sz="2000" kern="1200" dirty="0">
              <a:solidFill>
                <a:schemeClr val="tx1"/>
              </a:solidFill>
              <a:latin typeface="Arial" pitchFamily="34" charset="0"/>
              <a:cs typeface="Arial" pitchFamily="34" charset="0"/>
            </a:endParaRPr>
          </a:p>
          <a:p>
            <a:pPr marL="0" lvl="1" algn="r" defTabSz="1066800">
              <a:lnSpc>
                <a:spcPct val="90000"/>
              </a:lnSpc>
              <a:spcBef>
                <a:spcPct val="0"/>
              </a:spcBef>
              <a:spcAft>
                <a:spcPct val="15000"/>
              </a:spcAft>
              <a:buNone/>
            </a:pPr>
            <a:r>
              <a:rPr lang="en-GB" sz="2000" kern="1200" dirty="0" smtClean="0">
                <a:solidFill>
                  <a:schemeClr val="tx1"/>
                </a:solidFill>
                <a:latin typeface="Arial" pitchFamily="34" charset="0"/>
                <a:cs typeface="Arial" pitchFamily="34" charset="0"/>
              </a:rPr>
              <a:t>AMC, GM, CS</a:t>
            </a:r>
            <a:endParaRPr lang="en-GB" sz="2000" kern="1200" dirty="0">
              <a:solidFill>
                <a:schemeClr val="tx1"/>
              </a:solidFill>
              <a:latin typeface="Arial" pitchFamily="34" charset="0"/>
              <a:cs typeface="Arial" pitchFamily="34" charset="0"/>
            </a:endParaRPr>
          </a:p>
        </p:txBody>
      </p:sp>
      <p:sp>
        <p:nvSpPr>
          <p:cNvPr id="17" name="Freeform 16"/>
          <p:cNvSpPr/>
          <p:nvPr/>
        </p:nvSpPr>
        <p:spPr>
          <a:xfrm>
            <a:off x="107504" y="4681008"/>
            <a:ext cx="6022834" cy="1700741"/>
          </a:xfrm>
          <a:custGeom>
            <a:avLst/>
            <a:gdLst>
              <a:gd name="connsiteX0" fmla="*/ 0 w 6022834"/>
              <a:gd name="connsiteY0" fmla="*/ 1700741 h 1700741"/>
              <a:gd name="connsiteX1" fmla="*/ 1003811 w 6022834"/>
              <a:gd name="connsiteY1" fmla="*/ 0 h 1700741"/>
              <a:gd name="connsiteX2" fmla="*/ 5019023 w 6022834"/>
              <a:gd name="connsiteY2" fmla="*/ 0 h 1700741"/>
              <a:gd name="connsiteX3" fmla="*/ 6022834 w 6022834"/>
              <a:gd name="connsiteY3" fmla="*/ 1700741 h 1700741"/>
              <a:gd name="connsiteX4" fmla="*/ 0 w 6022834"/>
              <a:gd name="connsiteY4" fmla="*/ 1700741 h 17007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22834" h="1700741">
                <a:moveTo>
                  <a:pt x="0" y="1700741"/>
                </a:moveTo>
                <a:lnTo>
                  <a:pt x="1003811" y="0"/>
                </a:lnTo>
                <a:lnTo>
                  <a:pt x="5019023" y="0"/>
                </a:lnTo>
                <a:lnTo>
                  <a:pt x="6022834" y="1700741"/>
                </a:lnTo>
                <a:lnTo>
                  <a:pt x="0" y="1700741"/>
                </a:lnTo>
                <a:close/>
              </a:path>
            </a:pathLst>
          </a:cu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572268"/>
              <a:satOff val="-31512"/>
              <a:lumOff val="32874"/>
              <a:alphaOff val="0"/>
            </a:schemeClr>
          </a:fillRef>
          <a:effectRef idx="0">
            <a:schemeClr val="accent1">
              <a:shade val="80000"/>
              <a:hueOff val="572268"/>
              <a:satOff val="-31512"/>
              <a:lumOff val="32874"/>
              <a:alphaOff val="0"/>
            </a:schemeClr>
          </a:effectRef>
          <a:fontRef idx="minor">
            <a:schemeClr val="lt1"/>
          </a:fontRef>
        </p:style>
        <p:txBody>
          <a:bodyPr spcFirstLastPara="0" vert="horz" wrap="square" lIns="1084475" tIns="30480" rIns="1084477" bIns="30480" numCol="1" spcCol="1270" anchor="ctr" anchorCtr="0">
            <a:noAutofit/>
          </a:bodyPr>
          <a:lstStyle/>
          <a:p>
            <a:pPr lvl="0" algn="ctr" defTabSz="1066800">
              <a:lnSpc>
                <a:spcPct val="90000"/>
              </a:lnSpc>
              <a:spcBef>
                <a:spcPct val="0"/>
              </a:spcBef>
              <a:spcAft>
                <a:spcPct val="35000"/>
              </a:spcAft>
              <a:buNone/>
            </a:pPr>
            <a:r>
              <a:rPr lang="en-GB" sz="2000" kern="1200" dirty="0" smtClean="0">
                <a:solidFill>
                  <a:schemeClr val="tx1"/>
                </a:solidFill>
                <a:latin typeface="Arial" pitchFamily="34" charset="0"/>
                <a:cs typeface="Arial" pitchFamily="34" charset="0"/>
              </a:rPr>
              <a:t>Soft Law</a:t>
            </a:r>
          </a:p>
          <a:p>
            <a:pPr lvl="0" algn="ctr" defTabSz="1066800">
              <a:lnSpc>
                <a:spcPct val="90000"/>
              </a:lnSpc>
              <a:spcBef>
                <a:spcPct val="0"/>
              </a:spcBef>
              <a:spcAft>
                <a:spcPct val="35000"/>
              </a:spcAft>
              <a:buNone/>
            </a:pPr>
            <a:endParaRPr lang="en-GB" sz="2000" dirty="0">
              <a:solidFill>
                <a:schemeClr val="tx1"/>
              </a:solidFill>
              <a:latin typeface="Arial" pitchFamily="34" charset="0"/>
              <a:cs typeface="Arial" pitchFamily="34" charset="0"/>
            </a:endParaRPr>
          </a:p>
          <a:p>
            <a:pPr lvl="0" algn="ctr" defTabSz="1066800">
              <a:lnSpc>
                <a:spcPct val="90000"/>
              </a:lnSpc>
              <a:spcBef>
                <a:spcPct val="0"/>
              </a:spcBef>
              <a:spcAft>
                <a:spcPct val="35000"/>
              </a:spcAft>
              <a:buNone/>
            </a:pPr>
            <a:endParaRPr lang="en-GB" sz="2000" kern="1200" dirty="0" smtClean="0">
              <a:solidFill>
                <a:schemeClr val="tx1"/>
              </a:solidFill>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a:p>
        </p:txBody>
      </p:sp>
      <p:sp>
        <p:nvSpPr>
          <p:cNvPr id="5" name="Footer Placeholder 4"/>
          <p:cNvSpPr>
            <a:spLocks noGrp="1"/>
          </p:cNvSpPr>
          <p:nvPr>
            <p:ph type="ftr" sz="quarter" idx="11"/>
          </p:nvPr>
        </p:nvSpPr>
        <p:spPr/>
        <p:txBody>
          <a:bodyPr/>
          <a:lstStyle/>
          <a:p>
            <a:r>
              <a:rPr lang="en-GB" dirty="0"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8</a:t>
            </a:fld>
            <a:endParaRPr lang="en-GB" dirty="0"/>
          </a:p>
        </p:txBody>
      </p:sp>
      <p:sp>
        <p:nvSpPr>
          <p:cNvPr id="8" name="AutoShape 6"/>
          <p:cNvSpPr>
            <a:spLocks noChangeArrowheads="1"/>
          </p:cNvSpPr>
          <p:nvPr/>
        </p:nvSpPr>
        <p:spPr bwMode="auto">
          <a:xfrm>
            <a:off x="4329311" y="1568309"/>
            <a:ext cx="638175" cy="852579"/>
          </a:xfrm>
          <a:prstGeom prst="curvedRightArrow">
            <a:avLst>
              <a:gd name="adj1" fmla="val 31841"/>
              <a:gd name="adj2" fmla="val 63682"/>
              <a:gd name="adj3" fmla="val 33333"/>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0"/>
              <a:satOff val="0"/>
              <a:lumOff val="0"/>
              <a:alphaOff val="0"/>
            </a:schemeClr>
          </a:fillRef>
          <a:effectRef idx="0">
            <a:schemeClr val="accent1">
              <a:shade val="80000"/>
              <a:hueOff val="0"/>
              <a:satOff val="0"/>
              <a:lumOff val="0"/>
              <a:alphaOff val="0"/>
            </a:schemeClr>
          </a:effectRef>
          <a:fontRef idx="minor">
            <a:schemeClr val="lt1"/>
          </a:fontRef>
        </p:style>
        <p:txBody>
          <a:bodyPr spcFirstLastPara="0" vert="horz" wrap="square" lIns="30480" tIns="30480" rIns="30480" bIns="30480" numCol="1" spcCol="1270" anchor="ctr" anchorCtr="0">
            <a:noAutofit/>
          </a:bodyPr>
          <a:lstStyle/>
          <a:p>
            <a:pPr algn="ctr" defTabSz="1066800">
              <a:lnSpc>
                <a:spcPct val="90000"/>
              </a:lnSpc>
              <a:spcBef>
                <a:spcPct val="0"/>
              </a:spcBef>
              <a:spcAft>
                <a:spcPct val="35000"/>
              </a:spcAft>
              <a:buNone/>
            </a:pPr>
            <a:endParaRPr lang="en-GB" sz="1600">
              <a:solidFill>
                <a:schemeClr val="tx1"/>
              </a:solidFill>
              <a:latin typeface="Arial" pitchFamily="34" charset="0"/>
              <a:cs typeface="Arial" pitchFamily="34" charset="0"/>
            </a:endParaRPr>
          </a:p>
        </p:txBody>
      </p:sp>
      <p:sp>
        <p:nvSpPr>
          <p:cNvPr id="9" name="AutoShape 6"/>
          <p:cNvSpPr>
            <a:spLocks noChangeArrowheads="1"/>
          </p:cNvSpPr>
          <p:nvPr/>
        </p:nvSpPr>
        <p:spPr bwMode="auto">
          <a:xfrm>
            <a:off x="5229969" y="3501008"/>
            <a:ext cx="638175" cy="727968"/>
          </a:xfrm>
          <a:prstGeom prst="curvedRightArrow">
            <a:avLst>
              <a:gd name="adj1" fmla="val 31841"/>
              <a:gd name="adj2" fmla="val 63682"/>
              <a:gd name="adj3" fmla="val 33333"/>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286134"/>
              <a:satOff val="-15756"/>
              <a:lumOff val="16437"/>
              <a:alphaOff val="0"/>
            </a:schemeClr>
          </a:fillRef>
          <a:effectRef idx="0">
            <a:schemeClr val="accent1">
              <a:shade val="80000"/>
              <a:hueOff val="286134"/>
              <a:satOff val="-15756"/>
              <a:lumOff val="16437"/>
              <a:alphaOff val="0"/>
            </a:schemeClr>
          </a:effectRef>
          <a:fontRef idx="minor">
            <a:schemeClr val="lt1"/>
          </a:fontRef>
        </p:style>
        <p:txBody>
          <a:bodyPr spcFirstLastPara="0" vert="horz" wrap="none" lIns="880861" tIns="30480" rIns="880862" bIns="30480" numCol="1" spcCol="1270" anchor="ctr" anchorCtr="0">
            <a:noAutofit/>
          </a:bodyPr>
          <a:lstStyle/>
          <a:p>
            <a:pPr algn="ctr" defTabSz="1066800">
              <a:lnSpc>
                <a:spcPct val="90000"/>
              </a:lnSpc>
              <a:spcBef>
                <a:spcPct val="0"/>
              </a:spcBef>
              <a:spcAft>
                <a:spcPct val="35000"/>
              </a:spcAft>
              <a:buNone/>
            </a:pPr>
            <a:endParaRPr lang="en-GB" sz="1600">
              <a:solidFill>
                <a:schemeClr val="tx1"/>
              </a:solidFill>
              <a:latin typeface="Arial" pitchFamily="34" charset="0"/>
              <a:cs typeface="Arial" pitchFamily="34" charset="0"/>
            </a:endParaRPr>
          </a:p>
        </p:txBody>
      </p:sp>
      <p:sp>
        <p:nvSpPr>
          <p:cNvPr id="10" name="AutoShape 6"/>
          <p:cNvSpPr>
            <a:spLocks noChangeArrowheads="1"/>
          </p:cNvSpPr>
          <p:nvPr/>
        </p:nvSpPr>
        <p:spPr bwMode="auto">
          <a:xfrm>
            <a:off x="5950049" y="5191456"/>
            <a:ext cx="638175" cy="757824"/>
          </a:xfrm>
          <a:prstGeom prst="curvedRightArrow">
            <a:avLst>
              <a:gd name="adj1" fmla="val 31841"/>
              <a:gd name="adj2" fmla="val 63682"/>
              <a:gd name="adj3" fmla="val 33333"/>
            </a:avLst>
          </a:prstGeom>
          <a:scene3d>
            <a:camera prst="orthographicFront"/>
            <a:lightRig rig="chilly" dir="t"/>
          </a:scene3d>
          <a:sp3d prstMaterial="translucentPowder">
            <a:bevelT w="127000" h="25400" prst="softRound"/>
          </a:sp3d>
        </p:spPr>
        <p:style>
          <a:lnRef idx="0">
            <a:schemeClr val="lt1">
              <a:hueOff val="0"/>
              <a:satOff val="0"/>
              <a:lumOff val="0"/>
              <a:alphaOff val="0"/>
            </a:schemeClr>
          </a:lnRef>
          <a:fillRef idx="1">
            <a:schemeClr val="accent1">
              <a:shade val="80000"/>
              <a:hueOff val="572268"/>
              <a:satOff val="-31512"/>
              <a:lumOff val="32874"/>
              <a:alphaOff val="0"/>
            </a:schemeClr>
          </a:fillRef>
          <a:effectRef idx="0">
            <a:schemeClr val="accent1">
              <a:shade val="80000"/>
              <a:hueOff val="572268"/>
              <a:satOff val="-31512"/>
              <a:lumOff val="32874"/>
              <a:alphaOff val="0"/>
            </a:schemeClr>
          </a:effectRef>
          <a:fontRef idx="minor">
            <a:schemeClr val="lt1"/>
          </a:fontRef>
        </p:style>
        <p:txBody>
          <a:bodyPr spcFirstLastPara="0" vert="horz" wrap="none" lIns="1306052" tIns="30480" rIns="1306054" bIns="30480" numCol="1" spcCol="1270" anchor="ctr" anchorCtr="0">
            <a:noAutofit/>
          </a:bodyPr>
          <a:lstStyle/>
          <a:p>
            <a:pPr algn="ctr" defTabSz="1066800">
              <a:lnSpc>
                <a:spcPct val="90000"/>
              </a:lnSpc>
              <a:spcBef>
                <a:spcPct val="0"/>
              </a:spcBef>
              <a:spcAft>
                <a:spcPct val="35000"/>
              </a:spcAft>
              <a:buNone/>
            </a:pPr>
            <a:endParaRPr lang="en-GB" sz="1400">
              <a:solidFill>
                <a:schemeClr val="tx1"/>
              </a:solidFill>
              <a:latin typeface="Arial" pitchFamily="34" charset="0"/>
              <a:cs typeface="Arial" pitchFamily="34" charset="0"/>
            </a:endParaRPr>
          </a:p>
        </p:txBody>
      </p:sp>
      <p:sp>
        <p:nvSpPr>
          <p:cNvPr id="18" name="Rectangle 17"/>
          <p:cNvSpPr/>
          <p:nvPr/>
        </p:nvSpPr>
        <p:spPr>
          <a:xfrm>
            <a:off x="1111309" y="5373216"/>
            <a:ext cx="4535054" cy="840230"/>
          </a:xfrm>
          <a:prstGeom prst="rect">
            <a:avLst/>
          </a:prstGeom>
        </p:spPr>
        <p:txBody>
          <a:bodyPr wrap="square">
            <a:spAutoFit/>
          </a:bodyPr>
          <a:lstStyle/>
          <a:p>
            <a:pPr marL="342900" indent="-342900" defTabSz="1066800">
              <a:lnSpc>
                <a:spcPct val="90000"/>
              </a:lnSpc>
              <a:spcBef>
                <a:spcPct val="0"/>
              </a:spcBef>
              <a:spcAft>
                <a:spcPts val="0"/>
              </a:spcAft>
            </a:pPr>
            <a:r>
              <a:rPr lang="en-GB" sz="1800" dirty="0">
                <a:solidFill>
                  <a:schemeClr val="tx1"/>
                </a:solidFill>
                <a:latin typeface="Arial" pitchFamily="34" charset="0"/>
                <a:cs typeface="Arial" pitchFamily="34" charset="0"/>
              </a:rPr>
              <a:t>Acceptable Means of Compliance</a:t>
            </a:r>
          </a:p>
          <a:p>
            <a:pPr marL="342900" indent="-342900" defTabSz="1066800">
              <a:lnSpc>
                <a:spcPct val="90000"/>
              </a:lnSpc>
              <a:spcBef>
                <a:spcPct val="0"/>
              </a:spcBef>
              <a:spcAft>
                <a:spcPts val="0"/>
              </a:spcAft>
            </a:pPr>
            <a:r>
              <a:rPr lang="en-GB" sz="1800" dirty="0">
                <a:solidFill>
                  <a:schemeClr val="tx1"/>
                </a:solidFill>
                <a:latin typeface="Arial" pitchFamily="34" charset="0"/>
                <a:cs typeface="Arial" pitchFamily="34" charset="0"/>
              </a:rPr>
              <a:t>Guidance Material</a:t>
            </a:r>
          </a:p>
          <a:p>
            <a:pPr marL="342900" indent="-342900" defTabSz="1066800">
              <a:lnSpc>
                <a:spcPct val="90000"/>
              </a:lnSpc>
              <a:spcBef>
                <a:spcPct val="0"/>
              </a:spcBef>
              <a:spcAft>
                <a:spcPts val="0"/>
              </a:spcAft>
            </a:pPr>
            <a:r>
              <a:rPr lang="en-GB" sz="1800" dirty="0" smtClean="0">
                <a:solidFill>
                  <a:schemeClr val="tx1"/>
                </a:solidFill>
                <a:latin typeface="Arial" pitchFamily="34" charset="0"/>
                <a:cs typeface="Arial" pitchFamily="34" charset="0"/>
              </a:rPr>
              <a:t>Certification </a:t>
            </a:r>
            <a:r>
              <a:rPr lang="en-GB" sz="1800" dirty="0">
                <a:solidFill>
                  <a:schemeClr val="tx1"/>
                </a:solidFill>
                <a:latin typeface="Arial" pitchFamily="34" charset="0"/>
                <a:cs typeface="Arial" pitchFamily="34" charset="0"/>
              </a:rPr>
              <a:t>Specifications</a:t>
            </a:r>
          </a:p>
        </p:txBody>
      </p:sp>
    </p:spTree>
    <p:extLst>
      <p:ext uri="{BB962C8B-B14F-4D97-AF65-F5344CB8AC3E}">
        <p14:creationId xmlns:p14="http://schemas.microsoft.com/office/powerpoint/2010/main" val="581863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800" dirty="0" smtClean="0">
                <a:latin typeface="Arial" pitchFamily="34" charset="0"/>
                <a:cs typeface="Arial" pitchFamily="34" charset="0"/>
              </a:rPr>
              <a:t>Current Regulations</a:t>
            </a:r>
            <a:endParaRPr lang="en-GB" sz="2800" dirty="0">
              <a:latin typeface="Arial" pitchFamily="34" charset="0"/>
              <a:cs typeface="Arial" pitchFamily="34" charset="0"/>
            </a:endParaRPr>
          </a:p>
        </p:txBody>
      </p:sp>
      <p:sp>
        <p:nvSpPr>
          <p:cNvPr id="42" name="Freeform 41"/>
          <p:cNvSpPr/>
          <p:nvPr/>
        </p:nvSpPr>
        <p:spPr>
          <a:xfrm>
            <a:off x="6432055" y="3405983"/>
            <a:ext cx="1828357" cy="264422"/>
          </a:xfrm>
          <a:custGeom>
            <a:avLst/>
            <a:gdLst/>
            <a:ahLst/>
            <a:cxnLst/>
            <a:rect l="0" t="0" r="0" b="0"/>
            <a:pathLst>
              <a:path>
                <a:moveTo>
                  <a:pt x="0" y="0"/>
                </a:moveTo>
                <a:lnTo>
                  <a:pt x="0" y="95276"/>
                </a:lnTo>
                <a:lnTo>
                  <a:pt x="1828357" y="95276"/>
                </a:lnTo>
                <a:lnTo>
                  <a:pt x="1828357"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43" name="Freeform 42"/>
          <p:cNvSpPr/>
          <p:nvPr/>
        </p:nvSpPr>
        <p:spPr>
          <a:xfrm>
            <a:off x="6432055" y="3405983"/>
            <a:ext cx="609452" cy="264422"/>
          </a:xfrm>
          <a:custGeom>
            <a:avLst/>
            <a:gdLst/>
            <a:ahLst/>
            <a:cxnLst/>
            <a:rect l="0" t="0" r="0" b="0"/>
            <a:pathLst>
              <a:path>
                <a:moveTo>
                  <a:pt x="0" y="0"/>
                </a:moveTo>
                <a:lnTo>
                  <a:pt x="0" y="95276"/>
                </a:lnTo>
                <a:lnTo>
                  <a:pt x="609452" y="95276"/>
                </a:lnTo>
                <a:lnTo>
                  <a:pt x="609452"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44" name="Freeform 43"/>
          <p:cNvSpPr/>
          <p:nvPr/>
        </p:nvSpPr>
        <p:spPr>
          <a:xfrm>
            <a:off x="5822603" y="3405983"/>
            <a:ext cx="609452" cy="264422"/>
          </a:xfrm>
          <a:custGeom>
            <a:avLst/>
            <a:gdLst/>
            <a:ahLst/>
            <a:cxnLst/>
            <a:rect l="0" t="0" r="0" b="0"/>
            <a:pathLst>
              <a:path>
                <a:moveTo>
                  <a:pt x="609452" y="0"/>
                </a:moveTo>
                <a:lnTo>
                  <a:pt x="609452" y="95276"/>
                </a:lnTo>
                <a:lnTo>
                  <a:pt x="0" y="95276"/>
                </a:lnTo>
                <a:lnTo>
                  <a:pt x="0"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45" name="Freeform 44"/>
          <p:cNvSpPr/>
          <p:nvPr/>
        </p:nvSpPr>
        <p:spPr>
          <a:xfrm>
            <a:off x="4603698" y="3405983"/>
            <a:ext cx="1828357" cy="264422"/>
          </a:xfrm>
          <a:custGeom>
            <a:avLst/>
            <a:gdLst/>
            <a:ahLst/>
            <a:cxnLst/>
            <a:rect l="0" t="0" r="0" b="0"/>
            <a:pathLst>
              <a:path>
                <a:moveTo>
                  <a:pt x="1828357" y="0"/>
                </a:moveTo>
                <a:lnTo>
                  <a:pt x="1828357" y="95276"/>
                </a:lnTo>
                <a:lnTo>
                  <a:pt x="0" y="95276"/>
                </a:lnTo>
                <a:lnTo>
                  <a:pt x="0"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47" name="Freeform 46"/>
          <p:cNvSpPr/>
          <p:nvPr/>
        </p:nvSpPr>
        <p:spPr>
          <a:xfrm>
            <a:off x="3339074" y="3405983"/>
            <a:ext cx="91440" cy="264422"/>
          </a:xfrm>
          <a:custGeom>
            <a:avLst/>
            <a:gdLst/>
            <a:ahLst/>
            <a:cxnLst/>
            <a:rect l="0" t="0" r="0" b="0"/>
            <a:pathLst>
              <a:path>
                <a:moveTo>
                  <a:pt x="45720" y="0"/>
                </a:moveTo>
                <a:lnTo>
                  <a:pt x="45720"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49" name="Freeform 48"/>
          <p:cNvSpPr/>
          <p:nvPr/>
        </p:nvSpPr>
        <p:spPr>
          <a:xfrm>
            <a:off x="1556436" y="3405983"/>
            <a:ext cx="609452" cy="264422"/>
          </a:xfrm>
          <a:custGeom>
            <a:avLst/>
            <a:gdLst/>
            <a:ahLst/>
            <a:cxnLst/>
            <a:rect l="0" t="0" r="0" b="0"/>
            <a:pathLst>
              <a:path>
                <a:moveTo>
                  <a:pt x="0" y="0"/>
                </a:moveTo>
                <a:lnTo>
                  <a:pt x="0" y="95276"/>
                </a:lnTo>
                <a:lnTo>
                  <a:pt x="609452" y="95276"/>
                </a:lnTo>
                <a:lnTo>
                  <a:pt x="609452"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50" name="Freeform 49"/>
          <p:cNvSpPr/>
          <p:nvPr/>
        </p:nvSpPr>
        <p:spPr>
          <a:xfrm>
            <a:off x="946984" y="3405983"/>
            <a:ext cx="609452" cy="264422"/>
          </a:xfrm>
          <a:custGeom>
            <a:avLst/>
            <a:gdLst/>
            <a:ahLst/>
            <a:cxnLst/>
            <a:rect l="0" t="0" r="0" b="0"/>
            <a:pathLst>
              <a:path>
                <a:moveTo>
                  <a:pt x="609452" y="0"/>
                </a:moveTo>
                <a:lnTo>
                  <a:pt x="609452" y="95276"/>
                </a:lnTo>
                <a:lnTo>
                  <a:pt x="0" y="95276"/>
                </a:lnTo>
                <a:lnTo>
                  <a:pt x="0" y="190552"/>
                </a:lnTo>
              </a:path>
            </a:pathLst>
          </a:custGeom>
          <a:noFill/>
        </p:spPr>
        <p:style>
          <a:lnRef idx="1">
            <a:schemeClr val="accent1">
              <a:tint val="70000"/>
              <a:hueOff val="0"/>
              <a:satOff val="0"/>
              <a:lumOff val="0"/>
              <a:alphaOff val="0"/>
            </a:schemeClr>
          </a:lnRef>
          <a:fillRef idx="0">
            <a:scrgbClr r="0" g="0" b="0"/>
          </a:fillRef>
          <a:effectRef idx="0">
            <a:schemeClr val="accent1">
              <a:tint val="70000"/>
              <a:hueOff val="0"/>
              <a:satOff val="0"/>
              <a:lumOff val="0"/>
              <a:alphaOff val="0"/>
            </a:schemeClr>
          </a:effectRef>
          <a:fontRef idx="minor">
            <a:schemeClr val="tx1">
              <a:hueOff val="0"/>
              <a:satOff val="0"/>
              <a:lumOff val="0"/>
              <a:alphaOff val="0"/>
            </a:schemeClr>
          </a:fontRef>
        </p:style>
      </p:sp>
      <p:sp>
        <p:nvSpPr>
          <p:cNvPr id="56" name="Freeform 55"/>
          <p:cNvSpPr/>
          <p:nvPr/>
        </p:nvSpPr>
        <p:spPr>
          <a:xfrm>
            <a:off x="468008"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130534"/>
              <a:satOff val="-7319"/>
              <a:lumOff val="9660"/>
              <a:alphaOff val="0"/>
            </a:schemeClr>
          </a:fillRef>
          <a:effectRef idx="2">
            <a:schemeClr val="accent1">
              <a:shade val="50000"/>
              <a:hueOff val="130534"/>
              <a:satOff val="-7319"/>
              <a:lumOff val="9660"/>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Initial Airworthiness</a:t>
            </a:r>
            <a:endParaRPr lang="en-GB" sz="1200" kern="1200" dirty="0">
              <a:latin typeface="Arial" pitchFamily="34" charset="0"/>
              <a:cs typeface="Arial" pitchFamily="34" charset="0"/>
            </a:endParaRPr>
          </a:p>
        </p:txBody>
      </p:sp>
      <p:sp>
        <p:nvSpPr>
          <p:cNvPr id="57" name="Freeform 56"/>
          <p:cNvSpPr/>
          <p:nvPr/>
        </p:nvSpPr>
        <p:spPr>
          <a:xfrm>
            <a:off x="716894"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2"/>
            <a:stretch>
              <a:fillRect/>
            </a:stretch>
          </a:blipFill>
        </p:spPr>
        <p:style>
          <a:lnRef idx="1">
            <a:schemeClr val="accent1">
              <a:shade val="50000"/>
              <a:hueOff val="130534"/>
              <a:satOff val="-7319"/>
              <a:lumOff val="96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buNone/>
            </a:pPr>
            <a:endParaRPr lang="en-GB" sz="4000" kern="1200">
              <a:latin typeface="Arial" pitchFamily="34" charset="0"/>
              <a:cs typeface="Arial" pitchFamily="34" charset="0"/>
            </a:endParaRPr>
          </a:p>
        </p:txBody>
      </p:sp>
      <p:sp>
        <p:nvSpPr>
          <p:cNvPr id="58" name="Freeform 57"/>
          <p:cNvSpPr/>
          <p:nvPr/>
        </p:nvSpPr>
        <p:spPr>
          <a:xfrm>
            <a:off x="1686912"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Continuing Airworthiness</a:t>
            </a:r>
            <a:endParaRPr lang="en-GB" sz="1200" kern="1200" dirty="0">
              <a:latin typeface="Arial" pitchFamily="34" charset="0"/>
              <a:cs typeface="Arial" pitchFamily="34" charset="0"/>
            </a:endParaRPr>
          </a:p>
        </p:txBody>
      </p:sp>
      <p:sp>
        <p:nvSpPr>
          <p:cNvPr id="59" name="Freeform 58"/>
          <p:cNvSpPr/>
          <p:nvPr/>
        </p:nvSpPr>
        <p:spPr>
          <a:xfrm>
            <a:off x="1935799"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3"/>
            <a:stretch>
              <a:fillRect/>
            </a:stretch>
          </a:blipFill>
        </p:spPr>
        <p:style>
          <a:lnRef idx="1">
            <a:schemeClr val="accent1">
              <a:shade val="50000"/>
              <a:hueOff val="261068"/>
              <a:satOff val="-14638"/>
              <a:lumOff val="193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buNone/>
            </a:pPr>
            <a:endParaRPr lang="en-GB" sz="4000" kern="1200">
              <a:latin typeface="Arial" pitchFamily="34" charset="0"/>
              <a:cs typeface="Arial" pitchFamily="34" charset="0"/>
            </a:endParaRPr>
          </a:p>
        </p:txBody>
      </p:sp>
      <p:sp>
        <p:nvSpPr>
          <p:cNvPr id="62" name="Freeform 61"/>
          <p:cNvSpPr/>
          <p:nvPr/>
        </p:nvSpPr>
        <p:spPr>
          <a:xfrm>
            <a:off x="2905817"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522136"/>
              <a:satOff val="-29275"/>
              <a:lumOff val="38642"/>
              <a:alphaOff val="0"/>
            </a:schemeClr>
          </a:fillRef>
          <a:effectRef idx="2">
            <a:schemeClr val="accent1">
              <a:shade val="50000"/>
              <a:hueOff val="522136"/>
              <a:satOff val="-29275"/>
              <a:lumOff val="38642"/>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Air Crew</a:t>
            </a:r>
            <a:endParaRPr lang="en-GB" sz="1200" kern="1200" dirty="0">
              <a:latin typeface="Arial" pitchFamily="34" charset="0"/>
              <a:cs typeface="Arial" pitchFamily="34" charset="0"/>
            </a:endParaRPr>
          </a:p>
        </p:txBody>
      </p:sp>
      <p:sp>
        <p:nvSpPr>
          <p:cNvPr id="63" name="Freeform 62"/>
          <p:cNvSpPr/>
          <p:nvPr/>
        </p:nvSpPr>
        <p:spPr>
          <a:xfrm>
            <a:off x="3154704"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4"/>
            <a:stretch>
              <a:fillRect/>
            </a:stretch>
          </a:blipFill>
        </p:spPr>
        <p:style>
          <a:lnRef idx="1">
            <a:schemeClr val="accent1">
              <a:shade val="50000"/>
              <a:hueOff val="522136"/>
              <a:satOff val="-29275"/>
              <a:lumOff val="386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3340" tIns="13335" rIns="53340" bIns="13335" numCol="1" spcCol="1270" anchor="ctr" anchorCtr="0">
            <a:noAutofit/>
          </a:bodyPr>
          <a:lstStyle/>
          <a:p>
            <a:pPr lvl="0" algn="r" defTabSz="933450">
              <a:lnSpc>
                <a:spcPct val="90000"/>
              </a:lnSpc>
              <a:spcBef>
                <a:spcPct val="0"/>
              </a:spcBef>
              <a:spcAft>
                <a:spcPct val="35000"/>
              </a:spcAft>
              <a:buNone/>
            </a:pPr>
            <a:endParaRPr lang="en-GB" sz="4000" kern="1200">
              <a:latin typeface="Arial" pitchFamily="34" charset="0"/>
              <a:cs typeface="Arial" pitchFamily="34" charset="0"/>
            </a:endParaRPr>
          </a:p>
        </p:txBody>
      </p:sp>
      <p:sp>
        <p:nvSpPr>
          <p:cNvPr id="46" name="Freeform 45"/>
          <p:cNvSpPr/>
          <p:nvPr/>
        </p:nvSpPr>
        <p:spPr>
          <a:xfrm>
            <a:off x="3994246" y="2337112"/>
            <a:ext cx="2437809" cy="165779"/>
          </a:xfrm>
          <a:custGeom>
            <a:avLst/>
            <a:gdLst/>
            <a:ahLst/>
            <a:cxnLst/>
            <a:rect l="0" t="0" r="0" b="0"/>
            <a:pathLst>
              <a:path>
                <a:moveTo>
                  <a:pt x="0" y="0"/>
                </a:moveTo>
                <a:lnTo>
                  <a:pt x="0" y="95276"/>
                </a:lnTo>
                <a:lnTo>
                  <a:pt x="2437809" y="95276"/>
                </a:lnTo>
                <a:lnTo>
                  <a:pt x="2437809" y="190552"/>
                </a:lnTo>
              </a:path>
            </a:pathLst>
          </a:custGeom>
          <a:noFill/>
        </p:spPr>
        <p:style>
          <a:lnRef idx="1">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48" name="Freeform 47"/>
          <p:cNvSpPr/>
          <p:nvPr/>
        </p:nvSpPr>
        <p:spPr>
          <a:xfrm>
            <a:off x="3384794" y="2337112"/>
            <a:ext cx="609452" cy="165779"/>
          </a:xfrm>
          <a:custGeom>
            <a:avLst/>
            <a:gdLst/>
            <a:ahLst/>
            <a:cxnLst/>
            <a:rect l="0" t="0" r="0" b="0"/>
            <a:pathLst>
              <a:path>
                <a:moveTo>
                  <a:pt x="609452" y="0"/>
                </a:moveTo>
                <a:lnTo>
                  <a:pt x="609452" y="95276"/>
                </a:lnTo>
                <a:lnTo>
                  <a:pt x="0" y="95276"/>
                </a:lnTo>
                <a:lnTo>
                  <a:pt x="0" y="190552"/>
                </a:lnTo>
              </a:path>
            </a:pathLst>
          </a:custGeom>
          <a:noFill/>
        </p:spPr>
        <p:style>
          <a:lnRef idx="1">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51" name="Freeform 50"/>
          <p:cNvSpPr/>
          <p:nvPr/>
        </p:nvSpPr>
        <p:spPr>
          <a:xfrm>
            <a:off x="1556436" y="2337112"/>
            <a:ext cx="2437809" cy="165779"/>
          </a:xfrm>
          <a:custGeom>
            <a:avLst/>
            <a:gdLst/>
            <a:ahLst/>
            <a:cxnLst/>
            <a:rect l="0" t="0" r="0" b="0"/>
            <a:pathLst>
              <a:path>
                <a:moveTo>
                  <a:pt x="2437809" y="0"/>
                </a:moveTo>
                <a:lnTo>
                  <a:pt x="2437809" y="95276"/>
                </a:lnTo>
                <a:lnTo>
                  <a:pt x="0" y="95276"/>
                </a:lnTo>
                <a:lnTo>
                  <a:pt x="0" y="190552"/>
                </a:lnTo>
              </a:path>
            </a:pathLst>
          </a:custGeom>
          <a:noFill/>
        </p:spPr>
        <p:style>
          <a:lnRef idx="1">
            <a:schemeClr val="accent1">
              <a:tint val="90000"/>
              <a:hueOff val="0"/>
              <a:satOff val="0"/>
              <a:lumOff val="0"/>
              <a:alphaOff val="0"/>
            </a:schemeClr>
          </a:lnRef>
          <a:fillRef idx="0">
            <a:scrgbClr r="0" g="0" b="0"/>
          </a:fillRef>
          <a:effectRef idx="0">
            <a:schemeClr val="accent1">
              <a:tint val="90000"/>
              <a:hueOff val="0"/>
              <a:satOff val="0"/>
              <a:lumOff val="0"/>
              <a:alphaOff val="0"/>
            </a:schemeClr>
          </a:effectRef>
          <a:fontRef idx="minor">
            <a:schemeClr val="tx1">
              <a:hueOff val="0"/>
              <a:satOff val="0"/>
              <a:lumOff val="0"/>
              <a:alphaOff val="0"/>
            </a:schemeClr>
          </a:fontRef>
        </p:style>
      </p:sp>
      <p:sp>
        <p:nvSpPr>
          <p:cNvPr id="52" name="Freeform 51"/>
          <p:cNvSpPr/>
          <p:nvPr/>
        </p:nvSpPr>
        <p:spPr>
          <a:xfrm>
            <a:off x="3183805" y="1434020"/>
            <a:ext cx="1620882" cy="903091"/>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60000"/>
              <a:hueOff val="0"/>
              <a:satOff val="0"/>
              <a:lumOff val="0"/>
              <a:alphaOff val="0"/>
            </a:schemeClr>
          </a:fillRef>
          <a:effectRef idx="2">
            <a:schemeClr val="accent1">
              <a:shade val="60000"/>
              <a:hueOff val="0"/>
              <a:satOff val="0"/>
              <a:lumOff val="0"/>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600" kern="1200" dirty="0" smtClean="0">
                <a:latin typeface="Arial" pitchFamily="34" charset="0"/>
                <a:cs typeface="Arial" pitchFamily="34" charset="0"/>
              </a:rPr>
              <a:t>Basic Regulation (EC) No 216/2008</a:t>
            </a:r>
            <a:endParaRPr lang="en-GB" sz="1600" kern="1200" dirty="0">
              <a:latin typeface="Arial" pitchFamily="34" charset="0"/>
              <a:cs typeface="Arial" pitchFamily="34" charset="0"/>
            </a:endParaRPr>
          </a:p>
        </p:txBody>
      </p:sp>
      <p:sp>
        <p:nvSpPr>
          <p:cNvPr id="54" name="Freeform 53"/>
          <p:cNvSpPr/>
          <p:nvPr/>
        </p:nvSpPr>
        <p:spPr>
          <a:xfrm>
            <a:off x="745996" y="2502891"/>
            <a:ext cx="1620882" cy="903091"/>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0"/>
              <a:satOff val="0"/>
              <a:lumOff val="0"/>
              <a:alphaOff val="0"/>
            </a:schemeClr>
          </a:fillRef>
          <a:effectRef idx="2">
            <a:schemeClr val="accent1">
              <a:shade val="50000"/>
              <a:hueOff val="0"/>
              <a:satOff val="0"/>
              <a:lumOff val="0"/>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600" kern="1200" dirty="0" smtClean="0">
                <a:latin typeface="Arial" pitchFamily="34" charset="0"/>
                <a:cs typeface="Arial" pitchFamily="34" charset="0"/>
              </a:rPr>
              <a:t>Airworthiness</a:t>
            </a:r>
            <a:endParaRPr lang="en-GB" sz="1600" kern="1200" dirty="0">
              <a:latin typeface="Arial" pitchFamily="34" charset="0"/>
              <a:cs typeface="Arial" pitchFamily="34" charset="0"/>
            </a:endParaRPr>
          </a:p>
        </p:txBody>
      </p:sp>
      <p:sp>
        <p:nvSpPr>
          <p:cNvPr id="60" name="Freeform 59"/>
          <p:cNvSpPr/>
          <p:nvPr/>
        </p:nvSpPr>
        <p:spPr>
          <a:xfrm>
            <a:off x="2574353" y="2502891"/>
            <a:ext cx="1620882" cy="903091"/>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391602"/>
              <a:satOff val="-21956"/>
              <a:lumOff val="28981"/>
              <a:alphaOff val="0"/>
            </a:schemeClr>
          </a:fillRef>
          <a:effectRef idx="2">
            <a:schemeClr val="accent1">
              <a:shade val="50000"/>
              <a:hueOff val="391602"/>
              <a:satOff val="-21956"/>
              <a:lumOff val="28981"/>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600" kern="1200" dirty="0" smtClean="0">
                <a:latin typeface="Arial" pitchFamily="34" charset="0"/>
                <a:cs typeface="Arial" pitchFamily="34" charset="0"/>
              </a:rPr>
              <a:t>Flight Standards</a:t>
            </a:r>
            <a:endParaRPr lang="en-GB" sz="1600" kern="1200" dirty="0">
              <a:latin typeface="Arial" pitchFamily="34" charset="0"/>
              <a:cs typeface="Arial" pitchFamily="34" charset="0"/>
            </a:endParaRPr>
          </a:p>
        </p:txBody>
      </p:sp>
      <p:sp>
        <p:nvSpPr>
          <p:cNvPr id="64" name="Freeform 63"/>
          <p:cNvSpPr/>
          <p:nvPr/>
        </p:nvSpPr>
        <p:spPr>
          <a:xfrm>
            <a:off x="5621615" y="2502891"/>
            <a:ext cx="1620882" cy="903091"/>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652670"/>
              <a:satOff val="-36594"/>
              <a:lumOff val="48302"/>
              <a:alphaOff val="0"/>
            </a:schemeClr>
          </a:fillRef>
          <a:effectRef idx="2">
            <a:schemeClr val="accent1">
              <a:shade val="50000"/>
              <a:hueOff val="652670"/>
              <a:satOff val="-36594"/>
              <a:lumOff val="48302"/>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600" kern="1200" dirty="0" smtClean="0">
                <a:latin typeface="Arial" pitchFamily="34" charset="0"/>
                <a:cs typeface="Arial" pitchFamily="34" charset="0"/>
              </a:rPr>
              <a:t>ATM/ANS</a:t>
            </a:r>
            <a:endParaRPr lang="en-GB" sz="1600" kern="1200" dirty="0">
              <a:latin typeface="Arial" pitchFamily="34" charset="0"/>
              <a:cs typeface="Arial" pitchFamily="34" charset="0"/>
            </a:endParaRPr>
          </a:p>
        </p:txBody>
      </p:sp>
      <p:sp>
        <p:nvSpPr>
          <p:cNvPr id="66" name="Freeform 65"/>
          <p:cNvSpPr/>
          <p:nvPr/>
        </p:nvSpPr>
        <p:spPr>
          <a:xfrm>
            <a:off x="4124722"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522136"/>
              <a:satOff val="-29275"/>
              <a:lumOff val="38642"/>
              <a:alphaOff val="0"/>
            </a:schemeClr>
          </a:fillRef>
          <a:effectRef idx="2">
            <a:schemeClr val="accent1">
              <a:shade val="50000"/>
              <a:hueOff val="522136"/>
              <a:satOff val="-29275"/>
              <a:lumOff val="38642"/>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Air Traffic Controllers Licences</a:t>
            </a:r>
            <a:endParaRPr lang="en-GB" sz="1200" kern="1200" dirty="0">
              <a:latin typeface="Arial" pitchFamily="34" charset="0"/>
              <a:cs typeface="Arial" pitchFamily="34" charset="0"/>
            </a:endParaRPr>
          </a:p>
        </p:txBody>
      </p:sp>
      <p:sp>
        <p:nvSpPr>
          <p:cNvPr id="67" name="Freeform 66"/>
          <p:cNvSpPr/>
          <p:nvPr/>
        </p:nvSpPr>
        <p:spPr>
          <a:xfrm>
            <a:off x="4373608"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5"/>
            <a:stretch>
              <a:fillRect/>
            </a:stretch>
          </a:blipFill>
        </p:spPr>
        <p:style>
          <a:lnRef idx="1">
            <a:schemeClr val="accent1">
              <a:shade val="50000"/>
              <a:hueOff val="522136"/>
              <a:satOff val="-29275"/>
              <a:lumOff val="38642"/>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buNone/>
            </a:pPr>
            <a:endParaRPr lang="en-GB" sz="4000" kern="1200">
              <a:latin typeface="Arial" pitchFamily="34" charset="0"/>
              <a:cs typeface="Arial" pitchFamily="34" charset="0"/>
            </a:endParaRPr>
          </a:p>
        </p:txBody>
      </p:sp>
      <p:sp>
        <p:nvSpPr>
          <p:cNvPr id="68" name="Freeform 67"/>
          <p:cNvSpPr/>
          <p:nvPr/>
        </p:nvSpPr>
        <p:spPr>
          <a:xfrm>
            <a:off x="5343626"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391602"/>
              <a:satOff val="-21956"/>
              <a:lumOff val="28981"/>
              <a:alphaOff val="0"/>
            </a:schemeClr>
          </a:fillRef>
          <a:effectRef idx="2">
            <a:schemeClr val="accent1">
              <a:shade val="50000"/>
              <a:hueOff val="391602"/>
              <a:satOff val="-21956"/>
              <a:lumOff val="28981"/>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ATM/ANS Oversight</a:t>
            </a:r>
            <a:endParaRPr lang="en-GB" sz="1200" kern="1200" dirty="0">
              <a:latin typeface="Arial" pitchFamily="34" charset="0"/>
              <a:cs typeface="Arial" pitchFamily="34" charset="0"/>
            </a:endParaRPr>
          </a:p>
        </p:txBody>
      </p:sp>
      <p:sp>
        <p:nvSpPr>
          <p:cNvPr id="69" name="Freeform 68"/>
          <p:cNvSpPr/>
          <p:nvPr/>
        </p:nvSpPr>
        <p:spPr>
          <a:xfrm>
            <a:off x="5592513"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6"/>
            <a:stretch>
              <a:fillRect/>
            </a:stretch>
          </a:blipFill>
        </p:spPr>
        <p:style>
          <a:lnRef idx="1">
            <a:schemeClr val="accent1">
              <a:shade val="50000"/>
              <a:hueOff val="391602"/>
              <a:satOff val="-21956"/>
              <a:lumOff val="2898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buNone/>
            </a:pPr>
            <a:endParaRPr lang="en-GB" sz="4000" kern="1200">
              <a:latin typeface="Arial" pitchFamily="34" charset="0"/>
              <a:cs typeface="Arial" pitchFamily="34" charset="0"/>
            </a:endParaRPr>
          </a:p>
        </p:txBody>
      </p:sp>
      <p:sp>
        <p:nvSpPr>
          <p:cNvPr id="70" name="Freeform 69"/>
          <p:cNvSpPr/>
          <p:nvPr/>
        </p:nvSpPr>
        <p:spPr>
          <a:xfrm>
            <a:off x="6562531"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261068"/>
              <a:satOff val="-14638"/>
              <a:lumOff val="19321"/>
              <a:alphaOff val="0"/>
            </a:schemeClr>
          </a:fillRef>
          <a:effectRef idx="2">
            <a:schemeClr val="accent1">
              <a:shade val="50000"/>
              <a:hueOff val="261068"/>
              <a:satOff val="-14638"/>
              <a:lumOff val="19321"/>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ANS Providers</a:t>
            </a:r>
            <a:endParaRPr lang="en-GB" sz="1200" kern="1200" dirty="0">
              <a:latin typeface="Arial" pitchFamily="34" charset="0"/>
              <a:cs typeface="Arial" pitchFamily="34" charset="0"/>
            </a:endParaRPr>
          </a:p>
        </p:txBody>
      </p:sp>
      <p:sp>
        <p:nvSpPr>
          <p:cNvPr id="71" name="Freeform 70"/>
          <p:cNvSpPr/>
          <p:nvPr/>
        </p:nvSpPr>
        <p:spPr>
          <a:xfrm>
            <a:off x="6811418"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dpi="0" rotWithShape="1">
            <a:blip r:embed="rId7"/>
            <a:srcRect/>
            <a:stretch>
              <a:fillRect l="-20000" r="-20000"/>
            </a:stretch>
          </a:blipFill>
        </p:spPr>
        <p:style>
          <a:lnRef idx="1">
            <a:schemeClr val="accent1">
              <a:shade val="50000"/>
              <a:hueOff val="261068"/>
              <a:satOff val="-14638"/>
              <a:lumOff val="19321"/>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buNone/>
            </a:pPr>
            <a:endParaRPr lang="en-GB" sz="4000" kern="1200">
              <a:latin typeface="Arial" pitchFamily="34" charset="0"/>
              <a:cs typeface="Arial" pitchFamily="34" charset="0"/>
            </a:endParaRPr>
          </a:p>
        </p:txBody>
      </p:sp>
      <p:sp>
        <p:nvSpPr>
          <p:cNvPr id="72" name="Freeform 71"/>
          <p:cNvSpPr/>
          <p:nvPr/>
        </p:nvSpPr>
        <p:spPr>
          <a:xfrm>
            <a:off x="7781436" y="3670407"/>
            <a:ext cx="957953" cy="1219998"/>
          </a:xfrm>
          <a:custGeom>
            <a:avLst/>
            <a:gdLst>
              <a:gd name="connsiteX0" fmla="*/ 0 w 957953"/>
              <a:gd name="connsiteY0" fmla="*/ 0 h 1038046"/>
              <a:gd name="connsiteX1" fmla="*/ 957953 w 957953"/>
              <a:gd name="connsiteY1" fmla="*/ 0 h 1038046"/>
              <a:gd name="connsiteX2" fmla="*/ 957953 w 957953"/>
              <a:gd name="connsiteY2" fmla="*/ 1038046 h 1038046"/>
              <a:gd name="connsiteX3" fmla="*/ 0 w 957953"/>
              <a:gd name="connsiteY3" fmla="*/ 1038046 h 1038046"/>
              <a:gd name="connsiteX4" fmla="*/ 0 w 957953"/>
              <a:gd name="connsiteY4" fmla="*/ 0 h 10380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7953" h="1038046">
                <a:moveTo>
                  <a:pt x="0" y="0"/>
                </a:moveTo>
                <a:lnTo>
                  <a:pt x="957953" y="0"/>
                </a:lnTo>
                <a:lnTo>
                  <a:pt x="957953" y="1038046"/>
                </a:lnTo>
                <a:lnTo>
                  <a:pt x="0" y="1038046"/>
                </a:lnTo>
                <a:lnTo>
                  <a:pt x="0" y="0"/>
                </a:lnTo>
                <a:close/>
              </a:path>
            </a:pathLst>
          </a:custGeom>
        </p:spPr>
        <p:style>
          <a:lnRef idx="0">
            <a:schemeClr val="lt1">
              <a:hueOff val="0"/>
              <a:satOff val="0"/>
              <a:lumOff val="0"/>
              <a:alphaOff val="0"/>
            </a:schemeClr>
          </a:lnRef>
          <a:fillRef idx="3">
            <a:schemeClr val="accent1">
              <a:shade val="50000"/>
              <a:hueOff val="130534"/>
              <a:satOff val="-7319"/>
              <a:lumOff val="9660"/>
              <a:alphaOff val="0"/>
            </a:schemeClr>
          </a:fillRef>
          <a:effectRef idx="2">
            <a:schemeClr val="accent1">
              <a:shade val="50000"/>
              <a:hueOff val="130534"/>
              <a:satOff val="-7319"/>
              <a:lumOff val="9660"/>
              <a:alphaOff val="0"/>
            </a:schemeClr>
          </a:effectRef>
          <a:fontRef idx="minor">
            <a:schemeClr val="lt1"/>
          </a:fontRef>
        </p:style>
        <p:txBody>
          <a:bodyPr spcFirstLastPara="0" vert="horz" wrap="square" lIns="5080" tIns="5080" rIns="5080" bIns="57619" numCol="1" spcCol="1270" anchor="ctr" anchorCtr="0">
            <a:noAutofit/>
          </a:bodyPr>
          <a:lstStyle/>
          <a:p>
            <a:pPr lvl="0" algn="ctr" defTabSz="355600">
              <a:lnSpc>
                <a:spcPct val="90000"/>
              </a:lnSpc>
              <a:spcBef>
                <a:spcPct val="0"/>
              </a:spcBef>
              <a:spcAft>
                <a:spcPct val="35000"/>
              </a:spcAft>
              <a:buNone/>
            </a:pPr>
            <a:r>
              <a:rPr lang="en-GB" sz="1200" kern="1200" dirty="0" smtClean="0">
                <a:latin typeface="Arial" pitchFamily="34" charset="0"/>
                <a:cs typeface="Arial" pitchFamily="34" charset="0"/>
              </a:rPr>
              <a:t>AUR and ACAS II</a:t>
            </a:r>
            <a:endParaRPr lang="en-GB" sz="1200" kern="1200" dirty="0">
              <a:latin typeface="Arial" pitchFamily="34" charset="0"/>
              <a:cs typeface="Arial" pitchFamily="34" charset="0"/>
            </a:endParaRPr>
          </a:p>
        </p:txBody>
      </p:sp>
      <p:sp>
        <p:nvSpPr>
          <p:cNvPr id="73" name="Freeform 72"/>
          <p:cNvSpPr/>
          <p:nvPr/>
        </p:nvSpPr>
        <p:spPr>
          <a:xfrm>
            <a:off x="8030323" y="4592736"/>
            <a:ext cx="862157" cy="852488"/>
          </a:xfrm>
          <a:custGeom>
            <a:avLst/>
            <a:gdLst>
              <a:gd name="connsiteX0" fmla="*/ 0 w 862157"/>
              <a:gd name="connsiteY0" fmla="*/ 0 h 346015"/>
              <a:gd name="connsiteX1" fmla="*/ 862157 w 862157"/>
              <a:gd name="connsiteY1" fmla="*/ 0 h 346015"/>
              <a:gd name="connsiteX2" fmla="*/ 862157 w 862157"/>
              <a:gd name="connsiteY2" fmla="*/ 346015 h 346015"/>
              <a:gd name="connsiteX3" fmla="*/ 0 w 862157"/>
              <a:gd name="connsiteY3" fmla="*/ 346015 h 346015"/>
              <a:gd name="connsiteX4" fmla="*/ 0 w 862157"/>
              <a:gd name="connsiteY4" fmla="*/ 0 h 34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2157" h="346015">
                <a:moveTo>
                  <a:pt x="0" y="0"/>
                </a:moveTo>
                <a:lnTo>
                  <a:pt x="862157" y="0"/>
                </a:lnTo>
                <a:lnTo>
                  <a:pt x="862157" y="346015"/>
                </a:lnTo>
                <a:lnTo>
                  <a:pt x="0" y="346015"/>
                </a:lnTo>
                <a:lnTo>
                  <a:pt x="0" y="0"/>
                </a:lnTo>
                <a:close/>
              </a:path>
            </a:pathLst>
          </a:custGeom>
          <a:blipFill>
            <a:blip r:embed="rId8"/>
            <a:stretch>
              <a:fillRect/>
            </a:stretch>
          </a:blipFill>
        </p:spPr>
        <p:style>
          <a:lnRef idx="1">
            <a:schemeClr val="accent1">
              <a:shade val="50000"/>
              <a:hueOff val="130534"/>
              <a:satOff val="-7319"/>
              <a:lumOff val="966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58420" tIns="14605" rIns="58420" bIns="14605" numCol="1" spcCol="1270" anchor="ctr" anchorCtr="0">
            <a:noAutofit/>
          </a:bodyPr>
          <a:lstStyle/>
          <a:p>
            <a:pPr lvl="0" algn="r" defTabSz="1022350">
              <a:lnSpc>
                <a:spcPct val="90000"/>
              </a:lnSpc>
              <a:spcBef>
                <a:spcPct val="0"/>
              </a:spcBef>
              <a:spcAft>
                <a:spcPct val="35000"/>
              </a:spcAft>
              <a:buNone/>
            </a:pPr>
            <a:endParaRPr lang="en-GB" sz="4000" kern="1200">
              <a:latin typeface="Arial" pitchFamily="34" charset="0"/>
              <a:cs typeface="Arial" pitchFamily="34" charset="0"/>
            </a:endParaRPr>
          </a:p>
        </p:txBody>
      </p:sp>
      <p:sp>
        <p:nvSpPr>
          <p:cNvPr id="4" name="Date Placeholder 3"/>
          <p:cNvSpPr>
            <a:spLocks noGrp="1"/>
          </p:cNvSpPr>
          <p:nvPr>
            <p:ph type="dt" sz="half" idx="10"/>
          </p:nvPr>
        </p:nvSpPr>
        <p:spPr/>
        <p:txBody>
          <a:bodyPr/>
          <a:lstStyle/>
          <a:p>
            <a:fld id="{E8A5C5EB-6871-4E0D-81DE-DC876B60CF41}" type="datetime1">
              <a:rPr lang="en-GB" smtClean="0"/>
              <a:pPr/>
              <a:t>30/10/2012</a:t>
            </a:fld>
            <a:endParaRPr lang="en-GB" dirty="0"/>
          </a:p>
        </p:txBody>
      </p:sp>
      <p:sp>
        <p:nvSpPr>
          <p:cNvPr id="5" name="Footer Placeholder 4"/>
          <p:cNvSpPr>
            <a:spLocks noGrp="1"/>
          </p:cNvSpPr>
          <p:nvPr>
            <p:ph type="ftr" sz="quarter" idx="11"/>
          </p:nvPr>
        </p:nvSpPr>
        <p:spPr>
          <a:xfrm>
            <a:off x="2048372" y="6524624"/>
            <a:ext cx="5472112" cy="333375"/>
          </a:xfrm>
        </p:spPr>
        <p:txBody>
          <a:bodyPr/>
          <a:lstStyle/>
          <a:p>
            <a:r>
              <a:rPr lang="en-GB" smtClean="0"/>
              <a:t>The EASA / EU system</a:t>
            </a:r>
            <a:endParaRPr lang="en-GB" dirty="0"/>
          </a:p>
        </p:txBody>
      </p:sp>
      <p:sp>
        <p:nvSpPr>
          <p:cNvPr id="6" name="Slide Number Placeholder 5"/>
          <p:cNvSpPr>
            <a:spLocks noGrp="1"/>
          </p:cNvSpPr>
          <p:nvPr>
            <p:ph type="sldNum" sz="quarter" idx="12"/>
          </p:nvPr>
        </p:nvSpPr>
        <p:spPr/>
        <p:txBody>
          <a:bodyPr/>
          <a:lstStyle/>
          <a:p>
            <a:fld id="{66D10E59-468C-4112-9554-08819BC7E972}" type="slidenum">
              <a:rPr lang="en-GB" smtClean="0"/>
              <a:pPr/>
              <a:t>9</a:t>
            </a:fld>
            <a:endParaRPr lang="en-GB"/>
          </a:p>
        </p:txBody>
      </p:sp>
      <p:sp>
        <p:nvSpPr>
          <p:cNvPr id="39" name="Slide Number Placeholder 5"/>
          <p:cNvSpPr txBox="1">
            <a:spLocks/>
          </p:cNvSpPr>
          <p:nvPr/>
        </p:nvSpPr>
        <p:spPr bwMode="auto">
          <a:xfrm>
            <a:off x="7451725" y="6524625"/>
            <a:ext cx="16922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buSzTx/>
              <a:buFontTx/>
              <a:buNone/>
              <a:defRPr sz="1400" kern="1200">
                <a:solidFill>
                  <a:schemeClr val="bg1"/>
                </a:solidFill>
                <a:latin typeface="Arial" pitchFamily="34" charset="0"/>
                <a:ea typeface="+mn-ea"/>
                <a:cs typeface="Arial" pitchFamily="34" charset="0"/>
              </a:defRPr>
            </a:lvl1pPr>
            <a:lvl2pPr marL="457200" algn="l" rtl="0" fontAlgn="base">
              <a:spcBef>
                <a:spcPct val="20000"/>
              </a:spcBef>
              <a:spcAft>
                <a:spcPct val="0"/>
              </a:spcAft>
              <a:buSzPct val="60000"/>
              <a:buChar char="•"/>
              <a:defRPr sz="3200" kern="1200">
                <a:solidFill>
                  <a:srgbClr val="055685"/>
                </a:solidFill>
                <a:latin typeface="Calibri" pitchFamily="34" charset="0"/>
                <a:ea typeface="+mn-ea"/>
                <a:cs typeface="+mn-cs"/>
              </a:defRPr>
            </a:lvl2pPr>
            <a:lvl3pPr marL="914400" algn="l" rtl="0" fontAlgn="base">
              <a:spcBef>
                <a:spcPct val="20000"/>
              </a:spcBef>
              <a:spcAft>
                <a:spcPct val="0"/>
              </a:spcAft>
              <a:buSzPct val="60000"/>
              <a:buChar char="•"/>
              <a:defRPr sz="3200" kern="1200">
                <a:solidFill>
                  <a:srgbClr val="055685"/>
                </a:solidFill>
                <a:latin typeface="Calibri" pitchFamily="34" charset="0"/>
                <a:ea typeface="+mn-ea"/>
                <a:cs typeface="+mn-cs"/>
              </a:defRPr>
            </a:lvl3pPr>
            <a:lvl4pPr marL="1371600" algn="l" rtl="0" fontAlgn="base">
              <a:spcBef>
                <a:spcPct val="20000"/>
              </a:spcBef>
              <a:spcAft>
                <a:spcPct val="0"/>
              </a:spcAft>
              <a:buSzPct val="60000"/>
              <a:buChar char="•"/>
              <a:defRPr sz="3200" kern="1200">
                <a:solidFill>
                  <a:srgbClr val="055685"/>
                </a:solidFill>
                <a:latin typeface="Calibri" pitchFamily="34" charset="0"/>
                <a:ea typeface="+mn-ea"/>
                <a:cs typeface="+mn-cs"/>
              </a:defRPr>
            </a:lvl4pPr>
            <a:lvl5pPr marL="1828800" algn="l" rtl="0" fontAlgn="base">
              <a:spcBef>
                <a:spcPct val="20000"/>
              </a:spcBef>
              <a:spcAft>
                <a:spcPct val="0"/>
              </a:spcAft>
              <a:buSzPct val="60000"/>
              <a:buChar char="•"/>
              <a:defRPr sz="3200" kern="1200">
                <a:solidFill>
                  <a:srgbClr val="055685"/>
                </a:solidFill>
                <a:latin typeface="Calibri" pitchFamily="34" charset="0"/>
                <a:ea typeface="+mn-ea"/>
                <a:cs typeface="+mn-cs"/>
              </a:defRPr>
            </a:lvl5pPr>
            <a:lvl6pPr marL="2286000" algn="l" defTabSz="914400" rtl="0" eaLnBrk="1" latinLnBrk="0" hangingPunct="1">
              <a:defRPr sz="3200" kern="1200">
                <a:solidFill>
                  <a:srgbClr val="055685"/>
                </a:solidFill>
                <a:latin typeface="Calibri" pitchFamily="34" charset="0"/>
                <a:ea typeface="+mn-ea"/>
                <a:cs typeface="+mn-cs"/>
              </a:defRPr>
            </a:lvl6pPr>
            <a:lvl7pPr marL="2743200" algn="l" defTabSz="914400" rtl="0" eaLnBrk="1" latinLnBrk="0" hangingPunct="1">
              <a:defRPr sz="3200" kern="1200">
                <a:solidFill>
                  <a:srgbClr val="055685"/>
                </a:solidFill>
                <a:latin typeface="Calibri" pitchFamily="34" charset="0"/>
                <a:ea typeface="+mn-ea"/>
                <a:cs typeface="+mn-cs"/>
              </a:defRPr>
            </a:lvl7pPr>
            <a:lvl8pPr marL="3200400" algn="l" defTabSz="914400" rtl="0" eaLnBrk="1" latinLnBrk="0" hangingPunct="1">
              <a:defRPr sz="3200" kern="1200">
                <a:solidFill>
                  <a:srgbClr val="055685"/>
                </a:solidFill>
                <a:latin typeface="Calibri" pitchFamily="34" charset="0"/>
                <a:ea typeface="+mn-ea"/>
                <a:cs typeface="+mn-cs"/>
              </a:defRPr>
            </a:lvl8pPr>
            <a:lvl9pPr marL="3657600" algn="l" defTabSz="914400" rtl="0" eaLnBrk="1" latinLnBrk="0" hangingPunct="1">
              <a:defRPr sz="3200" kern="1200">
                <a:solidFill>
                  <a:srgbClr val="055685"/>
                </a:solidFill>
                <a:latin typeface="Calibri" pitchFamily="34" charset="0"/>
                <a:ea typeface="+mn-ea"/>
                <a:cs typeface="+mn-cs"/>
              </a:defRPr>
            </a:lvl9pPr>
          </a:lstStyle>
          <a:p>
            <a:fld id="{66D10E59-468C-4112-9554-08819BC7E972}" type="slidenum">
              <a:rPr lang="en-GB" smtClean="0"/>
              <a:pPr/>
              <a:t>9</a:t>
            </a:fld>
            <a:endParaRPr lang="en-GB" dirty="0"/>
          </a:p>
        </p:txBody>
      </p:sp>
    </p:spTree>
    <p:extLst>
      <p:ext uri="{BB962C8B-B14F-4D97-AF65-F5344CB8AC3E}">
        <p14:creationId xmlns:p14="http://schemas.microsoft.com/office/powerpoint/2010/main" val="3905011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Design">
  <a:themeElements>
    <a:clrScheme name="Custom 1">
      <a:dk1>
        <a:srgbClr val="000000"/>
      </a:dk1>
      <a:lt1>
        <a:srgbClr val="FFFFFF"/>
      </a:lt1>
      <a:dk2>
        <a:srgbClr val="000000"/>
      </a:dk2>
      <a:lt2>
        <a:srgbClr val="808080"/>
      </a:lt2>
      <a:accent1>
        <a:srgbClr val="178AC9"/>
      </a:accent1>
      <a:accent2>
        <a:srgbClr val="2D2D8A"/>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Tx/>
          <a:buSzPct val="60000"/>
          <a:buFontTx/>
          <a:buBlip>
            <a:blip xmlns:r="http://schemas.openxmlformats.org/officeDocument/2006/relationships" r:embed="rId1"/>
          </a:buBlip>
          <a:tabLst/>
          <a:defRPr kumimoji="0" lang="en-GB" sz="3200" b="0" i="0" u="none" strike="noStrike" cap="none" normalizeH="0" baseline="0" smtClean="0">
            <a:ln>
              <a:noFill/>
            </a:ln>
            <a:solidFill>
              <a:srgbClr val="055685"/>
            </a:solidFill>
            <a:effectLst/>
            <a:latin typeface="Calibri" pitchFamily="34" charset="0"/>
          </a:defRPr>
        </a:defPPr>
      </a:lstStyle>
    </a:spDef>
    <a:lnDef>
      <a:spPr bwMode="auto">
        <a:ln/>
        <a:extLst/>
      </a:spPr>
      <a:bodyPr/>
      <a:lstStyle/>
      <a:style>
        <a:lnRef idx="3">
          <a:schemeClr val="accent2"/>
        </a:lnRef>
        <a:fillRef idx="0">
          <a:schemeClr val="accent2"/>
        </a:fillRef>
        <a:effectRef idx="2">
          <a:schemeClr val="accent2"/>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B8AE0DFFBB2104D97EB48C5BF0558E6" ma:contentTypeVersion="12" ma:contentTypeDescription="Create a new document." ma:contentTypeScope="" ma:versionID="e923fe4e8ab86b1ff2f022f7a19025c4">
  <xsd:schema xmlns:xsd="http://www.w3.org/2001/XMLSchema" xmlns:p="http://schemas.microsoft.com/office/2006/metadata/properties" xmlns:ns2="f0b43a98-f909-48ce-bcf5-5ff6f70f86f0" targetNamespace="http://schemas.microsoft.com/office/2006/metadata/properties" ma:root="true" ma:fieldsID="4752dd1caa329f03041f9a1631aa833b" ns2:_="">
    <xsd:import namespace="f0b43a98-f909-48ce-bcf5-5ff6f70f86f0"/>
    <xsd:element name="properties">
      <xsd:complexType>
        <xsd:sequence>
          <xsd:element name="documentManagement">
            <xsd:complexType>
              <xsd:all>
                <xsd:element ref="ns2:DocID" minOccurs="0"/>
                <xsd:element ref="ns2:DocTitle" minOccurs="0"/>
                <xsd:element ref="ns2:Release" minOccurs="0"/>
                <xsd:element ref="ns2:Status" minOccurs="0"/>
                <xsd:element ref="ns2:Baseline" minOccurs="0"/>
                <xsd:element ref="ns2:DocType" minOccurs="0"/>
                <xsd:element ref="ns2:Org_x002e_" minOccurs="0"/>
                <xsd:element ref="ns2:WP" minOccurs="0"/>
                <xsd:element ref="ns2:Activity" minOccurs="0"/>
                <xsd:element ref="ns2:DISL_x0023_" minOccurs="0"/>
              </xsd:all>
            </xsd:complexType>
          </xsd:element>
        </xsd:sequence>
      </xsd:complexType>
    </xsd:element>
  </xsd:schema>
  <xsd:schema xmlns:xsd="http://www.w3.org/2001/XMLSchema" xmlns:dms="http://schemas.microsoft.com/office/2006/documentManagement/types" targetNamespace="f0b43a98-f909-48ce-bcf5-5ff6f70f86f0" elementFormDefault="qualified">
    <xsd:import namespace="http://schemas.microsoft.com/office/2006/documentManagement/types"/>
    <xsd:element name="DocID" ma:index="1" nillable="true" ma:displayName="DocID" ma:internalName="DocID">
      <xsd:simpleType>
        <xsd:restriction base="dms:Text">
          <xsd:maxLength value="255"/>
        </xsd:restriction>
      </xsd:simpleType>
    </xsd:element>
    <xsd:element name="DocTitle" ma:index="2" nillable="true" ma:displayName="DocTitle" ma:description="Alternative for Title (which is used in NLR reports to define the NLR document number)" ma:internalName="DocTitle">
      <xsd:simpleType>
        <xsd:restriction base="dms:Text">
          <xsd:maxLength value="255"/>
        </xsd:restriction>
      </xsd:simpleType>
    </xsd:element>
    <xsd:element name="Release" ma:index="3" nillable="true" ma:displayName="Release" ma:description="(Planned) Release identification (e.g. 1.0)" ma:internalName="Release">
      <xsd:simpleType>
        <xsd:restriction base="dms:Text">
          <xsd:maxLength value="255"/>
        </xsd:restriction>
      </xsd:simpleType>
    </xsd:element>
    <xsd:element name="Status" ma:index="4" nillable="true" ma:displayName="Status" ma:list="{A1E82056-003C-4DCE-A68B-43AA45DC96F2}" ma:internalName="Status" ma:showField="Title">
      <xsd:simpleType>
        <xsd:restriction base="dms:Lookup"/>
      </xsd:simpleType>
    </xsd:element>
    <xsd:element name="Baseline" ma:index="5" nillable="true" ma:displayName="Baseline" ma:description="Identifies the baseline the item is part of." ma:list="{5A21BAC9-225B-4F2F-8D16-016E35F10CFE}" ma:internalName="Baseline" ma:showField="LookupID">
      <xsd:simpleType>
        <xsd:restriction base="dms:Lookup"/>
      </xsd:simpleType>
    </xsd:element>
    <xsd:element name="DocType" ma:index="6" nillable="true" ma:displayName="DocType" ma:list="{8FA99976-EA4E-4D53-820F-3C918FA088B4}" ma:internalName="DocType" ma:showField="Title">
      <xsd:simpleType>
        <xsd:restriction base="dms:Lookup"/>
      </xsd:simpleType>
    </xsd:element>
    <xsd:element name="Org_x002e_" ma:index="7" nillable="true" ma:displayName="Org." ma:list="{85B1ED24-8E4A-49B3-8925-73154E44821A}" ma:internalName="Org_x002e_" ma:showField="LookupID">
      <xsd:simpleType>
        <xsd:restriction base="dms:Lookup"/>
      </xsd:simpleType>
    </xsd:element>
    <xsd:element name="WP" ma:index="8" nillable="true" ma:displayName="WP" ma:list="{72527DDC-4322-4558-8E48-1A11BB187FF3}" ma:internalName="WP" ma:showField="LookupID">
      <xsd:simpleType>
        <xsd:restriction base="dms:Lookup"/>
      </xsd:simpleType>
    </xsd:element>
    <xsd:element name="Activity" ma:index="9" nillable="true" ma:displayName="Activity" ma:list="{B68EE924-B976-429C-BE49-78BEF5499426}" ma:internalName="Activity" ma:showField="Title">
      <xsd:simpleType>
        <xsd:restriction base="dms:Lookup"/>
      </xsd:simpleType>
    </xsd:element>
    <xsd:element name="DISL_x0023_" ma:index="10" nillable="true" ma:displayName="DISL-ref" ma:description="Document ID's and Status List (DISL) reference item." ma:list="{3250406A-99F6-4238-BDDD-F3AE414DCBD9}" ma:internalName="DISL_x0023_" ma:showField="leo">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1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Org_x002e_ xmlns="f0b43a98-f909-48ce-bcf5-5ff6f70f86f0" xsi:nil="true"/>
    <DISL_x0023_ xmlns="f0b43a98-f909-48ce-bcf5-5ff6f70f86f0" xsi:nil="true"/>
    <Status xmlns="f0b43a98-f909-48ce-bcf5-5ff6f70f86f0" xsi:nil="true"/>
    <DocType xmlns="f0b43a98-f909-48ce-bcf5-5ff6f70f86f0" xsi:nil="true"/>
    <DocID xmlns="f0b43a98-f909-48ce-bcf5-5ff6f70f86f0" xsi:nil="true"/>
    <DocTitle xmlns="f0b43a98-f909-48ce-bcf5-5ff6f70f86f0" xsi:nil="true"/>
    <Baseline xmlns="f0b43a98-f909-48ce-bcf5-5ff6f70f86f0" xsi:nil="true"/>
    <WP xmlns="f0b43a98-f909-48ce-bcf5-5ff6f70f86f0" xsi:nil="true"/>
    <Activity xmlns="f0b43a98-f909-48ce-bcf5-5ff6f70f86f0" xsi:nil="true"/>
    <Release xmlns="f0b43a98-f909-48ce-bcf5-5ff6f70f86f0" xsi:nil="true"/>
  </documentManagement>
</p:properties>
</file>

<file path=customXml/itemProps1.xml><?xml version="1.0" encoding="utf-8"?>
<ds:datastoreItem xmlns:ds="http://schemas.openxmlformats.org/officeDocument/2006/customXml" ds:itemID="{3D3979D7-D9EB-4EFB-BFBF-C56BFDC945F8}"/>
</file>

<file path=customXml/itemProps2.xml><?xml version="1.0" encoding="utf-8"?>
<ds:datastoreItem xmlns:ds="http://schemas.openxmlformats.org/officeDocument/2006/customXml" ds:itemID="{695C4609-CABD-4C00-97CE-CA453B61100B}"/>
</file>

<file path=customXml/itemProps3.xml><?xml version="1.0" encoding="utf-8"?>
<ds:datastoreItem xmlns:ds="http://schemas.openxmlformats.org/officeDocument/2006/customXml" ds:itemID="{ED3C741B-B439-4936-B1B7-732CF0863929}"/>
</file>

<file path=docProps/app.xml><?xml version="1.0" encoding="utf-8"?>
<Properties xmlns="http://schemas.openxmlformats.org/officeDocument/2006/extended-properties" xmlns:vt="http://schemas.openxmlformats.org/officeDocument/2006/docPropsVTypes">
  <Template/>
  <TotalTime>0</TotalTime>
  <Words>1231</Words>
  <Application>Microsoft Office PowerPoint</Application>
  <PresentationFormat>Diavoorstelling (4:3)</PresentationFormat>
  <Paragraphs>273</Paragraphs>
  <Slides>25</Slides>
  <Notes>2</Notes>
  <HiddenSlides>0</HiddenSlides>
  <MMClips>0</MMClips>
  <ScaleCrop>false</ScaleCrop>
  <HeadingPairs>
    <vt:vector size="4" baseType="variant">
      <vt:variant>
        <vt:lpstr>Thema</vt:lpstr>
      </vt:variant>
      <vt:variant>
        <vt:i4>1</vt:i4>
      </vt:variant>
      <vt:variant>
        <vt:lpstr>Diatitels</vt:lpstr>
      </vt:variant>
      <vt:variant>
        <vt:i4>25</vt:i4>
      </vt:variant>
    </vt:vector>
  </HeadingPairs>
  <TitlesOfParts>
    <vt:vector size="26" baseType="lpstr">
      <vt:lpstr>Default Design</vt:lpstr>
      <vt:lpstr>Introduction to EASA and expectations</vt:lpstr>
      <vt:lpstr>European Union and EFTA countries</vt:lpstr>
      <vt:lpstr>The institutions</vt:lpstr>
      <vt:lpstr>The EU aviation safety system</vt:lpstr>
      <vt:lpstr>The European Aviation Safety Agency - EASA </vt:lpstr>
      <vt:lpstr>About EASA</vt:lpstr>
      <vt:lpstr>Scope</vt:lpstr>
      <vt:lpstr>Regulatory Structure</vt:lpstr>
      <vt:lpstr>Current Regulations</vt:lpstr>
      <vt:lpstr>ATM/ANS rules (EASA) in force</vt:lpstr>
      <vt:lpstr>Organisational Chart</vt:lpstr>
      <vt:lpstr>EASA Certification Directorate</vt:lpstr>
      <vt:lpstr>The Certification process at EASA</vt:lpstr>
      <vt:lpstr>The Certification process at EASA</vt:lpstr>
      <vt:lpstr>The Certification process at EASA</vt:lpstr>
      <vt:lpstr>The Certification process at EASA</vt:lpstr>
      <vt:lpstr>Certification and oversight activities for systems in ATM/ANS</vt:lpstr>
      <vt:lpstr>Certification and oversight activities for systems in ATM/ANS</vt:lpstr>
      <vt:lpstr>Two different approaches today</vt:lpstr>
      <vt:lpstr>EASA in the User group 1 - ASCOS</vt:lpstr>
      <vt:lpstr>Expectations (1/3)</vt:lpstr>
      <vt:lpstr>Expectations (2/3)</vt:lpstr>
      <vt:lpstr>Expectations (3/3)</vt:lpstr>
      <vt:lpstr>Final Remarks</vt:lpstr>
      <vt:lpstr>Thank you for your attention</vt:lpstr>
    </vt:vector>
  </TitlesOfParts>
  <Company>EASA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coxjani</dc:creator>
  <cp:lastModifiedBy>Gebruiker</cp:lastModifiedBy>
  <cp:revision>430</cp:revision>
  <cp:lastPrinted>2012-10-29T09:08:50Z</cp:lastPrinted>
  <dcterms:created xsi:type="dcterms:W3CDTF">2010-09-14T11:53:54Z</dcterms:created>
  <dcterms:modified xsi:type="dcterms:W3CDTF">2012-10-30T20:29:19Z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0x0101009B8AE0DFFBB2104D97EB48C5BF0558E6</vt:lpwstr>
  </property>
</Properties>
</file>