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8" r:id="rId2"/>
    <p:sldId id="358" r:id="rId3"/>
    <p:sldId id="357" r:id="rId4"/>
    <p:sldId id="359" r:id="rId5"/>
    <p:sldId id="360" r:id="rId6"/>
    <p:sldId id="361" r:id="rId7"/>
    <p:sldId id="370" r:id="rId8"/>
    <p:sldId id="362" r:id="rId9"/>
    <p:sldId id="363" r:id="rId10"/>
    <p:sldId id="364" r:id="rId11"/>
    <p:sldId id="365" r:id="rId12"/>
    <p:sldId id="3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2" autoAdjust="0"/>
    <p:restoredTop sz="94660" autoAdjust="0"/>
  </p:normalViewPr>
  <p:slideViewPr>
    <p:cSldViewPr>
      <p:cViewPr varScale="1">
        <p:scale>
          <a:sx n="89" d="100"/>
          <a:sy n="89" d="100"/>
        </p:scale>
        <p:origin x="-9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7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8A5A-7F97-4F92-A80D-4EA3B1A87370}" type="datetimeFigureOut">
              <a:rPr lang="en-US" smtClean="0"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665BA-A90C-47E7-A13A-4B6F52885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01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8FF916-9816-4546-B3DC-C2FF1FE23142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7CE0A6-9DF2-48A2-8030-D9E98154AE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CE0A6-9DF2-48A2-8030-D9E98154AE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9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600E10-1158-4B55-8F35-BA131D1CDE55}" type="slidenum">
              <a:rPr lang="en-US" sz="1200" smtClean="0">
                <a:latin typeface="Times New Roman" pitchFamily="18" charset="0"/>
              </a:rPr>
              <a:pPr eaLnBrk="1" hangingPunct="1"/>
              <a:t>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F97C41-D91E-41FD-876D-4DD381BF0BF3}" type="slidenum">
              <a:rPr lang="en-US" sz="1200" smtClean="0">
                <a:latin typeface="Times New Roman" pitchFamily="18" charset="0"/>
              </a:rPr>
              <a:pPr eaLnBrk="1" hangingPunct="1"/>
              <a:t>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F97C41-D91E-41FD-876D-4DD381BF0BF3}" type="slidenum">
              <a:rPr lang="en-US" sz="1200" smtClean="0">
                <a:latin typeface="Times New Roman" pitchFamily="18" charset="0"/>
              </a:rPr>
              <a:pPr eaLnBrk="1" hangingPunct="1"/>
              <a:t>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C759DF-87AB-4112-BE6F-9C673D1D625D}" type="slidenum">
              <a:rPr lang="en-US" sz="1200" smtClean="0">
                <a:latin typeface="Times New Roman" pitchFamily="18" charset="0"/>
              </a:rPr>
              <a:pPr eaLnBrk="1" hangingPunct="1"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12C9A9-108B-4916-A13C-1AFB741DDB38}" type="slidenum">
              <a:rPr lang="en-US" sz="1200" smtClean="0">
                <a:latin typeface="Times New Roman" pitchFamily="18" charset="0"/>
              </a:rPr>
              <a:pPr eaLnBrk="1" hangingPunct="1"/>
              <a:t>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6E9EB3-7403-4D62-B947-FD7DA3D08A54}" type="slidenum">
              <a:rPr lang="en-US" sz="1200" smtClean="0">
                <a:latin typeface="Times New Roman" pitchFamily="18" charset="0"/>
              </a:rPr>
              <a:pPr eaLnBrk="1" hangingPunct="1"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Original requirements had an international</a:t>
            </a:r>
            <a:r>
              <a:rPr lang="en-US" baseline="0" dirty="0" smtClean="0"/>
              <a:t> component.  May be an opportunity to integrate </a:t>
            </a:r>
            <a:r>
              <a:rPr lang="en-US" baseline="0" smtClean="0"/>
              <a:t>under Phase 2.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4D2996-DE51-4984-890F-04108621D1F2}" type="slidenum">
              <a:rPr lang="en-US" sz="1200" smtClean="0">
                <a:latin typeface="Times New Roman" pitchFamily="18" charset="0"/>
              </a:rPr>
              <a:pPr eaLnBrk="1" hangingPunct="1"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4D2996-DE51-4984-890F-04108621D1F2}" type="slidenum">
              <a:rPr lang="en-US" sz="1200" smtClean="0">
                <a:latin typeface="Times New Roman" pitchFamily="18" charset="0"/>
              </a:rPr>
              <a:pPr eaLnBrk="1" hangingPunct="1"/>
              <a:t>12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01638" indent="-401638">
              <a:buFont typeface="Arial" pitchFamily="34" charset="0"/>
              <a:buChar char="•"/>
              <a:defRPr/>
            </a:lvl1pPr>
            <a:lvl2pPr marL="801688" indent="-457200">
              <a:spcBef>
                <a:spcPts val="600"/>
              </a:spcBef>
              <a:spcAft>
                <a:spcPts val="1200"/>
              </a:spcAft>
              <a:buClr>
                <a:srgbClr val="C0D597"/>
              </a:buClr>
              <a:buSzPct val="80000"/>
              <a:buFont typeface="Arial" pitchFamily="34" charset="0"/>
              <a:buChar char="•"/>
              <a:defRPr sz="2400"/>
            </a:lvl2pPr>
            <a:lvl3pPr marL="1143000" indent="-228600">
              <a:buFont typeface="Arial" pitchFamily="34" charset="0"/>
              <a:buChar char="•"/>
              <a:defRPr sz="2100"/>
            </a:lvl3pPr>
            <a:lvl4pPr marL="1600200" indent="-228600">
              <a:buFont typeface="Arial" pitchFamily="34" charset="0"/>
              <a:buChar char="•"/>
              <a:defRPr/>
            </a:lvl4pPr>
            <a:lvl5pPr marL="2057400" indent="-22860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38D2534-4F29-4D6A-99CA-34A9E7D541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ASCOS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30 October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11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FAA_NG_PPT_01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151092"/>
            <a:ext cx="9409113" cy="705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76400"/>
            <a:ext cx="7772400" cy="1362075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3561555" y="63171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8D2534-4F29-4D6A-99CA-34A9E7D541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1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401638" indent="-401638">
              <a:buFont typeface="Arial" pitchFamily="34" charset="0"/>
              <a:buChar char="•"/>
              <a:defRPr sz="2800"/>
            </a:lvl1pPr>
            <a:lvl2pPr marL="801688" indent="-457200">
              <a:buFont typeface="Arial" pitchFamily="34" charset="0"/>
              <a:buChar char="•"/>
              <a:defRPr sz="2400"/>
            </a:lvl2pPr>
            <a:lvl3pPr marL="1143000" indent="-228600">
              <a:buFont typeface="Arial" pitchFamily="34" charset="0"/>
              <a:buChar char="•"/>
              <a:defRPr sz="2000"/>
            </a:lvl3pPr>
            <a:lvl4pPr marL="1600200" indent="-228600">
              <a:buFont typeface="Arial" pitchFamily="34" charset="0"/>
              <a:buChar char="•"/>
              <a:defRPr sz="1800"/>
            </a:lvl4pPr>
            <a:lvl5pPr marL="2057400" indent="-228600"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401638" indent="-401638">
              <a:buFont typeface="Arial" pitchFamily="34" charset="0"/>
              <a:buChar char="•"/>
              <a:defRPr sz="2800"/>
            </a:lvl1pPr>
            <a:lvl2pPr marL="801688" indent="-457200">
              <a:buFont typeface="Arial" pitchFamily="34" charset="0"/>
              <a:buChar char="•"/>
              <a:defRPr sz="2400"/>
            </a:lvl2pPr>
            <a:lvl3pPr marL="1143000" indent="-228600">
              <a:buFont typeface="Arial" pitchFamily="34" charset="0"/>
              <a:buChar char="•"/>
              <a:defRPr sz="2000"/>
            </a:lvl3pPr>
            <a:lvl4pPr marL="1600200" indent="-228600">
              <a:buFont typeface="Arial" pitchFamily="34" charset="0"/>
              <a:buChar char="•"/>
              <a:defRPr sz="1800"/>
            </a:lvl4pPr>
            <a:lvl5pPr marL="2057400" indent="-228600">
              <a:buFont typeface="Arial" pitchFamily="34" charset="0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ASCOS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8D2534-4F29-4D6A-99CA-34A9E7D541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5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401638" indent="-401638">
              <a:buFont typeface="Arial" pitchFamily="34" charset="0"/>
              <a:buChar char="•"/>
              <a:defRPr sz="2400"/>
            </a:lvl1pPr>
            <a:lvl2pPr marL="801688" indent="-457200">
              <a:buFont typeface="Arial" pitchFamily="34" charset="0"/>
              <a:buChar char="•"/>
              <a:defRPr sz="2000"/>
            </a:lvl2pPr>
            <a:lvl3pPr marL="1143000" indent="-228600">
              <a:buFont typeface="Arial" pitchFamily="34" charset="0"/>
              <a:buChar char="•"/>
              <a:defRPr sz="1800"/>
            </a:lvl3pPr>
            <a:lvl4pPr marL="1600200" indent="-228600">
              <a:buFont typeface="Arial" pitchFamily="34" charset="0"/>
              <a:buChar char="•"/>
              <a:defRPr sz="1600"/>
            </a:lvl4pPr>
            <a:lvl5pPr marL="2057400" indent="-228600">
              <a:buFont typeface="Arial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401638" indent="-401638">
              <a:buFont typeface="Arial" pitchFamily="34" charset="0"/>
              <a:buChar char="•"/>
              <a:defRPr sz="2400"/>
            </a:lvl1pPr>
            <a:lvl2pPr marL="801688" indent="-457200">
              <a:buFont typeface="Arial" pitchFamily="34" charset="0"/>
              <a:buChar char="•"/>
              <a:defRPr sz="2000"/>
            </a:lvl2pPr>
            <a:lvl3pPr marL="1143000" indent="-228600">
              <a:buFont typeface="Arial" pitchFamily="34" charset="0"/>
              <a:buChar char="•"/>
              <a:defRPr sz="1800"/>
            </a:lvl3pPr>
            <a:lvl4pPr marL="1600200" indent="-228600">
              <a:buFont typeface="Arial" pitchFamily="34" charset="0"/>
              <a:buChar char="•"/>
              <a:defRPr sz="1600"/>
            </a:lvl4pPr>
            <a:lvl5pPr marL="2057400" indent="-228600">
              <a:buFont typeface="Arial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4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7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7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73063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8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21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ASCOS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638D2534-4F29-4D6A-99CA-34A9E7D541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0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00206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01638" indent="-401638" algn="l" defTabSz="914400" rtl="0" eaLnBrk="1" latinLnBrk="0" hangingPunct="1">
        <a:spcBef>
          <a:spcPts val="600"/>
        </a:spcBef>
        <a:spcAft>
          <a:spcPts val="0"/>
        </a:spcAft>
        <a:buClr>
          <a:srgbClr val="9BBB59"/>
        </a:buClr>
        <a:buSzPct val="90000"/>
        <a:buFont typeface="Wingdings" pitchFamily="2" charset="2"/>
        <a:buChar char=""/>
        <a:defRPr sz="2800" b="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801688" indent="-457200" algn="l" defTabSz="914400" rtl="0" eaLnBrk="1" latinLnBrk="0" hangingPunct="1">
        <a:spcBef>
          <a:spcPts val="600"/>
        </a:spcBef>
        <a:spcAft>
          <a:spcPts val="1200"/>
        </a:spcAft>
        <a:buClr>
          <a:srgbClr val="C0D597"/>
        </a:buClr>
        <a:buSzPct val="85000"/>
        <a:buFont typeface="Webdings" pitchFamily="18" charset="2"/>
        <a:buChar char=""/>
        <a:defRPr sz="24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idx="4294967295"/>
          </p:nvPr>
        </p:nvSpPr>
        <p:spPr>
          <a:xfrm>
            <a:off x="685800" y="1371601"/>
            <a:ext cx="77724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</a:rPr>
              <a:t>ASCOS and the </a:t>
            </a:r>
            <a:r>
              <a:rPr lang="en-US" sz="4000" dirty="0" smtClean="0">
                <a:solidFill>
                  <a:srgbClr val="002060"/>
                </a:solidFill>
              </a:rPr>
              <a:t>FAA</a:t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> </a:t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sz="3100" i="1" dirty="0">
                <a:solidFill>
                  <a:srgbClr val="0070C0"/>
                </a:solidFill>
              </a:rPr>
              <a:t>Aviation Safety and Certification of  New Operations and Systems</a:t>
            </a:r>
            <a:br>
              <a:rPr lang="en-US" sz="3100" i="1" dirty="0">
                <a:solidFill>
                  <a:srgbClr val="0070C0"/>
                </a:solidFill>
              </a:rPr>
            </a:br>
            <a:r>
              <a:rPr lang="en-US" sz="3100" i="1" dirty="0">
                <a:solidFill>
                  <a:srgbClr val="0070C0"/>
                </a:solidFill>
              </a:rPr>
              <a:t>(ASCOS)</a:t>
            </a: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4419600"/>
            <a:ext cx="426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Presented to:  </a:t>
            </a:r>
            <a:r>
              <a:rPr lang="en-US" dirty="0">
                <a:solidFill>
                  <a:srgbClr val="0070C0"/>
                </a:solidFill>
              </a:rPr>
              <a:t>ASCOS Research Team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Presented by: </a:t>
            </a:r>
            <a:r>
              <a:rPr lang="en-US" dirty="0" smtClean="0">
                <a:solidFill>
                  <a:srgbClr val="0070C0"/>
                </a:solidFill>
              </a:rPr>
              <a:t>Tom </a:t>
            </a:r>
            <a:r>
              <a:rPr lang="en-US" dirty="0" err="1">
                <a:solidFill>
                  <a:srgbClr val="0070C0"/>
                </a:solidFill>
              </a:rPr>
              <a:t>Tessitore</a:t>
            </a:r>
            <a:r>
              <a:rPr lang="en-US" dirty="0">
                <a:solidFill>
                  <a:srgbClr val="0070C0"/>
                </a:solidFill>
              </a:rPr>
              <a:t>, ANG-E272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2060"/>
                </a:solidFill>
              </a:rPr>
              <a:t>Date: </a:t>
            </a:r>
            <a:r>
              <a:rPr lang="en-US" dirty="0" smtClean="0">
                <a:solidFill>
                  <a:srgbClr val="0070C0"/>
                </a:solidFill>
              </a:rPr>
              <a:t>30 October 2012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smtClean="0"/>
              <a:t>Aviation Safety Knowledge Management Environment (ASKME</a:t>
            </a:r>
            <a:r>
              <a:rPr lang="en-US" sz="3600" smtClean="0"/>
              <a:t>) Cont.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20788"/>
            <a:ext cx="8648700" cy="439102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1400" dirty="0">
              <a:solidFill>
                <a:srgbClr val="FFCC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Phase 2 </a:t>
            </a:r>
            <a:r>
              <a:rPr lang="en-US" sz="1800" dirty="0" smtClean="0">
                <a:solidFill>
                  <a:srgbClr val="002060"/>
                </a:solidFill>
              </a:rPr>
              <a:t>(FY13-FY17) Application </a:t>
            </a:r>
            <a:r>
              <a:rPr lang="en-US" sz="1800" dirty="0">
                <a:solidFill>
                  <a:srgbClr val="002060"/>
                </a:solidFill>
              </a:rPr>
              <a:t>Deliverables Include: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Electronic File Service (EFS) – Production Support and Maintenance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Work Tracking Software – Budget Management (WTS-</a:t>
            </a:r>
            <a:r>
              <a:rPr lang="en-US" sz="1800" dirty="0" err="1">
                <a:solidFill>
                  <a:srgbClr val="002060"/>
                </a:solidFill>
              </a:rPr>
              <a:t>BMgmt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Engineering Design Approval (EDA) Development and Deploy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DTE-DDS Technical Evaluations-ACAIS Development and Deploy 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Airworthiness Directives Development (ADD)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Airworthiness Certifications (4 related applications) :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Standard Airworthiness Certifications (</a:t>
            </a:r>
            <a:r>
              <a:rPr lang="en-US" sz="1800" dirty="0" err="1">
                <a:solidFill>
                  <a:srgbClr val="002060"/>
                </a:solidFill>
              </a:rPr>
              <a:t>StdAC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Special Airworthiness Certifications (</a:t>
            </a:r>
            <a:r>
              <a:rPr lang="en-US" sz="1800" dirty="0" err="1">
                <a:solidFill>
                  <a:srgbClr val="002060"/>
                </a:solidFill>
              </a:rPr>
              <a:t>SpclAC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Special Flight Authorizations (SFA)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Certification of Imported/Exported Products (CI/EP)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Compliance and Enforcement Actions (CEA)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1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smtClean="0"/>
              <a:t>FAA and Industry Guide to Product Certification (CPI -Guide)</a:t>
            </a:r>
            <a:endParaRPr lang="en-US" sz="360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131888"/>
            <a:ext cx="8839200" cy="4430712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endParaRPr lang="en-US" sz="1800" dirty="0" smtClean="0">
              <a:solidFill>
                <a:srgbClr val="FFC00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Collaborative Certification Process Improvement (CPI) Initiative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Delivered in 2004 but relevant as a potential output for ASCOS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Focuses on unique nature of FAA certification process 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Guide to help applicants through certification process more efficiently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Does not change the FAA certification process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Builds trust, teamwork, transparency within the process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Includes Plan Templates, Checklists etc.</a:t>
            </a:r>
          </a:p>
          <a:p>
            <a:pPr>
              <a:defRPr/>
            </a:pPr>
            <a:r>
              <a:rPr lang="en-US" sz="2400" dirty="0" smtClean="0">
                <a:solidFill>
                  <a:srgbClr val="FFC000"/>
                </a:solidFill>
              </a:rPr>
              <a:t>…  </a:t>
            </a:r>
            <a:r>
              <a:rPr lang="en-US" sz="1600" dirty="0" smtClean="0"/>
              <a:t>http://www.faa.gov/aircraft/air_cert/design_approvals/media/CPI_guide_II.pdf</a:t>
            </a:r>
          </a:p>
          <a:p>
            <a:pPr marL="0" indent="0">
              <a:buFontTx/>
              <a:buNone/>
              <a:defRPr/>
            </a:pPr>
            <a:endParaRPr lang="en-US" sz="1800" dirty="0" smtClean="0">
              <a:solidFill>
                <a:srgbClr val="FFC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9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 smtClean="0"/>
              <a:t>Questions?</a:t>
            </a:r>
            <a:endParaRPr lang="en-US" sz="3600" dirty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131888"/>
            <a:ext cx="8839200" cy="443071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endParaRPr lang="en-US" sz="1800" dirty="0" smtClean="0">
              <a:solidFill>
                <a:srgbClr val="FFC000"/>
              </a:solidFill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solidFill>
                <a:srgbClr val="FFC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Agenda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22388"/>
            <a:ext cx="86487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FAA Support of ASCOS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ASCOS Related FAA Activities (General)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Sample  ASCOS Related FAA Activities (Specific)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Questions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73063"/>
            <a:ext cx="8472488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/>
              <a:t>FAA Support of ASCOS</a:t>
            </a:r>
          </a:p>
        </p:txBody>
      </p:sp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630238" y="1806575"/>
            <a:ext cx="7764462" cy="3281363"/>
          </a:xfrm>
          <a:prstGeom prst="rect">
            <a:avLst/>
          </a:prstGeom>
          <a:noFill/>
          <a:ln w="2540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800" i="1" dirty="0">
                <a:solidFill>
                  <a:srgbClr val="002060"/>
                </a:solidFill>
              </a:rPr>
              <a:t>“Support the internationalization of proactive, risk-based safety certification of new systems, processes and procedures by:</a:t>
            </a:r>
          </a:p>
          <a:p>
            <a:pPr marL="514350" indent="-514350" algn="ctr">
              <a:spcBef>
                <a:spcPct val="20000"/>
              </a:spcBef>
              <a:buFontTx/>
              <a:buAutoNum type="arabicParenR"/>
              <a:defRPr/>
            </a:pPr>
            <a:r>
              <a:rPr lang="en-US" sz="2800" i="1" dirty="0">
                <a:solidFill>
                  <a:srgbClr val="002060"/>
                </a:solidFill>
              </a:rPr>
              <a:t>Providing FAA input to ASCOS research efforts and </a:t>
            </a:r>
          </a:p>
          <a:p>
            <a:pPr marL="514350" indent="-514350" algn="ctr">
              <a:spcBef>
                <a:spcPct val="20000"/>
              </a:spcBef>
              <a:buFontTx/>
              <a:buAutoNum type="arabicParenR"/>
              <a:defRPr/>
            </a:pPr>
            <a:r>
              <a:rPr lang="en-US" sz="2800" i="1" dirty="0">
                <a:solidFill>
                  <a:srgbClr val="002060"/>
                </a:solidFill>
              </a:rPr>
              <a:t>Integrating ASCOS outcomes into FAA research and certification initiatives”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4300" y="220663"/>
            <a:ext cx="6388100" cy="609600"/>
          </a:xfrm>
        </p:spPr>
        <p:txBody>
          <a:bodyPr/>
          <a:lstStyle/>
          <a:p>
            <a:pPr eaLnBrk="1" hangingPunct="1"/>
            <a:r>
              <a:rPr lang="en-US" sz="2400" smtClean="0"/>
              <a:t>ASCOS Related FAA Activities (General)</a:t>
            </a:r>
          </a:p>
        </p:txBody>
      </p:sp>
      <p:pic>
        <p:nvPicPr>
          <p:cNvPr id="1433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723900"/>
            <a:ext cx="7494588" cy="51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60363"/>
            <a:ext cx="8135937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Sample ASCOS Related Activities 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500188"/>
            <a:ext cx="86487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Planning (i.e. AVS </a:t>
            </a:r>
            <a:r>
              <a:rPr lang="en-US" sz="3600" dirty="0" err="1" smtClean="0">
                <a:solidFill>
                  <a:srgbClr val="002060"/>
                </a:solidFill>
              </a:rPr>
              <a:t>Workplan</a:t>
            </a:r>
            <a:r>
              <a:rPr lang="en-US" sz="3600" dirty="0" err="1">
                <a:solidFill>
                  <a:srgbClr val="002060"/>
                </a:solidFill>
              </a:rPr>
              <a:t>s</a:t>
            </a:r>
            <a:r>
              <a:rPr lang="en-US" sz="3600" dirty="0" smtClean="0">
                <a:solidFill>
                  <a:srgbClr val="00206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6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Information Technology (i.e. ASKME)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6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Guidance (FAA and Industry Guide to Product Certification - CPI Guide)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6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FAA AVS </a:t>
            </a:r>
            <a:r>
              <a:rPr lang="en-US" sz="3600" dirty="0" err="1" smtClean="0"/>
              <a:t>Workplans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(FAA AVS </a:t>
            </a:r>
            <a:r>
              <a:rPr lang="en-US" sz="3600" dirty="0" err="1" smtClean="0"/>
              <a:t>Workplan</a:t>
            </a:r>
            <a:r>
              <a:rPr lang="en-US" sz="3600" dirty="0" smtClean="0"/>
              <a:t> for </a:t>
            </a:r>
            <a:r>
              <a:rPr lang="en-US" sz="3600" dirty="0" err="1" smtClean="0"/>
              <a:t>NextGen</a:t>
            </a:r>
            <a:r>
              <a:rPr lang="en-US" sz="3600" dirty="0" smtClean="0"/>
              <a:t> 2012)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84288"/>
            <a:ext cx="86487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>
                <a:solidFill>
                  <a:srgbClr val="002060"/>
                </a:solidFill>
              </a:rPr>
              <a:t>FAA Lead for SMS (Policy, Assurance, Risk Management, </a:t>
            </a:r>
            <a:r>
              <a:rPr lang="en-US" sz="3200" dirty="0" smtClean="0">
                <a:solidFill>
                  <a:srgbClr val="002060"/>
                </a:solidFill>
              </a:rPr>
              <a:t>Culture, Info </a:t>
            </a:r>
            <a:r>
              <a:rPr lang="en-US" sz="3200" dirty="0">
                <a:solidFill>
                  <a:srgbClr val="002060"/>
                </a:solidFill>
              </a:rPr>
              <a:t>sharing</a:t>
            </a:r>
            <a:r>
              <a:rPr lang="en-US" sz="3200" dirty="0" smtClean="0">
                <a:solidFill>
                  <a:srgbClr val="002060"/>
                </a:solidFill>
              </a:rPr>
              <a:t>, and  Modeling)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Issued FAA Order 8110.112 and AC 20-166 (Use of Issue papers)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Prioritization of AIR certification activities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002060"/>
                </a:solidFill>
              </a:rPr>
              <a:t>AVS </a:t>
            </a:r>
            <a:r>
              <a:rPr lang="en-US" sz="3200" dirty="0" err="1" smtClean="0">
                <a:solidFill>
                  <a:srgbClr val="002060"/>
                </a:solidFill>
              </a:rPr>
              <a:t>NextGen</a:t>
            </a:r>
            <a:r>
              <a:rPr lang="en-US" sz="3200" dirty="0" smtClean="0">
                <a:solidFill>
                  <a:srgbClr val="002060"/>
                </a:solidFill>
              </a:rPr>
              <a:t> Workgroups and cross functional teams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FFCC00"/>
                </a:solidFill>
              </a:rPr>
              <a:t>…</a:t>
            </a:r>
            <a:r>
              <a:rPr lang="en-US" sz="1800" dirty="0" smtClean="0"/>
              <a:t>http</a:t>
            </a:r>
            <a:r>
              <a:rPr lang="en-US" sz="1800" dirty="0"/>
              <a:t>://www.faa.gov/nextgen/media/avs_nextgen_workplan_2012.pdf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FAA AVS </a:t>
            </a:r>
            <a:r>
              <a:rPr lang="en-US" sz="3600" dirty="0" err="1" smtClean="0"/>
              <a:t>Workplans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600" dirty="0" smtClean="0"/>
              <a:t>Process Improvements &amp; ARC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84288"/>
            <a:ext cx="8648700" cy="43910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Several on-going certification process improvements and early stages of several implementation plans</a:t>
            </a: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FAA reauthorization Section 312 and certification Aviation Rulemaking Committee (ARC) Recommendations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Measure Effectiveness &amp; Benefits of Process Improvement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Enhanced Use of Delegation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Roadmap and Vision for Certification Reforms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14 CFR Part 21 Updated for Systems Approach to Safety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Culture &amp; Change Management via SMS</a:t>
            </a:r>
          </a:p>
          <a:p>
            <a:pPr lvl="1"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Reform other AIR services to Support Certification</a:t>
            </a:r>
            <a:endParaRPr lang="en-US" sz="32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tabLst>
                <a:tab pos="7780338" algn="l"/>
              </a:tabLst>
              <a:defRPr/>
            </a:pPr>
            <a:r>
              <a:rPr lang="en-US" sz="3200" dirty="0" smtClean="0">
                <a:solidFill>
                  <a:srgbClr val="FFCC00"/>
                </a:solidFill>
              </a:rPr>
              <a:t>…</a:t>
            </a:r>
            <a:r>
              <a:rPr lang="en-US" sz="1800" dirty="0"/>
              <a:t>http://www.faa.gov/regulations_policies/rulemaking/committees/documents/media/ACPRR.ARC.RR.May.22.2012.pdf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smtClean="0"/>
              <a:t>Aviation Safety Knowledge Management Environment (ASKME</a:t>
            </a:r>
            <a:r>
              <a:rPr lang="en-US" sz="3600" smtClean="0"/>
              <a:t>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347788"/>
            <a:ext cx="8839200" cy="44307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ASKME </a:t>
            </a:r>
            <a:r>
              <a:rPr lang="en-US" sz="2400" dirty="0">
                <a:solidFill>
                  <a:srgbClr val="002060"/>
                </a:solidFill>
              </a:rPr>
              <a:t>is a suite of information </a:t>
            </a:r>
            <a:r>
              <a:rPr lang="en-US" sz="2400" dirty="0" smtClean="0">
                <a:solidFill>
                  <a:srgbClr val="002060"/>
                </a:solidFill>
              </a:rPr>
              <a:t>technology </a:t>
            </a:r>
            <a:r>
              <a:rPr lang="en-US" sz="2400" dirty="0">
                <a:solidFill>
                  <a:srgbClr val="002060"/>
                </a:solidFill>
              </a:rPr>
              <a:t>tools designed to support and enable the FAA Aircraft Certification Service </a:t>
            </a:r>
            <a:r>
              <a:rPr lang="en-US" sz="2400" dirty="0" smtClean="0">
                <a:solidFill>
                  <a:srgbClr val="002060"/>
                </a:solidFill>
              </a:rPr>
              <a:t>(AIR) to </a:t>
            </a:r>
            <a:r>
              <a:rPr lang="en-US" sz="2400" dirty="0">
                <a:solidFill>
                  <a:srgbClr val="002060"/>
                </a:solidFill>
              </a:rPr>
              <a:t>more efficiently certify new aircraft and modifications to existing aircraft.  The program was established to provide a comprehensive automation environment for critical safety business processes for the </a:t>
            </a:r>
            <a:r>
              <a:rPr lang="en-US" sz="2400" dirty="0" smtClean="0">
                <a:solidFill>
                  <a:srgbClr val="002060"/>
                </a:solidFill>
              </a:rPr>
              <a:t>FAA Office </a:t>
            </a:r>
            <a:r>
              <a:rPr lang="en-US" sz="2400" dirty="0">
                <a:solidFill>
                  <a:srgbClr val="002060"/>
                </a:solidFill>
              </a:rPr>
              <a:t>of Aviation Safety </a:t>
            </a:r>
            <a:r>
              <a:rPr lang="en-US" sz="2400" dirty="0" smtClean="0">
                <a:solidFill>
                  <a:srgbClr val="002060"/>
                </a:solidFill>
              </a:rPr>
              <a:t>through </a:t>
            </a:r>
            <a:r>
              <a:rPr lang="en-US" sz="2400" dirty="0">
                <a:solidFill>
                  <a:srgbClr val="002060"/>
                </a:solidFill>
              </a:rPr>
              <a:t>deployment of 18 integrated business solutions (18 projects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24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smtClean="0"/>
              <a:t>Aviation Safety Knowledge Management Environment (ASKME</a:t>
            </a:r>
            <a:r>
              <a:rPr lang="en-US" sz="3600" smtClean="0"/>
              <a:t>) Cont.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20788"/>
            <a:ext cx="8648700" cy="439102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1400" dirty="0">
              <a:solidFill>
                <a:srgbClr val="FFCC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Phase 1 </a:t>
            </a:r>
            <a:r>
              <a:rPr lang="en-US" sz="1800" dirty="0" smtClean="0">
                <a:solidFill>
                  <a:srgbClr val="002060"/>
                </a:solidFill>
              </a:rPr>
              <a:t>(FY08-FY12) Application </a:t>
            </a:r>
            <a:r>
              <a:rPr lang="en-US" sz="1800" dirty="0">
                <a:solidFill>
                  <a:srgbClr val="002060"/>
                </a:solidFill>
              </a:rPr>
              <a:t>Deliverables Include: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Electronic File Service (EFS)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Work Tracking Software – Risk Based Resource Targeting (WTS-RBRT)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Monitor Safety Related Data  (3 related applications)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Monitor Safety Analyze Data  (MSRD-MSAD)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Oversee System Performance – Internal (MSRD-</a:t>
            </a:r>
            <a:r>
              <a:rPr lang="en-US" sz="1800" dirty="0" err="1">
                <a:solidFill>
                  <a:srgbClr val="002060"/>
                </a:solidFill>
              </a:rPr>
              <a:t>OSPi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Oversee System Performance – External (MSRD-</a:t>
            </a:r>
            <a:r>
              <a:rPr lang="en-US" sz="1800" dirty="0" err="1">
                <a:solidFill>
                  <a:srgbClr val="002060"/>
                </a:solidFill>
              </a:rPr>
              <a:t>OSPe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Designee Supervision / Past Performance (DS/PP)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Assimilate Lessons Learned (ALL)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Work Tracking Software – Work Activity Tracking (WTS-WAT)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Engineering Design Approval (EDA) Begin Design Phase</a:t>
            </a:r>
          </a:p>
          <a:p>
            <a:pPr>
              <a:defRPr/>
            </a:pPr>
            <a:r>
              <a:rPr lang="en-US" sz="1800" dirty="0">
                <a:solidFill>
                  <a:srgbClr val="002060"/>
                </a:solidFill>
              </a:rPr>
              <a:t>DTE-DDS Technical Evaluations- Aircraft Certification Audit Info System (ACAIS) Begin Design Phase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 smtClean="0">
              <a:solidFill>
                <a:srgbClr val="FFCC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7780338" algn="l"/>
              </a:tabLst>
              <a:defRPr/>
            </a:pPr>
            <a:endParaRPr lang="en-US" sz="3200" dirty="0">
              <a:solidFill>
                <a:srgbClr val="FFCC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 October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ASCOS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D2534-4F29-4D6A-99CA-34A9E7D541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0F4BB13C-7ECB-4F87-9B4E-99943EEA15FD}"/>
</file>

<file path=customXml/itemProps2.xml><?xml version="1.0" encoding="utf-8"?>
<ds:datastoreItem xmlns:ds="http://schemas.openxmlformats.org/officeDocument/2006/customXml" ds:itemID="{1D5A3894-3563-46A8-990C-617E0ECE3063}"/>
</file>

<file path=customXml/itemProps3.xml><?xml version="1.0" encoding="utf-8"?>
<ds:datastoreItem xmlns:ds="http://schemas.openxmlformats.org/officeDocument/2006/customXml" ds:itemID="{F538A4A6-5EDA-4795-8875-01BD448B24AF}"/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698</Words>
  <Application>Microsoft Office PowerPoint</Application>
  <PresentationFormat>On-screen Show (4:3)</PresentationFormat>
  <Paragraphs>149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ASCOS and the FAA   Aviation Safety and Certification of  New Operations and Systems (ASCOS)   </vt:lpstr>
      <vt:lpstr>Agenda</vt:lpstr>
      <vt:lpstr>FAA Support of ASCOS</vt:lpstr>
      <vt:lpstr>ASCOS Related FAA Activities (General)</vt:lpstr>
      <vt:lpstr>Sample ASCOS Related Activities  </vt:lpstr>
      <vt:lpstr>FAA AVS Workplans  (FAA AVS Workplan for NextGen 2012) </vt:lpstr>
      <vt:lpstr>FAA AVS Workplans  (Process Improvements &amp; ARC)</vt:lpstr>
      <vt:lpstr>Aviation Safety Knowledge Management Environment (ASKME)</vt:lpstr>
      <vt:lpstr>Aviation Safety Knowledge Management Environment (ASKME) Cont.</vt:lpstr>
      <vt:lpstr>Aviation Safety Knowledge Management Environment (ASKME) Cont.</vt:lpstr>
      <vt:lpstr>FAA and Industry Guide to Product Certification (CPI -Guide)</vt:lpstr>
      <vt:lpstr>Questions?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Tom.Tessitore@faa.gov</dc:creator>
  <cp:lastModifiedBy>Tom Tessitore</cp:lastModifiedBy>
  <cp:revision>131</cp:revision>
  <cp:lastPrinted>2012-10-24T16:02:05Z</cp:lastPrinted>
  <dcterms:created xsi:type="dcterms:W3CDTF">2012-10-15T20:06:37Z</dcterms:created>
  <dcterms:modified xsi:type="dcterms:W3CDTF">2012-10-24T19:11:18Z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