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56" r:id="rId5"/>
    <p:sldId id="260" r:id="rId6"/>
    <p:sldId id="264" r:id="rId7"/>
    <p:sldId id="261" r:id="rId8"/>
    <p:sldId id="263" r:id="rId9"/>
    <p:sldId id="262" r:id="rId10"/>
    <p:sldId id="273" r:id="rId11"/>
    <p:sldId id="266" r:id="rId12"/>
    <p:sldId id="274" r:id="rId13"/>
    <p:sldId id="275" r:id="rId14"/>
    <p:sldId id="276" r:id="rId15"/>
    <p:sldId id="277" r:id="rId16"/>
    <p:sldId id="278" r:id="rId17"/>
    <p:sldId id="272" r:id="rId18"/>
    <p:sldId id="258" r:id="rId19"/>
  </p:sldIdLst>
  <p:sldSz cx="9144000" cy="6858000" type="screen4x3"/>
  <p:notesSz cx="6794500" cy="100076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59" autoAdjust="0"/>
    <p:restoredTop sz="86323" autoAdjust="0"/>
  </p:normalViewPr>
  <p:slideViewPr>
    <p:cSldViewPr snapToGrid="0">
      <p:cViewPr>
        <p:scale>
          <a:sx n="76" d="100"/>
          <a:sy n="76" d="100"/>
        </p:scale>
        <p:origin x="-2784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7C6AA3D-98AE-4567-B5BD-559504E7B2C0}" type="datetimeFigureOut">
              <a:rPr lang="en-GB"/>
              <a:pPr>
                <a:defRPr/>
              </a:pPr>
              <a:t>26/10/2012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50888"/>
            <a:ext cx="5003800" cy="3752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2975"/>
            <a:ext cx="5435600" cy="4503738"/>
          </a:xfrm>
          <a:prstGeom prst="rect">
            <a:avLst/>
          </a:prstGeom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595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50595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134A1BA-8C33-4888-B8C1-9ED6592AEE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625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20938"/>
            <a:ext cx="9144000" cy="1281112"/>
          </a:xfrm>
          <a:prstGeom prst="rect">
            <a:avLst/>
          </a:prstGeom>
          <a:solidFill>
            <a:schemeClr val="accent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31913" y="1560513"/>
            <a:ext cx="3095625" cy="114776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 useBgFill="1">
        <p:nvSpPr>
          <p:cNvPr id="6" name="Rounded Rectangle 5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643313"/>
            <a:ext cx="5932488" cy="244475"/>
          </a:xfrm>
          <a:prstGeom prst="rect">
            <a:avLst/>
          </a:prstGeom>
          <a:solidFill>
            <a:schemeClr val="accent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5932488" y="3643313"/>
            <a:ext cx="3211512" cy="244475"/>
          </a:xfrm>
          <a:prstGeom prst="rect">
            <a:avLst/>
          </a:prstGeom>
          <a:solidFill>
            <a:schemeClr val="tx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2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823913"/>
            <a:ext cx="73025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42088"/>
            <a:ext cx="8458200" cy="1280812"/>
          </a:xfrm>
        </p:spPr>
        <p:txBody>
          <a:bodyPr bIns="0">
            <a:normAutofit/>
          </a:bodyPr>
          <a:lstStyle>
            <a:lvl1pPr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Date Placeholder 27"/>
          <p:cNvSpPr>
            <a:spLocks noGrp="1"/>
          </p:cNvSpPr>
          <p:nvPr>
            <p:ph type="dt" sz="half" idx="10"/>
          </p:nvPr>
        </p:nvSpPr>
        <p:spPr>
          <a:xfrm>
            <a:off x="7440613" y="3414713"/>
            <a:ext cx="1471612" cy="4572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C11D056-E622-4E0D-8DEB-F5659A231EF0}" type="datetime3">
              <a:rPr lang="en-GB"/>
              <a:pPr>
                <a:defRPr/>
              </a:pPr>
              <a:t>26 October,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621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668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80AE9-6677-4808-B7F1-637007D66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3242DE27-76C5-44DA-B15F-BB8717722EA9}" type="datetime3">
              <a:rPr lang="en-GB"/>
              <a:pPr>
                <a:defRPr/>
              </a:pPr>
              <a:t>26 October, 2012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396644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E8D39-EEAB-4546-A5D5-C3E925FE9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A09CADA5-38C3-4197-B274-1CB1D5BDC5B3}" type="datetime3">
              <a:rPr lang="en-GB"/>
              <a:pPr>
                <a:defRPr/>
              </a:pPr>
              <a:t>26 October, 2012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700551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970"/>
            <a:ext cx="4041648" cy="457200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2000" b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244970"/>
            <a:ext cx="4041775" cy="457200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2000" b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0DB25D-82ED-40D7-9C80-087271153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E030739E-7F69-44B9-9B22-FF4C563A50DC}" type="datetime3">
              <a:rPr lang="en-GB"/>
              <a:pPr>
                <a:defRPr/>
              </a:pPr>
              <a:t>26 October, 2012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11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4F6A8-B8FC-4D38-90BF-232A797B78C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Date Placeholder 13"/>
          <p:cNvSpPr>
            <a:spLocks noGrp="1"/>
          </p:cNvSpPr>
          <p:nvPr userDrawn="1"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683C1-5AFF-43A1-836C-79391188BA10}" type="datetime3">
              <a:rPr lang="en-GB"/>
              <a:pPr>
                <a:defRPr/>
              </a:pPr>
              <a:t>26 October, 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133638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D8CE-EBE4-447B-81B4-1CFA202AB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6F2A8669-AAAB-468E-B848-8ECC32EDB6F0}" type="datetime3">
              <a:rPr lang="en-GB"/>
              <a:pPr>
                <a:defRPr/>
              </a:pPr>
              <a:t>26 October, 2012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3856366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0525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05038"/>
            <a:ext cx="8229600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490538"/>
            <a:ext cx="762000" cy="366712"/>
          </a:xfrm>
          <a:prstGeom prst="rect">
            <a:avLst/>
          </a:prstGeom>
        </p:spPr>
        <p:txBody>
          <a:bodyPr vert="horz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3EEBC72-4AB9-48CC-8B51-16F47570225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488950"/>
            <a:ext cx="9144000" cy="309563"/>
          </a:xfrm>
          <a:prstGeom prst="rect">
            <a:avLst/>
          </a:prstGeom>
          <a:solidFill>
            <a:schemeClr val="accent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932488" y="796925"/>
            <a:ext cx="3211512" cy="142875"/>
          </a:xfrm>
          <a:prstGeom prst="rect">
            <a:avLst/>
          </a:prstGeom>
          <a:solidFill>
            <a:schemeClr val="tx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796925"/>
            <a:ext cx="5932488" cy="142875"/>
          </a:xfrm>
          <a:prstGeom prst="rect">
            <a:avLst/>
          </a:prstGeom>
          <a:solidFill>
            <a:schemeClr val="accent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32" name="Group 5"/>
          <p:cNvGrpSpPr>
            <a:grpSpLocks/>
          </p:cNvGrpSpPr>
          <p:nvPr/>
        </p:nvGrpSpPr>
        <p:grpSpPr bwMode="auto">
          <a:xfrm>
            <a:off x="469900" y="77788"/>
            <a:ext cx="2157413" cy="566737"/>
            <a:chOff x="469284" y="77078"/>
            <a:chExt cx="2158500" cy="566832"/>
          </a:xfrm>
        </p:grpSpPr>
        <p:sp>
          <p:nvSpPr>
            <p:cNvPr id="2" name="Oval 1"/>
            <p:cNvSpPr/>
            <p:nvPr/>
          </p:nvSpPr>
          <p:spPr>
            <a:xfrm>
              <a:off x="540758" y="243793"/>
              <a:ext cx="1008570" cy="40011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1036" name="Picture 1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284" y="77078"/>
              <a:ext cx="2158500" cy="513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Date Placeholder 13"/>
          <p:cNvSpPr>
            <a:spLocks noGrp="1"/>
          </p:cNvSpPr>
          <p:nvPr>
            <p:ph type="dt" sz="half" idx="2"/>
          </p:nvPr>
        </p:nvSpPr>
        <p:spPr>
          <a:xfrm>
            <a:off x="7596188" y="44450"/>
            <a:ext cx="1090612" cy="457200"/>
          </a:xfrm>
          <a:prstGeom prst="rect">
            <a:avLst/>
          </a:prstGeom>
        </p:spPr>
        <p:txBody>
          <a:bodyPr vert="horz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900" b="1" cap="all" baseline="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297D24DA-6683-4811-959A-FEBD7C00B158}" type="datetime3">
              <a:rPr lang="en-GB"/>
              <a:pPr>
                <a:defRPr/>
              </a:pPr>
              <a:t>26 October, 2012</a:t>
            </a:fld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00338" y="44450"/>
            <a:ext cx="4824412" cy="457200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accent2"/>
                </a:solidFill>
              </a:defRPr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3" r:id="rId5"/>
    <p:sldLayoutId id="2147483678" r:id="rId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9pPr>
    </p:titleStyle>
    <p:bodyStyle>
      <a:lvl1pPr marL="358775" indent="-3587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57225" indent="-392113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22338" indent="-3841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179513" indent="-376238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063" indent="-312738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jpg"/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12" Type="http://schemas.openxmlformats.org/officeDocument/2006/relationships/image" Target="../media/image18.jpeg"/><Relationship Id="rId17" Type="http://schemas.openxmlformats.org/officeDocument/2006/relationships/image" Target="../media/image20.jp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gif"/><Relationship Id="rId15" Type="http://schemas.openxmlformats.org/officeDocument/2006/relationships/oleObject" Target="../embeddings/oleObject1.bin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png"/><Relationship Id="rId1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41575"/>
            <a:ext cx="8458200" cy="12811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Aviation safety &amp; certification </a:t>
            </a:r>
            <a:br>
              <a:rPr lang="en-GB" dirty="0" smtClean="0"/>
            </a:br>
            <a:r>
              <a:rPr lang="en-GB" dirty="0" smtClean="0"/>
              <a:t>of new operations and systems</a:t>
            </a:r>
            <a:endParaRPr lang="en-GB"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8473858" cy="1752600"/>
          </a:xfrm>
        </p:spPr>
        <p:txBody>
          <a:bodyPr/>
          <a:lstStyle/>
          <a:p>
            <a:pPr marL="63500"/>
            <a:endParaRPr lang="en-GB" dirty="0" smtClean="0"/>
          </a:p>
          <a:p>
            <a:pPr marL="63500"/>
            <a:r>
              <a:rPr lang="en-GB" dirty="0" smtClean="0"/>
              <a:t>Dr.ir. L.J.P. (</a:t>
            </a:r>
            <a:r>
              <a:rPr lang="en-GB" dirty="0" err="1" smtClean="0"/>
              <a:t>Lennaert</a:t>
            </a:r>
            <a:r>
              <a:rPr lang="en-GB" dirty="0" smtClean="0"/>
              <a:t>) </a:t>
            </a:r>
            <a:r>
              <a:rPr lang="en-GB" dirty="0" err="1" smtClean="0"/>
              <a:t>Speijker</a:t>
            </a:r>
            <a:endParaRPr lang="en-GB" dirty="0" smtClean="0"/>
          </a:p>
          <a:p>
            <a:pPr marL="63500"/>
            <a:r>
              <a:rPr lang="en-GB" dirty="0" smtClean="0"/>
              <a:t>NLR Air Transport Safety Institute</a:t>
            </a:r>
          </a:p>
          <a:p>
            <a:pPr marL="63500"/>
            <a:endParaRPr lang="en-GB" dirty="0"/>
          </a:p>
          <a:p>
            <a:pPr marL="63500"/>
            <a:r>
              <a:rPr lang="en-GB" dirty="0" smtClean="0"/>
              <a:t>ASCOS User Group Workshop 1, 30 </a:t>
            </a:r>
            <a:r>
              <a:rPr lang="en-GB" dirty="0" smtClean="0"/>
              <a:t>October 2012, </a:t>
            </a:r>
            <a:r>
              <a:rPr lang="en-GB" dirty="0" smtClean="0"/>
              <a:t>Amsterdam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588174"/>
          </a:xfrm>
        </p:spPr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004164"/>
            <a:ext cx="8398701" cy="4593188"/>
          </a:xfrm>
        </p:spPr>
        <p:txBody>
          <a:bodyPr/>
          <a:lstStyle/>
          <a:p>
            <a:r>
              <a:rPr lang="en-US" dirty="0" smtClean="0"/>
              <a:t>Set </a:t>
            </a:r>
            <a:r>
              <a:rPr lang="en-US" dirty="0"/>
              <a:t>up a baseline for the current risk level of the various parts of the total aviation system during its complete life cycle.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Aviation </a:t>
            </a:r>
            <a:r>
              <a:rPr lang="en-US" dirty="0"/>
              <a:t>safety data will be used to establish a baseline risk picture for </a:t>
            </a:r>
            <a:r>
              <a:rPr lang="en-US" dirty="0" smtClean="0"/>
              <a:t>main </a:t>
            </a:r>
            <a:r>
              <a:rPr lang="en-US" dirty="0"/>
              <a:t>operational issues identified in the European Aviation Safety Plan (EASP</a:t>
            </a:r>
            <a:r>
              <a:rPr lang="en-US" dirty="0" smtClean="0"/>
              <a:t>) with </a:t>
            </a:r>
            <a:r>
              <a:rPr lang="en-US" dirty="0"/>
              <a:t>Safety Performance </a:t>
            </a:r>
            <a:r>
              <a:rPr lang="en-US" dirty="0" smtClean="0"/>
              <a:t>Indicators</a:t>
            </a:r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risk picture will be used as baseline to set up a process </a:t>
            </a:r>
            <a:r>
              <a:rPr lang="en-US" dirty="0" smtClean="0"/>
              <a:t>(and develop tools) for </a:t>
            </a:r>
            <a:r>
              <a:rPr lang="en-US" dirty="0"/>
              <a:t>continuous safety </a:t>
            </a:r>
            <a:r>
              <a:rPr lang="en-US" dirty="0" smtClean="0"/>
              <a:t>monitoring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05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25752"/>
          </a:xfrm>
        </p:spPr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6795"/>
            <a:ext cx="8229600" cy="4530557"/>
          </a:xfrm>
        </p:spPr>
        <p:txBody>
          <a:bodyPr/>
          <a:lstStyle/>
          <a:p>
            <a:r>
              <a:rPr lang="en-US" dirty="0" smtClean="0"/>
              <a:t>Establish </a:t>
            </a:r>
            <a:r>
              <a:rPr lang="en-US" dirty="0"/>
              <a:t>a good view on potential emergent and future risks not present in today's aviation </a:t>
            </a:r>
            <a:r>
              <a:rPr lang="en-US" dirty="0" smtClean="0"/>
              <a:t>system</a:t>
            </a:r>
          </a:p>
          <a:p>
            <a:endParaRPr lang="en-US" dirty="0"/>
          </a:p>
          <a:p>
            <a:r>
              <a:rPr lang="en-US" dirty="0" smtClean="0"/>
              <a:t>Develop total </a:t>
            </a:r>
            <a:r>
              <a:rPr lang="en-US" dirty="0"/>
              <a:t>aviation system safety assessment method with supporting safety based design systems and tools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Proactive </a:t>
            </a:r>
            <a:r>
              <a:rPr lang="en-US" dirty="0"/>
              <a:t>approach </a:t>
            </a:r>
            <a:r>
              <a:rPr lang="en-US" dirty="0" smtClean="0"/>
              <a:t>to ensure </a:t>
            </a:r>
            <a:r>
              <a:rPr lang="en-US" dirty="0"/>
              <a:t>that potential future hazards and risks can be mitigated and safety will be maintained or even increased as compared to the baseline risk </a:t>
            </a:r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99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00908"/>
          </a:xfrm>
        </p:spPr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the </a:t>
            </a:r>
            <a:r>
              <a:rPr lang="en-US" dirty="0"/>
              <a:t>newly proposed certification process adaptations, and its supporting methods and tools for continuous safety monitoring and safety based design, in a number of case studies </a:t>
            </a:r>
            <a:r>
              <a:rPr lang="en-US" dirty="0" smtClean="0"/>
              <a:t>already selected </a:t>
            </a:r>
            <a:r>
              <a:rPr lang="en-US" dirty="0"/>
              <a:t>with the ASCOS User Group. </a:t>
            </a:r>
            <a:endParaRPr lang="en-US" dirty="0" smtClean="0"/>
          </a:p>
          <a:p>
            <a:pPr lvl="1"/>
            <a:r>
              <a:rPr lang="en-US" dirty="0"/>
              <a:t>Loss of control in flight </a:t>
            </a:r>
          </a:p>
          <a:p>
            <a:pPr lvl="1"/>
            <a:r>
              <a:rPr lang="en-US" dirty="0"/>
              <a:t>Aircraft system or component failure or malfunction </a:t>
            </a:r>
          </a:p>
          <a:p>
            <a:pPr lvl="1"/>
            <a:r>
              <a:rPr lang="en-US" dirty="0"/>
              <a:t>Aircraft ground handling aircraft damage </a:t>
            </a:r>
          </a:p>
          <a:p>
            <a:pPr lvl="1"/>
            <a:r>
              <a:rPr lang="en-US" dirty="0"/>
              <a:t>Air Traffic Management related incidents/accidents </a:t>
            </a:r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is followed by quantification of the safety impact of introduction of new operations and systems in </a:t>
            </a:r>
            <a:r>
              <a:rPr lang="en-US" dirty="0" smtClean="0"/>
              <a:t>Europe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63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75856"/>
          </a:xfrm>
        </p:spPr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fifth phase validates the scientific and technological advance that the proposed project is expected to bring: 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affordable certification processes to make certification easier;</a:t>
            </a:r>
          </a:p>
          <a:p>
            <a:pPr lvl="1"/>
            <a:r>
              <a:rPr lang="en-US" dirty="0" smtClean="0"/>
              <a:t>Innovative </a:t>
            </a:r>
            <a:r>
              <a:rPr lang="en-US" dirty="0"/>
              <a:t>safety based design systems and tools; and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methods and tools to support continuous safety monitoring.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pic>
        <p:nvPicPr>
          <p:cNvPr id="12290" name="Picture 2" descr="C:\Users\speijker\Desktop\ASCOS\110082_60_4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26" y="4569564"/>
            <a:ext cx="7317114" cy="20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09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00700"/>
          </a:xfrm>
        </p:spPr>
        <p:txBody>
          <a:bodyPr/>
          <a:lstStyle/>
          <a:p>
            <a:r>
              <a:rPr lang="nl-NL" dirty="0" smtClean="0"/>
              <a:t>Contact </a:t>
            </a:r>
            <a:r>
              <a:rPr lang="nl-NL" dirty="0" err="1" smtClean="0"/>
              <a:t>us</a:t>
            </a:r>
            <a:r>
              <a:rPr lang="nl-NL" dirty="0" smtClean="0"/>
              <a:t>			</a:t>
            </a:r>
            <a:r>
              <a:rPr lang="nl-NL" i="1" u="sng" dirty="0" smtClean="0"/>
              <a:t>http://www.ascos-project.eu</a:t>
            </a:r>
            <a:endParaRPr lang="en-US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4164"/>
            <a:ext cx="8229600" cy="4593188"/>
          </a:xfrm>
        </p:spPr>
        <p:txBody>
          <a:bodyPr/>
          <a:lstStyle/>
          <a:p>
            <a:r>
              <a:rPr lang="en-US" dirty="0"/>
              <a:t>ASCOS coordinator:</a:t>
            </a:r>
          </a:p>
          <a:p>
            <a:pPr lvl="1"/>
            <a:r>
              <a:rPr lang="en-US" dirty="0"/>
              <a:t>Dr. Ir. </a:t>
            </a:r>
            <a:r>
              <a:rPr lang="en-US" dirty="0" err="1"/>
              <a:t>Lennaert</a:t>
            </a:r>
            <a:r>
              <a:rPr lang="en-US" dirty="0"/>
              <a:t> </a:t>
            </a:r>
            <a:r>
              <a:rPr lang="en-US" dirty="0" err="1"/>
              <a:t>Speijker</a:t>
            </a:r>
            <a:endParaRPr lang="en-US" dirty="0"/>
          </a:p>
          <a:p>
            <a:pPr lvl="1"/>
            <a:r>
              <a:rPr lang="en-US" dirty="0"/>
              <a:t>NLR Air Transport Safety Institute</a:t>
            </a:r>
          </a:p>
          <a:p>
            <a:pPr lvl="1"/>
            <a:r>
              <a:rPr lang="en-US" dirty="0"/>
              <a:t>Email: </a:t>
            </a:r>
            <a:r>
              <a:rPr lang="en-US" dirty="0" smtClean="0"/>
              <a:t>	speijker@nlr-atsi.nl</a:t>
            </a:r>
            <a:endParaRPr lang="en-US" dirty="0"/>
          </a:p>
          <a:p>
            <a:pPr lvl="1"/>
            <a:r>
              <a:rPr lang="en-US" dirty="0"/>
              <a:t>Phone : </a:t>
            </a:r>
            <a:r>
              <a:rPr lang="en-US" dirty="0" smtClean="0"/>
              <a:t>	+</a:t>
            </a:r>
            <a:r>
              <a:rPr lang="en-US" dirty="0"/>
              <a:t>31 88 511 3654</a:t>
            </a:r>
          </a:p>
          <a:p>
            <a:endParaRPr lang="en-US" dirty="0"/>
          </a:p>
          <a:p>
            <a:r>
              <a:rPr lang="en-US" dirty="0"/>
              <a:t>Scientific Officer:</a:t>
            </a:r>
          </a:p>
          <a:p>
            <a:pPr lvl="1"/>
            <a:r>
              <a:rPr lang="en-US" dirty="0"/>
              <a:t>Mr. Michael </a:t>
            </a:r>
            <a:r>
              <a:rPr lang="en-US" dirty="0" err="1"/>
              <a:t>Kyriakopoulos</a:t>
            </a:r>
            <a:endParaRPr lang="en-US" dirty="0"/>
          </a:p>
          <a:p>
            <a:pPr lvl="1"/>
            <a:r>
              <a:rPr lang="en-US" dirty="0"/>
              <a:t>European Commission</a:t>
            </a:r>
          </a:p>
          <a:p>
            <a:pPr lvl="1"/>
            <a:r>
              <a:rPr lang="en-US" dirty="0"/>
              <a:t>DG Research and Innovation – Aeronautics &amp; Air Transport</a:t>
            </a:r>
          </a:p>
          <a:p>
            <a:pPr lvl="1"/>
            <a:r>
              <a:rPr lang="en-US" dirty="0"/>
              <a:t>Email: </a:t>
            </a:r>
            <a:r>
              <a:rPr lang="en-US" dirty="0" smtClean="0"/>
              <a:t>	michael.kyriakopoulos@ec.europa.eu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pic>
        <p:nvPicPr>
          <p:cNvPr id="11266" name="Picture 2" descr="C:\Users\speijker\Desktop\ASCOS\080085_45_1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180" y="2090803"/>
            <a:ext cx="3179523" cy="303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62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2000" y="490538"/>
            <a:ext cx="762000" cy="36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C04CD5-945D-4D3C-A482-BE0A0DC5801B}" type="slidenum">
              <a:rPr lang="en-GB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GB">
              <a:solidFill>
                <a:srgbClr val="FFFFFF"/>
              </a:solidFill>
            </a:endParaRPr>
          </a:p>
        </p:txBody>
      </p:sp>
      <p:pic>
        <p:nvPicPr>
          <p:cNvPr id="1029" name="Picture 5" descr="\\nlr.nl\homes\oddidp\Volgnummers\Tekennummers\E-950\E977\Logo-Partners\LOGO_Thales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9769" y="4782325"/>
            <a:ext cx="1905155" cy="47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\\nlr.nl\homes\oddidp\Volgnummers\Tekennummers\E-950\E977\Logo-Partners\LOGO_CAA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473" y="4832762"/>
            <a:ext cx="1000125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\\nlr.nl\homes\oddidp\Volgnummers\Tekennummers\E-950\E977\Logo-Partners\LOGO_Isdefe.gif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1228" y="4734608"/>
            <a:ext cx="1368152" cy="470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nlr.nl\homes\oddidp\Volgnummers\Tekennummers\E-950\E977\Logo-Partners\LOGO_CertiFlyer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1388" y="4564447"/>
            <a:ext cx="1381985" cy="793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\\nlr.nl\homes\oddidp\Volgnummers\Tekennummers\E-950\E977\Logo-Partners\LOGO_Avanssa 2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0628" y="5663312"/>
            <a:ext cx="952088" cy="57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\\nlr.nl\homes\oddidp\Volgnummers\Tekennummers\E-950\E977\Logo-Partners\Ebeni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764" y="5631985"/>
            <a:ext cx="1152128" cy="3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\\nlr.nl\homes\oddidp\Volgnummers\Tekennummers\E-950\E977\Logo-Partners\DeepBlue.png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4924" y="5663312"/>
            <a:ext cx="1800200" cy="42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\\nlr.nl\homes\oddidp\Volgnummers\Tekennummers\E-950\E977\Logo-Partners\jrc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36" y="5675464"/>
            <a:ext cx="964801" cy="41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\\nlr.nl\homes\oddidp\Volgnummers\Tekennummers\E-950\E977\Logo-Partners\LOGO_TU Delft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276" y="5511115"/>
            <a:ext cx="1347985" cy="573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71610" y="5532620"/>
            <a:ext cx="891763" cy="667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1" name="TextBox 21"/>
          <p:cNvSpPr txBox="1">
            <a:spLocks noChangeArrowheads="1"/>
          </p:cNvSpPr>
          <p:nvPr/>
        </p:nvSpPr>
        <p:spPr bwMode="auto">
          <a:xfrm>
            <a:off x="549275" y="3833813"/>
            <a:ext cx="6364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i="1">
                <a:solidFill>
                  <a:schemeClr val="bg1"/>
                </a:solidFill>
              </a:rPr>
              <a:t>Aviation Safety and Certification of new Operations and Systems</a:t>
            </a:r>
          </a:p>
        </p:txBody>
      </p:sp>
      <p:pic>
        <p:nvPicPr>
          <p:cNvPr id="9232" name="Picture 3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" y="2425700"/>
            <a:ext cx="9142523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33" name="Group 19"/>
          <p:cNvGrpSpPr>
            <a:grpSpLocks/>
          </p:cNvGrpSpPr>
          <p:nvPr/>
        </p:nvGrpSpPr>
        <p:grpSpPr bwMode="auto">
          <a:xfrm>
            <a:off x="920750" y="820738"/>
            <a:ext cx="7302500" cy="1885950"/>
            <a:chOff x="920797" y="144854"/>
            <a:chExt cx="7302405" cy="1885138"/>
          </a:xfrm>
        </p:grpSpPr>
        <p:sp>
          <p:nvSpPr>
            <p:cNvPr id="54" name="Oval 53"/>
            <p:cNvSpPr/>
            <p:nvPr/>
          </p:nvSpPr>
          <p:spPr>
            <a:xfrm>
              <a:off x="1331955" y="881137"/>
              <a:ext cx="3095585" cy="11488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9235" name="Picture 54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0797" y="144854"/>
              <a:ext cx="7302405" cy="1737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3" name="Object 2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997557"/>
              </p:ext>
            </p:extLst>
          </p:nvPr>
        </p:nvGraphicFramePr>
        <p:xfrm>
          <a:off x="537230" y="4537907"/>
          <a:ext cx="638885" cy="84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5" name="FreeHand 5.0 Drawing" r:id="rId15" imgW="4153019" imgH="5534192" progId="FreeHand5Document">
                  <p:embed/>
                </p:oleObj>
              </mc:Choice>
              <mc:Fallback>
                <p:oleObj name="FreeHand 5.0 Drawing" r:id="rId15" imgW="4153019" imgH="5534192" progId="FreeHand5Documen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30" y="4537907"/>
                        <a:ext cx="638885" cy="84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924" y="4777324"/>
            <a:ext cx="1222614" cy="4759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63330"/>
          </a:xfrm>
        </p:spPr>
        <p:txBody>
          <a:bodyPr/>
          <a:lstStyle/>
          <a:p>
            <a:r>
              <a:rPr lang="en-GB" dirty="0" smtClean="0"/>
              <a:t>This presentation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</a:pPr>
            <a:r>
              <a:rPr lang="en-GB" dirty="0" smtClean="0"/>
              <a:t>Project details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Background</a:t>
            </a:r>
          </a:p>
          <a:p>
            <a:pPr marL="0" indent="0">
              <a:spcBef>
                <a:spcPts val="600"/>
              </a:spcBef>
            </a:pPr>
            <a:r>
              <a:rPr lang="en-GB" dirty="0"/>
              <a:t>Main impacts and benefits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Project objectives and issues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Relation between objectives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Phases and work packages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Time schedule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Targeted User Groups</a:t>
            </a:r>
          </a:p>
          <a:p>
            <a:pPr marL="0" indent="0">
              <a:spcBef>
                <a:spcPts val="600"/>
              </a:spcBef>
            </a:pPr>
            <a:r>
              <a:rPr lang="en-GB" dirty="0" smtClean="0"/>
              <a:t>Contact details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06-07-2</a:t>
            </a:r>
            <a:endParaRPr lang="en-GB" dirty="0"/>
          </a:p>
        </p:txBody>
      </p:sp>
      <p:pic>
        <p:nvPicPr>
          <p:cNvPr id="13314" name="Picture 2" descr="C:\Users\speijker\Desktop\ASCOS\car3d753102a0b10ada31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230" y="1329238"/>
            <a:ext cx="3527729" cy="3017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15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25752"/>
          </a:xfrm>
        </p:spPr>
        <p:txBody>
          <a:bodyPr/>
          <a:lstStyle/>
          <a:p>
            <a:r>
              <a:rPr lang="en-GB" dirty="0" smtClean="0"/>
              <a:t>Project details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561540" cy="4392488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US" sz="2200" dirty="0"/>
              <a:t>EU </a:t>
            </a:r>
            <a:r>
              <a:rPr lang="en-US" sz="2200" dirty="0" err="1"/>
              <a:t>Programme</a:t>
            </a:r>
            <a:r>
              <a:rPr lang="en-US" sz="2200" dirty="0"/>
              <a:t>: </a:t>
            </a:r>
            <a:r>
              <a:rPr lang="en-US" sz="2200" dirty="0" smtClean="0"/>
              <a:t>	FP7 </a:t>
            </a:r>
            <a:r>
              <a:rPr lang="en-US" sz="2200" dirty="0"/>
              <a:t>Transport - Aeronautics </a:t>
            </a:r>
            <a:r>
              <a:rPr lang="en-US" sz="2200" dirty="0" smtClean="0"/>
              <a:t>&amp; Air </a:t>
            </a:r>
            <a:r>
              <a:rPr lang="en-US" sz="2200" dirty="0"/>
              <a:t>Transport (AAT) </a:t>
            </a:r>
          </a:p>
          <a:p>
            <a:pPr>
              <a:spcBef>
                <a:spcPts val="800"/>
              </a:spcBef>
            </a:pPr>
            <a:r>
              <a:rPr lang="en-US" sz="2200" dirty="0"/>
              <a:t>EU Area/topic: </a:t>
            </a:r>
            <a:r>
              <a:rPr lang="en-US" sz="2200" dirty="0" smtClean="0"/>
              <a:t>	7.1.3.4 		Operational </a:t>
            </a:r>
            <a:r>
              <a:rPr lang="en-US" sz="2200" dirty="0"/>
              <a:t>Safety </a:t>
            </a:r>
            <a:r>
              <a:rPr lang="en-US" sz="2200" dirty="0" smtClean="0"/>
              <a:t>					AAT.2012.3.4-1	Design </a:t>
            </a:r>
            <a:r>
              <a:rPr lang="en-US" sz="2200" dirty="0"/>
              <a:t>systems and tools </a:t>
            </a:r>
          </a:p>
          <a:p>
            <a:pPr>
              <a:spcBef>
                <a:spcPts val="800"/>
              </a:spcBef>
            </a:pPr>
            <a:r>
              <a:rPr lang="en-US" sz="2200" dirty="0"/>
              <a:t>Contract type: </a:t>
            </a:r>
            <a:r>
              <a:rPr lang="en-US" sz="2200" dirty="0" smtClean="0"/>
              <a:t>	Small </a:t>
            </a:r>
            <a:r>
              <a:rPr lang="en-US" sz="2200" dirty="0"/>
              <a:t>or medium-scale focused research project </a:t>
            </a:r>
          </a:p>
          <a:p>
            <a:pPr>
              <a:spcBef>
                <a:spcPts val="800"/>
              </a:spcBef>
            </a:pPr>
            <a:r>
              <a:rPr lang="en-US" sz="2200" dirty="0"/>
              <a:t>Total cost: </a:t>
            </a:r>
            <a:r>
              <a:rPr lang="en-US" sz="2200" dirty="0" smtClean="0"/>
              <a:t>		EUR </a:t>
            </a:r>
            <a:r>
              <a:rPr lang="en-US" sz="2200" dirty="0"/>
              <a:t>4 702 893 </a:t>
            </a:r>
          </a:p>
          <a:p>
            <a:pPr>
              <a:spcBef>
                <a:spcPts val="800"/>
              </a:spcBef>
            </a:pPr>
            <a:r>
              <a:rPr lang="en-US" sz="2200" dirty="0"/>
              <a:t>EU contribution: </a:t>
            </a:r>
            <a:r>
              <a:rPr lang="en-US" sz="2200" dirty="0" smtClean="0"/>
              <a:t>	EUR </a:t>
            </a:r>
            <a:r>
              <a:rPr lang="en-US" sz="2200" dirty="0"/>
              <a:t>3 365 884 </a:t>
            </a:r>
          </a:p>
          <a:p>
            <a:pPr>
              <a:spcBef>
                <a:spcPts val="800"/>
              </a:spcBef>
            </a:pPr>
            <a:r>
              <a:rPr lang="en-US" sz="2200" dirty="0"/>
              <a:t>Grant Agreement: </a:t>
            </a:r>
            <a:r>
              <a:rPr lang="en-US" sz="2200" dirty="0" smtClean="0"/>
              <a:t>	ACP2-GA-2012-314299-ASCOS </a:t>
            </a:r>
            <a:endParaRPr lang="en-US" sz="2200" dirty="0"/>
          </a:p>
          <a:p>
            <a:pPr>
              <a:spcBef>
                <a:spcPts val="800"/>
              </a:spcBef>
            </a:pPr>
            <a:r>
              <a:rPr lang="en-US" sz="2200" dirty="0"/>
              <a:t>Starting date: </a:t>
            </a:r>
            <a:r>
              <a:rPr lang="en-US" sz="2200" dirty="0" smtClean="0"/>
              <a:t>	1 July </a:t>
            </a:r>
            <a:r>
              <a:rPr lang="en-US" sz="2200" dirty="0"/>
              <a:t>2012 </a:t>
            </a:r>
          </a:p>
          <a:p>
            <a:pPr>
              <a:spcBef>
                <a:spcPts val="800"/>
              </a:spcBef>
            </a:pPr>
            <a:r>
              <a:rPr lang="en-US" sz="2200" dirty="0"/>
              <a:t>Duration: </a:t>
            </a:r>
            <a:r>
              <a:rPr lang="en-US" sz="2200" dirty="0" smtClean="0"/>
              <a:t>		36 months</a:t>
            </a:r>
            <a:endParaRPr lang="en-US" sz="2200" dirty="0"/>
          </a:p>
          <a:p>
            <a:pPr lvl="1"/>
            <a:endParaRPr lang="en-GB" dirty="0" smtClean="0"/>
          </a:p>
          <a:p>
            <a:pPr marL="0" indent="0"/>
            <a:endParaRPr lang="en-GB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3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62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2736"/>
            <a:ext cx="8229600" cy="688382"/>
          </a:xfrm>
        </p:spPr>
        <p:txBody>
          <a:bodyPr/>
          <a:lstStyle/>
          <a:p>
            <a:r>
              <a:rPr lang="en-GB" dirty="0" smtClean="0"/>
              <a:t>Background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672" y="1866378"/>
            <a:ext cx="8279703" cy="4382022"/>
          </a:xfrm>
        </p:spPr>
        <p:txBody>
          <a:bodyPr/>
          <a:lstStyle/>
          <a:p>
            <a:r>
              <a:rPr lang="en-US" sz="2200" dirty="0"/>
              <a:t>Many innovative technologies and operational concepts are not developed for reasons of implementation risk or too much time to reach implementation. </a:t>
            </a:r>
            <a:endParaRPr lang="en-US" sz="2200" dirty="0" smtClean="0"/>
          </a:p>
          <a:p>
            <a:r>
              <a:rPr lang="en-US" sz="2200" dirty="0" smtClean="0"/>
              <a:t>Many </a:t>
            </a:r>
            <a:r>
              <a:rPr lang="en-US" sz="2200" dirty="0"/>
              <a:t>operators and users are eager to </a:t>
            </a:r>
            <a:r>
              <a:rPr lang="en-US" sz="2200" dirty="0" smtClean="0"/>
              <a:t>use </a:t>
            </a:r>
            <a:r>
              <a:rPr lang="en-US" sz="2200" dirty="0"/>
              <a:t>new developments. </a:t>
            </a:r>
            <a:endParaRPr lang="en-US" sz="2200" dirty="0" smtClean="0"/>
          </a:p>
          <a:p>
            <a:endParaRPr lang="en-US" sz="1800" dirty="0"/>
          </a:p>
          <a:p>
            <a:r>
              <a:rPr lang="en-US" sz="2200" dirty="0" smtClean="0"/>
              <a:t>To </a:t>
            </a:r>
            <a:r>
              <a:rPr lang="en-US" sz="2200" dirty="0"/>
              <a:t>ease </a:t>
            </a:r>
            <a:r>
              <a:rPr lang="en-US" sz="2200" dirty="0" smtClean="0"/>
              <a:t>introduction </a:t>
            </a:r>
            <a:r>
              <a:rPr lang="en-US" sz="2200" dirty="0"/>
              <a:t>of safety enhancement systems </a:t>
            </a:r>
            <a:r>
              <a:rPr lang="en-US" sz="2200" dirty="0" smtClean="0"/>
              <a:t>&amp; </a:t>
            </a:r>
            <a:r>
              <a:rPr lang="en-US" sz="2200" dirty="0"/>
              <a:t>operations, a innovative approach towards certification is required that:</a:t>
            </a:r>
          </a:p>
          <a:p>
            <a:pPr lvl="1"/>
            <a:r>
              <a:rPr lang="en-US" sz="1800" dirty="0"/>
              <a:t>Is more flexible with regard to the introduction of new products and operations; </a:t>
            </a:r>
          </a:p>
          <a:p>
            <a:pPr lvl="1"/>
            <a:r>
              <a:rPr lang="en-US" sz="1800" dirty="0"/>
              <a:t>Is more efficient, in terms of cost, </a:t>
            </a:r>
            <a:r>
              <a:rPr lang="en-US" sz="1800" dirty="0" smtClean="0"/>
              <a:t>time &amp; safety</a:t>
            </a:r>
            <a:r>
              <a:rPr lang="en-US" sz="1800" dirty="0"/>
              <a:t>, than </a:t>
            </a:r>
            <a:r>
              <a:rPr lang="en-US" sz="1800" dirty="0" smtClean="0"/>
              <a:t>current </a:t>
            </a:r>
            <a:r>
              <a:rPr lang="en-US" sz="1800" dirty="0"/>
              <a:t>certification processes; </a:t>
            </a:r>
          </a:p>
          <a:p>
            <a:pPr lvl="1"/>
            <a:r>
              <a:rPr lang="en-US" sz="1800" dirty="0"/>
              <a:t>Considers safety impact of all aviation system elements and the entire system life-cycle in a complete integrated way. 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4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75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32148" y="1052736"/>
            <a:ext cx="8229600" cy="663330"/>
          </a:xfrm>
        </p:spPr>
        <p:txBody>
          <a:bodyPr/>
          <a:lstStyle/>
          <a:p>
            <a:r>
              <a:rPr lang="en-GB" dirty="0" smtClean="0"/>
              <a:t>Main impact and benefits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266" y="1954060"/>
            <a:ext cx="7868011" cy="429434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GB" sz="1800" dirty="0" smtClean="0"/>
              <a:t>ASCOS is necessary to remove undue certification obstacles and enable  implementation of technologies to reach ACARE &amp; </a:t>
            </a:r>
            <a:r>
              <a:rPr lang="en-GB" sz="1800" dirty="0" err="1" smtClean="0"/>
              <a:t>Flightpath</a:t>
            </a:r>
            <a:r>
              <a:rPr lang="en-GB" sz="1800" dirty="0" smtClean="0"/>
              <a:t> 2050 goals</a:t>
            </a:r>
          </a:p>
          <a:p>
            <a:pPr>
              <a:lnSpc>
                <a:spcPct val="130000"/>
              </a:lnSpc>
            </a:pPr>
            <a:endParaRPr lang="en-GB" sz="1800" dirty="0" smtClean="0"/>
          </a:p>
          <a:p>
            <a:pPr>
              <a:lnSpc>
                <a:spcPct val="130000"/>
              </a:lnSpc>
            </a:pPr>
            <a:r>
              <a:rPr lang="en-GB" sz="1800" dirty="0" smtClean="0"/>
              <a:t>The main impact and benefits of the proposed project are therefore:</a:t>
            </a:r>
          </a:p>
          <a:p>
            <a:pPr lvl="1">
              <a:lnSpc>
                <a:spcPct val="130000"/>
              </a:lnSpc>
            </a:pPr>
            <a:r>
              <a:rPr lang="en-GB" sz="1800" i="1" u="sng" dirty="0" smtClean="0"/>
              <a:t>Efficient and affordable certification</a:t>
            </a:r>
            <a:r>
              <a:rPr lang="en-GB" sz="1800" dirty="0" smtClean="0"/>
              <a:t> of new and innovative safety enhancement systems and operations, with special characteristics that are not yet covered in existing Certification Specifications</a:t>
            </a:r>
          </a:p>
          <a:p>
            <a:pPr lvl="1">
              <a:lnSpc>
                <a:spcPct val="130000"/>
              </a:lnSpc>
            </a:pPr>
            <a:r>
              <a:rPr lang="en-GB" sz="1800" i="1" u="sng" dirty="0" smtClean="0"/>
              <a:t>Increase in safety</a:t>
            </a:r>
            <a:r>
              <a:rPr lang="en-GB" sz="1800" dirty="0" smtClean="0"/>
              <a:t> : take 80% reduction of accident rate as safety performance target, and contribute significantly by focusing on novel systems and operations for priority areas that exhibit relatively high risk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5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2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2736"/>
            <a:ext cx="8229600" cy="675856"/>
          </a:xfrm>
        </p:spPr>
        <p:txBody>
          <a:bodyPr/>
          <a:lstStyle/>
          <a:p>
            <a:r>
              <a:rPr lang="en-GB" dirty="0" smtClean="0"/>
              <a:t>Project objectives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7266" y="1741117"/>
            <a:ext cx="8122626" cy="4960307"/>
          </a:xfrm>
        </p:spPr>
        <p:txBody>
          <a:bodyPr/>
          <a:lstStyle/>
          <a:p>
            <a:pPr marL="381000" indent="-381000">
              <a:lnSpc>
                <a:spcPct val="125000"/>
              </a:lnSpc>
              <a:spcBef>
                <a:spcPct val="50000"/>
              </a:spcBef>
            </a:pPr>
            <a:r>
              <a:rPr lang="en-GB" sz="1400" i="1" dirty="0" smtClean="0"/>
              <a:t>To develop certification process adaptations, with supporting tools for safety based design and safety monitoring, so as to ease the introduction and certification of safety enhancements</a:t>
            </a:r>
            <a:endParaRPr lang="en-GB" sz="1400" dirty="0" smtClean="0"/>
          </a:p>
          <a:p>
            <a:pPr marL="381000" indent="-381000">
              <a:lnSpc>
                <a:spcPct val="125000"/>
              </a:lnSpc>
              <a:spcBef>
                <a:spcPct val="50000"/>
              </a:spcBef>
            </a:pPr>
            <a:r>
              <a:rPr lang="en-GB" sz="1400" dirty="0" smtClean="0"/>
              <a:t>To achieve this, six measureable and verifiable objectives are defined: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analyse the existing European certification and rulemaking process and propose potential adaptations to ease certification of safety enhancement systems &amp; operations;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develop a methodology and supporting tools for multi-stakeholder Continuous Safety Monitoring, using a baseline risk picture for all the parts of the total aviation system;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develop a total aviation system safety assessment method and supporting tools that can be used for safety based design of new systems, products and/or operations;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apply proposed certification process adaptations and the design systems and tools in case studies, so as to show how they can be used by operators and manufacturers.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validate key results: a) new certification approach, b) method and tools for Continuous Safety Monitoring, and c) all the supporting safety based design systems and tools.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Font typeface="Symbol" pitchFamily="18" charset="2"/>
              <a:buAutoNum type="arabicPeriod"/>
            </a:pPr>
            <a:r>
              <a:rPr lang="en-GB" sz="1400" dirty="0" smtClean="0"/>
              <a:t>To inform air transport stakeholders on the proposed certification approach through promotion workshops, supported by exercises and an e-learning web-site environment.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14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588174"/>
          </a:xfrm>
        </p:spPr>
        <p:txBody>
          <a:bodyPr/>
          <a:lstStyle/>
          <a:p>
            <a:r>
              <a:rPr lang="nl-NL" dirty="0" err="1" smtClean="0"/>
              <a:t>What</a:t>
            </a:r>
            <a:r>
              <a:rPr lang="nl-NL" dirty="0" smtClean="0"/>
              <a:t> issues </a:t>
            </a:r>
            <a:r>
              <a:rPr lang="nl-NL" dirty="0" err="1" smtClean="0"/>
              <a:t>will</a:t>
            </a:r>
            <a:r>
              <a:rPr lang="nl-NL" dirty="0" smtClean="0"/>
              <a:t> ASCOS </a:t>
            </a:r>
            <a:r>
              <a:rPr lang="nl-NL" dirty="0" err="1" smtClean="0"/>
              <a:t>address</a:t>
            </a:r>
            <a:r>
              <a:rPr lang="nl-NL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6690"/>
            <a:ext cx="8229600" cy="4580662"/>
          </a:xfrm>
        </p:spPr>
        <p:txBody>
          <a:bodyPr/>
          <a:lstStyle/>
          <a:p>
            <a:r>
              <a:rPr lang="en-US" dirty="0"/>
              <a:t>ASCOS </a:t>
            </a:r>
            <a:r>
              <a:rPr lang="en-US" dirty="0" smtClean="0"/>
              <a:t>focus: safety </a:t>
            </a:r>
            <a:r>
              <a:rPr lang="en-US" dirty="0"/>
              <a:t>improvements in priority risk areas in the total aviation system. ASCOS </a:t>
            </a:r>
            <a:r>
              <a:rPr lang="en-US" dirty="0" smtClean="0"/>
              <a:t>addresses safety </a:t>
            </a:r>
            <a:r>
              <a:rPr lang="en-US" dirty="0"/>
              <a:t>enhancements that will lead to a reduction of fatal accidents due to:</a:t>
            </a:r>
          </a:p>
          <a:p>
            <a:pPr lvl="1"/>
            <a:r>
              <a:rPr lang="en-US" dirty="0"/>
              <a:t>Loss of control in flight </a:t>
            </a:r>
          </a:p>
          <a:p>
            <a:pPr lvl="1"/>
            <a:r>
              <a:rPr lang="en-US" dirty="0"/>
              <a:t>Aircraft system or component failure or malfunction </a:t>
            </a:r>
          </a:p>
          <a:p>
            <a:pPr lvl="1"/>
            <a:r>
              <a:rPr lang="en-US" dirty="0"/>
              <a:t>Aircraft ground handling aircraft damage </a:t>
            </a:r>
          </a:p>
          <a:p>
            <a:pPr lvl="1"/>
            <a:r>
              <a:rPr lang="en-US" dirty="0"/>
              <a:t>Air Traffic Management related incidents/accidents </a:t>
            </a:r>
            <a:endParaRPr lang="en-US" dirty="0" smtClean="0"/>
          </a:p>
          <a:p>
            <a:pPr lvl="1"/>
            <a:endParaRPr lang="nl-NL" dirty="0"/>
          </a:p>
          <a:p>
            <a:r>
              <a:rPr lang="en-US" dirty="0"/>
              <a:t>ASCOS will </a:t>
            </a:r>
            <a:r>
              <a:rPr lang="en-US" dirty="0" smtClean="0"/>
              <a:t>ease introduction </a:t>
            </a:r>
            <a:r>
              <a:rPr lang="en-US" dirty="0"/>
              <a:t>of new operations and systems that have a significant impact on a reduction of the accident rate and a reduction of human error and its </a:t>
            </a:r>
            <a:r>
              <a:rPr lang="en-US" dirty="0" smtClean="0"/>
              <a:t>consequences.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54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1" y="962820"/>
            <a:ext cx="7677150" cy="653038"/>
          </a:xfrm>
        </p:spPr>
        <p:txBody>
          <a:bodyPr/>
          <a:lstStyle/>
          <a:p>
            <a:r>
              <a:rPr lang="en-GB" dirty="0" smtClean="0"/>
              <a:t>Relation between the objectives (and WPs)</a:t>
            </a:r>
            <a:endParaRPr lang="en-US" dirty="0" smtClean="0"/>
          </a:p>
        </p:txBody>
      </p:sp>
      <p:pic>
        <p:nvPicPr>
          <p:cNvPr id="12292" name="Picture 4" descr="Interrelati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16" y="1866378"/>
            <a:ext cx="7770935" cy="4501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b="0" dirty="0" smtClean="0"/>
              <a:t>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700338" y="44450"/>
            <a:ext cx="4824412" cy="457200"/>
          </a:xfrm>
        </p:spPr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10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13226"/>
          </a:xfrm>
        </p:spPr>
        <p:txBody>
          <a:bodyPr/>
          <a:lstStyle/>
          <a:p>
            <a:r>
              <a:rPr lang="nl-NL" dirty="0" err="1" smtClean="0"/>
              <a:t>Phase</a:t>
            </a:r>
            <a:r>
              <a:rPr lang="nl-NL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4268"/>
            <a:ext cx="8229600" cy="4543084"/>
          </a:xfrm>
        </p:spPr>
        <p:txBody>
          <a:bodyPr/>
          <a:lstStyle/>
          <a:p>
            <a:r>
              <a:rPr lang="en-US" dirty="0" smtClean="0"/>
              <a:t>Analyze </a:t>
            </a:r>
            <a:r>
              <a:rPr lang="en-US" dirty="0"/>
              <a:t>existing European certification </a:t>
            </a:r>
            <a:r>
              <a:rPr lang="en-US" dirty="0" smtClean="0"/>
              <a:t>&amp; </a:t>
            </a:r>
            <a:r>
              <a:rPr lang="en-US" dirty="0"/>
              <a:t>rulemaking </a:t>
            </a:r>
            <a:r>
              <a:rPr lang="en-US" dirty="0" smtClean="0"/>
              <a:t>process </a:t>
            </a:r>
            <a:r>
              <a:rPr lang="en-US" dirty="0"/>
              <a:t>and identify potential shortcomings and bottlenecks in view of </a:t>
            </a:r>
            <a:r>
              <a:rPr lang="en-US" dirty="0" smtClean="0"/>
              <a:t>foreseen </a:t>
            </a:r>
            <a:r>
              <a:rPr lang="en-US" dirty="0"/>
              <a:t>regulatory changes </a:t>
            </a:r>
            <a:r>
              <a:rPr lang="en-US" dirty="0" smtClean="0"/>
              <a:t>&amp; technology developments</a:t>
            </a:r>
          </a:p>
          <a:p>
            <a:endParaRPr lang="en-US" dirty="0"/>
          </a:p>
          <a:p>
            <a:r>
              <a:rPr lang="en-US" dirty="0" smtClean="0"/>
              <a:t>Define and evaluate innovative </a:t>
            </a:r>
            <a:r>
              <a:rPr lang="en-US" dirty="0"/>
              <a:t>approaches to certification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Further </a:t>
            </a:r>
            <a:r>
              <a:rPr lang="en-US" dirty="0"/>
              <a:t>develop </a:t>
            </a:r>
            <a:r>
              <a:rPr lang="en-US" dirty="0" smtClean="0"/>
              <a:t>selected affordable new </a:t>
            </a:r>
            <a:r>
              <a:rPr lang="en-US" dirty="0"/>
              <a:t>certification </a:t>
            </a:r>
            <a:r>
              <a:rPr lang="en-US" dirty="0" smtClean="0"/>
              <a:t>process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45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COS_Presentation_Template_V1 for MS 2010">
  <a:themeElements>
    <a:clrScheme name="ASCOS">
      <a:dk1>
        <a:srgbClr val="333333"/>
      </a:dk1>
      <a:lt1>
        <a:sysClr val="window" lastClr="FFFFFF"/>
      </a:lt1>
      <a:dk2>
        <a:srgbClr val="1E4E6B"/>
      </a:dk2>
      <a:lt2>
        <a:srgbClr val="DDDDDD"/>
      </a:lt2>
      <a:accent1>
        <a:srgbClr val="B5CE48"/>
      </a:accent1>
      <a:accent2>
        <a:srgbClr val="5B8AA5"/>
      </a:accent2>
      <a:accent3>
        <a:srgbClr val="9EBFD2"/>
      </a:accent3>
      <a:accent4>
        <a:srgbClr val="728617"/>
      </a:accent4>
      <a:accent5>
        <a:srgbClr val="D7E794"/>
      </a:accent5>
      <a:accent6>
        <a:srgbClr val="F79646"/>
      </a:accent6>
      <a:hlink>
        <a:srgbClr val="00B0F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8AE0DFFBB2104D97EB48C5BF0558E6" ma:contentTypeVersion="12" ma:contentTypeDescription="Create a new document." ma:contentTypeScope="" ma:versionID="e923fe4e8ab86b1ff2f022f7a19025c4">
  <xsd:schema xmlns:xsd="http://www.w3.org/2001/XMLSchema" xmlns:p="http://schemas.microsoft.com/office/2006/metadata/properties" xmlns:ns2="f0b43a98-f909-48ce-bcf5-5ff6f70f86f0" targetNamespace="http://schemas.microsoft.com/office/2006/metadata/properties" ma:root="true" ma:fieldsID="4752dd1caa329f03041f9a1631aa833b" ns2:_="">
    <xsd:import namespace="f0b43a98-f909-48ce-bcf5-5ff6f70f86f0"/>
    <xsd:element name="properties">
      <xsd:complexType>
        <xsd:sequence>
          <xsd:element name="documentManagement">
            <xsd:complexType>
              <xsd:all>
                <xsd:element ref="ns2:DocID" minOccurs="0"/>
                <xsd:element ref="ns2:DocTitle" minOccurs="0"/>
                <xsd:element ref="ns2:Release" minOccurs="0"/>
                <xsd:element ref="ns2:Status" minOccurs="0"/>
                <xsd:element ref="ns2:Baseline" minOccurs="0"/>
                <xsd:element ref="ns2:DocType" minOccurs="0"/>
                <xsd:element ref="ns2:Org_x002e_" minOccurs="0"/>
                <xsd:element ref="ns2:WP" minOccurs="0"/>
                <xsd:element ref="ns2:Activity" minOccurs="0"/>
                <xsd:element ref="ns2:DISL_x0023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0b43a98-f909-48ce-bcf5-5ff6f70f86f0" elementFormDefault="qualified">
    <xsd:import namespace="http://schemas.microsoft.com/office/2006/documentManagement/types"/>
    <xsd:element name="DocID" ma:index="1" nillable="true" ma:displayName="DocID" ma:internalName="DocID">
      <xsd:simpleType>
        <xsd:restriction base="dms:Text">
          <xsd:maxLength value="255"/>
        </xsd:restriction>
      </xsd:simpleType>
    </xsd:element>
    <xsd:element name="DocTitle" ma:index="2" nillable="true" ma:displayName="DocTitle" ma:description="Alternative for Title (which is used in NLR reports to define the NLR document number)" ma:internalName="DocTitle">
      <xsd:simpleType>
        <xsd:restriction base="dms:Text">
          <xsd:maxLength value="255"/>
        </xsd:restriction>
      </xsd:simpleType>
    </xsd:element>
    <xsd:element name="Release" ma:index="3" nillable="true" ma:displayName="Release" ma:description="(Planned) Release identification (e.g. 1.0)" ma:internalName="Release">
      <xsd:simpleType>
        <xsd:restriction base="dms:Text">
          <xsd:maxLength value="255"/>
        </xsd:restriction>
      </xsd:simpleType>
    </xsd:element>
    <xsd:element name="Status" ma:index="4" nillable="true" ma:displayName="Status" ma:list="{A1E82056-003C-4DCE-A68B-43AA45DC96F2}" ma:internalName="Status" ma:showField="Title">
      <xsd:simpleType>
        <xsd:restriction base="dms:Lookup"/>
      </xsd:simpleType>
    </xsd:element>
    <xsd:element name="Baseline" ma:index="5" nillable="true" ma:displayName="Baseline" ma:description="Identifies the baseline the item is part of." ma:list="{5A21BAC9-225B-4F2F-8D16-016E35F10CFE}" ma:internalName="Baseline" ma:showField="LookupID">
      <xsd:simpleType>
        <xsd:restriction base="dms:Lookup"/>
      </xsd:simpleType>
    </xsd:element>
    <xsd:element name="DocType" ma:index="6" nillable="true" ma:displayName="DocType" ma:list="{8FA99976-EA4E-4D53-820F-3C918FA088B4}" ma:internalName="DocType" ma:showField="Title">
      <xsd:simpleType>
        <xsd:restriction base="dms:Lookup"/>
      </xsd:simpleType>
    </xsd:element>
    <xsd:element name="Org_x002e_" ma:index="7" nillable="true" ma:displayName="Org." ma:list="{85B1ED24-8E4A-49B3-8925-73154E44821A}" ma:internalName="Org_x002e_" ma:showField="LookupID">
      <xsd:simpleType>
        <xsd:restriction base="dms:Lookup"/>
      </xsd:simpleType>
    </xsd:element>
    <xsd:element name="WP" ma:index="8" nillable="true" ma:displayName="WP" ma:list="{72527DDC-4322-4558-8E48-1A11BB187FF3}" ma:internalName="WP" ma:showField="LookupID">
      <xsd:simpleType>
        <xsd:restriction base="dms:Lookup"/>
      </xsd:simpleType>
    </xsd:element>
    <xsd:element name="Activity" ma:index="9" nillable="true" ma:displayName="Activity" ma:list="{B68EE924-B976-429C-BE49-78BEF5499426}" ma:internalName="Activity" ma:showField="Title">
      <xsd:simpleType>
        <xsd:restriction base="dms:Lookup"/>
      </xsd:simpleType>
    </xsd:element>
    <xsd:element name="DISL_x0023_" ma:index="10" nillable="true" ma:displayName="DISL-ref" ma:description="Document ID's and Status List (DISL) reference item." ma:list="{3250406A-99F6-4238-BDDD-F3AE414DCBD9}" ma:internalName="DISL_x0023_" ma:showField="leo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1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Org_x002e_ xmlns="f0b43a98-f909-48ce-bcf5-5ff6f70f86f0" xsi:nil="true"/>
    <DISL_x0023_ xmlns="f0b43a98-f909-48ce-bcf5-5ff6f70f86f0" xsi:nil="true"/>
    <Status xmlns="f0b43a98-f909-48ce-bcf5-5ff6f70f86f0" xsi:nil="true"/>
    <DocType xmlns="f0b43a98-f909-48ce-bcf5-5ff6f70f86f0" xsi:nil="true"/>
    <DocID xmlns="f0b43a98-f909-48ce-bcf5-5ff6f70f86f0" xsi:nil="true"/>
    <DocTitle xmlns="f0b43a98-f909-48ce-bcf5-5ff6f70f86f0" xsi:nil="true"/>
    <Baseline xmlns="f0b43a98-f909-48ce-bcf5-5ff6f70f86f0" xsi:nil="true"/>
    <WP xmlns="f0b43a98-f909-48ce-bcf5-5ff6f70f86f0" xsi:nil="true"/>
    <Activity xmlns="f0b43a98-f909-48ce-bcf5-5ff6f70f86f0" xsi:nil="true"/>
    <Release xmlns="f0b43a98-f909-48ce-bcf5-5ff6f70f86f0" xsi:nil="true"/>
  </documentManagement>
</p:properties>
</file>

<file path=customXml/itemProps1.xml><?xml version="1.0" encoding="utf-8"?>
<ds:datastoreItem xmlns:ds="http://schemas.openxmlformats.org/officeDocument/2006/customXml" ds:itemID="{582FED87-A4AD-4816-A8D5-8C2091C60E16}"/>
</file>

<file path=customXml/itemProps2.xml><?xml version="1.0" encoding="utf-8"?>
<ds:datastoreItem xmlns:ds="http://schemas.openxmlformats.org/officeDocument/2006/customXml" ds:itemID="{33D1F6F8-87DB-4BDD-8ECC-C7852609DFCE}"/>
</file>

<file path=customXml/itemProps3.xml><?xml version="1.0" encoding="utf-8"?>
<ds:datastoreItem xmlns:ds="http://schemas.openxmlformats.org/officeDocument/2006/customXml" ds:itemID="{E1E6645A-A6F8-4E6E-9D54-2C90E49B8B76}"/>
</file>

<file path=docProps/app.xml><?xml version="1.0" encoding="utf-8"?>
<Properties xmlns="http://schemas.openxmlformats.org/officeDocument/2006/extended-properties" xmlns:vt="http://schemas.openxmlformats.org/officeDocument/2006/docPropsVTypes">
  <Template>ASCOS_Presentation_Template_V1 for MS 2010</Template>
  <TotalTime>261</TotalTime>
  <Words>1028</Words>
  <Application>Microsoft Office PowerPoint</Application>
  <PresentationFormat>On-screen Show (4:3)</PresentationFormat>
  <Paragraphs>128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ASCOS_Presentation_Template_V1 for MS 2010</vt:lpstr>
      <vt:lpstr>FreeHand 5.0 Drawing</vt:lpstr>
      <vt:lpstr>Aviation safety &amp; certification  of new operations and systems</vt:lpstr>
      <vt:lpstr>This presentation</vt:lpstr>
      <vt:lpstr>Project details</vt:lpstr>
      <vt:lpstr>Background</vt:lpstr>
      <vt:lpstr>Main impact and benefits</vt:lpstr>
      <vt:lpstr>Project objectives</vt:lpstr>
      <vt:lpstr>What issues will ASCOS address?</vt:lpstr>
      <vt:lpstr>Relation between the objectives (and WPs)</vt:lpstr>
      <vt:lpstr>Phase 1</vt:lpstr>
      <vt:lpstr>Phase 2</vt:lpstr>
      <vt:lpstr>Phase 3</vt:lpstr>
      <vt:lpstr>Phase 4</vt:lpstr>
      <vt:lpstr>Phase 5</vt:lpstr>
      <vt:lpstr>Contact us   http://www.ascos-project.eu</vt:lpstr>
      <vt:lpstr>PowerPoint Presentation</vt:lpstr>
    </vt:vector>
  </TitlesOfParts>
  <Company>National Aerospace Laboratory - NLR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Aviation safety and certification of  new operations and systems</dc:title>
  <dc:creator>Speijker, Lennaert</dc:creator>
  <cp:lastModifiedBy>Speijker, Lennaert</cp:lastModifiedBy>
  <cp:revision>38</cp:revision>
  <cp:lastPrinted>2012-07-12T12:05:38Z</cp:lastPrinted>
  <dcterms:created xsi:type="dcterms:W3CDTF">2012-10-15T10:59:45Z</dcterms:created>
  <dcterms:modified xsi:type="dcterms:W3CDTF">2012-10-26T08:02:56Z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0x0101009B8AE0DFFBB2104D97EB48C5BF0558E6</vt:lpwstr>
  </property>
</Properties>
</file>