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79" r:id="rId6"/>
    <p:sldId id="287" r:id="rId7"/>
    <p:sldId id="288" r:id="rId8"/>
    <p:sldId id="289" r:id="rId9"/>
    <p:sldId id="290" r:id="rId10"/>
    <p:sldId id="292" r:id="rId11"/>
    <p:sldId id="291" r:id="rId12"/>
    <p:sldId id="258" r:id="rId13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23" autoAdjust="0"/>
  </p:normalViewPr>
  <p:slideViewPr>
    <p:cSldViewPr snapToGrid="0">
      <p:cViewPr>
        <p:scale>
          <a:sx n="76" d="100"/>
          <a:sy n="76" d="100"/>
        </p:scale>
        <p:origin x="-184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29/10/2012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242DE27-76C5-44DA-B15F-BB8717722EA9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17" Type="http://schemas.openxmlformats.org/officeDocument/2006/relationships/image" Target="../media/image17.jp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gif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WP4: </a:t>
            </a:r>
            <a:r>
              <a:rPr lang="en-GB" dirty="0" err="1" smtClean="0"/>
              <a:t>cERTIFICATION</a:t>
            </a:r>
            <a:r>
              <a:rPr lang="en-GB" dirty="0" smtClean="0"/>
              <a:t> CASE STUDIES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473858" cy="1752600"/>
          </a:xfrm>
        </p:spPr>
        <p:txBody>
          <a:bodyPr/>
          <a:lstStyle/>
          <a:p>
            <a:pPr marL="63500"/>
            <a:endParaRPr lang="en-GB" dirty="0" smtClean="0"/>
          </a:p>
          <a:p>
            <a:pPr marL="63500"/>
            <a:r>
              <a:rPr lang="en-GB" dirty="0" smtClean="0"/>
              <a:t>Dr.ir. L.J.P. (</a:t>
            </a:r>
            <a:r>
              <a:rPr lang="en-GB" dirty="0" err="1" smtClean="0"/>
              <a:t>Lennaert</a:t>
            </a:r>
            <a:r>
              <a:rPr lang="en-GB" dirty="0" smtClean="0"/>
              <a:t>) </a:t>
            </a:r>
            <a:r>
              <a:rPr lang="en-GB" dirty="0" err="1" smtClean="0"/>
              <a:t>Speijker</a:t>
            </a:r>
            <a:endParaRPr lang="en-GB" dirty="0" smtClean="0"/>
          </a:p>
          <a:p>
            <a:pPr marL="63500"/>
            <a:r>
              <a:rPr lang="en-GB" dirty="0" smtClean="0"/>
              <a:t>NLR Air Transport Safety Institute</a:t>
            </a:r>
          </a:p>
          <a:p>
            <a:pPr marL="63500"/>
            <a:endParaRPr lang="en-GB" dirty="0"/>
          </a:p>
          <a:p>
            <a:pPr marL="63500"/>
            <a:r>
              <a:rPr lang="en-GB" dirty="0" smtClean="0"/>
              <a:t>ASCOS User Group Workshop 1, 30 October 2012, Amsterdam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5B8AA5"/>
                </a:solidFill>
              </a:rPr>
              <a:t>AVIATION SAFETY AND CERTIFICATION OF NEW OPERATIONS AND SYSTEMS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50804"/>
          </a:xfrm>
        </p:spPr>
        <p:txBody>
          <a:bodyPr/>
          <a:lstStyle/>
          <a:p>
            <a:r>
              <a:rPr lang="en-GB" b="1" dirty="0" smtClean="0"/>
              <a:t>WP4 objectives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51146" y="1891430"/>
            <a:ext cx="8304756" cy="4445870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US" dirty="0" smtClean="0"/>
              <a:t>To apply the new certification approach and supporting safety based design systems and tools in selected example case studies, which focus on key safety priority areas</a:t>
            </a:r>
          </a:p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US" dirty="0" smtClean="0"/>
              <a:t>To evaluate the practical application of the proposed certification process adaptations</a:t>
            </a:r>
          </a:p>
          <a:p>
            <a:pPr>
              <a:lnSpc>
                <a:spcPct val="125000"/>
              </a:lnSpc>
              <a:spcBef>
                <a:spcPts val="2400"/>
              </a:spcBef>
            </a:pPr>
            <a:r>
              <a:rPr lang="en-US" dirty="0" smtClean="0"/>
              <a:t>To assess the overall safety impact of bringing proposed safety enhancements in operational use</a:t>
            </a:r>
            <a:endParaRPr lang="en-GB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2</a:t>
            </a:r>
            <a:endParaRPr lang="en-GB" b="1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7596188" y="44450"/>
            <a:ext cx="1090612" cy="457200"/>
          </a:xfrm>
        </p:spPr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are the priority </a:t>
            </a:r>
            <a:r>
              <a:rPr lang="nl-NL" b="1" dirty="0" err="1" smtClean="0"/>
              <a:t>safety</a:t>
            </a:r>
            <a:r>
              <a:rPr lang="nl-NL" b="1" dirty="0" smtClean="0"/>
              <a:t> </a:t>
            </a:r>
            <a:r>
              <a:rPr lang="nl-NL" b="1" dirty="0" err="1" smtClean="0"/>
              <a:t>areas</a:t>
            </a:r>
            <a:r>
              <a:rPr lang="nl-NL" b="1" dirty="0" smtClean="0"/>
              <a:t>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340"/>
            <a:ext cx="8229600" cy="4738012"/>
          </a:xfrm>
        </p:spPr>
        <p:txBody>
          <a:bodyPr/>
          <a:lstStyle/>
          <a:p>
            <a:r>
              <a:rPr lang="nl-NL" dirty="0" err="1" smtClean="0"/>
              <a:t>Identification</a:t>
            </a:r>
            <a:r>
              <a:rPr lang="nl-NL" dirty="0" smtClean="0"/>
              <a:t> of </a:t>
            </a:r>
            <a:r>
              <a:rPr lang="nl-NL" dirty="0" err="1" smtClean="0"/>
              <a:t>priorities</a:t>
            </a:r>
            <a:r>
              <a:rPr lang="nl-NL" dirty="0" smtClean="0"/>
              <a:t> </a:t>
            </a:r>
            <a:r>
              <a:rPr lang="nl-NL" dirty="0" err="1" smtClean="0"/>
              <a:t>through</a:t>
            </a:r>
            <a:r>
              <a:rPr lang="nl-NL" dirty="0" smtClean="0"/>
              <a:t> a) analysis of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European </a:t>
            </a:r>
            <a:r>
              <a:rPr lang="nl-NL" dirty="0" err="1" smtClean="0"/>
              <a:t>Aviation</a:t>
            </a:r>
            <a:r>
              <a:rPr lang="nl-NL" dirty="0" smtClean="0"/>
              <a:t> Safety </a:t>
            </a:r>
            <a:r>
              <a:rPr lang="nl-NL" dirty="0" err="1" smtClean="0"/>
              <a:t>Programme</a:t>
            </a:r>
            <a:r>
              <a:rPr lang="nl-NL" dirty="0" smtClean="0"/>
              <a:t> </a:t>
            </a:r>
            <a:r>
              <a:rPr lang="nl-NL" dirty="0" err="1" smtClean="0"/>
              <a:t>Manuals</a:t>
            </a:r>
            <a:r>
              <a:rPr lang="nl-NL" dirty="0" smtClean="0"/>
              <a:t>;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European </a:t>
            </a:r>
            <a:r>
              <a:rPr lang="nl-NL" dirty="0" err="1" smtClean="0"/>
              <a:t>Aviation</a:t>
            </a:r>
            <a:r>
              <a:rPr lang="nl-NL" dirty="0" smtClean="0"/>
              <a:t> Safety </a:t>
            </a:r>
            <a:r>
              <a:rPr lang="nl-NL" dirty="0" err="1" smtClean="0"/>
              <a:t>Plans</a:t>
            </a:r>
            <a:r>
              <a:rPr lang="nl-NL" dirty="0" smtClean="0"/>
              <a:t>;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EASA </a:t>
            </a:r>
            <a:r>
              <a:rPr lang="nl-NL" dirty="0" err="1" smtClean="0"/>
              <a:t>Annual</a:t>
            </a:r>
            <a:r>
              <a:rPr lang="nl-NL" dirty="0" smtClean="0"/>
              <a:t> Safety Review </a:t>
            </a:r>
            <a:r>
              <a:rPr lang="nl-NL" dirty="0" err="1" smtClean="0"/>
              <a:t>Reports</a:t>
            </a:r>
            <a:r>
              <a:rPr lang="nl-NL" dirty="0" smtClean="0"/>
              <a:t>;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SRC </a:t>
            </a:r>
            <a:r>
              <a:rPr lang="nl-NL" dirty="0" err="1" smtClean="0"/>
              <a:t>Annual</a:t>
            </a:r>
            <a:r>
              <a:rPr lang="nl-NL" dirty="0" smtClean="0"/>
              <a:t> Safety Review </a:t>
            </a:r>
            <a:r>
              <a:rPr lang="nl-NL" dirty="0" err="1" smtClean="0"/>
              <a:t>Reports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and</a:t>
            </a:r>
            <a:r>
              <a:rPr lang="nl-NL" dirty="0" smtClean="0"/>
              <a:t> b) </a:t>
            </a:r>
            <a:r>
              <a:rPr lang="nl-NL" dirty="0" err="1" smtClean="0"/>
              <a:t>Consultation</a:t>
            </a:r>
            <a:r>
              <a:rPr lang="nl-NL" dirty="0" smtClean="0"/>
              <a:t> of User Group members</a:t>
            </a:r>
          </a:p>
          <a:p>
            <a:endParaRPr lang="nl-NL" dirty="0" smtClean="0"/>
          </a:p>
          <a:p>
            <a:endParaRPr lang="nl-N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pic>
        <p:nvPicPr>
          <p:cNvPr id="7" name="Picture 2" descr="C:\Users\speijker\Desktop\ASCOS\car3d753102a0b10ada3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540" y="2693096"/>
            <a:ext cx="2655518" cy="23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92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13434"/>
          </a:xfrm>
        </p:spPr>
        <p:txBody>
          <a:bodyPr/>
          <a:lstStyle/>
          <a:p>
            <a:r>
              <a:rPr lang="nl-NL" b="1" dirty="0" smtClean="0"/>
              <a:t>Top 5 commercial air transport accident </a:t>
            </a:r>
            <a:r>
              <a:rPr lang="nl-NL" b="1" dirty="0" err="1" smtClean="0"/>
              <a:t>categories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6899"/>
            <a:ext cx="8229600" cy="426751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dirty="0" err="1" smtClean="0"/>
              <a:t>Loss</a:t>
            </a:r>
            <a:r>
              <a:rPr lang="nl-NL" dirty="0" smtClean="0"/>
              <a:t> of control in flight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dirty="0" smtClean="0"/>
              <a:t>Aircraft system or component failure or </a:t>
            </a:r>
            <a:r>
              <a:rPr lang="nl-NL" dirty="0" err="1" smtClean="0"/>
              <a:t>malfunction</a:t>
            </a:r>
            <a:endParaRPr lang="nl-NL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dirty="0" err="1" smtClean="0"/>
              <a:t>Abnormal</a:t>
            </a:r>
            <a:r>
              <a:rPr lang="nl-NL" dirty="0" smtClean="0"/>
              <a:t> </a:t>
            </a:r>
            <a:r>
              <a:rPr lang="nl-NL" dirty="0" err="1" smtClean="0"/>
              <a:t>runway</a:t>
            </a:r>
            <a:r>
              <a:rPr lang="nl-NL" dirty="0" smtClean="0"/>
              <a:t> </a:t>
            </a:r>
            <a:r>
              <a:rPr lang="nl-NL" dirty="0" err="1" smtClean="0"/>
              <a:t>contacts</a:t>
            </a:r>
            <a:r>
              <a:rPr lang="nl-NL" dirty="0" smtClean="0"/>
              <a:t>, </a:t>
            </a:r>
            <a:r>
              <a:rPr lang="nl-NL" dirty="0" err="1" smtClean="0"/>
              <a:t>usually</a:t>
            </a:r>
            <a:r>
              <a:rPr lang="nl-NL" dirty="0" smtClean="0"/>
              <a:t> </a:t>
            </a:r>
            <a:r>
              <a:rPr lang="nl-NL" dirty="0" err="1" smtClean="0"/>
              <a:t>involving</a:t>
            </a:r>
            <a:r>
              <a:rPr lang="nl-NL" dirty="0" smtClean="0"/>
              <a:t> long, </a:t>
            </a:r>
            <a:r>
              <a:rPr lang="nl-NL" dirty="0" err="1" smtClean="0"/>
              <a:t>fast</a:t>
            </a:r>
            <a:r>
              <a:rPr lang="nl-NL" dirty="0" smtClean="0"/>
              <a:t> or hard </a:t>
            </a:r>
            <a:r>
              <a:rPr lang="nl-NL" dirty="0" err="1" smtClean="0"/>
              <a:t>landings</a:t>
            </a:r>
            <a:endParaRPr lang="nl-NL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dirty="0" err="1" smtClean="0"/>
              <a:t>Ground</a:t>
            </a:r>
            <a:r>
              <a:rPr lang="nl-NL" dirty="0" smtClean="0"/>
              <a:t> handling </a:t>
            </a:r>
            <a:r>
              <a:rPr lang="nl-NL" dirty="0" err="1" smtClean="0"/>
              <a:t>aircraft</a:t>
            </a:r>
            <a:r>
              <a:rPr lang="nl-NL" dirty="0" smtClean="0"/>
              <a:t> </a:t>
            </a:r>
            <a:r>
              <a:rPr lang="nl-NL" dirty="0" err="1" smtClean="0"/>
              <a:t>damage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vehicles</a:t>
            </a:r>
            <a:r>
              <a:rPr lang="nl-NL" dirty="0" smtClean="0"/>
              <a:t> or </a:t>
            </a:r>
            <a:r>
              <a:rPr lang="nl-NL" dirty="0" err="1" smtClean="0"/>
              <a:t>ground</a:t>
            </a:r>
            <a:r>
              <a:rPr lang="nl-NL" dirty="0" smtClean="0"/>
              <a:t> equipment or incorrect </a:t>
            </a:r>
            <a:r>
              <a:rPr lang="nl-NL" dirty="0" err="1" smtClean="0"/>
              <a:t>loading</a:t>
            </a:r>
            <a:endParaRPr lang="nl-NL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dirty="0" err="1" smtClean="0"/>
              <a:t>Controlled</a:t>
            </a:r>
            <a:r>
              <a:rPr lang="nl-NL" dirty="0" smtClean="0"/>
              <a:t> flight </a:t>
            </a:r>
            <a:r>
              <a:rPr lang="nl-NL" dirty="0" err="1" smtClean="0"/>
              <a:t>into</a:t>
            </a:r>
            <a:r>
              <a:rPr lang="nl-NL" dirty="0" smtClean="0"/>
              <a:t> </a:t>
            </a:r>
            <a:r>
              <a:rPr lang="nl-NL" dirty="0" err="1" smtClean="0"/>
              <a:t>terrain</a:t>
            </a:r>
            <a:endParaRPr lang="nl-N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3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nl-NL" b="1" dirty="0" smtClean="0"/>
              <a:t>Top ECR </a:t>
            </a:r>
            <a:r>
              <a:rPr lang="nl-NL" b="1" dirty="0" err="1" smtClean="0"/>
              <a:t>safety</a:t>
            </a:r>
            <a:r>
              <a:rPr lang="nl-NL" b="1" dirty="0" smtClean="0"/>
              <a:t> </a:t>
            </a:r>
            <a:r>
              <a:rPr lang="nl-NL" b="1" dirty="0" err="1" smtClean="0"/>
              <a:t>occurrence</a:t>
            </a:r>
            <a:r>
              <a:rPr lang="nl-NL" b="1" dirty="0" smtClean="0"/>
              <a:t> </a:t>
            </a:r>
            <a:r>
              <a:rPr lang="nl-NL" b="1" dirty="0" err="1" smtClean="0"/>
              <a:t>categories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26" y="1816557"/>
            <a:ext cx="8229600" cy="43924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ATM &amp; Communication </a:t>
            </a:r>
            <a:r>
              <a:rPr lang="nl-NL" dirty="0" err="1" smtClean="0"/>
              <a:t>Navigation</a:t>
            </a:r>
            <a:r>
              <a:rPr lang="nl-NL" dirty="0" smtClean="0"/>
              <a:t> Surveillance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Aircraft system or component failure or </a:t>
            </a:r>
            <a:r>
              <a:rPr lang="nl-NL" dirty="0" err="1" smtClean="0"/>
              <a:t>malfunctions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err="1" smtClean="0"/>
              <a:t>Ground</a:t>
            </a:r>
            <a:r>
              <a:rPr lang="nl-NL" dirty="0" smtClean="0"/>
              <a:t> handling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 smtClean="0"/>
              <a:t>Airprox</a:t>
            </a:r>
            <a:r>
              <a:rPr lang="nl-NL" dirty="0" smtClean="0"/>
              <a:t>/TCAS alert/</a:t>
            </a:r>
            <a:r>
              <a:rPr lang="nl-NL" dirty="0" err="1" smtClean="0"/>
              <a:t>loss</a:t>
            </a:r>
            <a:r>
              <a:rPr lang="nl-NL" dirty="0" smtClean="0"/>
              <a:t> of </a:t>
            </a:r>
            <a:r>
              <a:rPr lang="nl-NL" dirty="0" err="1" smtClean="0"/>
              <a:t>separation</a:t>
            </a:r>
            <a:r>
              <a:rPr lang="nl-NL" dirty="0" smtClean="0"/>
              <a:t>/(</a:t>
            </a:r>
            <a:r>
              <a:rPr lang="nl-NL" dirty="0" err="1" smtClean="0"/>
              <a:t>near</a:t>
            </a:r>
            <a:r>
              <a:rPr lang="nl-NL" dirty="0" smtClean="0"/>
              <a:t>) </a:t>
            </a:r>
            <a:r>
              <a:rPr lang="nl-NL" dirty="0" err="1" smtClean="0"/>
              <a:t>mid</a:t>
            </a:r>
            <a:r>
              <a:rPr lang="nl-NL" dirty="0" smtClean="0"/>
              <a:t> air </a:t>
            </a:r>
            <a:r>
              <a:rPr lang="nl-NL" dirty="0" err="1" smtClean="0"/>
              <a:t>collisions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Bird strikes</a:t>
            </a:r>
          </a:p>
          <a:p>
            <a:pPr lvl="4"/>
            <a:endParaRPr lang="nl-NL" dirty="0"/>
          </a:p>
          <a:p>
            <a:r>
              <a:rPr lang="nl-NL" dirty="0" smtClean="0"/>
              <a:t>General </a:t>
            </a:r>
            <a:r>
              <a:rPr lang="nl-NL" dirty="0" err="1" smtClean="0"/>
              <a:t>aircraft</a:t>
            </a:r>
            <a:r>
              <a:rPr lang="nl-NL" dirty="0" smtClean="0"/>
              <a:t> </a:t>
            </a:r>
            <a:r>
              <a:rPr lang="nl-NL" dirty="0" err="1" smtClean="0"/>
              <a:t>operation</a:t>
            </a:r>
            <a:r>
              <a:rPr lang="nl-NL" dirty="0" smtClean="0"/>
              <a:t> is the most frequent event</a:t>
            </a:r>
          </a:p>
          <a:p>
            <a:pPr lvl="1"/>
            <a:r>
              <a:rPr lang="nl-NL" dirty="0" smtClean="0"/>
              <a:t>Flight crew </a:t>
            </a:r>
            <a:r>
              <a:rPr lang="nl-NL" dirty="0" err="1" smtClean="0"/>
              <a:t>interaction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air </a:t>
            </a:r>
            <a:r>
              <a:rPr lang="nl-NL" dirty="0" err="1" smtClean="0"/>
              <a:t>navigation</a:t>
            </a:r>
            <a:r>
              <a:rPr lang="nl-NL" dirty="0" smtClean="0"/>
              <a:t> services</a:t>
            </a:r>
          </a:p>
          <a:p>
            <a:pPr lvl="1"/>
            <a:r>
              <a:rPr lang="nl-NL" dirty="0" smtClean="0"/>
              <a:t>Aircraft </a:t>
            </a:r>
            <a:r>
              <a:rPr lang="nl-NL" dirty="0" err="1" smtClean="0"/>
              <a:t>collisions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obstacles</a:t>
            </a:r>
            <a:r>
              <a:rPr lang="nl-NL" dirty="0" smtClean="0"/>
              <a:t>, </a:t>
            </a:r>
            <a:r>
              <a:rPr lang="nl-NL" dirty="0" err="1" smtClean="0"/>
              <a:t>including</a:t>
            </a:r>
            <a:r>
              <a:rPr lang="nl-NL" dirty="0" smtClean="0"/>
              <a:t>  </a:t>
            </a:r>
            <a:r>
              <a:rPr lang="nl-NL" dirty="0" err="1" smtClean="0"/>
              <a:t>bird</a:t>
            </a:r>
            <a:r>
              <a:rPr lang="nl-NL" dirty="0" smtClean="0"/>
              <a:t> strikes</a:t>
            </a:r>
          </a:p>
          <a:p>
            <a:pPr lvl="1"/>
            <a:r>
              <a:rPr lang="nl-NL" dirty="0" smtClean="0"/>
              <a:t>Aircraft handling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70141" y="5749943"/>
            <a:ext cx="81732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ATM domain has a small contribution to aviation incidents and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accidents.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However, according to EASA, efforts are still required to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improve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ATM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Safety. 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7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b="1" dirty="0" smtClean="0"/>
              <a:t>Case studies </a:t>
            </a:r>
            <a:r>
              <a:rPr lang="nl-NL" b="1" dirty="0" err="1" smtClean="0"/>
              <a:t>selected</a:t>
            </a:r>
            <a:r>
              <a:rPr lang="nl-NL" b="1" dirty="0" smtClean="0"/>
              <a:t> </a:t>
            </a:r>
            <a:r>
              <a:rPr lang="nl-NL" b="1" dirty="0" err="1" smtClean="0"/>
              <a:t>for</a:t>
            </a:r>
            <a:r>
              <a:rPr lang="nl-NL" b="1" dirty="0" smtClean="0"/>
              <a:t> </a:t>
            </a:r>
            <a:r>
              <a:rPr lang="nl-NL" b="1" dirty="0" err="1" smtClean="0"/>
              <a:t>safety</a:t>
            </a:r>
            <a:r>
              <a:rPr lang="nl-NL" b="1" dirty="0" smtClean="0"/>
              <a:t> </a:t>
            </a:r>
            <a:r>
              <a:rPr lang="nl-NL" b="1" dirty="0" err="1" smtClean="0"/>
              <a:t>enhancements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1534"/>
            <a:ext cx="8229600" cy="465581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Development  </a:t>
            </a:r>
            <a:r>
              <a:rPr lang="nl-NL" dirty="0" err="1" smtClean="0"/>
              <a:t>aircraft</a:t>
            </a:r>
            <a:r>
              <a:rPr lang="nl-NL" dirty="0" smtClean="0"/>
              <a:t> system concept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preventing</a:t>
            </a:r>
            <a:r>
              <a:rPr lang="nl-NL" dirty="0" smtClean="0"/>
              <a:t> </a:t>
            </a:r>
            <a:r>
              <a:rPr lang="nl-NL" dirty="0" err="1" smtClean="0"/>
              <a:t>loss</a:t>
            </a:r>
            <a:r>
              <a:rPr lang="nl-NL" dirty="0" smtClean="0"/>
              <a:t>-of- control </a:t>
            </a:r>
            <a:r>
              <a:rPr lang="nl-NL" dirty="0" err="1" smtClean="0"/>
              <a:t>accidents</a:t>
            </a:r>
            <a:r>
              <a:rPr lang="nl-NL" dirty="0" smtClean="0"/>
              <a:t> (</a:t>
            </a:r>
            <a:r>
              <a:rPr lang="nl-NL" i="1" dirty="0" err="1" smtClean="0"/>
              <a:t>improve</a:t>
            </a:r>
            <a:r>
              <a:rPr lang="nl-NL" i="1" dirty="0" smtClean="0"/>
              <a:t> </a:t>
            </a:r>
            <a:r>
              <a:rPr lang="nl-NL" i="1" dirty="0" err="1" smtClean="0"/>
              <a:t>aircraft</a:t>
            </a:r>
            <a:r>
              <a:rPr lang="nl-NL" i="1" dirty="0" smtClean="0"/>
              <a:t> </a:t>
            </a:r>
            <a:r>
              <a:rPr lang="nl-NL" i="1" dirty="0" err="1" smtClean="0"/>
              <a:t>controllability</a:t>
            </a:r>
            <a:r>
              <a:rPr lang="nl-NL" i="1" dirty="0" smtClean="0"/>
              <a:t> in flight</a:t>
            </a:r>
            <a:r>
              <a:rPr lang="nl-NL" dirty="0" smtClean="0"/>
              <a:t>)</a:t>
            </a: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 err="1" smtClean="0"/>
              <a:t>Introduction</a:t>
            </a:r>
            <a:r>
              <a:rPr lang="nl-NL" dirty="0" smtClean="0"/>
              <a:t> of ‘</a:t>
            </a:r>
            <a:r>
              <a:rPr lang="nl-NL" dirty="0" err="1" smtClean="0"/>
              <a:t>better</a:t>
            </a:r>
            <a:r>
              <a:rPr lang="nl-NL" dirty="0" smtClean="0"/>
              <a:t>’ </a:t>
            </a:r>
            <a:r>
              <a:rPr lang="nl-NL" dirty="0" err="1" smtClean="0"/>
              <a:t>aircraft</a:t>
            </a:r>
            <a:r>
              <a:rPr lang="nl-NL" dirty="0" smtClean="0"/>
              <a:t> failure management systems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Development </a:t>
            </a:r>
            <a:r>
              <a:rPr lang="nl-NL" dirty="0" err="1" smtClean="0"/>
              <a:t>requirements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ground</a:t>
            </a:r>
            <a:r>
              <a:rPr lang="nl-NL" dirty="0" smtClean="0"/>
              <a:t> handling operations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Integrated and distributed </a:t>
            </a:r>
            <a:r>
              <a:rPr lang="en-US" dirty="0"/>
              <a:t>ground based architecture for </a:t>
            </a:r>
            <a:r>
              <a:rPr lang="en-US" dirty="0" smtClean="0"/>
              <a:t>aircraft surveillance (</a:t>
            </a:r>
            <a:r>
              <a:rPr lang="en-US" i="1" dirty="0" smtClean="0"/>
              <a:t>reduce ATM related incident categories</a:t>
            </a:r>
            <a:r>
              <a:rPr lang="en-US" dirty="0" smtClean="0"/>
              <a:t>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nl-NL" dirty="0" smtClean="0"/>
          </a:p>
          <a:p>
            <a:r>
              <a:rPr lang="nl-NL" dirty="0" err="1" smtClean="0"/>
              <a:t>Developed</a:t>
            </a:r>
            <a:r>
              <a:rPr lang="nl-NL" dirty="0" smtClean="0"/>
              <a:t> </a:t>
            </a:r>
            <a:r>
              <a:rPr lang="nl-NL" dirty="0" err="1" smtClean="0"/>
              <a:t>certification</a:t>
            </a:r>
            <a:r>
              <a:rPr lang="nl-NL" dirty="0" smtClean="0"/>
              <a:t> </a:t>
            </a:r>
            <a:r>
              <a:rPr lang="nl-NL" dirty="0" err="1" smtClean="0"/>
              <a:t>process</a:t>
            </a:r>
            <a:r>
              <a:rPr lang="nl-NL" dirty="0" smtClean="0"/>
              <a:t> </a:t>
            </a:r>
            <a:r>
              <a:rPr lang="nl-NL" dirty="0" err="1" smtClean="0"/>
              <a:t>adaptations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supporting</a:t>
            </a:r>
            <a:r>
              <a:rPr lang="nl-NL" dirty="0" smtClean="0"/>
              <a:t> </a:t>
            </a:r>
            <a:r>
              <a:rPr lang="nl-NL" dirty="0" err="1" smtClean="0"/>
              <a:t>methods</a:t>
            </a:r>
            <a:r>
              <a:rPr lang="nl-NL" dirty="0" smtClean="0"/>
              <a:t> &amp; tools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other</a:t>
            </a:r>
            <a:r>
              <a:rPr lang="nl-NL" dirty="0" smtClean="0"/>
              <a:t> case studies, e.g.</a:t>
            </a:r>
            <a:endParaRPr lang="en-US" dirty="0" smtClean="0"/>
          </a:p>
          <a:p>
            <a:pPr lvl="1"/>
            <a:r>
              <a:rPr lang="nl-NL" dirty="0" err="1" smtClean="0"/>
              <a:t>Introduction</a:t>
            </a:r>
            <a:r>
              <a:rPr lang="nl-NL" dirty="0" smtClean="0"/>
              <a:t> of </a:t>
            </a:r>
            <a:r>
              <a:rPr lang="nl-NL" dirty="0" err="1" smtClean="0"/>
              <a:t>Unmanned</a:t>
            </a:r>
            <a:r>
              <a:rPr lang="nl-NL" dirty="0" smtClean="0"/>
              <a:t> Aircraft Systems in non-</a:t>
            </a:r>
            <a:r>
              <a:rPr lang="nl-NL" dirty="0" err="1" smtClean="0"/>
              <a:t>segregated</a:t>
            </a:r>
            <a:r>
              <a:rPr lang="nl-NL" dirty="0" smtClean="0"/>
              <a:t> </a:t>
            </a:r>
            <a:r>
              <a:rPr lang="nl-NL" dirty="0" err="1" smtClean="0"/>
              <a:t>airspace</a:t>
            </a:r>
            <a:endParaRPr lang="nl-NL" dirty="0" smtClean="0"/>
          </a:p>
          <a:p>
            <a:pPr lvl="1"/>
            <a:r>
              <a:rPr lang="nl-NL" dirty="0" err="1" smtClean="0"/>
              <a:t>Introduction</a:t>
            </a:r>
            <a:r>
              <a:rPr lang="nl-NL" dirty="0" smtClean="0"/>
              <a:t> of new GNSS </a:t>
            </a:r>
            <a:r>
              <a:rPr lang="nl-NL" dirty="0" err="1" smtClean="0"/>
              <a:t>based</a:t>
            </a:r>
            <a:r>
              <a:rPr lang="nl-NL" dirty="0" smtClean="0"/>
              <a:t> operations </a:t>
            </a:r>
            <a:r>
              <a:rPr lang="nl-NL" dirty="0" err="1" smtClean="0"/>
              <a:t>and</a:t>
            </a:r>
            <a:r>
              <a:rPr lang="nl-NL" dirty="0" smtClean="0"/>
              <a:t>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5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63330"/>
          </a:xfrm>
        </p:spPr>
        <p:txBody>
          <a:bodyPr/>
          <a:lstStyle/>
          <a:p>
            <a:r>
              <a:rPr lang="nl-NL" b="1" dirty="0" smtClean="0"/>
              <a:t>Common approach </a:t>
            </a:r>
            <a:r>
              <a:rPr lang="nl-NL" b="1" dirty="0" err="1" smtClean="0"/>
              <a:t>for</a:t>
            </a:r>
            <a:r>
              <a:rPr lang="nl-NL" b="1" dirty="0" smtClean="0"/>
              <a:t> </a:t>
            </a:r>
            <a:r>
              <a:rPr lang="nl-NL" b="1" dirty="0" err="1" smtClean="0"/>
              <a:t>each</a:t>
            </a:r>
            <a:r>
              <a:rPr lang="nl-NL" b="1" dirty="0" smtClean="0"/>
              <a:t> case </a:t>
            </a:r>
            <a:r>
              <a:rPr lang="nl-NL" b="1" dirty="0" err="1" smtClean="0"/>
              <a:t>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9008"/>
            <a:ext cx="8229600" cy="46683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 smtClean="0"/>
              <a:t>Analyse </a:t>
            </a:r>
            <a:r>
              <a:rPr lang="nl-NL" dirty="0" err="1" smtClean="0"/>
              <a:t>available</a:t>
            </a:r>
            <a:r>
              <a:rPr lang="nl-NL" dirty="0" smtClean="0"/>
              <a:t> relevant </a:t>
            </a:r>
            <a:r>
              <a:rPr lang="nl-NL" dirty="0" err="1" smtClean="0"/>
              <a:t>historical</a:t>
            </a:r>
            <a:r>
              <a:rPr lang="nl-NL" dirty="0" smtClean="0"/>
              <a:t> incident/accident data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 err="1" smtClean="0"/>
              <a:t>Develop</a:t>
            </a:r>
            <a:r>
              <a:rPr lang="nl-NL" dirty="0" smtClean="0"/>
              <a:t> Safety Case </a:t>
            </a:r>
            <a:r>
              <a:rPr lang="nl-NL" dirty="0" err="1" smtClean="0"/>
              <a:t>to</a:t>
            </a:r>
            <a:r>
              <a:rPr lang="nl-NL" dirty="0" smtClean="0"/>
              <a:t> show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proposed</a:t>
            </a:r>
            <a:r>
              <a:rPr lang="nl-NL" dirty="0" smtClean="0"/>
              <a:t> change is safe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l-NL" dirty="0" err="1" smtClean="0"/>
              <a:t>Use</a:t>
            </a:r>
            <a:r>
              <a:rPr lang="nl-NL" dirty="0" smtClean="0"/>
              <a:t> WP2 &amp; WP3 </a:t>
            </a:r>
            <a:r>
              <a:rPr lang="nl-NL" dirty="0" err="1" smtClean="0"/>
              <a:t>methods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tools </a:t>
            </a:r>
            <a:r>
              <a:rPr lang="nl-NL" dirty="0" err="1" smtClean="0"/>
              <a:t>to</a:t>
            </a:r>
            <a:r>
              <a:rPr lang="nl-NL" dirty="0" smtClean="0"/>
              <a:t> support </a:t>
            </a:r>
            <a:r>
              <a:rPr lang="en-US" dirty="0" smtClean="0"/>
              <a:t>introduction, implementation, </a:t>
            </a:r>
            <a:r>
              <a:rPr lang="en-US" dirty="0"/>
              <a:t>and monitoring of the </a:t>
            </a:r>
            <a:r>
              <a:rPr lang="en-US" dirty="0" smtClean="0"/>
              <a:t>(proposed) </a:t>
            </a:r>
            <a:r>
              <a:rPr lang="en-US" dirty="0"/>
              <a:t>change</a:t>
            </a:r>
          </a:p>
          <a:p>
            <a:pPr lvl="1">
              <a:spcAft>
                <a:spcPts val="300"/>
              </a:spcAft>
            </a:pPr>
            <a:r>
              <a:rPr lang="nl-NL" dirty="0" err="1" smtClean="0"/>
              <a:t>Methods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tools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involve</a:t>
            </a:r>
            <a:r>
              <a:rPr lang="nl-NL" dirty="0" smtClean="0"/>
              <a:t> </a:t>
            </a:r>
            <a:r>
              <a:rPr lang="nl-NL" dirty="0" err="1" smtClean="0"/>
              <a:t>multi</a:t>
            </a:r>
            <a:r>
              <a:rPr lang="nl-NL" dirty="0" smtClean="0"/>
              <a:t>-stakeholders </a:t>
            </a:r>
            <a:r>
              <a:rPr lang="nl-NL" dirty="0" err="1" smtClean="0"/>
              <a:t>early</a:t>
            </a:r>
            <a:r>
              <a:rPr lang="nl-NL" dirty="0" smtClean="0"/>
              <a:t> in the </a:t>
            </a:r>
            <a:r>
              <a:rPr lang="nl-NL" dirty="0" err="1" smtClean="0"/>
              <a:t>process</a:t>
            </a:r>
            <a:endParaRPr lang="nl-NL" dirty="0" smtClean="0"/>
          </a:p>
          <a:p>
            <a:pPr lvl="1">
              <a:spcAft>
                <a:spcPts val="300"/>
              </a:spcAft>
            </a:pPr>
            <a:r>
              <a:rPr lang="nl-NL" dirty="0" err="1" smtClean="0"/>
              <a:t>Methods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tools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identify</a:t>
            </a:r>
            <a:r>
              <a:rPr lang="nl-NL" dirty="0" smtClean="0"/>
              <a:t> </a:t>
            </a:r>
            <a:r>
              <a:rPr lang="nl-NL" dirty="0" err="1" smtClean="0"/>
              <a:t>risks</a:t>
            </a:r>
            <a:r>
              <a:rPr lang="nl-NL" dirty="0"/>
              <a:t> </a:t>
            </a:r>
            <a:r>
              <a:rPr lang="nl-NL" dirty="0" smtClean="0"/>
              <a:t>&amp; hazards (</a:t>
            </a:r>
            <a:r>
              <a:rPr lang="nl-NL" dirty="0" err="1" smtClean="0"/>
              <a:t>and</a:t>
            </a:r>
            <a:r>
              <a:rPr lang="nl-NL" dirty="0" smtClean="0"/>
              <a:t>  ‘</a:t>
            </a:r>
            <a:r>
              <a:rPr lang="nl-NL" dirty="0" err="1" smtClean="0"/>
              <a:t>areas</a:t>
            </a:r>
            <a:r>
              <a:rPr lang="nl-NL" dirty="0" smtClean="0"/>
              <a:t> of change’)</a:t>
            </a:r>
          </a:p>
          <a:p>
            <a:pPr lvl="1">
              <a:spcAft>
                <a:spcPts val="300"/>
              </a:spcAft>
            </a:pPr>
            <a:r>
              <a:rPr lang="nl-NL" dirty="0" err="1" smtClean="0"/>
              <a:t>Methods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tools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development</a:t>
            </a:r>
            <a:r>
              <a:rPr lang="nl-NL" dirty="0" smtClean="0"/>
              <a:t> of the Safety Cases</a:t>
            </a:r>
          </a:p>
          <a:p>
            <a:pPr lvl="1">
              <a:spcAft>
                <a:spcPts val="300"/>
              </a:spcAft>
            </a:pPr>
            <a:r>
              <a:rPr lang="nl-NL" dirty="0" err="1" smtClean="0"/>
              <a:t>Processes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tools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Continuous</a:t>
            </a:r>
            <a:r>
              <a:rPr lang="nl-NL" dirty="0" smtClean="0"/>
              <a:t> Safety Monitoring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Develop </a:t>
            </a:r>
            <a:r>
              <a:rPr lang="en-US" dirty="0"/>
              <a:t>complete certification </a:t>
            </a:r>
            <a:r>
              <a:rPr lang="en-US" dirty="0" smtClean="0"/>
              <a:t>plans, </a:t>
            </a:r>
            <a:r>
              <a:rPr lang="en-US" dirty="0"/>
              <a:t>based on WP1 </a:t>
            </a:r>
            <a:r>
              <a:rPr lang="en-US" dirty="0" smtClean="0"/>
              <a:t>approach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 err="1" smtClean="0"/>
              <a:t>Assess</a:t>
            </a:r>
            <a:r>
              <a:rPr lang="nl-NL" dirty="0" smtClean="0"/>
              <a:t> overall </a:t>
            </a:r>
            <a:r>
              <a:rPr lang="nl-NL" dirty="0" err="1" smtClean="0"/>
              <a:t>safety</a:t>
            </a:r>
            <a:r>
              <a:rPr lang="nl-NL" dirty="0" smtClean="0"/>
              <a:t> impact of (</a:t>
            </a:r>
            <a:r>
              <a:rPr lang="nl-NL" dirty="0" err="1" smtClean="0"/>
              <a:t>proposed</a:t>
            </a:r>
            <a:r>
              <a:rPr lang="nl-NL" dirty="0" smtClean="0"/>
              <a:t>) change in Europe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8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63330"/>
          </a:xfrm>
        </p:spPr>
        <p:txBody>
          <a:bodyPr/>
          <a:lstStyle/>
          <a:p>
            <a:r>
              <a:rPr lang="nl-NL" b="1" dirty="0" err="1" smtClean="0"/>
              <a:t>Where</a:t>
            </a:r>
            <a:r>
              <a:rPr lang="nl-NL" b="1" dirty="0" smtClean="0"/>
              <a:t> </a:t>
            </a:r>
            <a:r>
              <a:rPr lang="nl-NL" b="1" dirty="0" err="1" smtClean="0"/>
              <a:t>could</a:t>
            </a:r>
            <a:r>
              <a:rPr lang="nl-NL" b="1" dirty="0" smtClean="0"/>
              <a:t> we e.g. </a:t>
            </a:r>
            <a:r>
              <a:rPr lang="nl-NL" b="1" dirty="0" err="1" smtClean="0"/>
              <a:t>need</a:t>
            </a:r>
            <a:r>
              <a:rPr lang="nl-NL" b="1" dirty="0" smtClean="0"/>
              <a:t> </a:t>
            </a:r>
            <a:r>
              <a:rPr lang="nl-NL" b="1" dirty="0" err="1" smtClean="0"/>
              <a:t>your</a:t>
            </a:r>
            <a:r>
              <a:rPr lang="nl-NL" b="1" dirty="0" smtClean="0"/>
              <a:t> help?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4164"/>
            <a:ext cx="8336071" cy="4593188"/>
          </a:xfrm>
        </p:spPr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evaluate</a:t>
            </a:r>
            <a:r>
              <a:rPr lang="nl-NL" dirty="0" smtClean="0"/>
              <a:t> practical </a:t>
            </a:r>
            <a:r>
              <a:rPr lang="nl-NL" dirty="0" err="1" smtClean="0"/>
              <a:t>applications</a:t>
            </a:r>
            <a:r>
              <a:rPr lang="nl-NL" dirty="0" smtClean="0"/>
              <a:t>? </a:t>
            </a:r>
            <a:r>
              <a:rPr lang="nl-NL" dirty="0" err="1" smtClean="0"/>
              <a:t>What</a:t>
            </a:r>
            <a:r>
              <a:rPr lang="nl-NL" dirty="0" smtClean="0"/>
              <a:t> criteria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? </a:t>
            </a:r>
          </a:p>
          <a:p>
            <a:endParaRPr lang="nl-NL" dirty="0"/>
          </a:p>
          <a:p>
            <a:r>
              <a:rPr lang="en-US" dirty="0"/>
              <a:t>How to ensure that the developed </a:t>
            </a:r>
            <a:r>
              <a:rPr lang="en-US" dirty="0" smtClean="0"/>
              <a:t> certification plans will be completed after ASCOS? What about flight trials and testing?</a:t>
            </a:r>
            <a:endParaRPr lang="en-US" dirty="0"/>
          </a:p>
          <a:p>
            <a:endParaRPr lang="nl-NL" dirty="0"/>
          </a:p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increase</a:t>
            </a:r>
            <a:r>
              <a:rPr lang="nl-NL" dirty="0" smtClean="0"/>
              <a:t> the </a:t>
            </a:r>
            <a:r>
              <a:rPr lang="nl-NL" dirty="0" err="1" smtClean="0"/>
              <a:t>likelihood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the </a:t>
            </a:r>
            <a:r>
              <a:rPr lang="nl-NL" dirty="0" err="1" smtClean="0"/>
              <a:t>proposed</a:t>
            </a:r>
            <a:r>
              <a:rPr lang="nl-NL" dirty="0" smtClean="0"/>
              <a:t> changes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actually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implemented</a:t>
            </a:r>
            <a:r>
              <a:rPr lang="nl-NL" dirty="0" smtClean="0"/>
              <a:t> (</a:t>
            </a:r>
            <a:r>
              <a:rPr lang="nl-NL" dirty="0" err="1" smtClean="0"/>
              <a:t>assuming</a:t>
            </a:r>
            <a:r>
              <a:rPr lang="nl-NL" dirty="0" smtClean="0"/>
              <a:t>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increase</a:t>
            </a:r>
            <a:r>
              <a:rPr lang="nl-NL" dirty="0" smtClean="0"/>
              <a:t> </a:t>
            </a:r>
            <a:r>
              <a:rPr lang="nl-NL" dirty="0" err="1" smtClean="0"/>
              <a:t>safety</a:t>
            </a:r>
            <a:r>
              <a:rPr lang="nl-NL" dirty="0" smtClean="0"/>
              <a:t>)?</a:t>
            </a:r>
          </a:p>
          <a:p>
            <a:endParaRPr lang="nl-NL" dirty="0"/>
          </a:p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make </a:t>
            </a:r>
            <a:r>
              <a:rPr lang="nl-NL" dirty="0" err="1" smtClean="0"/>
              <a:t>sure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indeed </a:t>
            </a:r>
            <a:r>
              <a:rPr lang="nl-NL" dirty="0" err="1" smtClean="0"/>
              <a:t>all</a:t>
            </a:r>
            <a:r>
              <a:rPr lang="nl-NL" dirty="0" smtClean="0"/>
              <a:t> relevant </a:t>
            </a:r>
            <a:r>
              <a:rPr lang="nl-NL" dirty="0" err="1" smtClean="0"/>
              <a:t>parts</a:t>
            </a:r>
            <a:r>
              <a:rPr lang="nl-NL" dirty="0" smtClean="0"/>
              <a:t> of the </a:t>
            </a:r>
            <a:r>
              <a:rPr lang="nl-NL" dirty="0" err="1" smtClean="0"/>
              <a:t>total</a:t>
            </a:r>
            <a:r>
              <a:rPr lang="nl-NL" dirty="0" smtClean="0"/>
              <a:t> </a:t>
            </a:r>
            <a:r>
              <a:rPr lang="nl-NL" dirty="0" err="1" smtClean="0"/>
              <a:t>aviation</a:t>
            </a:r>
            <a:r>
              <a:rPr lang="nl-NL" dirty="0" smtClean="0"/>
              <a:t> system </a:t>
            </a:r>
            <a:r>
              <a:rPr lang="nl-NL" dirty="0" err="1" smtClean="0"/>
              <a:t>affected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the change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considered</a:t>
            </a:r>
            <a:r>
              <a:rPr lang="nl-NL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29 October,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5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97557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FreeHand 5.0 Drawing" r:id="rId15" imgW="4153019" imgH="5534192" progId="FreeHand5Document">
                  <p:embed/>
                </p:oleObj>
              </mc:Choice>
              <mc:Fallback>
                <p:oleObj name="FreeHand 5.0 Drawing" r:id="rId15" imgW="4153019" imgH="5534192" progId="FreeHand5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24" y="4777324"/>
            <a:ext cx="1222614" cy="475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1E6645A-A6F8-4E6E-9D54-2C90E49B8B76}"/>
</file>

<file path=customXml/itemProps2.xml><?xml version="1.0" encoding="utf-8"?>
<ds:datastoreItem xmlns:ds="http://schemas.openxmlformats.org/officeDocument/2006/customXml" ds:itemID="{33D1F6F8-87DB-4BDD-8ECC-C7852609DFCE}"/>
</file>

<file path=customXml/itemProps3.xml><?xml version="1.0" encoding="utf-8"?>
<ds:datastoreItem xmlns:ds="http://schemas.openxmlformats.org/officeDocument/2006/customXml" ds:itemID="{582FED87-A4AD-4816-A8D5-8C2091C60E16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423</TotalTime>
  <Words>622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ASCOS_Presentation_Template_V1 for MS 2010</vt:lpstr>
      <vt:lpstr>FreeHand 5.0 Drawing</vt:lpstr>
      <vt:lpstr>WP4: cERTIFICATION CASE STUDIES</vt:lpstr>
      <vt:lpstr>WP4 objectives</vt:lpstr>
      <vt:lpstr>What are the priority safety areas ?</vt:lpstr>
      <vt:lpstr>Top 5 commercial air transport accident categories</vt:lpstr>
      <vt:lpstr>Top ECR safety occurrence categories</vt:lpstr>
      <vt:lpstr>Case studies selected for safety enhancements</vt:lpstr>
      <vt:lpstr>Common approach for each case study</vt:lpstr>
      <vt:lpstr>Where could we e.g. need your help?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Speijker, Lennaert</cp:lastModifiedBy>
  <cp:revision>92</cp:revision>
  <cp:lastPrinted>2012-07-12T12:05:38Z</cp:lastPrinted>
  <dcterms:created xsi:type="dcterms:W3CDTF">2012-10-15T10:59:45Z</dcterms:created>
  <dcterms:modified xsi:type="dcterms:W3CDTF">2012-10-29T17:42:55Z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