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60" r:id="rId6"/>
    <p:sldId id="264" r:id="rId7"/>
    <p:sldId id="261" r:id="rId8"/>
    <p:sldId id="263" r:id="rId9"/>
    <p:sldId id="262" r:id="rId10"/>
    <p:sldId id="273" r:id="rId11"/>
    <p:sldId id="266" r:id="rId12"/>
    <p:sldId id="274" r:id="rId13"/>
    <p:sldId id="275" r:id="rId14"/>
    <p:sldId id="276" r:id="rId15"/>
    <p:sldId id="277" r:id="rId16"/>
    <p:sldId id="278" r:id="rId17"/>
    <p:sldId id="279" r:id="rId18"/>
    <p:sldId id="282" r:id="rId19"/>
    <p:sldId id="280" r:id="rId20"/>
    <p:sldId id="272" r:id="rId21"/>
    <p:sldId id="258" r:id="rId22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59" autoAdjust="0"/>
    <p:restoredTop sz="86323" autoAdjust="0"/>
  </p:normalViewPr>
  <p:slideViewPr>
    <p:cSldViewPr snapToGrid="0">
      <p:cViewPr>
        <p:scale>
          <a:sx n="76" d="100"/>
          <a:sy n="76" d="100"/>
        </p:scale>
        <p:origin x="-278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490" cy="479756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002" y="0"/>
            <a:ext cx="3170490" cy="479756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6AA3D-98AE-4567-B5BD-559504E7B2C0}" type="datetimeFigureOut">
              <a:rPr lang="en-GB"/>
              <a:pPr>
                <a:defRPr/>
              </a:pPr>
              <a:t>15/04/2013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59961"/>
            <a:ext cx="5852160" cy="4320845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922"/>
            <a:ext cx="3170490" cy="479756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002" y="9119922"/>
            <a:ext cx="3170490" cy="479756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34A1BA-8C33-4888-B8C1-9ED6592AEE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11D056-E622-4E0D-8DEB-F5659A231EF0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0AE9-6677-4808-B7F1-637007D66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3242DE27-76C5-44DA-B15F-BB8717722EA9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96644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8D39-EEAB-4546-A5D5-C3E925FE9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A09CADA5-38C3-4197-B274-1CB1D5BDC5B3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70055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0DB25D-82ED-40D7-9C80-087271153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030739E-7F69-44B9-9B22-FF4C563A50DC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F6A8-B8FC-4D38-90BF-232A797B78C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13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83C1-5AFF-43A1-836C-79391188BA10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1336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D8CE-EBE4-447B-81B4-1CFA202AB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F2A8669-AAAB-468E-B848-8ECC32EDB6F0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85636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EEBC72-4AB9-48CC-8B51-16F4757022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97D24DA-6683-4811-959A-FEBD7C00B158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3" r:id="rId5"/>
    <p:sldLayoutId id="2147483678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jp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17" Type="http://schemas.openxmlformats.org/officeDocument/2006/relationships/image" Target="../media/image22.jp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gif"/><Relationship Id="rId15" Type="http://schemas.openxmlformats.org/officeDocument/2006/relationships/oleObject" Target="../embeddings/oleObject2.bin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png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41575"/>
            <a:ext cx="8458200" cy="12811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Aviation safety &amp; certification </a:t>
            </a:r>
            <a:br>
              <a:rPr lang="en-GB" dirty="0" smtClean="0"/>
            </a:br>
            <a:r>
              <a:rPr lang="en-GB" dirty="0" smtClean="0"/>
              <a:t>of new operations and systems</a:t>
            </a:r>
            <a:endParaRPr lang="en-GB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8473858" cy="1752600"/>
          </a:xfrm>
        </p:spPr>
        <p:txBody>
          <a:bodyPr/>
          <a:lstStyle/>
          <a:p>
            <a:pPr marL="63500"/>
            <a:endParaRPr lang="en-GB" dirty="0" smtClean="0"/>
          </a:p>
          <a:p>
            <a:pPr marL="63500"/>
            <a:r>
              <a:rPr lang="en-GB" dirty="0" smtClean="0"/>
              <a:t>Dr.ir. L.J.P. (</a:t>
            </a:r>
            <a:r>
              <a:rPr lang="en-GB" dirty="0" err="1" smtClean="0"/>
              <a:t>Lennaert</a:t>
            </a:r>
            <a:r>
              <a:rPr lang="en-GB" dirty="0" smtClean="0"/>
              <a:t>) </a:t>
            </a:r>
            <a:r>
              <a:rPr lang="en-GB" dirty="0" err="1" smtClean="0"/>
              <a:t>Speijker</a:t>
            </a:r>
            <a:endParaRPr lang="en-GB" dirty="0" smtClean="0"/>
          </a:p>
          <a:p>
            <a:pPr marL="63500"/>
            <a:r>
              <a:rPr lang="en-GB" dirty="0" smtClean="0"/>
              <a:t>NLR Air Transport Safety Institute</a:t>
            </a:r>
          </a:p>
          <a:p>
            <a:pPr marL="63500"/>
            <a:endParaRPr lang="en-GB" dirty="0"/>
          </a:p>
          <a:p>
            <a:pPr marL="63500"/>
            <a:r>
              <a:rPr lang="en-GB" dirty="0" smtClean="0"/>
              <a:t>ASCOS EASA Workshop, 19 April 2013, Cologne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88174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04164"/>
            <a:ext cx="8398701" cy="4593188"/>
          </a:xfrm>
        </p:spPr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up a baseline for the current risk level of the various parts of the total aviation system during its complete life cycle.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Aviation </a:t>
            </a:r>
            <a:r>
              <a:rPr lang="en-US" dirty="0"/>
              <a:t>safety data will be used to establish a baseline risk picture for </a:t>
            </a:r>
            <a:r>
              <a:rPr lang="en-US" dirty="0" smtClean="0"/>
              <a:t>main </a:t>
            </a:r>
            <a:r>
              <a:rPr lang="en-US" dirty="0"/>
              <a:t>operational issues identified in the European Aviation Safety Plan (EASP</a:t>
            </a:r>
            <a:r>
              <a:rPr lang="en-US" dirty="0" smtClean="0"/>
              <a:t>) with </a:t>
            </a:r>
            <a:r>
              <a:rPr lang="en-US" dirty="0"/>
              <a:t>Safety Performance </a:t>
            </a:r>
            <a:r>
              <a:rPr lang="en-US" dirty="0" smtClean="0"/>
              <a:t>Indicators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risk picture will be used as baseline to set up a process </a:t>
            </a:r>
            <a:r>
              <a:rPr lang="en-US" dirty="0" smtClean="0"/>
              <a:t>(and develop tools) for </a:t>
            </a:r>
            <a:r>
              <a:rPr lang="en-US" dirty="0"/>
              <a:t>continuous safety </a:t>
            </a:r>
            <a:r>
              <a:rPr lang="en-US" dirty="0" smtClean="0"/>
              <a:t>monitoring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0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25752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6795"/>
            <a:ext cx="8229600" cy="4530557"/>
          </a:xfrm>
        </p:spPr>
        <p:txBody>
          <a:bodyPr/>
          <a:lstStyle/>
          <a:p>
            <a:r>
              <a:rPr lang="en-US" dirty="0" smtClean="0"/>
              <a:t>Establish </a:t>
            </a:r>
            <a:r>
              <a:rPr lang="en-US" dirty="0"/>
              <a:t>a good view on potential emergent and future risks not present in today's aviation </a:t>
            </a:r>
            <a:r>
              <a:rPr lang="en-US" dirty="0" smtClean="0"/>
              <a:t>system</a:t>
            </a:r>
          </a:p>
          <a:p>
            <a:endParaRPr lang="en-US" dirty="0"/>
          </a:p>
          <a:p>
            <a:r>
              <a:rPr lang="en-US" dirty="0" smtClean="0"/>
              <a:t>Develop total </a:t>
            </a:r>
            <a:r>
              <a:rPr lang="en-US" dirty="0"/>
              <a:t>aviation system safety assessment method with supporting safety based design systems and tools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Proactive </a:t>
            </a:r>
            <a:r>
              <a:rPr lang="en-US" dirty="0"/>
              <a:t>approach </a:t>
            </a:r>
            <a:r>
              <a:rPr lang="en-US" dirty="0" smtClean="0"/>
              <a:t>to ensure </a:t>
            </a:r>
            <a:r>
              <a:rPr lang="en-US" dirty="0"/>
              <a:t>that potential future hazards and risks can be mitigated and safety will be maintained or even increased as compared to the baseline risk </a:t>
            </a:r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00908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the </a:t>
            </a:r>
            <a:r>
              <a:rPr lang="en-US" dirty="0"/>
              <a:t>newly proposed certification process adaptations, and its supporting methods and tools for continuous safety monitoring and safety based design, in a number of case studies </a:t>
            </a:r>
            <a:r>
              <a:rPr lang="en-US" dirty="0" smtClean="0"/>
              <a:t>already selected </a:t>
            </a:r>
            <a:r>
              <a:rPr lang="en-US" dirty="0"/>
              <a:t>with the ASCOS User Group. </a:t>
            </a:r>
            <a:endParaRPr lang="en-US" dirty="0" smtClean="0"/>
          </a:p>
          <a:p>
            <a:pPr lvl="1"/>
            <a:r>
              <a:rPr lang="en-US" dirty="0"/>
              <a:t>Loss of control in flight </a:t>
            </a:r>
          </a:p>
          <a:p>
            <a:pPr lvl="1"/>
            <a:r>
              <a:rPr lang="en-US" dirty="0"/>
              <a:t>Aircraft system or component failure or malfunction </a:t>
            </a:r>
          </a:p>
          <a:p>
            <a:pPr lvl="1"/>
            <a:r>
              <a:rPr lang="en-US" dirty="0"/>
              <a:t>Aircraft ground handling aircraft damage </a:t>
            </a:r>
          </a:p>
          <a:p>
            <a:pPr lvl="1"/>
            <a:r>
              <a:rPr lang="en-US" dirty="0"/>
              <a:t>Air Traffic Management related incidents/accidents 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is followed by quantification of the safety impact of introduction of new operations and systems in </a:t>
            </a:r>
            <a:r>
              <a:rPr lang="en-US" dirty="0" smtClean="0"/>
              <a:t>Europe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63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75856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fifth phase validates the scientific and technological advance that the proposed project is expected to bring: 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affordable certification processes to make certification easier;</a:t>
            </a:r>
          </a:p>
          <a:p>
            <a:pPr lvl="1"/>
            <a:r>
              <a:rPr lang="en-US" dirty="0" smtClean="0"/>
              <a:t>Innovative </a:t>
            </a:r>
            <a:r>
              <a:rPr lang="en-US" dirty="0"/>
              <a:t>safety based design systems and tools; and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methods and tools to support continuous safety monitoring.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2290" name="Picture 2" descr="C:\Users\speijker\Desktop\ASCOS\110082_60_4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26" y="4569564"/>
            <a:ext cx="7317114" cy="20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0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73849"/>
              </p:ext>
            </p:extLst>
          </p:nvPr>
        </p:nvGraphicFramePr>
        <p:xfrm>
          <a:off x="0" y="933516"/>
          <a:ext cx="9144000" cy="6544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Acrobat Document" r:id="rId3" imgW="8019889" imgH="5667195" progId="AcroExch.Document.11">
                  <p:embed/>
                </p:oleObj>
              </mc:Choice>
              <mc:Fallback>
                <p:oleObj name="Acrobat Document" r:id="rId3" imgW="8019889" imgH="5667195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933516"/>
                        <a:ext cx="9144000" cy="6544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19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736"/>
            <a:ext cx="8229600" cy="625752"/>
          </a:xfrm>
        </p:spPr>
        <p:txBody>
          <a:bodyPr/>
          <a:lstStyle/>
          <a:p>
            <a:r>
              <a:rPr lang="en-GB" dirty="0" smtClean="0"/>
              <a:t>Targeted User Group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778696"/>
            <a:ext cx="8286750" cy="4672904"/>
          </a:xfrm>
        </p:spPr>
        <p:txBody>
          <a:bodyPr/>
          <a:lstStyle/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European Aviation Safety Agency (EASA)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Federal Aviation Administration (FAA)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SESAR Joint Undertaking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EUROCAE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SAE S-18 Airplane Safety Assessment Committee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Safety Regulation Commission (SRC)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European Strategic Safety Initiative (ESSI)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EUROCONTROL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International Air Transport Association (IATA)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Future Aviation Safety Team (FAST)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European Society of Air Safety Investigators (ESASI)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Civil Aviation Authorities (The Netherlands, Poland, ...)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Aircraft manufacturers (</a:t>
            </a:r>
            <a:r>
              <a:rPr lang="en-GB" sz="1800" dirty="0" err="1"/>
              <a:t>Dassault</a:t>
            </a:r>
            <a:r>
              <a:rPr lang="en-GB" sz="1800" dirty="0"/>
              <a:t> Aviation, Rockwell Collins, ...) 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GB" sz="1800" dirty="0"/>
              <a:t>TUV NORD CERT GmbH - Aviation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7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2082"/>
            <a:ext cx="9144000" cy="7828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6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00700"/>
          </a:xfrm>
        </p:spPr>
        <p:txBody>
          <a:bodyPr/>
          <a:lstStyle/>
          <a:p>
            <a:r>
              <a:rPr lang="nl-NL" dirty="0" smtClean="0"/>
              <a:t>Contact </a:t>
            </a:r>
            <a:r>
              <a:rPr lang="nl-NL" dirty="0" err="1" smtClean="0"/>
              <a:t>us</a:t>
            </a:r>
            <a:r>
              <a:rPr lang="nl-NL" dirty="0" smtClean="0"/>
              <a:t>			</a:t>
            </a:r>
            <a:r>
              <a:rPr lang="nl-NL" i="1" u="sng" dirty="0" smtClean="0"/>
              <a:t>http://www.ascos-project.eu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4164"/>
            <a:ext cx="8229600" cy="4593188"/>
          </a:xfrm>
        </p:spPr>
        <p:txBody>
          <a:bodyPr/>
          <a:lstStyle/>
          <a:p>
            <a:r>
              <a:rPr lang="en-US" dirty="0"/>
              <a:t>ASCOS coordinator:</a:t>
            </a:r>
          </a:p>
          <a:p>
            <a:pPr lvl="1"/>
            <a:r>
              <a:rPr lang="en-US" dirty="0"/>
              <a:t>Dr. Ir. </a:t>
            </a:r>
            <a:r>
              <a:rPr lang="en-US" dirty="0" err="1"/>
              <a:t>Lennaert</a:t>
            </a:r>
            <a:r>
              <a:rPr lang="en-US" dirty="0"/>
              <a:t> </a:t>
            </a:r>
            <a:r>
              <a:rPr lang="en-US" dirty="0" err="1"/>
              <a:t>Speijker</a:t>
            </a:r>
            <a:endParaRPr lang="en-US" dirty="0"/>
          </a:p>
          <a:p>
            <a:pPr lvl="1"/>
            <a:r>
              <a:rPr lang="en-US" dirty="0"/>
              <a:t>NLR Air Transport Safety Institute</a:t>
            </a:r>
          </a:p>
          <a:p>
            <a:pPr lvl="1"/>
            <a:r>
              <a:rPr lang="en-US" dirty="0"/>
              <a:t>Email: </a:t>
            </a:r>
            <a:r>
              <a:rPr lang="en-US" dirty="0" smtClean="0"/>
              <a:t>	speijker@nlr-atsi.nl</a:t>
            </a:r>
            <a:endParaRPr lang="en-US" dirty="0"/>
          </a:p>
          <a:p>
            <a:pPr lvl="1"/>
            <a:r>
              <a:rPr lang="en-US" dirty="0"/>
              <a:t>Phone : </a:t>
            </a:r>
            <a:r>
              <a:rPr lang="en-US" dirty="0" smtClean="0"/>
              <a:t>	+</a:t>
            </a:r>
            <a:r>
              <a:rPr lang="en-US" dirty="0"/>
              <a:t>31 88 511 3654</a:t>
            </a:r>
          </a:p>
          <a:p>
            <a:endParaRPr lang="en-US" dirty="0"/>
          </a:p>
          <a:p>
            <a:r>
              <a:rPr lang="en-US" dirty="0"/>
              <a:t>Scientific Officer:</a:t>
            </a:r>
          </a:p>
          <a:p>
            <a:pPr lvl="1"/>
            <a:r>
              <a:rPr lang="en-US" dirty="0"/>
              <a:t>Mr. Michael </a:t>
            </a:r>
            <a:r>
              <a:rPr lang="en-US" dirty="0" err="1"/>
              <a:t>Kyriakopoulos</a:t>
            </a:r>
            <a:endParaRPr lang="en-US" dirty="0"/>
          </a:p>
          <a:p>
            <a:pPr lvl="1"/>
            <a:r>
              <a:rPr lang="en-US" dirty="0"/>
              <a:t>European Commission</a:t>
            </a:r>
          </a:p>
          <a:p>
            <a:pPr lvl="1"/>
            <a:r>
              <a:rPr lang="en-US" dirty="0"/>
              <a:t>DG Research and Innovation – Aeronautics &amp; Air Transport</a:t>
            </a:r>
          </a:p>
          <a:p>
            <a:pPr lvl="1"/>
            <a:r>
              <a:rPr lang="en-US" dirty="0"/>
              <a:t>Email: </a:t>
            </a:r>
            <a:r>
              <a:rPr lang="en-US" dirty="0" smtClean="0"/>
              <a:t>	michael.kyriakopoulos@ec.europa.eu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1266" name="Picture 2" descr="C:\Users\speijker\Desktop\ASCOS\080085_45_1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180" y="2090803"/>
            <a:ext cx="3179523" cy="303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490538"/>
            <a:ext cx="762000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C04CD5-945D-4D3C-A482-BE0A0DC5801B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9" name="Picture 5" descr="\\nlr.nl\homes\oddidp\Volgnummers\Tekennummers\E-950\E977\Logo-Partners\LOGO_Thale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9769" y="4782325"/>
            <a:ext cx="1905155" cy="47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nlr.nl\homes\oddidp\Volgnummers\Tekennummers\E-950\E977\Logo-Partners\LOGO_CA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73" y="4832762"/>
            <a:ext cx="10001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nlr.nl\homes\oddidp\Volgnummers\Tekennummers\E-950\E977\Logo-Partners\LOGO_Isdefe.gif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1228" y="4734608"/>
            <a:ext cx="1368152" cy="47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nlr.nl\homes\oddidp\Volgnummers\Tekennummers\E-950\E977\Logo-Partners\LOGO_CertiFlyer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388" y="4564447"/>
            <a:ext cx="1381985" cy="79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\nlr.nl\homes\oddidp\Volgnummers\Tekennummers\E-950\E977\Logo-Partners\LOGO_Avanssa 2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628" y="5663312"/>
            <a:ext cx="952088" cy="57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\nlr.nl\homes\oddidp\Volgnummers\Tekennummers\E-950\E977\Logo-Partners\Eben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764" y="5631985"/>
            <a:ext cx="1152128" cy="3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\nlr.nl\homes\oddidp\Volgnummers\Tekennummers\E-950\E977\Logo-Partners\DeepBlue.pn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4924" y="5663312"/>
            <a:ext cx="1800200" cy="42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nlr.nl\homes\oddidp\Volgnummers\Tekennummers\E-950\E977\Logo-Partners\jrc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6" y="5675464"/>
            <a:ext cx="964801" cy="41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nlr.nl\homes\oddidp\Volgnummers\Tekennummers\E-950\E977\Logo-Partners\LOGO_TU Delft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76" y="5511115"/>
            <a:ext cx="1347985" cy="57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1610" y="5532620"/>
            <a:ext cx="891763" cy="66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549275" y="3833813"/>
            <a:ext cx="636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i="1">
                <a:solidFill>
                  <a:schemeClr val="bg1"/>
                </a:solidFill>
              </a:rPr>
              <a:t>Aviation Safety and Certification of new Operations and Systems</a:t>
            </a:r>
          </a:p>
        </p:txBody>
      </p:sp>
      <p:pic>
        <p:nvPicPr>
          <p:cNvPr id="9232" name="Picture 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" y="2425700"/>
            <a:ext cx="9142523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3" name="Group 19"/>
          <p:cNvGrpSpPr>
            <a:grpSpLocks/>
          </p:cNvGrpSpPr>
          <p:nvPr/>
        </p:nvGrpSpPr>
        <p:grpSpPr bwMode="auto">
          <a:xfrm>
            <a:off x="920750" y="820738"/>
            <a:ext cx="7302500" cy="1885950"/>
            <a:chOff x="920797" y="144854"/>
            <a:chExt cx="7302405" cy="1885138"/>
          </a:xfrm>
        </p:grpSpPr>
        <p:sp>
          <p:nvSpPr>
            <p:cNvPr id="54" name="Oval 53"/>
            <p:cNvSpPr/>
            <p:nvPr/>
          </p:nvSpPr>
          <p:spPr>
            <a:xfrm>
              <a:off x="1331955" y="881137"/>
              <a:ext cx="3095585" cy="11488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235" name="Picture 54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797" y="144854"/>
              <a:ext cx="7302405" cy="173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97557"/>
              </p:ext>
            </p:extLst>
          </p:nvPr>
        </p:nvGraphicFramePr>
        <p:xfrm>
          <a:off x="537230" y="4537907"/>
          <a:ext cx="638885" cy="8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FreeHand 5.0 Drawing" r:id="rId15" imgW="4153019" imgH="5534192" progId="FreeHand5Document">
                  <p:embed/>
                </p:oleObj>
              </mc:Choice>
              <mc:Fallback>
                <p:oleObj name="FreeHand 5.0 Drawing" r:id="rId15" imgW="4153019" imgH="5534192" progId="FreeHand5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30" y="4537907"/>
                        <a:ext cx="638885" cy="8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924" y="4777324"/>
            <a:ext cx="1222614" cy="475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63330"/>
          </a:xfrm>
        </p:spPr>
        <p:txBody>
          <a:bodyPr/>
          <a:lstStyle/>
          <a:p>
            <a:r>
              <a:rPr lang="en-GB" dirty="0" smtClean="0"/>
              <a:t>This presentation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GB" dirty="0" smtClean="0"/>
              <a:t>Project details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Background</a:t>
            </a:r>
          </a:p>
          <a:p>
            <a:pPr marL="0" indent="0">
              <a:spcBef>
                <a:spcPts val="600"/>
              </a:spcBef>
            </a:pPr>
            <a:r>
              <a:rPr lang="en-GB" dirty="0"/>
              <a:t>Main impacts and benefits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Project objectives and issues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Relation between objectives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Phases and work packages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Time schedule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Targeted User Groups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Contact details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06-07-2</a:t>
            </a:r>
            <a:endParaRPr lang="en-GB" dirty="0"/>
          </a:p>
        </p:txBody>
      </p:sp>
      <p:pic>
        <p:nvPicPr>
          <p:cNvPr id="13314" name="Picture 2" descr="C:\Users\speijker\Desktop\ASCOS\car3d753102a0b10ada31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230" y="1329238"/>
            <a:ext cx="3527729" cy="301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1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25752"/>
          </a:xfrm>
        </p:spPr>
        <p:txBody>
          <a:bodyPr/>
          <a:lstStyle/>
          <a:p>
            <a:r>
              <a:rPr lang="en-GB" dirty="0" smtClean="0"/>
              <a:t>Project details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561540" cy="4392488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200" dirty="0"/>
              <a:t>EU </a:t>
            </a:r>
            <a:r>
              <a:rPr lang="en-US" sz="2200" dirty="0" err="1"/>
              <a:t>Programme</a:t>
            </a:r>
            <a:r>
              <a:rPr lang="en-US" sz="2200" dirty="0"/>
              <a:t>: </a:t>
            </a:r>
            <a:r>
              <a:rPr lang="en-US" sz="2200" dirty="0" smtClean="0"/>
              <a:t>	FP7 </a:t>
            </a:r>
            <a:r>
              <a:rPr lang="en-US" sz="2200" dirty="0"/>
              <a:t>Transport - Aeronautics </a:t>
            </a:r>
            <a:r>
              <a:rPr lang="en-US" sz="2200" dirty="0" smtClean="0"/>
              <a:t>&amp; Air </a:t>
            </a:r>
            <a:r>
              <a:rPr lang="en-US" sz="2200" dirty="0"/>
              <a:t>Transport (AAT)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EU Area/topic: </a:t>
            </a:r>
            <a:r>
              <a:rPr lang="en-US" sz="2200" dirty="0" smtClean="0"/>
              <a:t>	7.1.3.4 		Operational </a:t>
            </a:r>
            <a:r>
              <a:rPr lang="en-US" sz="2200" dirty="0"/>
              <a:t>Safety </a:t>
            </a:r>
            <a:r>
              <a:rPr lang="en-US" sz="2200" dirty="0" smtClean="0"/>
              <a:t>					AAT.2012.3.4-1	Design </a:t>
            </a:r>
            <a:r>
              <a:rPr lang="en-US" sz="2200" dirty="0"/>
              <a:t>systems and tools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Contract type: </a:t>
            </a:r>
            <a:r>
              <a:rPr lang="en-US" sz="2200" dirty="0" smtClean="0"/>
              <a:t>	Small </a:t>
            </a:r>
            <a:r>
              <a:rPr lang="en-US" sz="2200" dirty="0"/>
              <a:t>or medium-scale focused research project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Total cost: </a:t>
            </a:r>
            <a:r>
              <a:rPr lang="en-US" sz="2200" dirty="0" smtClean="0"/>
              <a:t>		EUR </a:t>
            </a:r>
            <a:r>
              <a:rPr lang="en-US" sz="2200" dirty="0"/>
              <a:t>4 702 893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EU contribution: </a:t>
            </a:r>
            <a:r>
              <a:rPr lang="en-US" sz="2200" dirty="0" smtClean="0"/>
              <a:t>	EUR </a:t>
            </a:r>
            <a:r>
              <a:rPr lang="en-US" sz="2200" dirty="0"/>
              <a:t>3 365 884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Grant Agreement: </a:t>
            </a:r>
            <a:r>
              <a:rPr lang="en-US" sz="2200" dirty="0" smtClean="0"/>
              <a:t>	ACP2-GA-2012-314299-ASCOS </a:t>
            </a:r>
            <a:endParaRPr lang="en-US" sz="2200" dirty="0"/>
          </a:p>
          <a:p>
            <a:pPr>
              <a:spcBef>
                <a:spcPts val="800"/>
              </a:spcBef>
            </a:pPr>
            <a:r>
              <a:rPr lang="en-US" sz="2200" dirty="0"/>
              <a:t>Starting date: </a:t>
            </a:r>
            <a:r>
              <a:rPr lang="en-US" sz="2200" dirty="0" smtClean="0"/>
              <a:t>	1 July </a:t>
            </a:r>
            <a:r>
              <a:rPr lang="en-US" sz="2200" dirty="0"/>
              <a:t>2012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Duration: </a:t>
            </a:r>
            <a:r>
              <a:rPr lang="en-US" sz="2200" dirty="0" smtClean="0"/>
              <a:t>		36 months</a:t>
            </a:r>
            <a:endParaRPr lang="en-US" sz="2200" dirty="0"/>
          </a:p>
          <a:p>
            <a:pPr lvl="1"/>
            <a:endParaRPr lang="en-GB" dirty="0" smtClean="0"/>
          </a:p>
          <a:p>
            <a:pPr marL="0" indent="0"/>
            <a:endParaRPr lang="en-GB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3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6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736"/>
            <a:ext cx="8229600" cy="688382"/>
          </a:xfrm>
        </p:spPr>
        <p:txBody>
          <a:bodyPr/>
          <a:lstStyle/>
          <a:p>
            <a:r>
              <a:rPr lang="en-GB" dirty="0" smtClean="0"/>
              <a:t>Background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672" y="1866378"/>
            <a:ext cx="8279703" cy="4382022"/>
          </a:xfrm>
        </p:spPr>
        <p:txBody>
          <a:bodyPr/>
          <a:lstStyle/>
          <a:p>
            <a:r>
              <a:rPr lang="en-US" sz="2200" dirty="0"/>
              <a:t>Many innovative technologies and operational concepts are not developed for reasons of implementation risk or too much time to reach implementation. </a:t>
            </a:r>
            <a:endParaRPr lang="en-US" sz="2200" dirty="0" smtClean="0"/>
          </a:p>
          <a:p>
            <a:r>
              <a:rPr lang="en-US" sz="2200" dirty="0" smtClean="0"/>
              <a:t>Many </a:t>
            </a:r>
            <a:r>
              <a:rPr lang="en-US" sz="2200" dirty="0"/>
              <a:t>operators and users are eager to </a:t>
            </a:r>
            <a:r>
              <a:rPr lang="en-US" sz="2200" dirty="0" smtClean="0"/>
              <a:t>use </a:t>
            </a:r>
            <a:r>
              <a:rPr lang="en-US" sz="2200" dirty="0"/>
              <a:t>new developments. </a:t>
            </a:r>
            <a:endParaRPr lang="en-US" sz="2200" dirty="0" smtClean="0"/>
          </a:p>
          <a:p>
            <a:endParaRPr lang="en-US" sz="1800" dirty="0"/>
          </a:p>
          <a:p>
            <a:r>
              <a:rPr lang="en-US" sz="2200" dirty="0" smtClean="0"/>
              <a:t>To </a:t>
            </a:r>
            <a:r>
              <a:rPr lang="en-US" sz="2200" dirty="0"/>
              <a:t>ease </a:t>
            </a:r>
            <a:r>
              <a:rPr lang="en-US" sz="2200" dirty="0" smtClean="0"/>
              <a:t>introduction </a:t>
            </a:r>
            <a:r>
              <a:rPr lang="en-US" sz="2200" dirty="0"/>
              <a:t>of safety enhancement systems </a:t>
            </a:r>
            <a:r>
              <a:rPr lang="en-US" sz="2200" dirty="0" smtClean="0"/>
              <a:t>&amp; </a:t>
            </a:r>
            <a:r>
              <a:rPr lang="en-US" sz="2200" dirty="0"/>
              <a:t>operations, a innovative approach towards certification is required that:</a:t>
            </a:r>
          </a:p>
          <a:p>
            <a:pPr lvl="1"/>
            <a:r>
              <a:rPr lang="en-US" sz="1800" dirty="0"/>
              <a:t>Is more flexible with regard to the introduction of new products and operations; </a:t>
            </a:r>
          </a:p>
          <a:p>
            <a:pPr lvl="1"/>
            <a:r>
              <a:rPr lang="en-US" sz="1800" dirty="0"/>
              <a:t>Is more efficient, in terms of cost, </a:t>
            </a:r>
            <a:r>
              <a:rPr lang="en-US" sz="1800" dirty="0" smtClean="0"/>
              <a:t>time &amp; safety</a:t>
            </a:r>
            <a:r>
              <a:rPr lang="en-US" sz="1800" dirty="0"/>
              <a:t>, than </a:t>
            </a:r>
            <a:r>
              <a:rPr lang="en-US" sz="1800" dirty="0" smtClean="0"/>
              <a:t>current </a:t>
            </a:r>
            <a:r>
              <a:rPr lang="en-US" sz="1800" dirty="0"/>
              <a:t>certification processes; </a:t>
            </a:r>
          </a:p>
          <a:p>
            <a:pPr lvl="1"/>
            <a:r>
              <a:rPr lang="en-US" sz="1800" dirty="0"/>
              <a:t>Considers safety impact of all aviation system elements and the entire system life-cycle in a complete integrated way.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4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32148" y="1052736"/>
            <a:ext cx="8229600" cy="663330"/>
          </a:xfrm>
        </p:spPr>
        <p:txBody>
          <a:bodyPr/>
          <a:lstStyle/>
          <a:p>
            <a:r>
              <a:rPr lang="en-GB" dirty="0" smtClean="0"/>
              <a:t>Main impact and benefits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66" y="1954060"/>
            <a:ext cx="7868011" cy="429434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sz="1800" dirty="0" smtClean="0"/>
              <a:t>ASCOS is necessary to remove undue certification obstacles and enable  implementation of technologies to reach ACARE &amp; </a:t>
            </a:r>
            <a:r>
              <a:rPr lang="en-GB" sz="1800" dirty="0" err="1" smtClean="0"/>
              <a:t>Flightpath</a:t>
            </a:r>
            <a:r>
              <a:rPr lang="en-GB" sz="1800" dirty="0" smtClean="0"/>
              <a:t> 2050 goals</a:t>
            </a:r>
          </a:p>
          <a:p>
            <a:pPr>
              <a:lnSpc>
                <a:spcPct val="130000"/>
              </a:lnSpc>
            </a:pPr>
            <a:endParaRPr lang="en-GB" sz="1800" dirty="0" smtClean="0"/>
          </a:p>
          <a:p>
            <a:pPr>
              <a:lnSpc>
                <a:spcPct val="130000"/>
              </a:lnSpc>
            </a:pPr>
            <a:r>
              <a:rPr lang="en-GB" sz="1800" dirty="0" smtClean="0"/>
              <a:t>The main impact and benefits of the proposed project are therefore:</a:t>
            </a:r>
          </a:p>
          <a:p>
            <a:pPr lvl="1">
              <a:lnSpc>
                <a:spcPct val="130000"/>
              </a:lnSpc>
            </a:pPr>
            <a:r>
              <a:rPr lang="en-GB" sz="1800" i="1" u="sng" dirty="0" smtClean="0"/>
              <a:t>Efficient and affordable certification</a:t>
            </a:r>
            <a:r>
              <a:rPr lang="en-GB" sz="1800" dirty="0" smtClean="0"/>
              <a:t> of new and innovative safety enhancement systems and operations, with special characteristics that are not yet covered in existing Certification Specifications</a:t>
            </a:r>
          </a:p>
          <a:p>
            <a:pPr lvl="1">
              <a:lnSpc>
                <a:spcPct val="130000"/>
              </a:lnSpc>
            </a:pPr>
            <a:r>
              <a:rPr lang="en-GB" sz="1800" i="1" u="sng" dirty="0" smtClean="0"/>
              <a:t>Increase in safety</a:t>
            </a:r>
            <a:r>
              <a:rPr lang="en-GB" sz="1800" dirty="0" smtClean="0"/>
              <a:t> : take 80% reduction of accident rate as safety performance target, and contribute significantly by focusing on novel systems and operations for priority areas that exhibit relatively high risk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5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736"/>
            <a:ext cx="8229600" cy="675856"/>
          </a:xfrm>
        </p:spPr>
        <p:txBody>
          <a:bodyPr/>
          <a:lstStyle/>
          <a:p>
            <a:r>
              <a:rPr lang="en-GB" dirty="0" smtClean="0"/>
              <a:t>Project objectives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7266" y="1741117"/>
            <a:ext cx="8122626" cy="4960307"/>
          </a:xfrm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</a:pPr>
            <a:r>
              <a:rPr lang="en-GB" sz="1400" i="1" dirty="0" smtClean="0"/>
              <a:t>To develop certification process adaptations, with supporting tools for safety based design and safety monitoring, so as to ease the introduction and certification of safety enhancements</a:t>
            </a:r>
            <a:endParaRPr lang="en-GB" sz="1400" dirty="0" smtClean="0"/>
          </a:p>
          <a:p>
            <a:pPr marL="381000" indent="-381000">
              <a:lnSpc>
                <a:spcPct val="125000"/>
              </a:lnSpc>
              <a:spcBef>
                <a:spcPct val="50000"/>
              </a:spcBef>
            </a:pPr>
            <a:r>
              <a:rPr lang="en-GB" sz="1400" dirty="0" smtClean="0"/>
              <a:t>To achieve this, six measureable and verifiable objectives are defined: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analyse the existing European certification and rulemaking process and propose potential adaptations to ease certification of safety enhancement systems &amp; operations;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develop a methodology and supporting tools for multi-stakeholder Continuous Safety Monitoring, using a baseline risk picture for all the parts of the total aviation system;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develop a total aviation system safety assessment method and supporting tools that can be used for safety based design of new systems, products and/or operations;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apply proposed certification process adaptations and the design systems and tools in case studies, so as to show how they can be used by operators and manufacturers.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validate key results: a) new certification approach, b) method and tools for Continuous Safety Monitoring, and c) all the supporting safety based design systems and tools.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inform air transport stakeholders on the proposed certification approach through promotion workshops, supported by exercises and an e-learning web-site environment.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1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88174"/>
          </a:xfrm>
        </p:spPr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issues </a:t>
            </a:r>
            <a:r>
              <a:rPr lang="nl-NL" dirty="0" err="1" smtClean="0"/>
              <a:t>will</a:t>
            </a:r>
            <a:r>
              <a:rPr lang="nl-NL" dirty="0" smtClean="0"/>
              <a:t> ASCOS </a:t>
            </a:r>
            <a:r>
              <a:rPr lang="nl-NL" dirty="0" err="1" smtClean="0"/>
              <a:t>address</a:t>
            </a:r>
            <a:r>
              <a:rPr lang="nl-NL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6690"/>
            <a:ext cx="8229600" cy="4580662"/>
          </a:xfrm>
        </p:spPr>
        <p:txBody>
          <a:bodyPr/>
          <a:lstStyle/>
          <a:p>
            <a:r>
              <a:rPr lang="en-US" dirty="0"/>
              <a:t>ASCOS </a:t>
            </a:r>
            <a:r>
              <a:rPr lang="en-US" dirty="0" smtClean="0"/>
              <a:t>focus: safety </a:t>
            </a:r>
            <a:r>
              <a:rPr lang="en-US" dirty="0"/>
              <a:t>improvements in priority risk areas in the total aviation system. ASCOS </a:t>
            </a:r>
            <a:r>
              <a:rPr lang="en-US" dirty="0" smtClean="0"/>
              <a:t>addresses safety </a:t>
            </a:r>
            <a:r>
              <a:rPr lang="en-US" dirty="0"/>
              <a:t>enhancements that will lead to a reduction of fatal accidents due to:</a:t>
            </a:r>
          </a:p>
          <a:p>
            <a:pPr lvl="1"/>
            <a:r>
              <a:rPr lang="en-US" dirty="0"/>
              <a:t>Loss of control in flight </a:t>
            </a:r>
          </a:p>
          <a:p>
            <a:pPr lvl="1"/>
            <a:r>
              <a:rPr lang="en-US" dirty="0"/>
              <a:t>Aircraft system or component failure or malfunction </a:t>
            </a:r>
          </a:p>
          <a:p>
            <a:pPr lvl="1"/>
            <a:r>
              <a:rPr lang="en-US" dirty="0"/>
              <a:t>Aircraft ground handling aircraft damage </a:t>
            </a:r>
          </a:p>
          <a:p>
            <a:pPr lvl="1"/>
            <a:r>
              <a:rPr lang="en-US" dirty="0"/>
              <a:t>Air Traffic Management related incidents/accidents </a:t>
            </a:r>
            <a:endParaRPr lang="en-US" dirty="0" smtClean="0"/>
          </a:p>
          <a:p>
            <a:pPr lvl="1"/>
            <a:endParaRPr lang="nl-NL" dirty="0"/>
          </a:p>
          <a:p>
            <a:r>
              <a:rPr lang="en-US" dirty="0"/>
              <a:t>ASCOS will </a:t>
            </a:r>
            <a:r>
              <a:rPr lang="en-US" dirty="0" smtClean="0"/>
              <a:t>ease introduction </a:t>
            </a:r>
            <a:r>
              <a:rPr lang="en-US" dirty="0"/>
              <a:t>of new operations and systems that have a significant impact on a reduction of the accident rate and a reduction of human error and its </a:t>
            </a:r>
            <a:r>
              <a:rPr lang="en-US" dirty="0" smtClean="0"/>
              <a:t>consequences.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5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1" y="962820"/>
            <a:ext cx="7677150" cy="653038"/>
          </a:xfrm>
        </p:spPr>
        <p:txBody>
          <a:bodyPr/>
          <a:lstStyle/>
          <a:p>
            <a:r>
              <a:rPr lang="en-GB" dirty="0" smtClean="0"/>
              <a:t>Relation between the objectives (and WPs)</a:t>
            </a:r>
            <a:endParaRPr lang="en-US" dirty="0" smtClean="0"/>
          </a:p>
        </p:txBody>
      </p:sp>
      <p:pic>
        <p:nvPicPr>
          <p:cNvPr id="12292" name="Picture 4" descr="Inter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6" y="1866378"/>
            <a:ext cx="7770935" cy="4501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1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13226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268"/>
            <a:ext cx="8229600" cy="4543084"/>
          </a:xfrm>
        </p:spPr>
        <p:txBody>
          <a:bodyPr/>
          <a:lstStyle/>
          <a:p>
            <a:r>
              <a:rPr lang="en-US" dirty="0" smtClean="0"/>
              <a:t>Analyze </a:t>
            </a:r>
            <a:r>
              <a:rPr lang="en-US" dirty="0"/>
              <a:t>existing European certification </a:t>
            </a:r>
            <a:r>
              <a:rPr lang="en-US" dirty="0" smtClean="0"/>
              <a:t>&amp; </a:t>
            </a:r>
            <a:r>
              <a:rPr lang="en-US" dirty="0"/>
              <a:t>rulemaking </a:t>
            </a:r>
            <a:r>
              <a:rPr lang="en-US" dirty="0" smtClean="0"/>
              <a:t>process </a:t>
            </a:r>
            <a:r>
              <a:rPr lang="en-US" dirty="0"/>
              <a:t>and identify potential shortcomings and bottlenecks in view of </a:t>
            </a:r>
            <a:r>
              <a:rPr lang="en-US" dirty="0" smtClean="0"/>
              <a:t>foreseen </a:t>
            </a:r>
            <a:r>
              <a:rPr lang="en-US" dirty="0"/>
              <a:t>regulatory changes </a:t>
            </a:r>
            <a:r>
              <a:rPr lang="en-US" dirty="0" smtClean="0"/>
              <a:t>&amp; technology developments</a:t>
            </a:r>
          </a:p>
          <a:p>
            <a:endParaRPr lang="en-US" dirty="0"/>
          </a:p>
          <a:p>
            <a:r>
              <a:rPr lang="en-US" dirty="0" smtClean="0"/>
              <a:t>Define and evaluate innovative </a:t>
            </a:r>
            <a:r>
              <a:rPr lang="en-US" dirty="0"/>
              <a:t>approaches to certification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Further </a:t>
            </a:r>
            <a:r>
              <a:rPr lang="en-US" dirty="0"/>
              <a:t>develop </a:t>
            </a:r>
            <a:r>
              <a:rPr lang="en-US" dirty="0" smtClean="0"/>
              <a:t>selected affordable new </a:t>
            </a:r>
            <a:r>
              <a:rPr lang="en-US" dirty="0"/>
              <a:t>certification </a:t>
            </a:r>
            <a:r>
              <a:rPr lang="en-US" dirty="0" smtClean="0"/>
              <a:t>process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5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Template_V1 for MS 2010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Props1.xml><?xml version="1.0" encoding="utf-8"?>
<ds:datastoreItem xmlns:ds="http://schemas.openxmlformats.org/officeDocument/2006/customXml" ds:itemID="{582FED87-A4AD-4816-A8D5-8C2091C60E16}"/>
</file>

<file path=customXml/itemProps2.xml><?xml version="1.0" encoding="utf-8"?>
<ds:datastoreItem xmlns:ds="http://schemas.openxmlformats.org/officeDocument/2006/customXml" ds:itemID="{33D1F6F8-87DB-4BDD-8ECC-C7852609DFCE}"/>
</file>

<file path=customXml/itemProps3.xml><?xml version="1.0" encoding="utf-8"?>
<ds:datastoreItem xmlns:ds="http://schemas.openxmlformats.org/officeDocument/2006/customXml" ds:itemID="{E1E6645A-A6F8-4E6E-9D54-2C90E49B8B76}"/>
</file>

<file path=docProps/app.xml><?xml version="1.0" encoding="utf-8"?>
<Properties xmlns="http://schemas.openxmlformats.org/officeDocument/2006/extended-properties" xmlns:vt="http://schemas.openxmlformats.org/officeDocument/2006/docPropsVTypes">
  <Template>ASCOS_Presentation_Template_V1 for MS 2010</Template>
  <TotalTime>293</TotalTime>
  <Words>1145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ASCOS_Presentation_Template_V1 for MS 2010</vt:lpstr>
      <vt:lpstr>FreeHand 5.0 Drawing</vt:lpstr>
      <vt:lpstr>Adobe Acrobat Document</vt:lpstr>
      <vt:lpstr>Aviation safety &amp; certification  of new operations and systems</vt:lpstr>
      <vt:lpstr>This presentation</vt:lpstr>
      <vt:lpstr>Project details</vt:lpstr>
      <vt:lpstr>Background</vt:lpstr>
      <vt:lpstr>Main impact and benefits</vt:lpstr>
      <vt:lpstr>Project objectives</vt:lpstr>
      <vt:lpstr>What issues will ASCOS address?</vt:lpstr>
      <vt:lpstr>Relation between the objectives (and WPs)</vt:lpstr>
      <vt:lpstr>Phase 1</vt:lpstr>
      <vt:lpstr>Phase 2</vt:lpstr>
      <vt:lpstr>Phase 3</vt:lpstr>
      <vt:lpstr>Phase 4</vt:lpstr>
      <vt:lpstr>Phase 5</vt:lpstr>
      <vt:lpstr>PowerPoint Presentation</vt:lpstr>
      <vt:lpstr>Targeted User Group</vt:lpstr>
      <vt:lpstr>PowerPoint Presentation</vt:lpstr>
      <vt:lpstr>Contact us   http://www.ascos-project.eu</vt:lpstr>
      <vt:lpstr>PowerPoint Presentation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 safety and certification of  new operations and systems</dc:title>
  <dc:creator>Speijker, Lennaert</dc:creator>
  <cp:lastModifiedBy>Speijker, Lennaert</cp:lastModifiedBy>
  <cp:revision>46</cp:revision>
  <cp:lastPrinted>2013-04-15T09:48:28Z</cp:lastPrinted>
  <dcterms:created xsi:type="dcterms:W3CDTF">2012-10-15T10:59:45Z</dcterms:created>
  <dcterms:modified xsi:type="dcterms:W3CDTF">2013-04-15T09:49:01Z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