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3"/>
  </p:notesMasterIdLst>
  <p:sldIdLst>
    <p:sldId id="279" r:id="rId5"/>
    <p:sldId id="312" r:id="rId6"/>
    <p:sldId id="313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314" r:id="rId15"/>
    <p:sldId id="317" r:id="rId16"/>
    <p:sldId id="316" r:id="rId17"/>
    <p:sldId id="318" r:id="rId18"/>
    <p:sldId id="319" r:id="rId19"/>
    <p:sldId id="320" r:id="rId20"/>
    <p:sldId id="287" r:id="rId21"/>
    <p:sldId id="288" r:id="rId22"/>
    <p:sldId id="300" r:id="rId23"/>
    <p:sldId id="321" r:id="rId24"/>
    <p:sldId id="322" r:id="rId25"/>
    <p:sldId id="323" r:id="rId26"/>
    <p:sldId id="308" r:id="rId27"/>
    <p:sldId id="309" r:id="rId28"/>
    <p:sldId id="324" r:id="rId29"/>
    <p:sldId id="310" r:id="rId30"/>
    <p:sldId id="311" r:id="rId31"/>
    <p:sldId id="307" r:id="rId32"/>
  </p:sldIdLst>
  <p:sldSz cx="9144000" cy="6858000" type="screen4x3"/>
  <p:notesSz cx="6794500" cy="100076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57" autoAdjust="0"/>
    <p:restoredTop sz="86323" autoAdjust="0"/>
  </p:normalViewPr>
  <p:slideViewPr>
    <p:cSldViewPr snapToGrid="0">
      <p:cViewPr>
        <p:scale>
          <a:sx n="76" d="100"/>
          <a:sy n="76" d="100"/>
        </p:scale>
        <p:origin x="-129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70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C6AA3D-98AE-4567-B5BD-559504E7B2C0}" type="datetimeFigureOut">
              <a:rPr lang="en-GB"/>
              <a:pPr>
                <a:defRPr/>
              </a:pPr>
              <a:t>16/04/2013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34A1BA-8C33-4888-B8C1-9ED6592AEEE6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25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296883" y="4503593"/>
            <a:ext cx="6198919" cy="5127296"/>
          </a:xfrm>
        </p:spPr>
        <p:txBody>
          <a:bodyPr/>
          <a:lstStyle/>
          <a:p>
            <a:pPr marL="628650" lvl="1" indent="-171450">
              <a:buFont typeface="Arial" pitchFamily="34" charset="0"/>
              <a:buChar char="•"/>
            </a:pPr>
            <a:endParaRPr lang="fr-FR" sz="1050" dirty="0" smtClean="0">
              <a:sym typeface="Wingdings" pitchFamily="2" charset="2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fr-FR" sz="1050" dirty="0" smtClean="0">
              <a:sym typeface="Wingdings" pitchFamily="2" charset="2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fr-FR" sz="1050" dirty="0" smtClean="0">
              <a:sym typeface="Wingdings" pitchFamily="2" charset="2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fr-FR" sz="1050" dirty="0" smtClean="0">
              <a:sym typeface="Wingdings" pitchFamily="2" charset="2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fr-FR" sz="1050" dirty="0" smtClean="0">
              <a:sym typeface="Wingdings" pitchFamily="2" charset="2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fr-FR" sz="1050" dirty="0" smtClean="0"/>
          </a:p>
          <a:p>
            <a:pPr marL="628650" lvl="1" indent="-171450">
              <a:buFont typeface="Arial" pitchFamily="34" charset="0"/>
              <a:buChar char="•"/>
            </a:pPr>
            <a:endParaRPr lang="fr-FR" sz="1050" dirty="0" smtClean="0"/>
          </a:p>
          <a:p>
            <a:pPr marL="171450" indent="-171450">
              <a:buFont typeface="Arial" pitchFamily="34" charset="0"/>
              <a:buChar char="•"/>
            </a:pPr>
            <a:endParaRPr lang="fr-FR" sz="1050" dirty="0" smtClean="0"/>
          </a:p>
          <a:p>
            <a:pPr marL="171450" indent="-171450">
              <a:buFont typeface="Arial" pitchFamily="34" charset="0"/>
              <a:buChar char="•"/>
            </a:pPr>
            <a:endParaRPr lang="fr-FR" sz="1050" dirty="0" smtClean="0"/>
          </a:p>
          <a:p>
            <a:pPr marL="171450" indent="-171450">
              <a:buFont typeface="Arial" pitchFamily="34" charset="0"/>
              <a:buChar char="•"/>
            </a:pPr>
            <a:endParaRPr lang="fr-FR" sz="105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““</a:t>
            </a:r>
            <a:fld id="{7134A1BA-8C33-4888-B8C1-9ED6592AEEE6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916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304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304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34A1BA-8C33-4888-B8C1-9ED6592AEEE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42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20938"/>
            <a:ext cx="9144000" cy="1281112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31913" y="1560513"/>
            <a:ext cx="3095625" cy="1147762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 useBgFill="1">
        <p:nvSpPr>
          <p:cNvPr id="6" name="Rounded Rectangle 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43313"/>
            <a:ext cx="5932488" cy="2444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932488" y="3643313"/>
            <a:ext cx="3211512" cy="2444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2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0" y="823913"/>
            <a:ext cx="73025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42088"/>
            <a:ext cx="8458200" cy="1280812"/>
          </a:xfrm>
        </p:spPr>
        <p:txBody>
          <a:bodyPr bIns="0">
            <a:norm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0613" y="3414713"/>
            <a:ext cx="1471612" cy="4572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C11D056-E622-4E0D-8DEB-F5659A231EF0}" type="datetime3">
              <a:rPr lang="en-GB"/>
              <a:pPr>
                <a:defRPr/>
              </a:pPr>
              <a:t>16 April, 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62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668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80AE9-6677-4808-B7F1-637007D6665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3242DE27-76C5-44DA-B15F-BB8717722EA9}" type="datetime3">
              <a:rPr lang="en-GB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96644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E8D39-EEAB-4546-A5D5-C3E925FE9C6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A09CADA5-38C3-4197-B274-1CB1D5BDC5B3}" type="datetime3">
              <a:rPr lang="en-GB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700551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970"/>
            <a:ext cx="4041648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244970"/>
            <a:ext cx="4041775" cy="457200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2000" b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0DB25D-82ED-40D7-9C80-087271153B4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E030739E-7F69-44B9-9B22-FF4C563A50DC}" type="datetime3">
              <a:rPr lang="en-GB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2513"/>
            <a:ext cx="8229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1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4F6A8-B8FC-4D38-90BF-232A797B78CA}" type="slidenum">
              <a:rPr lang="en-US"/>
              <a:pPr>
                <a:defRPr/>
              </a:pPr>
              <a:t>‹N°›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13"/>
          <p:cNvSpPr>
            <a:spLocks noGrp="1"/>
          </p:cNvSpPr>
          <p:nvPr userDrawn="1"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683C1-5AFF-43A1-836C-79391188BA10}" type="datetime3">
              <a:rPr lang="en-GB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133638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D8CE-EBE4-447B-81B4-1CFA202ABC8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 eaLnBrk="1" latinLnBrk="0" hangingPunct="1">
              <a:defRPr kumimoji="0" sz="900" b="1" cap="all" baseline="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6F2A8669-AAAB-468E-B848-8ECC32EDB6F0}" type="datetime3">
              <a:rPr lang="en-GB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  <p:extLst>
      <p:ext uri="{BB962C8B-B14F-4D97-AF65-F5344CB8AC3E}">
        <p14:creationId xmlns:p14="http://schemas.microsoft.com/office/powerpoint/2010/main" val="3856366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0525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2205038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490538"/>
            <a:ext cx="762000" cy="366712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EEBC72-4AB9-48CC-8B51-16F475702254}" type="slidenum">
              <a:rPr lang="en-US"/>
              <a:pPr>
                <a:defRPr/>
              </a:pPr>
              <a:t>‹N°›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488950"/>
            <a:ext cx="9144000" cy="309563"/>
          </a:xfrm>
          <a:prstGeom prst="rect">
            <a:avLst/>
          </a:prstGeom>
          <a:solidFill>
            <a:schemeClr val="accent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32488" y="796925"/>
            <a:ext cx="3211512" cy="142875"/>
          </a:xfrm>
          <a:prstGeom prst="rect">
            <a:avLst/>
          </a:prstGeom>
          <a:solidFill>
            <a:schemeClr val="tx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796925"/>
            <a:ext cx="5932488" cy="142875"/>
          </a:xfrm>
          <a:prstGeom prst="rect">
            <a:avLst/>
          </a:prstGeom>
          <a:solidFill>
            <a:schemeClr val="accent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32" name="Group 5"/>
          <p:cNvGrpSpPr>
            <a:grpSpLocks/>
          </p:cNvGrpSpPr>
          <p:nvPr/>
        </p:nvGrpSpPr>
        <p:grpSpPr bwMode="auto">
          <a:xfrm>
            <a:off x="469900" y="77788"/>
            <a:ext cx="2157413" cy="566737"/>
            <a:chOff x="469284" y="77078"/>
            <a:chExt cx="2158500" cy="566832"/>
          </a:xfrm>
        </p:grpSpPr>
        <p:sp>
          <p:nvSpPr>
            <p:cNvPr id="2" name="Oval 1"/>
            <p:cNvSpPr/>
            <p:nvPr/>
          </p:nvSpPr>
          <p:spPr>
            <a:xfrm>
              <a:off x="540758" y="243793"/>
              <a:ext cx="1008570" cy="40011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1036" name="Picture 1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284" y="77078"/>
              <a:ext cx="2158500" cy="513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Date Placeholder 13"/>
          <p:cNvSpPr>
            <a:spLocks noGrp="1"/>
          </p:cNvSpPr>
          <p:nvPr>
            <p:ph type="dt" sz="half" idx="2"/>
          </p:nvPr>
        </p:nvSpPr>
        <p:spPr>
          <a:xfrm>
            <a:off x="7596188" y="44450"/>
            <a:ext cx="1090612" cy="457200"/>
          </a:xfrm>
          <a:prstGeom prst="rect">
            <a:avLst/>
          </a:prstGeom>
        </p:spPr>
        <p:txBody>
          <a:bodyPr vert="horz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 b="1" cap="all" baseline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97D24DA-6683-4811-959A-FEBD7C00B158}" type="datetime3">
              <a:rPr lang="en-GB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700338" y="44450"/>
            <a:ext cx="4824412" cy="457200"/>
          </a:xfrm>
          <a:prstGeom prst="rect">
            <a:avLst/>
          </a:prstGeom>
        </p:spPr>
        <p:txBody>
          <a:bodyPr vert="horz" wrap="square" lIns="9144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accent2"/>
                </a:solidFill>
              </a:defRPr>
            </a:lvl1pPr>
          </a:lstStyle>
          <a:p>
            <a:r>
              <a:rPr lang="en-GB"/>
              <a:t>AVIATION SAFETY AND CERTIFICATION OF NEW OPERATIONS AND SYSTEMS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3" r:id="rId5"/>
    <p:sldLayoutId id="2147483678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alibri" pitchFamily="34" charset="0"/>
        </a:defRPr>
      </a:lvl9pPr>
    </p:titleStyle>
    <p:bodyStyle>
      <a:lvl1pPr marL="358775" indent="-3587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57225" indent="-392113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22338" indent="-384175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179513" indent="-3762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063" indent="-312738" algn="l" rtl="0" eaLnBrk="1" fontAlgn="base" hangingPunct="1">
        <a:spcBef>
          <a:spcPts val="300"/>
        </a:spcBef>
        <a:spcAft>
          <a:spcPct val="0"/>
        </a:spcAft>
        <a:buClr>
          <a:schemeClr val="accent1"/>
        </a:buClr>
        <a:buFont typeface="Calibri" pitchFamily="34" charset="0"/>
        <a:buChar char="→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1.jpeg"/><Relationship Id="rId17" Type="http://schemas.openxmlformats.org/officeDocument/2006/relationships/image" Target="../media/image11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gif"/><Relationship Id="rId11" Type="http://schemas.openxmlformats.org/officeDocument/2006/relationships/image" Target="../media/image20.jpeg"/><Relationship Id="rId5" Type="http://schemas.openxmlformats.org/officeDocument/2006/relationships/image" Target="../media/image14.jpeg"/><Relationship Id="rId15" Type="http://schemas.openxmlformats.org/officeDocument/2006/relationships/image" Target="../media/image3.png"/><Relationship Id="rId10" Type="http://schemas.openxmlformats.org/officeDocument/2006/relationships/image" Target="../media/image19.png"/><Relationship Id="rId4" Type="http://schemas.openxmlformats.org/officeDocument/2006/relationships/image" Target="../media/image13.gif"/><Relationship Id="rId9" Type="http://schemas.openxmlformats.org/officeDocument/2006/relationships/image" Target="../media/image18.png"/><Relationship Id="rId14" Type="http://schemas.openxmlformats.org/officeDocument/2006/relationships/image" Target="../media/image2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41575"/>
            <a:ext cx="8458200" cy="12811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Aviation safety &amp; certification </a:t>
            </a:r>
            <a:br>
              <a:rPr lang="en-GB" dirty="0" smtClean="0"/>
            </a:br>
            <a:r>
              <a:rPr lang="en-GB" dirty="0" smtClean="0"/>
              <a:t>of new operations and systems</a:t>
            </a:r>
            <a:endParaRPr lang="en-GB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8473858" cy="1752600"/>
          </a:xfrm>
        </p:spPr>
        <p:txBody>
          <a:bodyPr/>
          <a:lstStyle/>
          <a:p>
            <a:pPr marL="63500"/>
            <a:endParaRPr lang="en-GB" dirty="0" smtClean="0"/>
          </a:p>
          <a:p>
            <a:pPr marL="63500"/>
            <a:r>
              <a:rPr lang="en-GB" dirty="0" smtClean="0"/>
              <a:t>WP1 Certification Process</a:t>
            </a:r>
          </a:p>
          <a:p>
            <a:pPr marL="63500"/>
            <a:r>
              <a:rPr lang="en-GB" dirty="0" smtClean="0"/>
              <a:t>Bernard PAULY (Thales Air Systems)</a:t>
            </a:r>
          </a:p>
          <a:p>
            <a:pPr marL="63500"/>
            <a:endParaRPr lang="en-GB" dirty="0"/>
          </a:p>
          <a:p>
            <a:pPr marL="63500"/>
            <a:r>
              <a:rPr lang="en-GB" dirty="0" smtClean="0"/>
              <a:t>ASCOS EASA Workshop, 19 April 2013, Cologne</a:t>
            </a:r>
          </a:p>
        </p:txBody>
      </p:sp>
    </p:spTree>
    <p:extLst>
      <p:ext uri="{BB962C8B-B14F-4D97-AF65-F5344CB8AC3E}">
        <p14:creationId xmlns:p14="http://schemas.microsoft.com/office/powerpoint/2010/main" val="229180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590"/>
            <a:ext cx="8229600" cy="1066800"/>
          </a:xfrm>
        </p:spPr>
        <p:txBody>
          <a:bodyPr/>
          <a:lstStyle/>
          <a:p>
            <a:r>
              <a:rPr lang="fr-FR" dirty="0" err="1" smtClean="0"/>
              <a:t>Summary</a:t>
            </a:r>
            <a:r>
              <a:rPr lang="fr-FR" dirty="0" smtClean="0"/>
              <a:t>  of the </a:t>
            </a:r>
            <a:r>
              <a:rPr lang="fr-FR" dirty="0" err="1" smtClean="0"/>
              <a:t>approach</a:t>
            </a:r>
            <a:r>
              <a:rPr lang="fr-FR" dirty="0" smtClean="0"/>
              <a:t> (</a:t>
            </a:r>
            <a:r>
              <a:rPr lang="fr-FR" dirty="0" err="1" smtClean="0"/>
              <a:t>step</a:t>
            </a:r>
            <a:r>
              <a:rPr lang="fr-FR" dirty="0"/>
              <a:t> </a:t>
            </a:r>
            <a:r>
              <a:rPr lang="fr-FR" dirty="0" smtClean="0"/>
              <a:t>1 &amp; </a:t>
            </a:r>
            <a:r>
              <a:rPr lang="fr-FR" dirty="0" err="1" smtClean="0"/>
              <a:t>step</a:t>
            </a:r>
            <a:r>
              <a:rPr lang="fr-FR" dirty="0" smtClean="0"/>
              <a:t> 2)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406414"/>
              </p:ext>
            </p:extLst>
          </p:nvPr>
        </p:nvGraphicFramePr>
        <p:xfrm>
          <a:off x="400833" y="1766169"/>
          <a:ext cx="8041709" cy="4396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Visio" r:id="rId3" imgW="6406896" imgH="3150108" progId="Visio.Drawing.11">
                  <p:embed/>
                </p:oleObj>
              </mc:Choice>
              <mc:Fallback>
                <p:oleObj name="Visio" r:id="rId3" imgW="6406896" imgH="315010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33" y="1766169"/>
                        <a:ext cx="8041709" cy="43966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261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1" i="1" dirty="0"/>
              <a:t>WP1.1 Analysis existing regulations &amp; certification </a:t>
            </a:r>
            <a:r>
              <a:rPr lang="en-US" sz="2400" b="1" i="1" dirty="0" smtClean="0"/>
              <a:t>process</a:t>
            </a:r>
            <a:endParaRPr lang="en-029" sz="24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1851" y="1464301"/>
            <a:ext cx="71167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  <a:latin typeface="+mj-lt"/>
              </a:rPr>
              <a:t>(STEP1</a:t>
            </a:r>
            <a:r>
              <a:rPr lang="en-US" sz="2400" b="1" i="1" dirty="0">
                <a:solidFill>
                  <a:schemeClr val="tx2"/>
                </a:solidFill>
                <a:latin typeface="+mj-lt"/>
              </a:rPr>
              <a:t>) </a:t>
            </a:r>
            <a:r>
              <a:rPr lang="en-US" sz="2400" b="1" i="1" dirty="0" smtClean="0">
                <a:solidFill>
                  <a:schemeClr val="tx2"/>
                </a:solidFill>
                <a:latin typeface="+mj-lt"/>
              </a:rPr>
              <a:t>USE OF SAFETY OCCURRENCES ANALYSIS</a:t>
            </a:r>
            <a:r>
              <a:rPr lang="pl-PL" sz="2400" b="1" i="1" dirty="0" smtClean="0">
                <a:solidFill>
                  <a:schemeClr val="tx2"/>
                </a:solidFill>
                <a:latin typeface="+mj-lt"/>
              </a:rPr>
              <a:t> (1)</a:t>
            </a:r>
            <a:endParaRPr lang="pl-PL" sz="2400" b="1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26075"/>
              </p:ext>
            </p:extLst>
          </p:nvPr>
        </p:nvGraphicFramePr>
        <p:xfrm>
          <a:off x="350874" y="2052083"/>
          <a:ext cx="7974419" cy="3974720"/>
        </p:xfrm>
        <a:graphic>
          <a:graphicData uri="http://schemas.openxmlformats.org/drawingml/2006/table">
            <a:tbl>
              <a:tblPr firstRow="1" firstCol="1" bandRow="1"/>
              <a:tblGrid>
                <a:gridCol w="1180214"/>
                <a:gridCol w="1541721"/>
                <a:gridCol w="1679944"/>
                <a:gridCol w="3572540"/>
              </a:tblGrid>
              <a:tr h="30138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Importance of scenario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Accident/ Incident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Sources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Comments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</a:tr>
              <a:tr h="1369238">
                <a:tc>
                  <a:txBody>
                    <a:bodyPr/>
                    <a:lstStyle/>
                    <a:p>
                      <a:pPr marL="265113" indent="-265113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5113" indent="-265113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High 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LOC-I (Loss Of Control in Flight)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EASA Annual safety review 2011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2002-2011 Highest number of fatal accidents in the decade for CAT (Commercial Air Transport) </a:t>
                      </a:r>
                      <a:r>
                        <a:rPr lang="en-GB" sz="1600" i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6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Annual proportion from all accidents in percentage of LOC-I accidents is increasing from 2008 </a:t>
                      </a:r>
                      <a:r>
                        <a:rPr lang="en-GB" sz="1600" i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7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56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High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CFIT (Controlled Flight Into Terrain)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EASA Annual safety review 2011 </a:t>
                      </a:r>
                      <a:r>
                        <a:rPr lang="en-GB" sz="1800" i="1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6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2002-2011 Highest number of fatal accidents in the decade for CAT (Commercial Air Transport)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32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High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 (Runway Excursion)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EASA Annual safety review 2011 [</a:t>
                      </a:r>
                      <a:r>
                        <a:rPr lang="en-GB" sz="1800" i="1" dirty="0">
                          <a:solidFill>
                            <a:srgbClr val="548DD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8 &amp; Figure 9]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Runway Excursions: no real improvement from 2007 for Accidents (phases of flight landing &amp; take-off)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increase of incidents from 2008 (partially due to improvement of safety occurrences reporting): phases of flight landing &amp; taxi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6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1" i="1" dirty="0"/>
              <a:t>WP1.1 Analysis existing regulations &amp; certification </a:t>
            </a:r>
            <a:r>
              <a:rPr lang="en-US" sz="2400" b="1" i="1" dirty="0" smtClean="0"/>
              <a:t>process</a:t>
            </a:r>
            <a:endParaRPr lang="en-029" sz="24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1851" y="1379240"/>
            <a:ext cx="8031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en-US" sz="2000" b="1" i="1" dirty="0">
                <a:solidFill>
                  <a:schemeClr val="tx2"/>
                </a:solidFill>
                <a:latin typeface="+mj-lt"/>
              </a:rPr>
              <a:t>STEP2) </a:t>
            </a:r>
            <a:r>
              <a:rPr lang="en-US" sz="2000" b="1" i="1" dirty="0" smtClean="0">
                <a:solidFill>
                  <a:schemeClr val="tx2"/>
                </a:solidFill>
                <a:latin typeface="+mj-lt"/>
              </a:rPr>
              <a:t>ANALYSIS OF PRECURSORS AND CAUSAL FACTORS OF ACCIDENTS/ INCIDENTS</a:t>
            </a:r>
            <a:r>
              <a:rPr lang="pl-PL" sz="2000" b="1" i="1" dirty="0" smtClean="0">
                <a:solidFill>
                  <a:schemeClr val="tx2"/>
                </a:solidFill>
                <a:latin typeface="+mj-lt"/>
              </a:rPr>
              <a:t> (1)</a:t>
            </a:r>
            <a:endParaRPr lang="pl-PL" sz="2000" b="1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43331"/>
              </p:ext>
            </p:extLst>
          </p:nvPr>
        </p:nvGraphicFramePr>
        <p:xfrm>
          <a:off x="262243" y="2087126"/>
          <a:ext cx="8275702" cy="4412234"/>
        </p:xfrm>
        <a:graphic>
          <a:graphicData uri="http://schemas.openxmlformats.org/drawingml/2006/table">
            <a:tbl>
              <a:tblPr firstRow="1" firstCol="1" bandRow="1"/>
              <a:tblGrid>
                <a:gridCol w="1056195"/>
                <a:gridCol w="2381692"/>
                <a:gridCol w="483781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Importance of scenario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Accident/ Incident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Main Precursors -causes (operations &amp; systems)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118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High 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LOC-I (Loss Of Control in Flight)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Pilot induced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Icing related events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Aircraft System component failure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Degraded visual environment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IMC  (Instrument  </a:t>
                      </a:r>
                      <a:r>
                        <a:rPr lang="en-GB" sz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Meteo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Control)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1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High</a:t>
                      </a:r>
                      <a:endParaRPr lang="pl-PL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CFIT (Controlled Flight Into Terrain)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Pilot trajectory deviation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(use incorrect data, wrong altimeter data setting, misjudgement)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FMS/ RNAV/ Flight Control Managemen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t: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instrument display wrong data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flight director error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autopilot error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airborne altimeter error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Navaid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error causes deviation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landing signal error causes deviation (MLS/ ILS)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GBAS error causes deviation</a:t>
                      </a:r>
                      <a:endParaRPr lang="pl-PL" sz="14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85725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ATC Flight trajectory management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inadequate communication with crew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altimeter setting sent by ATC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* ATCO coordination</a:t>
                      </a:r>
                      <a:endParaRPr lang="pl-PL" sz="14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5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77646" y="993398"/>
            <a:ext cx="8031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tx2"/>
                </a:solidFill>
                <a:latin typeface="+mj-lt"/>
              </a:rPr>
              <a:t>WP1.1 (STEP2</a:t>
            </a:r>
            <a:r>
              <a:rPr lang="en-US" sz="2000" b="1" i="1" dirty="0">
                <a:solidFill>
                  <a:schemeClr val="tx2"/>
                </a:solidFill>
                <a:latin typeface="+mj-lt"/>
              </a:rPr>
              <a:t>) </a:t>
            </a:r>
            <a:r>
              <a:rPr lang="en-US" sz="2000" b="1" i="1" dirty="0" smtClean="0">
                <a:solidFill>
                  <a:schemeClr val="tx2"/>
                </a:solidFill>
                <a:latin typeface="+mj-lt"/>
              </a:rPr>
              <a:t>ANALYSIS OF PRECURSORS AND CAUSAL FACTORS OF ACCIDENTS/ INCIDENTS</a:t>
            </a:r>
            <a:r>
              <a:rPr lang="pl-PL" sz="2000" b="1" i="1" dirty="0" smtClean="0">
                <a:solidFill>
                  <a:schemeClr val="tx2"/>
                </a:solidFill>
                <a:latin typeface="+mj-lt"/>
              </a:rPr>
              <a:t> (2)</a:t>
            </a:r>
            <a:endParaRPr lang="pl-PL" sz="2000" b="1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41974"/>
              </p:ext>
            </p:extLst>
          </p:nvPr>
        </p:nvGraphicFramePr>
        <p:xfrm>
          <a:off x="333098" y="2129655"/>
          <a:ext cx="8275702" cy="4473194"/>
        </p:xfrm>
        <a:graphic>
          <a:graphicData uri="http://schemas.openxmlformats.org/drawingml/2006/table">
            <a:tbl>
              <a:tblPr firstRow="1" firstCol="1" bandRow="1"/>
              <a:tblGrid>
                <a:gridCol w="1056195"/>
                <a:gridCol w="2147777"/>
                <a:gridCol w="50717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Importance of scenario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Accident/ Incident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Main Precursors -causes (operations &amp; systems)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9815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High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CFIT (Controlled Flight Into Terrain)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ATCO instruction (misjudgement of terrain separation)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no radar surveillance or insufficient picture</a:t>
                      </a:r>
                      <a:b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unclear instruction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Route</a:t>
                      </a: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 procedure design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route/ procedure design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route/ procedure publication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Inadequate Flight crew monitoring</a:t>
                      </a:r>
                      <a:b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A/C Ground proximity warning (TAWS/ GPWS)</a:t>
                      </a:r>
                      <a:b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ATCO monitoring +MSAW </a:t>
                      </a:r>
                      <a:b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safety net MSAW failure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inadequate traffic picture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inadequate transmission of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instructions</a:t>
                      </a:r>
                      <a:endParaRPr lang="pl-PL" sz="14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815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High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RE (Runway Excursion)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Aircraft system malfunction (e.g. nose wheel steering or engine malfunction)</a:t>
                      </a:r>
                    </a:p>
                    <a:p>
                      <a:pPr marL="85725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Reported wind velocity or runway surface conditions differ from actual conditions;</a:t>
                      </a:r>
                    </a:p>
                    <a:p>
                      <a:pPr marL="85725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significant Aquaplaning occurs</a:t>
                      </a:r>
                    </a:p>
                    <a:p>
                      <a:pPr marL="85725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A departing aircraft fails to get airborne before end of the runway </a:t>
                      </a:r>
                    </a:p>
                    <a:p>
                      <a:pPr marL="85725" indent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A landing aircraft is unable to stop before end of runway (weight, system failure...)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3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1" i="1" dirty="0"/>
              <a:t>WP1.1 </a:t>
            </a:r>
            <a:r>
              <a:rPr lang="en-US" sz="2400" b="1" i="1" dirty="0" smtClean="0"/>
              <a:t>(Step 1) </a:t>
            </a:r>
            <a:r>
              <a:rPr lang="en-US" sz="2400" b="1" i="1" dirty="0" smtClean="0"/>
              <a:t>Example of results (scenario “Medium priority”)</a:t>
            </a:r>
            <a:endParaRPr lang="en-029" sz="24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361512"/>
              </p:ext>
            </p:extLst>
          </p:nvPr>
        </p:nvGraphicFramePr>
        <p:xfrm>
          <a:off x="350874" y="2052083"/>
          <a:ext cx="7974419" cy="3860800"/>
        </p:xfrm>
        <a:graphic>
          <a:graphicData uri="http://schemas.openxmlformats.org/drawingml/2006/table">
            <a:tbl>
              <a:tblPr firstRow="1" firstCol="1" bandRow="1"/>
              <a:tblGrid>
                <a:gridCol w="1180214"/>
                <a:gridCol w="1541721"/>
                <a:gridCol w="1679944"/>
                <a:gridCol w="3572540"/>
              </a:tblGrid>
              <a:tr h="30138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Importance of scenario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Accident/ Incident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Sources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Comments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</a:tr>
              <a:tr h="62290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Medium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CLR (aircraft deviation of ATC clearance including Level Bust)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EASA Annual safety review 2011 </a:t>
                      </a:r>
                      <a:r>
                        <a:rPr lang="en-GB" sz="1800" i="1" dirty="0">
                          <a:solidFill>
                            <a:srgbClr val="548DD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11 &amp; Figure 12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SRC Annual report 2012[</a:t>
                      </a:r>
                      <a:r>
                        <a:rPr lang="en-GB" sz="1800" i="1" dirty="0">
                          <a:solidFill>
                            <a:srgbClr val="548DD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14</a:t>
                      </a:r>
                      <a:r>
                        <a:rPr lang="en-GB" sz="18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]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Many of these incidents are also categorised as SMI (in the causal chain)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An improvement is needed - increased number of safety occurrences not classified in terms of severity.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4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Medium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RI (Runway Incursion)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EASA Annual safety review 2011 </a:t>
                      </a:r>
                      <a:r>
                        <a:rPr lang="en-GB" sz="1800" i="1">
                          <a:solidFill>
                            <a:srgbClr val="548DD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11 &amp; Figure 12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SRC Annual report 2012 [</a:t>
                      </a:r>
                      <a:r>
                        <a:rPr lang="en-GB" sz="1800" i="1">
                          <a:solidFill>
                            <a:srgbClr val="548DD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14</a:t>
                      </a: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]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Occurrence rate increases in 2010 (although an improvement in 2011: 23 serious  in 2011 compared to 22 in 2010 and 62 major in 2011 to 77 in 2010)</a:t>
                      </a:r>
                      <a:b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</a:b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An improvement is needed - increased number of safety occurrences not classified in terms of severity.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74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Medium 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IS (</a:t>
                      </a:r>
                      <a:r>
                        <a:rPr lang="en-GB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Inadequate Separation)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SRC Annual report 2012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i="1">
                          <a:solidFill>
                            <a:srgbClr val="548DD4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Figure 14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An improvement is needed - increased number of safety occurrences not classified in terms of severity.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7252" marR="272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9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861" y="839244"/>
            <a:ext cx="8524721" cy="777991"/>
          </a:xfrm>
        </p:spPr>
        <p:txBody>
          <a:bodyPr>
            <a:noAutofit/>
          </a:bodyPr>
          <a:lstStyle/>
          <a:p>
            <a:r>
              <a:rPr lang="en-US" sz="2000" b="1" i="1" dirty="0" smtClean="0"/>
              <a:t>WP1.1 </a:t>
            </a:r>
            <a:r>
              <a:rPr lang="en-US" sz="2000" b="1" i="1" dirty="0"/>
              <a:t>(STEP2) </a:t>
            </a:r>
            <a:r>
              <a:rPr lang="en-US" sz="2000" b="1" i="1" dirty="0" smtClean="0"/>
              <a:t>Example of ANALYSIS </a:t>
            </a:r>
            <a:r>
              <a:rPr lang="en-US" sz="2000" b="1" i="1" dirty="0"/>
              <a:t>OF PRECURSORS AND CAUSAL FACTORS OF ACCIDENTS/ </a:t>
            </a:r>
            <a:r>
              <a:rPr lang="en-US" sz="2000" b="1" i="1" dirty="0" smtClean="0"/>
              <a:t>INCIDENTS (</a:t>
            </a:r>
            <a:r>
              <a:rPr lang="en-US" sz="2000" b="1" i="1" dirty="0"/>
              <a:t>scenario “Medium priority”)</a:t>
            </a:r>
            <a:endParaRPr lang="en-029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961661"/>
              </p:ext>
            </p:extLst>
          </p:nvPr>
        </p:nvGraphicFramePr>
        <p:xfrm>
          <a:off x="359218" y="1945236"/>
          <a:ext cx="8275702" cy="4673600"/>
        </p:xfrm>
        <a:graphic>
          <a:graphicData uri="http://schemas.openxmlformats.org/drawingml/2006/table">
            <a:tbl>
              <a:tblPr firstRow="1" firstCol="1" bandRow="1"/>
              <a:tblGrid>
                <a:gridCol w="1056195"/>
                <a:gridCol w="2147777"/>
                <a:gridCol w="50717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Importance of scenario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Accident/ Incident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 Precursors -causes (operations &amp; systems)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9131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Medium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CLR (aircraft deviation of ATC clearance including Level Bust)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 precursor: Crew/ Aircraft induced conflict</a:t>
                      </a:r>
                      <a:b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</a:t>
                      </a:r>
                      <a:r>
                        <a:rPr lang="en-GB" sz="1400" u="sng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Levels busts causes</a:t>
                      </a: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inadequate communication of level/ height to pilot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pilot handling error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altimeter setting error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aircraft technical failure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ACAS RA cause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weather induced level bust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</a:t>
                      </a:r>
                      <a:r>
                        <a:rPr lang="en-GB" sz="1400" u="sng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aircraft deviation causes (lateral, speed, vertical speed)</a:t>
                      </a: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pilot induced (misunderstood ATC instruction, failure to follow ATC -   instruction or ATC procedures, emergency situation)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wake induced deviation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- aircraft induced deviation (incorrect AIS data, technical failure)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68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Medium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RI (Runway Incursion)</a:t>
                      </a:r>
                      <a:endParaRPr lang="en-GB" sz="16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GB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ATC instigated Runway Entry incursion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* failure to balance operational airport capacity/ demand</a:t>
                      </a:r>
                      <a:b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* tower (runway) failure to balance arrivals or departures</a:t>
                      </a:r>
                      <a:b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* AMAN/ DMAN  insufficient spacing</a:t>
                      </a:r>
                      <a:b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* failure in managing sequences</a:t>
                      </a:r>
                      <a:b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* inadequate instruction to pilot</a:t>
                      </a:r>
                      <a:b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* inadequate communication to pilot (loss, failure)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161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196060"/>
              </p:ext>
            </p:extLst>
          </p:nvPr>
        </p:nvGraphicFramePr>
        <p:xfrm>
          <a:off x="359218" y="1945236"/>
          <a:ext cx="8275702" cy="4673600"/>
        </p:xfrm>
        <a:graphic>
          <a:graphicData uri="http://schemas.openxmlformats.org/drawingml/2006/table">
            <a:tbl>
              <a:tblPr firstRow="1" firstCol="1" bandRow="1"/>
              <a:tblGrid>
                <a:gridCol w="1056195"/>
                <a:gridCol w="2147777"/>
                <a:gridCol w="507173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Importance of scenario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Accident/ Incident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1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 Precursors -causes (operations &amp; systems)</a:t>
                      </a:r>
                      <a:endParaRPr lang="pl-PL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1368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Medium</a:t>
                      </a:r>
                      <a:endParaRPr lang="pl-P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RI (Runway Incursion)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insufficient (use of) ground surveillance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runway status information inadequate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inadequate coordination between tower &amp; apron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Non ATC Runway Entry incursion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Animal/ Person Runway incursion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Premature landing incursion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ATC landing procedures (insufficient spacing, clearance error, inadequate communication with pilot)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Landing without clearance (pilot takes clearance of other aircraft)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Landing on wrong runway (landings aids failure)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u="sng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Premature Take-Off incursion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use of closed runway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failure to recognize availability of runway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inadequate communication with pilot</a:t>
                      </a:r>
                      <a:b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failure to follow take-off procedures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47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Medium </a:t>
                      </a:r>
                      <a:endParaRPr lang="pl-P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IS (Inadequate Separation)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239" marR="92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 precursor: Planned conflict</a:t>
                      </a:r>
                      <a:b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ineffective traffic planning or coordination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inadequate surveillance picture</a:t>
                      </a:r>
                      <a:b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</a:br>
                      <a:r>
                        <a:rPr lang="en-GB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* incorrect trajectory information (planning data)</a:t>
                      </a:r>
                      <a:endParaRPr lang="pl-P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239" marR="92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44674" y="657002"/>
            <a:ext cx="8229600" cy="1066800"/>
          </a:xfrm>
        </p:spPr>
        <p:txBody>
          <a:bodyPr>
            <a:normAutofit/>
          </a:bodyPr>
          <a:lstStyle/>
          <a:p>
            <a:r>
              <a:rPr lang="en-US" sz="2000" b="1" i="1" dirty="0"/>
              <a:t>WP1.1 (STEP2) Example of ANALYSIS OF PRECURSORS AND CAUSAL FACTORS OF ACCIDENTS/ </a:t>
            </a:r>
            <a:r>
              <a:rPr lang="en-US" sz="2000" b="1" i="1" dirty="0" smtClean="0"/>
              <a:t>INCIDENTS </a:t>
            </a:r>
            <a:r>
              <a:rPr lang="en-US" sz="2000" b="1" i="1" dirty="0"/>
              <a:t>(scenario “Medium priority”)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50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1" i="1" dirty="0"/>
              <a:t>WP1.1 Analysis existing regulations &amp; certification </a:t>
            </a:r>
            <a:r>
              <a:rPr lang="en-US" sz="2400" b="1" i="1" dirty="0" smtClean="0"/>
              <a:t>process</a:t>
            </a:r>
            <a:endParaRPr lang="en-029" sz="2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159" y="1916829"/>
            <a:ext cx="8229600" cy="4688728"/>
          </a:xfrm>
        </p:spPr>
        <p:txBody>
          <a:bodyPr/>
          <a:lstStyle/>
          <a:p>
            <a:pPr marL="342900" indent="-342900" algn="just">
              <a:spcAft>
                <a:spcPts val="30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2000" u="sng" dirty="0" smtClean="0">
                <a:ea typeface="Calibri"/>
                <a:cs typeface="Times New Roman"/>
              </a:rPr>
              <a:t>STEP </a:t>
            </a:r>
            <a:r>
              <a:rPr lang="en-US" sz="2000" u="sng" dirty="0">
                <a:ea typeface="Calibri"/>
                <a:cs typeface="Times New Roman"/>
              </a:rPr>
              <a:t>3 Use of the degree of implementation of regulatory material: </a:t>
            </a:r>
            <a:r>
              <a:rPr lang="en-US" sz="1800" dirty="0">
                <a:ea typeface="Calibri"/>
                <a:cs typeface="Times New Roman"/>
              </a:rPr>
              <a:t>consolidate the identification of shortcomings and bottlenecks by performing a cross analysis with the degree of implementation in Europe regarding the involved regulatory materials: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1800" b="1" dirty="0" smtClean="0">
                <a:ea typeface="Calibri"/>
                <a:cs typeface="Times New Roman"/>
              </a:rPr>
              <a:t>Very </a:t>
            </a:r>
            <a:r>
              <a:rPr lang="en-US" sz="1800" b="1" dirty="0">
                <a:ea typeface="Calibri"/>
                <a:cs typeface="Times New Roman"/>
              </a:rPr>
              <a:t>High Priority (</a:t>
            </a:r>
            <a:r>
              <a:rPr lang="en-US" sz="1800" b="1" dirty="0">
                <a:solidFill>
                  <a:srgbClr val="FF0000"/>
                </a:solidFill>
                <a:ea typeface="Calibri"/>
                <a:cs typeface="Times New Roman"/>
              </a:rPr>
              <a:t>shortcoming &amp; bottleneck</a:t>
            </a:r>
            <a:r>
              <a:rPr lang="en-US" sz="1800" b="1" dirty="0">
                <a:ea typeface="Calibri"/>
                <a:cs typeface="Times New Roman"/>
              </a:rPr>
              <a:t>)  </a:t>
            </a:r>
            <a:r>
              <a:rPr lang="en-US" sz="1800" dirty="0">
                <a:ea typeface="Calibri"/>
                <a:cs typeface="Times New Roman"/>
              </a:rPr>
              <a:t>if:</a:t>
            </a:r>
          </a:p>
          <a:p>
            <a:pPr marL="1143000" lvl="2" indent="-228600" algn="just">
              <a:lnSpc>
                <a:spcPct val="115000"/>
              </a:lnSpc>
              <a:spcAft>
                <a:spcPts val="6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dirty="0" smtClean="0">
                <a:ea typeface="Calibri"/>
                <a:cs typeface="Times New Roman"/>
              </a:rPr>
              <a:t>The </a:t>
            </a:r>
            <a:r>
              <a:rPr lang="en-US" dirty="0">
                <a:ea typeface="Calibri"/>
                <a:cs typeface="Times New Roman"/>
              </a:rPr>
              <a:t>safety occurrences scenarios induced in the scope of the regulatory domain are </a:t>
            </a:r>
            <a:r>
              <a:rPr lang="en-US" dirty="0">
                <a:solidFill>
                  <a:srgbClr val="0070C0"/>
                </a:solidFill>
                <a:ea typeface="Calibri"/>
                <a:cs typeface="Times New Roman"/>
              </a:rPr>
              <a:t>high </a:t>
            </a:r>
            <a:r>
              <a:rPr lang="en-US" dirty="0">
                <a:ea typeface="Calibri"/>
                <a:cs typeface="Times New Roman"/>
              </a:rPr>
              <a:t>(accident/ incidents severity A),</a:t>
            </a:r>
          </a:p>
          <a:p>
            <a:pPr marL="1143000" lvl="2" indent="-228600" algn="just">
              <a:lnSpc>
                <a:spcPct val="115000"/>
              </a:lnSpc>
              <a:spcAft>
                <a:spcPts val="6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dirty="0" smtClean="0">
                <a:ea typeface="Calibri"/>
                <a:cs typeface="Times New Roman"/>
              </a:rPr>
              <a:t>The </a:t>
            </a:r>
            <a:r>
              <a:rPr lang="en-US" dirty="0">
                <a:ea typeface="Calibri"/>
                <a:cs typeface="Times New Roman"/>
              </a:rPr>
              <a:t>interaction with the other regulatory domains is </a:t>
            </a:r>
            <a:r>
              <a:rPr lang="en-US" dirty="0">
                <a:solidFill>
                  <a:srgbClr val="0070C0"/>
                </a:solidFill>
                <a:ea typeface="Calibri"/>
                <a:cs typeface="Times New Roman"/>
              </a:rPr>
              <a:t>very important </a:t>
            </a:r>
            <a:r>
              <a:rPr lang="en-US" dirty="0">
                <a:ea typeface="Calibri"/>
                <a:cs typeface="Times New Roman"/>
              </a:rPr>
              <a:t>in the analysis of safety occurrences scenarios. </a:t>
            </a:r>
          </a:p>
          <a:p>
            <a:pPr marL="1143000" lvl="2" indent="-228600" algn="just">
              <a:lnSpc>
                <a:spcPct val="115000"/>
              </a:lnSpc>
              <a:spcAft>
                <a:spcPts val="6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dirty="0" smtClean="0">
                <a:ea typeface="Calibri"/>
                <a:cs typeface="Times New Roman"/>
              </a:rPr>
              <a:t>The </a:t>
            </a:r>
            <a:r>
              <a:rPr lang="en-US" dirty="0">
                <a:ea typeface="Calibri"/>
                <a:cs typeface="Times New Roman"/>
              </a:rPr>
              <a:t>identified regulatory area </a:t>
            </a:r>
            <a:r>
              <a:rPr lang="en-US" dirty="0">
                <a:solidFill>
                  <a:srgbClr val="0070C0"/>
                </a:solidFill>
                <a:ea typeface="Calibri"/>
                <a:cs typeface="Times New Roman"/>
              </a:rPr>
              <a:t>is not implemented at the expected level </a:t>
            </a:r>
            <a:r>
              <a:rPr lang="en-US" dirty="0">
                <a:ea typeface="Calibri"/>
                <a:cs typeface="Times New Roman"/>
              </a:rPr>
              <a:t>(whatever the reason).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1851" y="1455164"/>
            <a:ext cx="4097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  <a:latin typeface="+mj-lt"/>
              </a:rPr>
              <a:t>OVERVIEW OF THE APPROACH</a:t>
            </a:r>
            <a:endParaRPr lang="pl-PL" sz="2400" b="1" i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882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1" i="1" dirty="0"/>
              <a:t>WP1.1 Analysis existing regulations &amp; certification </a:t>
            </a:r>
            <a:r>
              <a:rPr lang="en-US" sz="2400" b="1" i="1" dirty="0" smtClean="0"/>
              <a:t>process</a:t>
            </a:r>
            <a:endParaRPr lang="en-029" sz="2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851" y="1615566"/>
            <a:ext cx="8381951" cy="5242433"/>
          </a:xfrm>
        </p:spPr>
        <p:txBody>
          <a:bodyPr/>
          <a:lstStyle/>
          <a:p>
            <a:pPr marL="342900" indent="-342900" algn="just">
              <a:spcAft>
                <a:spcPts val="300"/>
              </a:spcAft>
              <a:buFont typeface="Symbol"/>
              <a:buChar char=""/>
              <a:tabLst>
                <a:tab pos="457200" algn="l"/>
              </a:tabLst>
            </a:pPr>
            <a:r>
              <a:rPr lang="en-US" sz="1400" u="sng" dirty="0" smtClean="0">
                <a:ea typeface="Calibri"/>
                <a:cs typeface="Times New Roman"/>
              </a:rPr>
              <a:t>STEP </a:t>
            </a:r>
            <a:r>
              <a:rPr lang="en-US" sz="1400" u="sng" dirty="0">
                <a:ea typeface="Calibri"/>
                <a:cs typeface="Times New Roman"/>
              </a:rPr>
              <a:t>3 Use of the degree of implementation of regulatory material: </a:t>
            </a:r>
            <a:endParaRPr lang="pl-PL" sz="1400" u="sng" dirty="0" smtClean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1400" b="1" dirty="0" smtClean="0">
                <a:ea typeface="Calibri"/>
                <a:cs typeface="Times New Roman"/>
              </a:rPr>
              <a:t>High </a:t>
            </a:r>
            <a:r>
              <a:rPr lang="en-US" sz="1400" b="1" dirty="0">
                <a:ea typeface="Calibri"/>
                <a:cs typeface="Times New Roman"/>
              </a:rPr>
              <a:t>Priority (</a:t>
            </a:r>
            <a:r>
              <a:rPr lang="en-US" sz="1400" b="1" dirty="0">
                <a:solidFill>
                  <a:srgbClr val="FF0000"/>
                </a:solidFill>
                <a:ea typeface="Calibri"/>
                <a:cs typeface="Times New Roman"/>
              </a:rPr>
              <a:t>shortcoming</a:t>
            </a:r>
            <a:r>
              <a:rPr lang="en-US" sz="1400" b="1" dirty="0">
                <a:ea typeface="Calibri"/>
                <a:cs typeface="Times New Roman"/>
              </a:rPr>
              <a:t>)  if</a:t>
            </a:r>
            <a:r>
              <a:rPr lang="en-US" sz="1400" b="1" dirty="0" smtClean="0">
                <a:ea typeface="Calibri"/>
                <a:cs typeface="Times New Roman"/>
              </a:rPr>
              <a:t>:</a:t>
            </a:r>
            <a:endParaRPr lang="pl-PL" sz="1400" b="1" dirty="0" smtClean="0">
              <a:ea typeface="Calibri"/>
              <a:cs typeface="Times New Roman"/>
            </a:endParaRP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 smtClean="0">
                <a:ea typeface="Calibri"/>
                <a:cs typeface="Times New Roman"/>
              </a:rPr>
              <a:t>The </a:t>
            </a:r>
            <a:r>
              <a:rPr lang="en-US" sz="1400" dirty="0">
                <a:ea typeface="Calibri"/>
                <a:cs typeface="Times New Roman"/>
              </a:rPr>
              <a:t>safety occurrences scenarios induced in the scope of the regulatory domain are </a:t>
            </a:r>
            <a:r>
              <a:rPr lang="en-US" sz="1400" u="sng" dirty="0">
                <a:solidFill>
                  <a:srgbClr val="0070C0"/>
                </a:solidFill>
                <a:ea typeface="Calibri"/>
                <a:cs typeface="Times New Roman"/>
              </a:rPr>
              <a:t>high</a:t>
            </a:r>
            <a:r>
              <a:rPr lang="en-US" sz="1400" dirty="0">
                <a:ea typeface="Calibri"/>
                <a:cs typeface="Times New Roman"/>
              </a:rPr>
              <a:t> (</a:t>
            </a:r>
            <a:r>
              <a:rPr lang="en-US" sz="1400" i="1" dirty="0">
                <a:solidFill>
                  <a:srgbClr val="FF0000"/>
                </a:solidFill>
                <a:ea typeface="Calibri"/>
                <a:cs typeface="Times New Roman"/>
              </a:rPr>
              <a:t>accident/ </a:t>
            </a:r>
            <a:r>
              <a:rPr lang="en-US" sz="1400" i="1" dirty="0" smtClean="0">
                <a:solidFill>
                  <a:srgbClr val="FF0000"/>
                </a:solidFill>
                <a:ea typeface="Calibri"/>
                <a:cs typeface="Times New Roman"/>
              </a:rPr>
              <a:t>incidents</a:t>
            </a:r>
            <a:r>
              <a:rPr lang="pl-PL" sz="1400" i="1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sz="1400" i="1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sz="1400" i="1" dirty="0">
                <a:solidFill>
                  <a:srgbClr val="FF0000"/>
                </a:solidFill>
                <a:ea typeface="Calibri"/>
                <a:cs typeface="Times New Roman"/>
              </a:rPr>
              <a:t>severity </a:t>
            </a:r>
            <a:r>
              <a:rPr lang="pl-PL" sz="1400" i="1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US" sz="1400" i="1" dirty="0" smtClean="0">
                <a:solidFill>
                  <a:srgbClr val="FF0000"/>
                </a:solidFill>
                <a:ea typeface="Calibri"/>
                <a:cs typeface="Times New Roman"/>
              </a:rPr>
              <a:t>A</a:t>
            </a:r>
            <a:r>
              <a:rPr lang="en-US" sz="1400" dirty="0">
                <a:ea typeface="Calibri"/>
                <a:cs typeface="Times New Roman"/>
              </a:rPr>
              <a:t>), </a:t>
            </a: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 smtClean="0">
                <a:ea typeface="Calibri"/>
                <a:cs typeface="Times New Roman"/>
              </a:rPr>
              <a:t>The </a:t>
            </a:r>
            <a:r>
              <a:rPr lang="en-US" sz="1400" dirty="0">
                <a:ea typeface="Calibri"/>
                <a:cs typeface="Times New Roman"/>
              </a:rPr>
              <a:t>interaction with the other regulatory domains is </a:t>
            </a:r>
            <a:r>
              <a:rPr lang="en-US" sz="1400" u="sng" dirty="0">
                <a:solidFill>
                  <a:srgbClr val="0070C0"/>
                </a:solidFill>
                <a:ea typeface="Calibri"/>
                <a:cs typeface="Times New Roman"/>
              </a:rPr>
              <a:t>important</a:t>
            </a:r>
            <a:r>
              <a:rPr lang="en-US" sz="1400" dirty="0">
                <a:ea typeface="Calibri"/>
                <a:cs typeface="Times New Roman"/>
              </a:rPr>
              <a:t> in the analysis of safety occurrences </a:t>
            </a:r>
            <a:r>
              <a:rPr lang="en-US" sz="1400" dirty="0" smtClean="0">
                <a:ea typeface="Calibri"/>
                <a:cs typeface="Times New Roman"/>
              </a:rPr>
              <a:t>scenarios</a:t>
            </a:r>
            <a:r>
              <a:rPr lang="pl-PL" sz="1400" dirty="0" smtClean="0">
                <a:ea typeface="Calibri"/>
                <a:cs typeface="Times New Roman"/>
              </a:rPr>
              <a:t> </a:t>
            </a:r>
            <a:r>
              <a:rPr lang="en-US" sz="1400" dirty="0" smtClean="0">
                <a:ea typeface="Calibri"/>
                <a:cs typeface="Times New Roman"/>
              </a:rPr>
              <a:t>3. (</a:t>
            </a:r>
            <a:r>
              <a:rPr lang="en-US" sz="1400" i="1" dirty="0" smtClean="0">
                <a:solidFill>
                  <a:srgbClr val="FF0000"/>
                </a:solidFill>
                <a:ea typeface="Calibri"/>
                <a:cs typeface="Times New Roman"/>
              </a:rPr>
              <a:t>need of high degree of </a:t>
            </a:r>
            <a:r>
              <a:rPr lang="en-US" sz="1400" i="1" dirty="0" err="1" smtClean="0">
                <a:solidFill>
                  <a:srgbClr val="FF0000"/>
                </a:solidFill>
                <a:ea typeface="Calibri"/>
                <a:cs typeface="Times New Roman"/>
              </a:rPr>
              <a:t>harmonisation</a:t>
            </a:r>
            <a:r>
              <a:rPr lang="en-US" sz="1400" dirty="0" smtClean="0">
                <a:ea typeface="Calibri"/>
                <a:cs typeface="Times New Roman"/>
              </a:rPr>
              <a:t>)</a:t>
            </a:r>
            <a:endParaRPr lang="en-US" sz="1400" dirty="0">
              <a:ea typeface="Calibri"/>
              <a:cs typeface="Times New Roman"/>
            </a:endParaRP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 smtClean="0">
                <a:ea typeface="Calibri"/>
                <a:cs typeface="Times New Roman"/>
              </a:rPr>
              <a:t>The </a:t>
            </a:r>
            <a:r>
              <a:rPr lang="en-US" sz="1400" dirty="0">
                <a:ea typeface="Calibri"/>
                <a:cs typeface="Times New Roman"/>
              </a:rPr>
              <a:t>degree of regulation application is </a:t>
            </a:r>
            <a:r>
              <a:rPr lang="en-US" sz="1400" i="1" dirty="0">
                <a:solidFill>
                  <a:srgbClr val="FF0000"/>
                </a:solidFill>
                <a:ea typeface="Calibri"/>
                <a:cs typeface="Times New Roman"/>
              </a:rPr>
              <a:t>at the expected level</a:t>
            </a:r>
            <a:r>
              <a:rPr lang="en-US" sz="1400" dirty="0" smtClean="0">
                <a:ea typeface="Calibri"/>
                <a:cs typeface="Times New Roman"/>
              </a:rPr>
              <a:t>,</a:t>
            </a:r>
            <a:endParaRPr lang="pl-PL" sz="1400" dirty="0" smtClean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1400" b="1" dirty="0" smtClean="0">
                <a:ea typeface="Calibri"/>
                <a:cs typeface="Times New Roman"/>
              </a:rPr>
              <a:t>Medium </a:t>
            </a:r>
            <a:r>
              <a:rPr lang="en-US" sz="1400" b="1" dirty="0">
                <a:ea typeface="Calibri"/>
                <a:cs typeface="Times New Roman"/>
              </a:rPr>
              <a:t>Priority (</a:t>
            </a:r>
            <a:r>
              <a:rPr lang="en-US" sz="1400" b="1" dirty="0">
                <a:solidFill>
                  <a:srgbClr val="FF0000"/>
                </a:solidFill>
                <a:ea typeface="Calibri"/>
                <a:cs typeface="Times New Roman"/>
              </a:rPr>
              <a:t>bottleneck</a:t>
            </a:r>
            <a:r>
              <a:rPr lang="en-US" sz="1400" b="1" dirty="0">
                <a:ea typeface="Calibri"/>
                <a:cs typeface="Times New Roman"/>
              </a:rPr>
              <a:t>) if:</a:t>
            </a: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 smtClean="0">
                <a:ea typeface="Calibri"/>
                <a:cs typeface="Times New Roman"/>
              </a:rPr>
              <a:t>The </a:t>
            </a:r>
            <a:r>
              <a:rPr lang="en-US" sz="1400" dirty="0">
                <a:ea typeface="Calibri"/>
                <a:cs typeface="Times New Roman"/>
              </a:rPr>
              <a:t>safety occurrences scenarios induced in the scope of the regulatory domain are </a:t>
            </a:r>
            <a:r>
              <a:rPr lang="en-US" sz="1400" u="sng" dirty="0">
                <a:solidFill>
                  <a:srgbClr val="0070C0"/>
                </a:solidFill>
                <a:ea typeface="Calibri"/>
                <a:cs typeface="Times New Roman"/>
              </a:rPr>
              <a:t>medium</a:t>
            </a:r>
            <a:r>
              <a:rPr lang="en-US" sz="1400" dirty="0">
                <a:ea typeface="Calibri"/>
                <a:cs typeface="Times New Roman"/>
              </a:rPr>
              <a:t> (not explicitly related to safety occurrences (accident/ incidents severity A).</a:t>
            </a: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 smtClean="0">
                <a:ea typeface="Calibri"/>
                <a:cs typeface="Times New Roman"/>
              </a:rPr>
              <a:t>The </a:t>
            </a:r>
            <a:r>
              <a:rPr lang="en-US" sz="1400" dirty="0">
                <a:ea typeface="Calibri"/>
                <a:cs typeface="Times New Roman"/>
              </a:rPr>
              <a:t>interaction with the other regulatory domains </a:t>
            </a:r>
            <a:r>
              <a:rPr lang="en-US" sz="1400" u="sng" dirty="0">
                <a:ea typeface="Calibri"/>
                <a:cs typeface="Times New Roman"/>
              </a:rPr>
              <a:t>is </a:t>
            </a:r>
            <a:r>
              <a:rPr lang="en-US" sz="1400" u="sng" dirty="0">
                <a:solidFill>
                  <a:srgbClr val="0070C0"/>
                </a:solidFill>
                <a:ea typeface="Calibri"/>
                <a:cs typeface="Times New Roman"/>
              </a:rPr>
              <a:t>less important </a:t>
            </a:r>
            <a:r>
              <a:rPr lang="en-US" sz="1400" dirty="0">
                <a:ea typeface="Calibri"/>
                <a:cs typeface="Times New Roman"/>
              </a:rPr>
              <a:t>in the analysis of safety occurrences scenarios3.</a:t>
            </a: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 smtClean="0">
                <a:ea typeface="Calibri"/>
                <a:cs typeface="Times New Roman"/>
              </a:rPr>
              <a:t>The </a:t>
            </a:r>
            <a:r>
              <a:rPr lang="en-US" sz="1400" dirty="0">
                <a:ea typeface="Calibri"/>
                <a:cs typeface="Times New Roman"/>
              </a:rPr>
              <a:t>identified regulatory area </a:t>
            </a:r>
            <a:r>
              <a:rPr lang="en-US" sz="1400" dirty="0">
                <a:solidFill>
                  <a:srgbClr val="0070C0"/>
                </a:solidFill>
                <a:ea typeface="Calibri"/>
                <a:cs typeface="Times New Roman"/>
              </a:rPr>
              <a:t>is </a:t>
            </a:r>
            <a:r>
              <a:rPr lang="en-US" sz="1400" u="sng" dirty="0">
                <a:solidFill>
                  <a:srgbClr val="0070C0"/>
                </a:solidFill>
                <a:ea typeface="Calibri"/>
                <a:cs typeface="Times New Roman"/>
              </a:rPr>
              <a:t>not implemented at the expected level </a:t>
            </a:r>
            <a:r>
              <a:rPr lang="en-US" sz="1400" dirty="0">
                <a:ea typeface="Calibri"/>
                <a:cs typeface="Times New Roman"/>
              </a:rPr>
              <a:t>(whatever the reason</a:t>
            </a:r>
            <a:r>
              <a:rPr lang="en-US" sz="1400" dirty="0" smtClean="0">
                <a:ea typeface="Calibri"/>
                <a:cs typeface="Times New Roman"/>
              </a:rPr>
              <a:t>).</a:t>
            </a:r>
          </a:p>
          <a:p>
            <a:pPr marL="742950" lvl="1" indent="-285750" algn="just">
              <a:lnSpc>
                <a:spcPct val="115000"/>
              </a:lnSpc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US" sz="1400" b="1" dirty="0">
                <a:ea typeface="Calibri"/>
                <a:cs typeface="Times New Roman"/>
              </a:rPr>
              <a:t>Satisfactory if:</a:t>
            </a:r>
            <a:endParaRPr lang="pl-PL" sz="1400" b="1" dirty="0">
              <a:ea typeface="Calibri"/>
              <a:cs typeface="Times New Roman"/>
            </a:endParaRP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>
                <a:ea typeface="Calibri"/>
                <a:cs typeface="Times New Roman"/>
              </a:rPr>
              <a:t>The safety occurrences scenarios induced in the scope of the regulatory domain are </a:t>
            </a:r>
            <a:r>
              <a:rPr lang="en-US" sz="1400" u="sng" dirty="0">
                <a:solidFill>
                  <a:srgbClr val="0070C0"/>
                </a:solidFill>
                <a:ea typeface="Calibri"/>
                <a:cs typeface="Times New Roman"/>
              </a:rPr>
              <a:t>medium</a:t>
            </a:r>
            <a:r>
              <a:rPr lang="en-US" sz="1400" dirty="0">
                <a:ea typeface="Calibri"/>
                <a:cs typeface="Times New Roman"/>
              </a:rPr>
              <a:t> (not explicitly related to safety occurrences (accident/ incidents severity A).</a:t>
            </a: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US" sz="1400" dirty="0">
                <a:ea typeface="Calibri"/>
                <a:cs typeface="Times New Roman"/>
              </a:rPr>
              <a:t>The degree of regulation application is </a:t>
            </a:r>
            <a:r>
              <a:rPr lang="en-US" sz="1400" u="sng" dirty="0">
                <a:solidFill>
                  <a:srgbClr val="0070C0"/>
                </a:solidFill>
                <a:ea typeface="Calibri"/>
                <a:cs typeface="Times New Roman"/>
              </a:rPr>
              <a:t>at the expected level</a:t>
            </a:r>
            <a:r>
              <a:rPr lang="en-US" sz="1400" dirty="0">
                <a:ea typeface="Calibri"/>
                <a:cs typeface="Times New Roman"/>
              </a:rPr>
              <a:t>,</a:t>
            </a: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endParaRPr lang="en-US" sz="1200" dirty="0">
              <a:ea typeface="Calibri"/>
              <a:cs typeface="Times New Roman"/>
            </a:endParaRPr>
          </a:p>
          <a:p>
            <a:pPr marL="1143000" lvl="2" indent="-228600" algn="just">
              <a:spcAft>
                <a:spcPts val="300"/>
              </a:spcAft>
              <a:buFont typeface="Wingdings"/>
              <a:buChar char=""/>
              <a:tabLst>
                <a:tab pos="1371600" algn="l"/>
              </a:tabLst>
            </a:pPr>
            <a:endParaRPr lang="en-US" sz="1200" dirty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1851" y="1359471"/>
            <a:ext cx="4097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chemeClr val="tx2"/>
                </a:solidFill>
                <a:latin typeface="+mj-lt"/>
              </a:rPr>
              <a:t>OVERVIEW OF THE APPROACH</a:t>
            </a:r>
            <a:endParaRPr lang="pl-PL" sz="2000" b="1" i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628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569934" y="841668"/>
            <a:ext cx="8229600" cy="1066800"/>
          </a:xfrm>
        </p:spPr>
        <p:txBody>
          <a:bodyPr>
            <a:noAutofit/>
          </a:bodyPr>
          <a:lstStyle/>
          <a:p>
            <a:r>
              <a:rPr lang="en-US" sz="2000" b="1" i="1" dirty="0"/>
              <a:t>WP1.1 (STEP3) Use of Degree of implementation of Regulatory Material- initial classification</a:t>
            </a:r>
            <a:r>
              <a:rPr lang="pl-PL" sz="2000" b="1" i="1" dirty="0"/>
              <a:t/>
            </a:r>
            <a:br>
              <a:rPr lang="pl-PL" sz="2000" b="1" i="1" dirty="0"/>
            </a:br>
            <a:endParaRPr lang="fr-FR" sz="2000" dirty="0"/>
          </a:p>
        </p:txBody>
      </p:sp>
      <p:sp>
        <p:nvSpPr>
          <p:cNvPr id="15" name="Forme automatique 2"/>
          <p:cNvSpPr>
            <a:spLocks noChangeArrowheads="1"/>
          </p:cNvSpPr>
          <p:nvPr/>
        </p:nvSpPr>
        <p:spPr bwMode="auto">
          <a:xfrm>
            <a:off x="358097" y="4658881"/>
            <a:ext cx="1697980" cy="1384706"/>
          </a:xfrm>
          <a:prstGeom prst="bracketPair">
            <a:avLst>
              <a:gd name="adj" fmla="val 8051"/>
            </a:avLst>
          </a:prstGeom>
          <a:noFill/>
          <a:ln w="38100">
            <a:solidFill>
              <a:srgbClr val="9BBB5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4363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5D7035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Level of Safety risks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[safety occurrences scenarios combined with interactions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with other regulatory domains</a:t>
            </a:r>
            <a:endParaRPr kumimoji="0" 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75" y="841668"/>
            <a:ext cx="8262125" cy="584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523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89273"/>
            <a:ext cx="8229600" cy="1066800"/>
          </a:xfrm>
        </p:spPr>
        <p:txBody>
          <a:bodyPr/>
          <a:lstStyle/>
          <a:p>
            <a:r>
              <a:rPr lang="fr-FR" dirty="0" smtClean="0"/>
              <a:t>Background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3926"/>
            <a:ext cx="7759874" cy="4671925"/>
          </a:xfrm>
        </p:spPr>
        <p:txBody>
          <a:bodyPr/>
          <a:lstStyle/>
          <a:p>
            <a:r>
              <a:rPr lang="nl-NL" sz="2000" dirty="0" err="1" smtClean="0"/>
              <a:t>Need</a:t>
            </a:r>
            <a:r>
              <a:rPr lang="nl-NL" sz="2000" dirty="0" smtClean="0"/>
              <a:t> </a:t>
            </a:r>
            <a:r>
              <a:rPr lang="nl-NL" sz="2000" dirty="0" err="1" smtClean="0"/>
              <a:t>for</a:t>
            </a:r>
            <a:r>
              <a:rPr lang="nl-NL" sz="2000" dirty="0" smtClean="0"/>
              <a:t> </a:t>
            </a:r>
            <a:r>
              <a:rPr lang="nl-NL" sz="2000" dirty="0" err="1" smtClean="0"/>
              <a:t>improvement</a:t>
            </a:r>
            <a:r>
              <a:rPr lang="nl-NL" sz="2000" dirty="0" smtClean="0"/>
              <a:t> of </a:t>
            </a:r>
            <a:r>
              <a:rPr lang="nl-NL" sz="2000" dirty="0" err="1" smtClean="0"/>
              <a:t>existing</a:t>
            </a:r>
            <a:r>
              <a:rPr lang="nl-NL" sz="2000" dirty="0" smtClean="0"/>
              <a:t> </a:t>
            </a:r>
            <a:r>
              <a:rPr lang="nl-NL" sz="2000" dirty="0" err="1" smtClean="0"/>
              <a:t>certification</a:t>
            </a:r>
            <a:r>
              <a:rPr lang="nl-NL" sz="2000" dirty="0" smtClean="0"/>
              <a:t> </a:t>
            </a:r>
            <a:r>
              <a:rPr lang="nl-NL" sz="2000" dirty="0" err="1" smtClean="0"/>
              <a:t>processes</a:t>
            </a:r>
            <a:r>
              <a:rPr lang="nl-NL" sz="2000" dirty="0" smtClean="0"/>
              <a:t> </a:t>
            </a:r>
            <a:r>
              <a:rPr lang="nl-NL" sz="2000" dirty="0" err="1" smtClean="0"/>
              <a:t>already</a:t>
            </a:r>
            <a:r>
              <a:rPr lang="nl-NL" sz="2000" dirty="0" smtClean="0"/>
              <a:t> </a:t>
            </a:r>
            <a:r>
              <a:rPr lang="nl-NL" sz="2000" dirty="0" err="1" smtClean="0"/>
              <a:t>identified</a:t>
            </a:r>
            <a:r>
              <a:rPr lang="nl-NL" sz="2000" dirty="0" smtClean="0"/>
              <a:t> in FAA Commercial </a:t>
            </a:r>
            <a:r>
              <a:rPr lang="nl-NL" sz="2000" dirty="0" err="1" smtClean="0"/>
              <a:t>Airplane</a:t>
            </a:r>
            <a:r>
              <a:rPr lang="nl-NL" sz="2000" dirty="0" smtClean="0"/>
              <a:t> </a:t>
            </a:r>
            <a:r>
              <a:rPr lang="nl-NL" sz="2000" dirty="0" err="1" smtClean="0"/>
              <a:t>Certification</a:t>
            </a:r>
            <a:r>
              <a:rPr lang="nl-NL" sz="2000" dirty="0" smtClean="0"/>
              <a:t> </a:t>
            </a:r>
            <a:r>
              <a:rPr lang="nl-NL" sz="2000" dirty="0" err="1" smtClean="0"/>
              <a:t>Process</a:t>
            </a:r>
            <a:r>
              <a:rPr lang="nl-NL" sz="2000" dirty="0" smtClean="0"/>
              <a:t> </a:t>
            </a:r>
            <a:r>
              <a:rPr lang="nl-NL" sz="2000" dirty="0" err="1" smtClean="0"/>
              <a:t>Study</a:t>
            </a:r>
            <a:endParaRPr lang="nl-NL" sz="2000" dirty="0" smtClean="0"/>
          </a:p>
          <a:p>
            <a:pPr>
              <a:spcBef>
                <a:spcPts val="0"/>
              </a:spcBef>
            </a:pPr>
            <a:endParaRPr lang="nl-NL" sz="1000" dirty="0"/>
          </a:p>
          <a:p>
            <a:pPr lvl="1"/>
            <a:r>
              <a:rPr lang="nl-NL" sz="1600" dirty="0" err="1" smtClean="0"/>
              <a:t>There</a:t>
            </a:r>
            <a:r>
              <a:rPr lang="nl-NL" sz="1600" dirty="0" smtClean="0"/>
              <a:t> is no </a:t>
            </a:r>
            <a:r>
              <a:rPr lang="nl-NL" sz="1600" dirty="0" err="1" smtClean="0"/>
              <a:t>reliable</a:t>
            </a:r>
            <a:r>
              <a:rPr lang="nl-NL" sz="1600" dirty="0" smtClean="0"/>
              <a:t> </a:t>
            </a:r>
            <a:r>
              <a:rPr lang="nl-NL" sz="1600" dirty="0" err="1" smtClean="0"/>
              <a:t>process</a:t>
            </a:r>
            <a:r>
              <a:rPr lang="nl-NL" sz="1600" dirty="0" smtClean="0"/>
              <a:t>  </a:t>
            </a:r>
            <a:r>
              <a:rPr lang="nl-NL" sz="1600" dirty="0" err="1" smtClean="0"/>
              <a:t>to</a:t>
            </a:r>
            <a:r>
              <a:rPr lang="nl-NL" sz="1600" dirty="0" smtClean="0"/>
              <a:t> </a:t>
            </a:r>
            <a:r>
              <a:rPr lang="nl-NL" sz="1600" dirty="0" err="1" smtClean="0"/>
              <a:t>ensure</a:t>
            </a:r>
            <a:r>
              <a:rPr lang="nl-NL" sz="1600" dirty="0" smtClean="0"/>
              <a:t> </a:t>
            </a:r>
            <a:r>
              <a:rPr lang="nl-NL" sz="1600" dirty="0" err="1" smtClean="0"/>
              <a:t>that</a:t>
            </a:r>
            <a:r>
              <a:rPr lang="nl-NL" sz="1600" dirty="0" smtClean="0"/>
              <a:t> </a:t>
            </a:r>
            <a:r>
              <a:rPr lang="nl-NL" sz="1600" dirty="0" err="1" smtClean="0"/>
              <a:t>assumptions</a:t>
            </a:r>
            <a:r>
              <a:rPr lang="nl-NL" sz="1600" dirty="0" smtClean="0"/>
              <a:t> made in the design </a:t>
            </a:r>
            <a:r>
              <a:rPr lang="nl-NL" sz="1600" dirty="0" err="1" smtClean="0"/>
              <a:t>and</a:t>
            </a:r>
            <a:r>
              <a:rPr lang="nl-NL" sz="1600" dirty="0" smtClean="0"/>
              <a:t> </a:t>
            </a:r>
            <a:r>
              <a:rPr lang="nl-NL" sz="1600" dirty="0" err="1" smtClean="0"/>
              <a:t>certification</a:t>
            </a:r>
            <a:r>
              <a:rPr lang="nl-NL" sz="1600" dirty="0" smtClean="0"/>
              <a:t> </a:t>
            </a:r>
            <a:r>
              <a:rPr lang="nl-NL" sz="1600" dirty="0" err="1" smtClean="0"/>
              <a:t>safety</a:t>
            </a:r>
            <a:r>
              <a:rPr lang="nl-NL" sz="1600" dirty="0" smtClean="0"/>
              <a:t> assessment are </a:t>
            </a:r>
            <a:r>
              <a:rPr lang="nl-NL" sz="1600" dirty="0" err="1" smtClean="0"/>
              <a:t>valid</a:t>
            </a:r>
            <a:r>
              <a:rPr lang="nl-NL" sz="1600" dirty="0" smtClean="0"/>
              <a:t> </a:t>
            </a:r>
            <a:r>
              <a:rPr lang="nl-NL" sz="1600" dirty="0" err="1" smtClean="0"/>
              <a:t>for</a:t>
            </a:r>
            <a:r>
              <a:rPr lang="nl-NL" sz="1600" dirty="0" smtClean="0"/>
              <a:t> </a:t>
            </a:r>
            <a:r>
              <a:rPr lang="nl-NL" sz="1600" dirty="0" err="1" smtClean="0"/>
              <a:t>operation</a:t>
            </a:r>
            <a:r>
              <a:rPr lang="nl-NL" sz="1600" dirty="0" smtClean="0"/>
              <a:t> </a:t>
            </a:r>
            <a:r>
              <a:rPr lang="nl-NL" sz="1600" dirty="0" err="1" smtClean="0"/>
              <a:t>and</a:t>
            </a:r>
            <a:r>
              <a:rPr lang="nl-NL" sz="1600" dirty="0" smtClean="0"/>
              <a:t> maintenance </a:t>
            </a:r>
            <a:r>
              <a:rPr lang="nl-NL" sz="1600" dirty="0" err="1" smtClean="0"/>
              <a:t>activities</a:t>
            </a:r>
            <a:endParaRPr lang="nl-NL" sz="1600" dirty="0" smtClean="0"/>
          </a:p>
          <a:p>
            <a:pPr lvl="1">
              <a:spcBef>
                <a:spcPts val="0"/>
              </a:spcBef>
            </a:pPr>
            <a:endParaRPr lang="nl-NL" sz="1000" dirty="0"/>
          </a:p>
          <a:p>
            <a:pPr lvl="1"/>
            <a:r>
              <a:rPr lang="nl-NL" sz="1600" dirty="0" smtClean="0"/>
              <a:t>Human operators </a:t>
            </a:r>
            <a:r>
              <a:rPr lang="nl-NL" sz="1600" dirty="0" err="1" smtClean="0"/>
              <a:t>may</a:t>
            </a:r>
            <a:r>
              <a:rPr lang="nl-NL" sz="1600" dirty="0" smtClean="0"/>
              <a:t> </a:t>
            </a:r>
            <a:r>
              <a:rPr lang="nl-NL" sz="1600" dirty="0" err="1" smtClean="0"/>
              <a:t>not</a:t>
            </a:r>
            <a:r>
              <a:rPr lang="nl-NL" sz="1600" dirty="0" smtClean="0"/>
              <a:t> </a:t>
            </a:r>
            <a:r>
              <a:rPr lang="nl-NL" sz="1600" dirty="0" err="1" smtClean="0"/>
              <a:t>be</a:t>
            </a:r>
            <a:r>
              <a:rPr lang="nl-NL" sz="1600" dirty="0" smtClean="0"/>
              <a:t> </a:t>
            </a:r>
            <a:r>
              <a:rPr lang="nl-NL" sz="1600" dirty="0" err="1" smtClean="0"/>
              <a:t>aware</a:t>
            </a:r>
            <a:r>
              <a:rPr lang="nl-NL" sz="1600" dirty="0" smtClean="0"/>
              <a:t> of </a:t>
            </a:r>
            <a:r>
              <a:rPr lang="nl-NL" sz="1600" dirty="0" err="1" smtClean="0"/>
              <a:t>assumptions</a:t>
            </a:r>
            <a:r>
              <a:rPr lang="nl-NL" sz="1600" dirty="0" smtClean="0"/>
              <a:t> made in </a:t>
            </a:r>
            <a:r>
              <a:rPr lang="nl-NL" sz="1600" dirty="0" err="1" smtClean="0"/>
              <a:t>safety</a:t>
            </a:r>
            <a:r>
              <a:rPr lang="nl-NL" sz="1600" dirty="0" smtClean="0"/>
              <a:t> assessments, </a:t>
            </a:r>
            <a:r>
              <a:rPr lang="nl-NL" sz="1600" dirty="0" err="1" smtClean="0"/>
              <a:t>when</a:t>
            </a:r>
            <a:r>
              <a:rPr lang="nl-NL" sz="1600" dirty="0" smtClean="0"/>
              <a:t> </a:t>
            </a:r>
            <a:r>
              <a:rPr lang="nl-NL" sz="1600" dirty="0" err="1" smtClean="0"/>
              <a:t>developing</a:t>
            </a:r>
            <a:r>
              <a:rPr lang="nl-NL" sz="1600" dirty="0" smtClean="0"/>
              <a:t> </a:t>
            </a:r>
            <a:r>
              <a:rPr lang="nl-NL" sz="1600" dirty="0" err="1" smtClean="0"/>
              <a:t>their</a:t>
            </a:r>
            <a:r>
              <a:rPr lang="nl-NL" sz="1600" dirty="0" smtClean="0"/>
              <a:t> operations </a:t>
            </a:r>
            <a:r>
              <a:rPr lang="nl-NL" sz="1600" dirty="0" err="1" smtClean="0"/>
              <a:t>and</a:t>
            </a:r>
            <a:r>
              <a:rPr lang="nl-NL" sz="1600" dirty="0" smtClean="0"/>
              <a:t> maintenance procedures</a:t>
            </a:r>
          </a:p>
          <a:p>
            <a:pPr lvl="1">
              <a:spcBef>
                <a:spcPts val="0"/>
              </a:spcBef>
            </a:pPr>
            <a:endParaRPr lang="nl-NL" sz="1000" dirty="0"/>
          </a:p>
          <a:p>
            <a:pPr lvl="1"/>
            <a:r>
              <a:rPr lang="nl-NL" sz="1600" dirty="0" smtClean="0"/>
              <a:t>Aircraft </a:t>
            </a:r>
            <a:r>
              <a:rPr lang="nl-NL" sz="1600" dirty="0" err="1" smtClean="0"/>
              <a:t>certification</a:t>
            </a:r>
            <a:r>
              <a:rPr lang="nl-NL" sz="1600" dirty="0" smtClean="0"/>
              <a:t> </a:t>
            </a:r>
            <a:r>
              <a:rPr lang="nl-NL" sz="1600" dirty="0" err="1" smtClean="0"/>
              <a:t>standards</a:t>
            </a:r>
            <a:r>
              <a:rPr lang="nl-NL" sz="1600" dirty="0" smtClean="0"/>
              <a:t> </a:t>
            </a:r>
            <a:r>
              <a:rPr lang="nl-NL" sz="1600" dirty="0" err="1" smtClean="0"/>
              <a:t>may</a:t>
            </a:r>
            <a:r>
              <a:rPr lang="nl-NL" sz="1600" dirty="0" smtClean="0"/>
              <a:t> </a:t>
            </a:r>
            <a:r>
              <a:rPr lang="nl-NL" sz="1600" dirty="0" err="1" smtClean="0"/>
              <a:t>not</a:t>
            </a:r>
            <a:r>
              <a:rPr lang="nl-NL" sz="1600" dirty="0" smtClean="0"/>
              <a:t> </a:t>
            </a:r>
            <a:r>
              <a:rPr lang="nl-NL" sz="1600" dirty="0" err="1" smtClean="0"/>
              <a:t>reflect</a:t>
            </a:r>
            <a:r>
              <a:rPr lang="nl-NL" sz="1600" dirty="0" smtClean="0"/>
              <a:t> the </a:t>
            </a:r>
            <a:r>
              <a:rPr lang="nl-NL" sz="1600" dirty="0" err="1" smtClean="0"/>
              <a:t>actual</a:t>
            </a:r>
            <a:r>
              <a:rPr lang="nl-NL" sz="1600" dirty="0" smtClean="0"/>
              <a:t> operating environment</a:t>
            </a:r>
          </a:p>
          <a:p>
            <a:pPr lvl="1"/>
            <a:endParaRPr lang="en-US" sz="1600" dirty="0" smtClean="0"/>
          </a:p>
          <a:p>
            <a:r>
              <a:rPr lang="fr-FR" sz="2000" dirty="0" smtClean="0"/>
              <a:t>Future ’</a:t>
            </a:r>
            <a:r>
              <a:rPr lang="fr-FR" sz="2000" dirty="0" err="1" smtClean="0"/>
              <a:t>emerging</a:t>
            </a:r>
            <a:r>
              <a:rPr lang="fr-FR" sz="2000" dirty="0" smtClean="0"/>
              <a:t> </a:t>
            </a:r>
            <a:r>
              <a:rPr lang="fr-FR" sz="2000" dirty="0" err="1" smtClean="0"/>
              <a:t>risks</a:t>
            </a:r>
            <a:r>
              <a:rPr lang="fr-FR" sz="2000" dirty="0" smtClean="0"/>
              <a:t>’ </a:t>
            </a:r>
            <a:r>
              <a:rPr lang="fr-FR" sz="2000" dirty="0" err="1" smtClean="0"/>
              <a:t>unknown</a:t>
            </a:r>
            <a:r>
              <a:rPr lang="fr-FR" sz="2000" dirty="0" smtClean="0"/>
              <a:t> </a:t>
            </a:r>
            <a:r>
              <a:rPr lang="fr-FR" sz="2000" dirty="0" err="1" smtClean="0"/>
              <a:t>today</a:t>
            </a:r>
            <a:r>
              <a:rPr lang="fr-FR" sz="2000" dirty="0" smtClean="0"/>
              <a:t> </a:t>
            </a:r>
            <a:r>
              <a:rPr lang="fr-FR" sz="2000" dirty="0" err="1" smtClean="0"/>
              <a:t>may</a:t>
            </a:r>
            <a:r>
              <a:rPr lang="fr-FR" sz="2000" dirty="0" smtClean="0"/>
              <a:t> </a:t>
            </a:r>
            <a:r>
              <a:rPr lang="fr-FR" sz="2000" dirty="0" err="1" smtClean="0"/>
              <a:t>need</a:t>
            </a:r>
            <a:r>
              <a:rPr lang="fr-FR" sz="2000" dirty="0" smtClean="0"/>
              <a:t> to </a:t>
            </a:r>
            <a:r>
              <a:rPr lang="fr-FR" sz="2000" dirty="0" err="1" smtClean="0"/>
              <a:t>be</a:t>
            </a:r>
            <a:r>
              <a:rPr lang="fr-FR" sz="2000" dirty="0" smtClean="0"/>
              <a:t> </a:t>
            </a:r>
            <a:r>
              <a:rPr lang="fr-FR" sz="2000" dirty="0" err="1" smtClean="0"/>
              <a:t>addressed</a:t>
            </a:r>
            <a:endParaRPr lang="fr-FR" sz="2000" dirty="0" smtClean="0"/>
          </a:p>
          <a:p>
            <a:endParaRPr lang="fr-FR" sz="2000" dirty="0"/>
          </a:p>
          <a:p>
            <a:r>
              <a:rPr lang="fr-FR" sz="2000" dirty="0" err="1" smtClean="0"/>
              <a:t>Current</a:t>
            </a:r>
            <a:r>
              <a:rPr lang="fr-FR" sz="2000" dirty="0" smtClean="0"/>
              <a:t> certification </a:t>
            </a:r>
            <a:r>
              <a:rPr lang="fr-FR" sz="2000" dirty="0" err="1" smtClean="0"/>
              <a:t>processes</a:t>
            </a:r>
            <a:r>
              <a:rPr lang="fr-FR" sz="2000" dirty="0" smtClean="0"/>
              <a:t> </a:t>
            </a:r>
            <a:r>
              <a:rPr lang="fr-FR" sz="2000" dirty="0" err="1" smtClean="0"/>
              <a:t>may</a:t>
            </a:r>
            <a:r>
              <a:rPr lang="fr-FR" sz="2000" dirty="0" smtClean="0"/>
              <a:t> </a:t>
            </a:r>
            <a:r>
              <a:rPr lang="fr-FR" sz="2000" dirty="0" err="1" smtClean="0"/>
              <a:t>take</a:t>
            </a:r>
            <a:r>
              <a:rPr lang="fr-FR" sz="2000" dirty="0" smtClean="0"/>
              <a:t> long or </a:t>
            </a:r>
            <a:r>
              <a:rPr lang="fr-FR" sz="2000" dirty="0" err="1" smtClean="0"/>
              <a:t>turn</a:t>
            </a:r>
            <a:r>
              <a:rPr lang="fr-FR" sz="2000" dirty="0" smtClean="0"/>
              <a:t> out </a:t>
            </a:r>
            <a:r>
              <a:rPr lang="fr-FR" sz="2000" dirty="0" err="1" smtClean="0"/>
              <a:t>infeasible</a:t>
            </a:r>
            <a:endParaRPr lang="fr-FR" sz="2000" dirty="0" smtClean="0"/>
          </a:p>
          <a:p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1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25055" y="472336"/>
            <a:ext cx="5602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ASCOS Technical Task </a:t>
            </a:r>
            <a:r>
              <a:rPr lang="en-US" b="1" dirty="0" smtClean="0">
                <a:solidFill>
                  <a:schemeClr val="tx2"/>
                </a:solidFill>
              </a:rPr>
              <a:t>Meetings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81492" y="950252"/>
            <a:ext cx="80311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chemeClr val="tx2"/>
                </a:solidFill>
                <a:latin typeface="+mj-lt"/>
              </a:rPr>
              <a:t>WP1.1 (</a:t>
            </a:r>
            <a:r>
              <a:rPr lang="fr-FR" sz="2400" b="1" i="1" dirty="0" err="1" smtClean="0">
                <a:solidFill>
                  <a:schemeClr val="tx2"/>
                </a:solidFill>
                <a:latin typeface="+mj-lt"/>
              </a:rPr>
              <a:t>Step</a:t>
            </a:r>
            <a:r>
              <a:rPr lang="fr-FR" sz="2400" b="1" i="1" dirty="0" smtClean="0">
                <a:solidFill>
                  <a:schemeClr val="tx2"/>
                </a:solidFill>
                <a:latin typeface="+mj-lt"/>
              </a:rPr>
              <a:t> 4) initial </a:t>
            </a:r>
            <a:r>
              <a:rPr lang="fr-FR" sz="2400" b="1" i="1" dirty="0" err="1" smtClean="0">
                <a:solidFill>
                  <a:schemeClr val="tx2"/>
                </a:solidFill>
                <a:latin typeface="+mj-lt"/>
              </a:rPr>
              <a:t>recommendations</a:t>
            </a:r>
            <a:r>
              <a:rPr lang="fr-FR" sz="2400" b="1" i="1" dirty="0" smtClean="0">
                <a:solidFill>
                  <a:schemeClr val="tx2"/>
                </a:solidFill>
                <a:latin typeface="+mj-lt"/>
              </a:rPr>
              <a:t> (</a:t>
            </a:r>
            <a:r>
              <a:rPr lang="fr-FR" sz="2400" b="1" i="1" dirty="0" err="1" smtClean="0">
                <a:solidFill>
                  <a:schemeClr val="tx2"/>
                </a:solidFill>
                <a:latin typeface="+mj-lt"/>
              </a:rPr>
              <a:t>shortcomings</a:t>
            </a:r>
            <a:r>
              <a:rPr lang="fr-FR" sz="24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fr-FR" sz="2400" b="1" i="1" dirty="0" smtClean="0">
                <a:solidFill>
                  <a:schemeClr val="tx2"/>
                </a:solidFill>
                <a:latin typeface="+mj-lt"/>
              </a:rPr>
              <a:t>vs </a:t>
            </a:r>
            <a:r>
              <a:rPr lang="fr-FR" sz="2400" b="1" i="1" dirty="0" err="1" smtClean="0">
                <a:solidFill>
                  <a:schemeClr val="tx2"/>
                </a:solidFill>
                <a:latin typeface="+mj-lt"/>
              </a:rPr>
              <a:t>bottlenecks</a:t>
            </a:r>
            <a:r>
              <a:rPr lang="fr-FR" sz="2400" b="1" i="1" dirty="0" smtClean="0">
                <a:solidFill>
                  <a:schemeClr val="tx2"/>
                </a:solidFill>
                <a:latin typeface="+mj-lt"/>
              </a:rPr>
              <a:t>)</a:t>
            </a:r>
            <a:endParaRPr lang="pl-PL" sz="2400" b="1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98094"/>
              </p:ext>
            </p:extLst>
          </p:nvPr>
        </p:nvGraphicFramePr>
        <p:xfrm>
          <a:off x="691120" y="1830855"/>
          <a:ext cx="8039521" cy="4064000"/>
        </p:xfrm>
        <a:graphic>
          <a:graphicData uri="http://schemas.openxmlformats.org/drawingml/2006/table">
            <a:tbl>
              <a:tblPr firstRow="1" firstCol="1" bandRow="1"/>
              <a:tblGrid>
                <a:gridCol w="5171061"/>
                <a:gridCol w="2868460"/>
              </a:tblGrid>
              <a:tr h="17929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Recommendation how to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proceed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Rationale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3787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 many cases human error can be identified as direct cause of the accident  both when piloting as maintenance are taken into consideration.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Elaboration of design techniques in area of piloting as well as maintenance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better addressing the avoiding of error-prone solutions.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LOC-I (Loss of Control in Flight) Nearly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alarming trend in change of number of fatal accidents in this category. Very often leads to severe fatal accidents.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7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Human error is dominating casual factor in CFIT accidents. Besides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improved methodology of pilot training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it is also crucial to develop less error-prone solutions in terms of human –machine interface to minimise the risk of loss situational awareness due to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misreading flight instrument indication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CFIT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(Controlled Flight Into Terrain)</a:t>
                      </a:r>
                      <a:endParaRPr lang="pl-P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One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of the critical accident types. However the number of CFIT accident significantly decreased in recent years. It represents optimistic trend.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2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Similarly to above the runway excursion related accidents and  incidents’ causes lies in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Arial"/>
                        </a:rPr>
                        <a:t>human errors. </a:t>
                      </a: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Arial"/>
                        </a:rPr>
                        <a:t>Lack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Arial"/>
                        </a:rPr>
                        <a:t>of procedures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eliminating error-prone solutions.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Arial"/>
                        </a:rPr>
                        <a:t>Elaboration of tools ensuring proper and full execution of ICAO Annex 14 SARPs at Aerodromes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RE (Runway Excursion)</a:t>
                      </a:r>
                      <a:endParaRPr lang="pl-P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Poor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improvement in recent years. Increased air traffic at main airports can lead to higher risk related to RE accidents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03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380938"/>
              </p:ext>
            </p:extLst>
          </p:nvPr>
        </p:nvGraphicFramePr>
        <p:xfrm>
          <a:off x="691119" y="1830855"/>
          <a:ext cx="8102151" cy="4267200"/>
        </p:xfrm>
        <a:graphic>
          <a:graphicData uri="http://schemas.openxmlformats.org/drawingml/2006/table">
            <a:tbl>
              <a:tblPr firstRow="1" firstCol="1" bandRow="1"/>
              <a:tblGrid>
                <a:gridCol w="5721075"/>
                <a:gridCol w="2381076"/>
              </a:tblGrid>
              <a:tr h="17929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Recommendation how to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proceed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Rationale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37871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Human error is dominating casual factor in UAP accidents as well. Besides </a:t>
                      </a:r>
                      <a:r>
                        <a:rPr lang="en-GB" sz="1400" b="1" u="non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improved methodology of pilot training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it is also crucial to develop less error-prone solutions in terms of 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human –machine interface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to minimise the risk of loss situational awareness due to misreading flight instrument indication.*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UAP (Unauthorised penetration of airspace or airspace 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infringements</a:t>
                      </a:r>
                      <a:r>
                        <a:rPr lang="en-GB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Considerable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increase in 2011. Potential risk due to growing air traffic.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26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Similarly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to UAP, SMI also CLR type accidents results mainly from ATCO errors. There is a necessity of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elaboration of air traffic management techniques and procedures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addressing more efficient communication and data transfer as well as avoiding of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error-prone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solutions.*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SMI (Separation Minima Infringement)</a:t>
                      </a:r>
                      <a:endParaRPr lang="pl-P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Year-to-year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increase in almost all recent years. High statistical severity of SMI accidents. Worrying trend.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7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CLR (aircraft deviation of ATC clearance including Level Bust)</a:t>
                      </a:r>
                      <a:endParaRPr lang="pl-P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Similarly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as SMI category accidents. There is a need for improvement due to increased number of safety occurrences not classified in terms of severity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432148" y="569320"/>
            <a:ext cx="8473858" cy="1227551"/>
          </a:xfrm>
        </p:spPr>
        <p:txBody>
          <a:bodyPr>
            <a:noAutofit/>
          </a:bodyPr>
          <a:lstStyle/>
          <a:p>
            <a:r>
              <a:rPr lang="fr-FR" sz="2400" b="1" i="1" dirty="0"/>
              <a:t>WP1.1 (</a:t>
            </a:r>
            <a:r>
              <a:rPr lang="fr-FR" sz="2400" b="1" i="1" dirty="0" err="1"/>
              <a:t>Step</a:t>
            </a:r>
            <a:r>
              <a:rPr lang="fr-FR" sz="2400" b="1" i="1" dirty="0"/>
              <a:t> 4) initial </a:t>
            </a:r>
            <a:r>
              <a:rPr lang="fr-FR" sz="2400" b="1" i="1" dirty="0" err="1"/>
              <a:t>recommendations</a:t>
            </a:r>
            <a:r>
              <a:rPr lang="fr-FR" sz="2400" b="1" i="1" dirty="0"/>
              <a:t> (</a:t>
            </a:r>
            <a:r>
              <a:rPr lang="fr-FR" sz="2400" b="1" i="1" dirty="0" err="1"/>
              <a:t>shortcomings</a:t>
            </a:r>
            <a:r>
              <a:rPr lang="fr-FR" sz="2400" b="1" i="1" dirty="0"/>
              <a:t> vs </a:t>
            </a:r>
            <a:r>
              <a:rPr lang="fr-FR" sz="2400" b="1" i="1" dirty="0" err="1"/>
              <a:t>bottlenecks</a:t>
            </a:r>
            <a:r>
              <a:rPr lang="fr-FR" sz="2400" b="1" i="1" dirty="0" smtClean="0"/>
              <a:t>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65101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425055" y="472336"/>
            <a:ext cx="5602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ASCOS Technical Task </a:t>
            </a:r>
            <a:r>
              <a:rPr lang="en-US" b="1" dirty="0" smtClean="0">
                <a:solidFill>
                  <a:schemeClr val="tx2"/>
                </a:solidFill>
              </a:rPr>
              <a:t>Meetings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63047"/>
              </p:ext>
            </p:extLst>
          </p:nvPr>
        </p:nvGraphicFramePr>
        <p:xfrm>
          <a:off x="614869" y="2181584"/>
          <a:ext cx="8190928" cy="3556000"/>
        </p:xfrm>
        <a:graphic>
          <a:graphicData uri="http://schemas.openxmlformats.org/drawingml/2006/table">
            <a:tbl>
              <a:tblPr firstRow="1" firstCol="1" bandRow="1"/>
              <a:tblGrid>
                <a:gridCol w="5639819"/>
                <a:gridCol w="2551109"/>
              </a:tblGrid>
              <a:tr h="17929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Recommendation how to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proceed</a:t>
                      </a: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Rationale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627516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Similarly to UAP and SMI RI type accidents results mainly from ATCO errors. There is a necessity of elaboration of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Arial"/>
                        </a:rPr>
                        <a:t>air traffic management techniques and procedures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addressing more efficient communication and data transfer as well as avoiding of error-prone solutions. </a:t>
                      </a: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n-GB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Arial"/>
                        </a:rPr>
                        <a:t>Elaboration </a:t>
                      </a:r>
                      <a:r>
                        <a:rPr lang="en-GB" sz="14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Arial"/>
                        </a:rPr>
                        <a:t>of tools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ensuring proper and full execution of ICAO Annex 14 SARPs at 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Aerodromes</a:t>
                      </a:r>
                      <a:r>
                        <a:rPr lang="en-GB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 (for RI Runway incursion)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RI (Runway Incursion)</a:t>
                      </a:r>
                      <a:endParaRPr lang="pl-P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120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The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situation is more or less stable. Nevertheless increased traffic at main airports leads to the conclusion that it is also high risk area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120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71">
                <a:tc v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IS (Inadequate Separation)</a:t>
                      </a:r>
                      <a:endParaRPr lang="pl-P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The 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situation is more or less stable. Nevertheless increased traffic at main airports leads to the conclusion that it is also high risk area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.</a:t>
                      </a: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10" marR="196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457200" y="657002"/>
            <a:ext cx="8229600" cy="1066800"/>
          </a:xfrm>
        </p:spPr>
        <p:txBody>
          <a:bodyPr>
            <a:normAutofit/>
          </a:bodyPr>
          <a:lstStyle/>
          <a:p>
            <a:r>
              <a:rPr lang="fr-FR" sz="2400" b="1" i="1" dirty="0"/>
              <a:t>WP1.1 (</a:t>
            </a:r>
            <a:r>
              <a:rPr lang="fr-FR" sz="2400" b="1" i="1" dirty="0" err="1"/>
              <a:t>Step</a:t>
            </a:r>
            <a:r>
              <a:rPr lang="fr-FR" sz="2400" b="1" i="1" dirty="0"/>
              <a:t> 4) initial </a:t>
            </a:r>
            <a:r>
              <a:rPr lang="fr-FR" sz="2400" b="1" i="1" dirty="0" err="1"/>
              <a:t>recommendations</a:t>
            </a:r>
            <a:r>
              <a:rPr lang="fr-FR" sz="2400" b="1" i="1" dirty="0"/>
              <a:t> (</a:t>
            </a:r>
            <a:r>
              <a:rPr lang="fr-FR" sz="2400" b="1" i="1" dirty="0" err="1"/>
              <a:t>shortcomings</a:t>
            </a:r>
            <a:r>
              <a:rPr lang="fr-FR" sz="2400" b="1" i="1" dirty="0"/>
              <a:t> vs </a:t>
            </a:r>
            <a:r>
              <a:rPr lang="fr-FR" sz="2400" b="1" i="1" dirty="0" err="1"/>
              <a:t>bottlenecks</a:t>
            </a:r>
            <a:r>
              <a:rPr lang="fr-FR" sz="2400" b="1" i="1" dirty="0"/>
              <a:t>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34498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77163"/>
            <a:ext cx="8229600" cy="10668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WP1.2 </a:t>
            </a:r>
            <a:r>
              <a:rPr lang="fr-FR" sz="2400" dirty="0" err="1" smtClean="0"/>
              <a:t>Identify</a:t>
            </a:r>
            <a:r>
              <a:rPr lang="fr-FR" sz="2400" dirty="0" smtClean="0"/>
              <a:t> and select option(s) of an adaptation of </a:t>
            </a:r>
            <a:r>
              <a:rPr lang="fr-FR" sz="2400" dirty="0" err="1" smtClean="0"/>
              <a:t>regulatory</a:t>
            </a:r>
            <a:r>
              <a:rPr lang="fr-FR" sz="2400" dirty="0" smtClean="0"/>
              <a:t>/ certification </a:t>
            </a:r>
            <a:r>
              <a:rPr lang="fr-FR" sz="2400" dirty="0" err="1" smtClean="0"/>
              <a:t>process</a:t>
            </a:r>
            <a:r>
              <a:rPr lang="fr-FR" sz="2400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2148" y="1841608"/>
            <a:ext cx="8229600" cy="4392488"/>
          </a:xfrm>
        </p:spPr>
        <p:txBody>
          <a:bodyPr/>
          <a:lstStyle/>
          <a:p>
            <a:r>
              <a:rPr lang="fr-FR" sz="1800" dirty="0" err="1" smtClean="0"/>
              <a:t>Based</a:t>
            </a:r>
            <a:r>
              <a:rPr lang="fr-FR" sz="1800" dirty="0" smtClean="0"/>
              <a:t> on WP1.1 </a:t>
            </a:r>
            <a:r>
              <a:rPr lang="fr-FR" sz="1800" dirty="0" err="1" smtClean="0"/>
              <a:t>recommendations</a:t>
            </a:r>
            <a:r>
              <a:rPr lang="fr-FR" sz="1800" dirty="0" smtClean="0"/>
              <a:t>,  WP1.2 identifies  </a:t>
            </a:r>
            <a:r>
              <a:rPr lang="fr-FR" sz="1800" dirty="0" err="1" smtClean="0"/>
              <a:t>following</a:t>
            </a:r>
            <a:r>
              <a:rPr lang="fr-FR" sz="1800" dirty="0" smtClean="0"/>
              <a:t> main options </a:t>
            </a:r>
            <a:r>
              <a:rPr lang="fr-FR" sz="1800" dirty="0" err="1" smtClean="0"/>
              <a:t>that</a:t>
            </a:r>
            <a:r>
              <a:rPr lang="fr-FR" sz="1800" dirty="0" smtClean="0"/>
              <a:t> have been </a:t>
            </a:r>
            <a:r>
              <a:rPr lang="fr-FR" sz="1800" dirty="0" err="1" smtClean="0"/>
              <a:t>evaluated</a:t>
            </a:r>
            <a:r>
              <a:rPr lang="fr-FR" sz="1800" dirty="0" smtClean="0"/>
              <a:t> per </a:t>
            </a:r>
            <a:r>
              <a:rPr lang="fr-FR" sz="1800" dirty="0" err="1" smtClean="0"/>
              <a:t>domain</a:t>
            </a:r>
            <a:r>
              <a:rPr lang="fr-FR" sz="1800" dirty="0" smtClean="0"/>
              <a:t> (</a:t>
            </a:r>
            <a:r>
              <a:rPr lang="fr-FR" sz="1800" dirty="0" err="1" smtClean="0"/>
              <a:t>Authorities</a:t>
            </a:r>
            <a:r>
              <a:rPr lang="fr-FR" sz="1800" dirty="0" smtClean="0"/>
              <a:t>/ Operations/ ATM/ </a:t>
            </a:r>
            <a:r>
              <a:rPr lang="fr-FR" sz="1800" dirty="0" err="1" smtClean="0"/>
              <a:t>Industry</a:t>
            </a:r>
            <a:r>
              <a:rPr lang="fr-FR" sz="1800" dirty="0" smtClean="0"/>
              <a:t>….):</a:t>
            </a:r>
          </a:p>
          <a:p>
            <a:pPr lvl="1"/>
            <a:r>
              <a:rPr lang="en-US" sz="1800" dirty="0"/>
              <a:t> </a:t>
            </a:r>
            <a:r>
              <a:rPr lang="en-US" sz="1800" dirty="0" smtClean="0"/>
              <a:t>1 Integrate </a:t>
            </a:r>
            <a:r>
              <a:rPr lang="en-US" sz="1800" dirty="0"/>
              <a:t>all domains within the Authority / total concentration of expertise in the </a:t>
            </a:r>
            <a:r>
              <a:rPr lang="en-US" sz="1800" dirty="0" smtClean="0"/>
              <a:t>Authority</a:t>
            </a:r>
          </a:p>
          <a:p>
            <a:pPr lvl="1"/>
            <a:r>
              <a:rPr lang="en-US" sz="1800" dirty="0"/>
              <a:t>2 </a:t>
            </a:r>
            <a:r>
              <a:rPr lang="en-US" sz="1800" dirty="0" smtClean="0"/>
              <a:t>Change </a:t>
            </a:r>
            <a:r>
              <a:rPr lang="en-US" sz="1800" dirty="0"/>
              <a:t>to “Performance based” </a:t>
            </a:r>
            <a:r>
              <a:rPr lang="en-US" sz="1800" dirty="0" err="1"/>
              <a:t>i.l.o</a:t>
            </a:r>
            <a:r>
              <a:rPr lang="en-US" sz="1800" dirty="0"/>
              <a:t>.  “Compliance based”, or the other way </a:t>
            </a:r>
            <a:r>
              <a:rPr lang="en-US" sz="1800" dirty="0" smtClean="0"/>
              <a:t>around</a:t>
            </a:r>
          </a:p>
          <a:p>
            <a:pPr lvl="1"/>
            <a:r>
              <a:rPr lang="en-US" sz="1800" dirty="0"/>
              <a:t>3 Abolish all certification by Authorities and transform into a voluntary compliance with a certain safety </a:t>
            </a:r>
            <a:r>
              <a:rPr lang="en-US" sz="1800" dirty="0" smtClean="0"/>
              <a:t>level</a:t>
            </a:r>
          </a:p>
          <a:p>
            <a:pPr lvl="1"/>
            <a:r>
              <a:rPr lang="en-US" sz="1800" dirty="0"/>
              <a:t>4 Make more use of competent ( certified ) entities to supplement the workforce of the </a:t>
            </a:r>
            <a:r>
              <a:rPr lang="en-US" sz="1800" dirty="0" smtClean="0"/>
              <a:t>authorities</a:t>
            </a:r>
          </a:p>
          <a:p>
            <a:pPr lvl="1"/>
            <a:r>
              <a:rPr lang="en-US" sz="1800" dirty="0"/>
              <a:t>5 Certify the applicants instead of their </a:t>
            </a:r>
            <a:r>
              <a:rPr lang="en-US" sz="1800" dirty="0" smtClean="0"/>
              <a:t>products</a:t>
            </a:r>
          </a:p>
          <a:p>
            <a:pPr lvl="1"/>
            <a:r>
              <a:rPr lang="en-US" sz="1800" dirty="0"/>
              <a:t>6 Use of Proof of </a:t>
            </a:r>
            <a:r>
              <a:rPr lang="en-US" sz="1800" dirty="0" smtClean="0"/>
              <a:t>Concept approach</a:t>
            </a:r>
          </a:p>
          <a:p>
            <a:pPr lvl="1"/>
            <a:r>
              <a:rPr lang="en-US" sz="1800" dirty="0"/>
              <a:t>7 Do not change anything but enforce existing rules / improve existing </a:t>
            </a:r>
            <a:r>
              <a:rPr lang="en-US" sz="1800" dirty="0" smtClean="0"/>
              <a:t>processes</a:t>
            </a:r>
          </a:p>
          <a:p>
            <a:pPr lvl="1"/>
            <a:r>
              <a:rPr lang="en-US" sz="1800" dirty="0"/>
              <a:t>8 Cross-domain </a:t>
            </a:r>
            <a:r>
              <a:rPr lang="en-US" sz="1800" dirty="0" err="1"/>
              <a:t>fertilisation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fr-FR" sz="1800" dirty="0" smtClean="0"/>
          </a:p>
          <a:p>
            <a:pPr lvl="1"/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54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2148" y="714533"/>
            <a:ext cx="8461332" cy="10668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WP1.2 Score of options </a:t>
            </a:r>
            <a:r>
              <a:rPr lang="fr-FR" sz="2400" dirty="0" err="1" smtClean="0"/>
              <a:t>according</a:t>
            </a:r>
            <a:r>
              <a:rPr lang="fr-FR" sz="2400" dirty="0" smtClean="0"/>
              <a:t> to </a:t>
            </a:r>
            <a:r>
              <a:rPr lang="fr-FR" sz="2400" dirty="0" err="1" smtClean="0"/>
              <a:t>safety</a:t>
            </a:r>
            <a:r>
              <a:rPr lang="fr-FR" sz="2400" dirty="0" smtClean="0"/>
              <a:t>/ </a:t>
            </a:r>
            <a:r>
              <a:rPr lang="fr-FR" sz="2400" dirty="0" err="1" smtClean="0"/>
              <a:t>costs</a:t>
            </a:r>
            <a:r>
              <a:rPr lang="fr-FR" sz="2400" dirty="0" smtClean="0"/>
              <a:t> and a set of </a:t>
            </a:r>
            <a:r>
              <a:rPr lang="fr-FR" sz="2400" dirty="0" err="1" smtClean="0"/>
              <a:t>secondary</a:t>
            </a:r>
            <a:r>
              <a:rPr lang="fr-FR" sz="2400" dirty="0" smtClean="0"/>
              <a:t> </a:t>
            </a:r>
            <a:r>
              <a:rPr lang="fr-FR" sz="2400" dirty="0" err="1" smtClean="0"/>
              <a:t>criteria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87" y="1747820"/>
            <a:ext cx="5895343" cy="2360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47" y="4171167"/>
            <a:ext cx="5864225" cy="223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6261480" y="1504488"/>
            <a:ext cx="288252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err="1" smtClean="0"/>
              <a:t>Secondary</a:t>
            </a:r>
            <a:r>
              <a:rPr lang="fr-FR" u="sng" dirty="0" smtClean="0"/>
              <a:t> </a:t>
            </a:r>
            <a:r>
              <a:rPr lang="fr-FR" u="sng" dirty="0" err="1" smtClean="0"/>
              <a:t>criteria</a:t>
            </a:r>
            <a:r>
              <a:rPr lang="fr-FR" dirty="0" smtClean="0"/>
              <a:t>:</a:t>
            </a:r>
          </a:p>
          <a:p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err="1" smtClean="0"/>
              <a:t>Throughput</a:t>
            </a:r>
            <a:r>
              <a:rPr lang="fr-FR" dirty="0" smtClean="0"/>
              <a:t> time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 stimulation of innovation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err="1" smtClean="0"/>
              <a:t>Required</a:t>
            </a:r>
            <a:r>
              <a:rPr lang="fr-FR" dirty="0" smtClean="0"/>
              <a:t> expertise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err="1" smtClean="0"/>
              <a:t>Bureaucracy</a:t>
            </a: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err="1" smtClean="0"/>
              <a:t>Interoperability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domains</a:t>
            </a:r>
            <a:r>
              <a:rPr lang="fr-FR" dirty="0" smtClean="0"/>
              <a:t> </a:t>
            </a:r>
          </a:p>
          <a:p>
            <a:pPr lvl="1"/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Harmonisation of </a:t>
            </a:r>
          </a:p>
          <a:p>
            <a:pPr lvl="1"/>
            <a:r>
              <a:rPr lang="fr-FR" dirty="0" smtClean="0"/>
              <a:t>standardisation </a:t>
            </a:r>
          </a:p>
          <a:p>
            <a:pPr lvl="1"/>
            <a:r>
              <a:rPr lang="fr-FR" dirty="0" smtClean="0"/>
              <a:t>…….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65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2148" y="714533"/>
            <a:ext cx="8461332" cy="10668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WP1.2 Score of options </a:t>
            </a:r>
            <a:r>
              <a:rPr lang="fr-FR" sz="2400" dirty="0" err="1" smtClean="0"/>
              <a:t>according</a:t>
            </a:r>
            <a:r>
              <a:rPr lang="fr-FR" sz="2400" dirty="0" smtClean="0"/>
              <a:t> to </a:t>
            </a:r>
            <a:r>
              <a:rPr lang="fr-FR" sz="2400" dirty="0" err="1" smtClean="0"/>
              <a:t>safety</a:t>
            </a:r>
            <a:r>
              <a:rPr lang="fr-FR" sz="2400" dirty="0" smtClean="0"/>
              <a:t>/ </a:t>
            </a:r>
            <a:r>
              <a:rPr lang="fr-FR" sz="2400" dirty="0" err="1" smtClean="0"/>
              <a:t>costs</a:t>
            </a:r>
            <a:r>
              <a:rPr lang="fr-FR" sz="2400" dirty="0" smtClean="0"/>
              <a:t> and a set of </a:t>
            </a:r>
            <a:r>
              <a:rPr lang="fr-FR" sz="2400" dirty="0" err="1" smtClean="0"/>
              <a:t>secondary</a:t>
            </a:r>
            <a:r>
              <a:rPr lang="fr-FR" sz="2400" dirty="0" smtClean="0"/>
              <a:t> </a:t>
            </a:r>
            <a:r>
              <a:rPr lang="fr-FR" sz="2400" dirty="0" err="1" smtClean="0"/>
              <a:t>criteria</a:t>
            </a:r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88" y="1747820"/>
            <a:ext cx="3373556" cy="2360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47" y="4171167"/>
            <a:ext cx="3383049" cy="223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981743" y="1504488"/>
            <a:ext cx="47990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err="1" smtClean="0"/>
              <a:t>According</a:t>
            </a:r>
            <a:r>
              <a:rPr lang="fr-FR" u="sng" dirty="0" smtClean="0"/>
              <a:t> to </a:t>
            </a:r>
            <a:r>
              <a:rPr lang="fr-FR" u="sng" dirty="0" err="1" smtClean="0"/>
              <a:t>safety</a:t>
            </a:r>
            <a:r>
              <a:rPr lang="fr-FR" u="sng" dirty="0" smtClean="0"/>
              <a:t> &amp; </a:t>
            </a:r>
            <a:r>
              <a:rPr lang="fr-FR" u="sng" dirty="0" err="1" smtClean="0"/>
              <a:t>cost</a:t>
            </a:r>
            <a:r>
              <a:rPr lang="fr-FR" u="sng" dirty="0" err="1" smtClean="0"/>
              <a:t>s</a:t>
            </a:r>
            <a:r>
              <a:rPr lang="fr-FR" u="sng" dirty="0" smtClean="0"/>
              <a:t> </a:t>
            </a:r>
            <a:r>
              <a:rPr lang="fr-FR" u="sng" dirty="0" err="1" smtClean="0"/>
              <a:t>criteria</a:t>
            </a:r>
            <a:r>
              <a:rPr lang="fr-FR" u="sng" dirty="0" smtClean="0"/>
              <a:t> the </a:t>
            </a:r>
            <a:r>
              <a:rPr lang="fr-FR" u="sng" dirty="0" err="1" smtClean="0"/>
              <a:t>following</a:t>
            </a:r>
            <a:r>
              <a:rPr lang="fr-FR" u="sng" dirty="0" smtClean="0"/>
              <a:t> options are </a:t>
            </a:r>
            <a:r>
              <a:rPr lang="fr-FR" u="sng" dirty="0" err="1" smtClean="0"/>
              <a:t>further</a:t>
            </a:r>
            <a:r>
              <a:rPr lang="fr-FR" u="sng" dirty="0" smtClean="0"/>
              <a:t> </a:t>
            </a:r>
            <a:r>
              <a:rPr lang="fr-FR" u="sng" dirty="0" err="1" smtClean="0"/>
              <a:t>investigated</a:t>
            </a:r>
            <a:r>
              <a:rPr lang="fr-FR" u="sng" dirty="0"/>
              <a:t> </a:t>
            </a:r>
            <a:r>
              <a:rPr lang="fr-FR" u="sng" dirty="0" smtClean="0"/>
              <a:t> by </a:t>
            </a:r>
            <a:r>
              <a:rPr lang="fr-FR" u="sng" dirty="0" err="1" smtClean="0"/>
              <a:t>refining</a:t>
            </a:r>
            <a:r>
              <a:rPr lang="fr-FR" u="sng" dirty="0" smtClean="0"/>
              <a:t> </a:t>
            </a:r>
            <a:r>
              <a:rPr lang="fr-FR" u="sng" dirty="0" err="1" smtClean="0"/>
              <a:t>scoring</a:t>
            </a:r>
            <a:r>
              <a:rPr lang="fr-FR" u="sng" dirty="0" smtClean="0"/>
              <a:t> </a:t>
            </a:r>
            <a:r>
              <a:rPr lang="fr-FR" u="sng" dirty="0" err="1" smtClean="0"/>
              <a:t>with</a:t>
            </a:r>
            <a:r>
              <a:rPr lang="fr-FR" u="sng" dirty="0" smtClean="0"/>
              <a:t> </a:t>
            </a:r>
            <a:r>
              <a:rPr lang="fr-FR" u="sng" dirty="0" err="1" smtClean="0"/>
              <a:t>secondary</a:t>
            </a:r>
            <a:r>
              <a:rPr lang="fr-FR" u="sng" dirty="0" smtClean="0"/>
              <a:t> </a:t>
            </a:r>
            <a:r>
              <a:rPr lang="fr-FR" u="sng" dirty="0" err="1" smtClean="0"/>
              <a:t>criteria</a:t>
            </a:r>
            <a:r>
              <a:rPr lang="fr-FR" u="sng" dirty="0" smtClean="0"/>
              <a:t> for the </a:t>
            </a:r>
            <a:r>
              <a:rPr lang="fr-FR" u="sng" dirty="0" err="1" smtClean="0"/>
              <a:t>different</a:t>
            </a:r>
            <a:r>
              <a:rPr lang="fr-FR" u="sng" dirty="0" smtClean="0"/>
              <a:t> </a:t>
            </a:r>
            <a:r>
              <a:rPr lang="fr-FR" u="sng" dirty="0" err="1" smtClean="0"/>
              <a:t>domains</a:t>
            </a:r>
            <a:r>
              <a:rPr lang="fr-FR" u="sng" dirty="0" smtClean="0"/>
              <a:t> (</a:t>
            </a:r>
            <a:r>
              <a:rPr lang="fr-FR" u="sng" dirty="0" err="1" smtClean="0"/>
              <a:t>Authorities</a:t>
            </a:r>
            <a:r>
              <a:rPr lang="fr-FR" u="sng" dirty="0" smtClean="0"/>
              <a:t>, </a:t>
            </a:r>
            <a:r>
              <a:rPr lang="fr-FR" u="sng" dirty="0" err="1" smtClean="0"/>
              <a:t>Ops</a:t>
            </a:r>
            <a:r>
              <a:rPr lang="fr-FR" u="sng" dirty="0" smtClean="0"/>
              <a:t>, ATM, </a:t>
            </a:r>
            <a:r>
              <a:rPr lang="fr-FR" u="sng" dirty="0" err="1" smtClean="0"/>
              <a:t>Industry</a:t>
            </a:r>
            <a:r>
              <a:rPr lang="fr-FR" u="sng" dirty="0" smtClean="0"/>
              <a:t>….)</a:t>
            </a:r>
          </a:p>
          <a:p>
            <a:endParaRPr lang="fr-FR" u="sng" dirty="0"/>
          </a:p>
          <a:p>
            <a:endParaRPr lang="fr-FR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i="1" u="sng" dirty="0" smtClean="0"/>
              <a:t>Option 2 </a:t>
            </a:r>
            <a:r>
              <a:rPr lang="en-US" i="1" dirty="0"/>
              <a:t>Change to “Performance based” </a:t>
            </a:r>
            <a:r>
              <a:rPr lang="en-US" i="1" dirty="0" err="1"/>
              <a:t>i.l.o</a:t>
            </a:r>
            <a:r>
              <a:rPr lang="en-US" i="1" dirty="0"/>
              <a:t>.  “Compliance based”, </a:t>
            </a:r>
            <a:endParaRPr lang="fr-FR" i="1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i="1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i="1" dirty="0" smtClean="0"/>
          </a:p>
          <a:p>
            <a:pPr marL="285750" lvl="1" indent="-285750">
              <a:buFont typeface="Arial" pitchFamily="34" charset="0"/>
              <a:buChar char="•"/>
            </a:pPr>
            <a:r>
              <a:rPr lang="fr-FR" i="1" u="sng" dirty="0" smtClean="0"/>
              <a:t>Option 6 </a:t>
            </a:r>
            <a:r>
              <a:rPr lang="en-US" i="1" dirty="0"/>
              <a:t>Use of Proof of Concept approach</a:t>
            </a:r>
          </a:p>
          <a:p>
            <a:pPr marL="285750" indent="-285750">
              <a:buFont typeface="Arial" pitchFamily="34" charset="0"/>
              <a:buChar char="•"/>
            </a:pPr>
            <a:endParaRPr lang="fr-FR" i="1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i="1" dirty="0" smtClean="0"/>
          </a:p>
          <a:p>
            <a:pPr marL="285750" lvl="1" indent="-285750">
              <a:buFont typeface="Arial" pitchFamily="34" charset="0"/>
              <a:buChar char="•"/>
            </a:pPr>
            <a:r>
              <a:rPr lang="fr-FR" i="1" u="sng" dirty="0" smtClean="0"/>
              <a:t>Option 7 </a:t>
            </a:r>
            <a:r>
              <a:rPr lang="en-US" i="1" dirty="0"/>
              <a:t>Do not change anything but enforce existing rules / improve existing processes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dirty="0" smtClean="0"/>
          </a:p>
          <a:p>
            <a:endParaRPr lang="fr-FR" u="sng" dirty="0" smtClean="0"/>
          </a:p>
        </p:txBody>
      </p:sp>
    </p:spTree>
    <p:extLst>
      <p:ext uri="{BB962C8B-B14F-4D97-AF65-F5344CB8AC3E}">
        <p14:creationId xmlns:p14="http://schemas.microsoft.com/office/powerpoint/2010/main" val="309407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674" y="651904"/>
            <a:ext cx="8229600" cy="10668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Conclusion: </a:t>
            </a:r>
            <a:r>
              <a:rPr lang="fr-FR" sz="2400" dirty="0" err="1" smtClean="0"/>
              <a:t>recommendations</a:t>
            </a:r>
            <a:r>
              <a:rPr lang="fr-FR" sz="2400" dirty="0" smtClean="0"/>
              <a:t> of WP1.1 &amp; WP1.2 for WP1.3 (</a:t>
            </a:r>
            <a:r>
              <a:rPr lang="fr-FR" sz="2400" dirty="0" err="1" smtClean="0"/>
              <a:t>development</a:t>
            </a:r>
            <a:r>
              <a:rPr lang="fr-FR" sz="2400" dirty="0" smtClean="0"/>
              <a:t> of the </a:t>
            </a:r>
            <a:r>
              <a:rPr lang="fr-FR" sz="2400" dirty="0" err="1" smtClean="0"/>
              <a:t>selected</a:t>
            </a:r>
            <a:r>
              <a:rPr lang="fr-FR" sz="2400" dirty="0" smtClean="0"/>
              <a:t> </a:t>
            </a:r>
            <a:r>
              <a:rPr lang="fr-FR" sz="2400" dirty="0" err="1" smtClean="0"/>
              <a:t>approach</a:t>
            </a:r>
            <a:r>
              <a:rPr lang="fr-FR" sz="2400" dirty="0" smtClean="0"/>
              <a:t>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4674" y="1829083"/>
            <a:ext cx="8229600" cy="3532058"/>
          </a:xfrm>
        </p:spPr>
        <p:txBody>
          <a:bodyPr/>
          <a:lstStyle/>
          <a:p>
            <a:pPr lvl="0"/>
            <a:r>
              <a:rPr lang="en-GB" sz="1800" dirty="0"/>
              <a:t>minimise </a:t>
            </a:r>
            <a:r>
              <a:rPr lang="en-GB" sz="1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unnecessary </a:t>
            </a:r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</a:t>
            </a:r>
            <a:r>
              <a:rPr lang="en-GB" sz="1800" dirty="0"/>
              <a:t>, recognising the good approaches already in place</a:t>
            </a:r>
            <a:endParaRPr lang="fr-FR" sz="1800" dirty="0"/>
          </a:p>
          <a:p>
            <a:pPr lvl="0"/>
            <a:r>
              <a:rPr lang="en-GB" sz="1800" dirty="0"/>
              <a:t>provide a </a:t>
            </a:r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generic certification framework </a:t>
            </a:r>
            <a:r>
              <a:rPr lang="en-GB" sz="1800" dirty="0"/>
              <a:t>encompassing the total aviation system (TAS) </a:t>
            </a:r>
            <a:endParaRPr lang="fr-FR" sz="1800" dirty="0"/>
          </a:p>
          <a:p>
            <a:pPr lvl="0"/>
            <a:r>
              <a:rPr lang="en-GB" sz="1800" dirty="0"/>
              <a:t>use a </a:t>
            </a:r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language across all domains </a:t>
            </a:r>
            <a:r>
              <a:rPr lang="en-GB" sz="1800" dirty="0"/>
              <a:t>based on safety argument concepts (e.g. argument-based as described by OPENCOSS), but allowing flexibility to accommodate a variety of approaches across domains</a:t>
            </a:r>
            <a:endParaRPr lang="fr-FR" sz="1800" dirty="0"/>
          </a:p>
          <a:p>
            <a:pPr lvl="0"/>
            <a:r>
              <a:rPr lang="en-GB" sz="1800" dirty="0"/>
              <a:t>provide </a:t>
            </a:r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rigorous management of interfaces</a:t>
            </a:r>
            <a:r>
              <a:rPr lang="en-GB" sz="1800" dirty="0"/>
              <a:t>, both between domains and between the TAS and its environment – key aim is to ensure that safety issues (e.g. assumptions, restrictions) are properly addressed and not lost at interfaces</a:t>
            </a:r>
            <a:endParaRPr lang="fr-FR" sz="1800" dirty="0"/>
          </a:p>
          <a:p>
            <a:pPr lvl="0"/>
            <a:r>
              <a:rPr lang="en-GB" sz="1800" dirty="0"/>
              <a:t>allow, within each domain, certification approach to evolve from the current approach</a:t>
            </a:r>
            <a:endParaRPr lang="fr-FR" sz="1800" dirty="0"/>
          </a:p>
          <a:p>
            <a:pPr lvl="1"/>
            <a:r>
              <a:rPr lang="en-GB" sz="1600" dirty="0"/>
              <a:t>keeping the existing approach where no change is required</a:t>
            </a:r>
            <a:endParaRPr lang="fr-FR" sz="1600" dirty="0"/>
          </a:p>
          <a:p>
            <a:pPr lvl="1"/>
            <a:r>
              <a:rPr lang="en-GB" sz="1600" dirty="0"/>
              <a:t>learning lessons from other domains where this gives improvement </a:t>
            </a:r>
            <a:endParaRPr lang="fr-FR" sz="1600" dirty="0"/>
          </a:p>
          <a:p>
            <a:pPr lvl="1"/>
            <a:r>
              <a:rPr lang="en-GB" sz="1600" dirty="0"/>
              <a:t>ensure that bottlenecks and shortcomings (as identified by WP1.1 and WP1.2) are addressed by the proposed approach</a:t>
            </a:r>
            <a:endParaRPr lang="fr-FR" sz="1600" dirty="0"/>
          </a:p>
          <a:p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08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4674" y="689482"/>
            <a:ext cx="8229600" cy="10668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Conclusion: </a:t>
            </a:r>
            <a:r>
              <a:rPr lang="fr-FR" sz="2400" dirty="0" err="1" smtClean="0"/>
              <a:t>recommendations</a:t>
            </a:r>
            <a:r>
              <a:rPr lang="fr-FR" sz="2400" dirty="0" smtClean="0"/>
              <a:t> of WP1.1 &amp; WP1.2 for WP1.3 (</a:t>
            </a:r>
            <a:r>
              <a:rPr lang="fr-FR" sz="2400" dirty="0" err="1" smtClean="0"/>
              <a:t>development</a:t>
            </a:r>
            <a:r>
              <a:rPr lang="fr-FR" sz="2400" dirty="0" smtClean="0"/>
              <a:t> of the </a:t>
            </a:r>
            <a:r>
              <a:rPr lang="fr-FR" sz="2400" dirty="0" err="1" smtClean="0"/>
              <a:t>selected</a:t>
            </a:r>
            <a:r>
              <a:rPr lang="fr-FR" sz="2400" dirty="0" smtClean="0"/>
              <a:t> </a:t>
            </a:r>
            <a:r>
              <a:rPr lang="fr-FR" sz="2400" dirty="0" err="1" smtClean="0"/>
              <a:t>approach</a:t>
            </a:r>
            <a:r>
              <a:rPr lang="fr-FR" sz="2400" dirty="0" smtClean="0"/>
              <a:t>)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4674" y="1829082"/>
            <a:ext cx="8229600" cy="4671925"/>
          </a:xfrm>
        </p:spPr>
        <p:txBody>
          <a:bodyPr/>
          <a:lstStyle/>
          <a:p>
            <a:pPr lvl="0"/>
            <a:r>
              <a:rPr lang="en-GB" sz="1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promote </a:t>
            </a:r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flexibility </a:t>
            </a:r>
            <a:r>
              <a:rPr lang="en-GB" sz="1800" dirty="0"/>
              <a:t>within each domain to allow introduction of new technologies or </a:t>
            </a:r>
            <a:r>
              <a:rPr lang="en-GB" sz="1800" dirty="0" smtClean="0"/>
              <a:t>procedures</a:t>
            </a:r>
          </a:p>
          <a:p>
            <a:pPr lvl="0"/>
            <a:endParaRPr lang="fr-FR" sz="1800" dirty="0"/>
          </a:p>
          <a:p>
            <a:pPr lvl="0"/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harmonise approaches between domains </a:t>
            </a:r>
            <a:r>
              <a:rPr lang="en-GB" sz="1800" dirty="0"/>
              <a:t>where this is advantageous or </a:t>
            </a:r>
            <a:r>
              <a:rPr lang="en-GB" sz="1800" dirty="0" smtClean="0"/>
              <a:t>necessary</a:t>
            </a:r>
          </a:p>
          <a:p>
            <a:pPr lvl="0"/>
            <a:endParaRPr lang="fr-FR" sz="1800" dirty="0"/>
          </a:p>
          <a:p>
            <a:pPr lvl="0"/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certification process </a:t>
            </a:r>
            <a:r>
              <a:rPr lang="en-GB" sz="1800" dirty="0"/>
              <a:t>where there are:</a:t>
            </a:r>
            <a:endParaRPr lang="fr-FR" sz="1800" dirty="0"/>
          </a:p>
          <a:p>
            <a:pPr lvl="1"/>
            <a:r>
              <a:rPr lang="en-GB" sz="1600" dirty="0"/>
              <a:t>demonstrable benefits </a:t>
            </a:r>
            <a:r>
              <a:rPr lang="en-GB" sz="1600" u="sng" dirty="0"/>
              <a:t>and</a:t>
            </a:r>
            <a:endParaRPr lang="fr-FR" sz="1600" dirty="0"/>
          </a:p>
          <a:p>
            <a:pPr lvl="1"/>
            <a:r>
              <a:rPr lang="en-GB" sz="1600" dirty="0"/>
              <a:t>no loss of confidence in the assurance of </a:t>
            </a:r>
            <a:r>
              <a:rPr lang="en-GB" sz="1600" dirty="0" smtClean="0"/>
              <a:t>safety</a:t>
            </a:r>
          </a:p>
          <a:p>
            <a:pPr lvl="1"/>
            <a:endParaRPr lang="fr-FR" sz="1600" dirty="0"/>
          </a:p>
          <a:p>
            <a:pPr lvl="0"/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champion / reinforce existing techniques </a:t>
            </a:r>
            <a:r>
              <a:rPr lang="en-GB" sz="1800" dirty="0"/>
              <a:t>where they are appropriate but not consistently </a:t>
            </a:r>
            <a:r>
              <a:rPr lang="en-GB" sz="1800" dirty="0" smtClean="0"/>
              <a:t>applied</a:t>
            </a:r>
          </a:p>
          <a:p>
            <a:pPr lvl="0"/>
            <a:endParaRPr lang="fr-FR" sz="1800" dirty="0"/>
          </a:p>
          <a:p>
            <a:pPr lvl="0"/>
            <a:r>
              <a:rPr lang="en-GB" sz="1800" dirty="0"/>
              <a:t>provide a mechanism for identification and resolution of further </a:t>
            </a:r>
            <a:r>
              <a:rPr lang="en-GB" sz="1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bottlenecks </a:t>
            </a:r>
            <a:r>
              <a:rPr lang="en-GB" sz="1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shortcomings</a:t>
            </a:r>
            <a:endParaRPr lang="fr-FR" sz="18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51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382000" y="490538"/>
            <a:ext cx="762000" cy="36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C04CD5-945D-4D3C-A482-BE0A0DC5801B}" type="slidenum">
              <a:rPr lang="en-GB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29" name="Picture 5" descr="\\nlr.nl\homes\oddidp\Volgnummers\Tekennummers\E-950\E977\Logo-Partners\LOGO_Thale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9769" y="4782325"/>
            <a:ext cx="1905155" cy="47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nlr.nl\homes\oddidp\Volgnummers\Tekennummers\E-950\E977\Logo-Partners\logo_ead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948" y="4637500"/>
            <a:ext cx="9525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nlr.nl\homes\oddidp\Volgnummers\Tekennummers\E-950\E977\Logo-Partners\LOGO_CAAi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73" y="4832762"/>
            <a:ext cx="1000125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nlr.nl\homes\oddidp\Volgnummers\Tekennummers\E-950\E977\Logo-Partners\LOGO_Isdefe.gif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1228" y="4734608"/>
            <a:ext cx="1368152" cy="470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\\nlr.nl\homes\oddidp\Volgnummers\Tekennummers\E-950\E977\Logo-Partners\LOGO_CertiFlyer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1388" y="4564447"/>
            <a:ext cx="1381985" cy="79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\\nlr.nl\homes\oddidp\Volgnummers\Tekennummers\E-950\E977\Logo-Partners\LOGO_Avanssa 2.png"/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0628" y="5663312"/>
            <a:ext cx="952088" cy="57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\\nlr.nl\homes\oddidp\Volgnummers\Tekennummers\E-950\E977\Logo-Partners\Ebeni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764" y="5631985"/>
            <a:ext cx="1152128" cy="3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\\nlr.nl\homes\oddidp\Volgnummers\Tekennummers\E-950\E977\Logo-Partners\DeepBlue.png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4924" y="5663312"/>
            <a:ext cx="1800200" cy="42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nlr.nl\homes\oddidp\Volgnummers\Tekennummers\E-950\E977\Logo-Partners\jrc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6" y="5675464"/>
            <a:ext cx="964801" cy="41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nlr.nl\homes\oddidp\Volgnummers\Tekennummers\E-950\E977\Logo-Partners\LOGO_TU Delft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276" y="5511115"/>
            <a:ext cx="1347985" cy="573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871610" y="5532620"/>
            <a:ext cx="891763" cy="66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1" name="TextBox 21"/>
          <p:cNvSpPr txBox="1">
            <a:spLocks noChangeArrowheads="1"/>
          </p:cNvSpPr>
          <p:nvPr/>
        </p:nvSpPr>
        <p:spPr bwMode="auto">
          <a:xfrm>
            <a:off x="549275" y="3833813"/>
            <a:ext cx="6364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i="1">
                <a:solidFill>
                  <a:schemeClr val="bg1"/>
                </a:solidFill>
              </a:rPr>
              <a:t>Aviation Safety and Certification of new Operations and Systems</a:t>
            </a:r>
          </a:p>
        </p:txBody>
      </p:sp>
      <p:pic>
        <p:nvPicPr>
          <p:cNvPr id="9232" name="Picture 3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7" y="2425700"/>
            <a:ext cx="9142523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33" name="Group 19"/>
          <p:cNvGrpSpPr>
            <a:grpSpLocks/>
          </p:cNvGrpSpPr>
          <p:nvPr/>
        </p:nvGrpSpPr>
        <p:grpSpPr bwMode="auto">
          <a:xfrm>
            <a:off x="920750" y="820738"/>
            <a:ext cx="7302500" cy="1885950"/>
            <a:chOff x="920797" y="144854"/>
            <a:chExt cx="7302405" cy="1885138"/>
          </a:xfrm>
        </p:grpSpPr>
        <p:sp>
          <p:nvSpPr>
            <p:cNvPr id="54" name="Oval 53"/>
            <p:cNvSpPr/>
            <p:nvPr/>
          </p:nvSpPr>
          <p:spPr>
            <a:xfrm>
              <a:off x="1331955" y="881137"/>
              <a:ext cx="3095585" cy="11488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pic>
          <p:nvPicPr>
            <p:cNvPr id="9235" name="Picture 54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0797" y="144854"/>
              <a:ext cx="7302405" cy="173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3" name="Objec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66901"/>
              </p:ext>
            </p:extLst>
          </p:nvPr>
        </p:nvGraphicFramePr>
        <p:xfrm>
          <a:off x="537230" y="4537907"/>
          <a:ext cx="638885" cy="84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FreeHand 5.0 Drawing" r:id="rId16" imgW="4153019" imgH="5534192" progId="FreeHand5Document">
                  <p:embed/>
                </p:oleObj>
              </mc:Choice>
              <mc:Fallback>
                <p:oleObj name="FreeHand 5.0 Drawing" r:id="rId16" imgW="4153019" imgH="5534192" progId="FreeHand5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30" y="4537907"/>
                        <a:ext cx="638885" cy="84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1166028" y="3219449"/>
            <a:ext cx="4775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GB" sz="3200" b="1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Thanks for your att</a:t>
            </a:r>
            <a:r>
              <a:rPr lang="en-GB" sz="3200" b="1" dirty="0">
                <a:solidFill>
                  <a:srgbClr val="000099"/>
                </a:solidFill>
                <a:latin typeface="+mj-lt"/>
              </a:rPr>
              <a:t>en</a:t>
            </a:r>
            <a:r>
              <a:rPr lang="en-GB" sz="3200" b="1" dirty="0">
                <a:solidFill>
                  <a:srgbClr val="000099"/>
                </a:solidFill>
                <a:latin typeface="+mj-lt"/>
                <a:cs typeface="Times New Roman" pitchFamily="18" charset="0"/>
              </a:rPr>
              <a:t>tion</a:t>
            </a:r>
          </a:p>
        </p:txBody>
      </p:sp>
    </p:spTree>
    <p:extLst>
      <p:ext uri="{BB962C8B-B14F-4D97-AF65-F5344CB8AC3E}">
        <p14:creationId xmlns:p14="http://schemas.microsoft.com/office/powerpoint/2010/main" val="40183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50596"/>
          </a:xfrm>
        </p:spPr>
        <p:txBody>
          <a:bodyPr/>
          <a:lstStyle/>
          <a:p>
            <a:r>
              <a:rPr lang="nl-NL" dirty="0" smtClean="0"/>
              <a:t>Total </a:t>
            </a:r>
            <a:r>
              <a:rPr lang="nl-NL" dirty="0" err="1" smtClean="0"/>
              <a:t>aviation</a:t>
            </a:r>
            <a:r>
              <a:rPr lang="nl-NL" dirty="0" smtClean="0"/>
              <a:t> system </a:t>
            </a:r>
            <a:r>
              <a:rPr lang="nl-NL" dirty="0" err="1" smtClean="0"/>
              <a:t>and</a:t>
            </a:r>
            <a:r>
              <a:rPr lang="nl-NL" dirty="0" smtClean="0"/>
              <a:t> the </a:t>
            </a:r>
            <a:r>
              <a:rPr lang="nl-NL" dirty="0" err="1" smtClean="0"/>
              <a:t>involved</a:t>
            </a:r>
            <a:r>
              <a:rPr lang="nl-NL" dirty="0" smtClean="0"/>
              <a:t> stakeholders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845396"/>
              </p:ext>
            </p:extLst>
          </p:nvPr>
        </p:nvGraphicFramePr>
        <p:xfrm>
          <a:off x="501041" y="1816274"/>
          <a:ext cx="7979080" cy="4818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r:id="rId3" imgW="8240316" imgH="7668816" progId="Pacestar.Diagram">
                  <p:embed/>
                </p:oleObj>
              </mc:Choice>
              <mc:Fallback>
                <p:oleObj r:id="rId3" imgW="8240316" imgH="7668816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41" y="1816274"/>
                        <a:ext cx="7979080" cy="48185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119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89273"/>
            <a:ext cx="8229600" cy="1066800"/>
          </a:xfrm>
        </p:spPr>
        <p:txBody>
          <a:bodyPr/>
          <a:lstStyle/>
          <a:p>
            <a:r>
              <a:rPr lang="fr-FR" dirty="0" smtClean="0"/>
              <a:t>WP1 Objectives/ </a:t>
            </a:r>
            <a:r>
              <a:rPr lang="fr-FR" dirty="0" err="1" smtClean="0"/>
              <a:t>Context</a:t>
            </a:r>
            <a:r>
              <a:rPr lang="fr-FR" dirty="0" smtClean="0"/>
              <a:t>/ Inputs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3926"/>
            <a:ext cx="8229600" cy="4671925"/>
          </a:xfrm>
        </p:spPr>
        <p:txBody>
          <a:bodyPr/>
          <a:lstStyle/>
          <a:p>
            <a:r>
              <a:rPr lang="en-GB" sz="2000" dirty="0" smtClean="0"/>
              <a:t>To analyse the existing European certification and rulemaking process and propose potential adaptations to ease certification of safety enhancement systems &amp; operations</a:t>
            </a:r>
          </a:p>
          <a:p>
            <a:r>
              <a:rPr lang="en-GB" sz="2000" dirty="0" smtClean="0"/>
              <a:t>The scope is addressing the  Total Aviation System with their stakeholders</a:t>
            </a:r>
          </a:p>
          <a:p>
            <a:r>
              <a:rPr lang="en-GB" sz="2000" dirty="0" smtClean="0"/>
              <a:t>The considered inputs are not only European (EASA, </a:t>
            </a:r>
            <a:r>
              <a:rPr lang="en-GB" sz="2000" dirty="0" err="1" smtClean="0"/>
              <a:t>Eurocontrol</a:t>
            </a:r>
            <a:r>
              <a:rPr lang="en-GB" sz="2000" dirty="0" smtClean="0"/>
              <a:t>…) but also worldwide (ICAO, FAA)</a:t>
            </a:r>
          </a:p>
          <a:p>
            <a:r>
              <a:rPr lang="en-GB" sz="2000" dirty="0" smtClean="0"/>
              <a:t>The on-going tasks of WP1 are organised according to the following structure:</a:t>
            </a:r>
          </a:p>
          <a:p>
            <a:pPr lvl="1"/>
            <a:r>
              <a:rPr lang="en-GB" sz="1600" u="sng" dirty="0" smtClean="0"/>
              <a:t>WP1.1 (deliverable D1.1) </a:t>
            </a:r>
            <a:r>
              <a:rPr lang="en-GB" sz="1600" dirty="0" smtClean="0"/>
              <a:t>focused on </a:t>
            </a:r>
            <a:r>
              <a:rPr lang="en-US" sz="1600" dirty="0" smtClean="0"/>
              <a:t> analysis of the existing regulations and certification processes with identification of  potential </a:t>
            </a:r>
            <a:r>
              <a:rPr lang="en-US" sz="1600" dirty="0" smtClean="0">
                <a:solidFill>
                  <a:srgbClr val="FF0000"/>
                </a:solidFill>
              </a:rPr>
              <a:t>shortcomings</a:t>
            </a:r>
            <a:r>
              <a:rPr lang="en-US" sz="1600" dirty="0" smtClean="0"/>
              <a:t> and</a:t>
            </a:r>
            <a:r>
              <a:rPr lang="en-US" sz="1600" dirty="0" smtClean="0">
                <a:solidFill>
                  <a:srgbClr val="FF0000"/>
                </a:solidFill>
              </a:rPr>
              <a:t> bottlenecks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u="sng" dirty="0" smtClean="0"/>
              <a:t>WP1.2 (deliverable D1.2) </a:t>
            </a:r>
            <a:r>
              <a:rPr lang="en-US" sz="1600" dirty="0" smtClean="0"/>
              <a:t>dedicated to proposal and assessment of    options  in terms of “certification” potentially applicable to the different domains (airworthiness, operations, ATM, ….) </a:t>
            </a:r>
          </a:p>
          <a:p>
            <a:pPr lvl="1"/>
            <a:r>
              <a:rPr lang="en-US" sz="1600" u="sng" dirty="0" smtClean="0"/>
              <a:t>WP1.3 (deliverable D1.3) </a:t>
            </a:r>
            <a:r>
              <a:rPr lang="en-US" sz="1600" dirty="0" smtClean="0"/>
              <a:t>is focused on the selection and development of the most promising approach </a:t>
            </a:r>
          </a:p>
          <a:p>
            <a:pPr lvl="1"/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6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0" i="0" dirty="0" smtClean="0"/>
              <a:t>WP1.1</a:t>
            </a:r>
            <a:r>
              <a:rPr lang="en-US" sz="2400" b="0" i="0" baseline="0" dirty="0" smtClean="0"/>
              <a:t> Objectives/</a:t>
            </a:r>
            <a:r>
              <a:rPr lang="en-US" sz="2400" b="0" i="0" dirty="0" smtClean="0"/>
              <a:t> </a:t>
            </a:r>
            <a:r>
              <a:rPr lang="en-US" sz="2400" b="0" i="0" baseline="0" dirty="0" smtClean="0"/>
              <a:t>Scope </a:t>
            </a:r>
            <a:endParaRPr lang="en-029" sz="2400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11" name="AutoShape 3"/>
          <p:cNvSpPr>
            <a:spLocks noChangeAspect="1" noChangeArrowheads="1" noTextEdit="1"/>
          </p:cNvSpPr>
          <p:nvPr/>
        </p:nvSpPr>
        <p:spPr bwMode="auto">
          <a:xfrm>
            <a:off x="109538" y="1438275"/>
            <a:ext cx="5614987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475288" y="5475288"/>
            <a:ext cx="95250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" y="1438274"/>
            <a:ext cx="5239077" cy="4586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5348613" y="1248418"/>
            <a:ext cx="36638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the context of the analysis the term </a:t>
            </a:r>
            <a:r>
              <a:rPr lang="en-US" b="1" u="sng" dirty="0">
                <a:solidFill>
                  <a:srgbClr val="FF0000"/>
                </a:solidFill>
              </a:rPr>
              <a:t>shortcoming</a:t>
            </a:r>
            <a:r>
              <a:rPr lang="en-US" dirty="0"/>
              <a:t> is used to describe the situation where the regulation is fully implemented but proves to be inadequate.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343764" y="3234452"/>
            <a:ext cx="36687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</a:t>
            </a:r>
            <a:r>
              <a:rPr lang="en-US" dirty="0"/>
              <a:t>bottleneck </a:t>
            </a:r>
            <a:r>
              <a:rPr lang="en-US" dirty="0" smtClean="0"/>
              <a:t>is “a </a:t>
            </a:r>
            <a:r>
              <a:rPr lang="en-US" dirty="0"/>
              <a:t>phenomenon where the performance or capacity of an entire system is limited by a single or limited number of components or </a:t>
            </a:r>
            <a:r>
              <a:rPr lang="en-US" dirty="0" smtClean="0"/>
              <a:t>resources”.  </a:t>
            </a:r>
            <a:r>
              <a:rPr lang="en-US" dirty="0"/>
              <a:t>In the context of the analysis the term </a:t>
            </a:r>
            <a:r>
              <a:rPr lang="en-US" b="1" u="sng" dirty="0">
                <a:solidFill>
                  <a:srgbClr val="FF0000"/>
                </a:solidFill>
              </a:rPr>
              <a:t>bottleneck</a:t>
            </a:r>
            <a:r>
              <a:rPr lang="en-US" dirty="0"/>
              <a:t> is used to describe the situation where the regulation is not implemented at the expected level.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020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9726" y="676955"/>
            <a:ext cx="8229600" cy="1066800"/>
          </a:xfrm>
        </p:spPr>
        <p:txBody>
          <a:bodyPr/>
          <a:lstStyle/>
          <a:p>
            <a:r>
              <a:rPr lang="fr-FR" dirty="0" smtClean="0"/>
              <a:t>WP1.1 </a:t>
            </a:r>
            <a:r>
              <a:rPr lang="fr-FR" dirty="0" err="1" smtClean="0"/>
              <a:t>Overview</a:t>
            </a:r>
            <a:r>
              <a:rPr lang="fr-FR" dirty="0" smtClean="0"/>
              <a:t> of the </a:t>
            </a:r>
            <a:r>
              <a:rPr lang="fr-FR" dirty="0" err="1" smtClean="0"/>
              <a:t>approach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04031"/>
            <a:ext cx="8229600" cy="4392488"/>
          </a:xfrm>
        </p:spPr>
        <p:txBody>
          <a:bodyPr/>
          <a:lstStyle/>
          <a:p>
            <a:r>
              <a:rPr lang="fr-FR" dirty="0" err="1" smtClean="0"/>
              <a:t>Shortcoming</a:t>
            </a:r>
            <a:r>
              <a:rPr lang="fr-FR" dirty="0" smtClean="0"/>
              <a:t> &amp; </a:t>
            </a:r>
            <a:r>
              <a:rPr lang="fr-FR" dirty="0" err="1" smtClean="0"/>
              <a:t>bottleneck</a:t>
            </a:r>
            <a:r>
              <a:rPr lang="fr-FR" dirty="0" smtClean="0"/>
              <a:t> are </a:t>
            </a:r>
            <a:r>
              <a:rPr lang="fr-FR" dirty="0" err="1" smtClean="0"/>
              <a:t>considered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safety</a:t>
            </a:r>
            <a:r>
              <a:rPr lang="fr-FR" dirty="0" smtClean="0"/>
              <a:t> « performance » point of </a:t>
            </a:r>
            <a:r>
              <a:rPr lang="fr-FR" dirty="0" err="1" smtClean="0"/>
              <a:t>view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In </a:t>
            </a:r>
            <a:r>
              <a:rPr lang="fr-FR" dirty="0" err="1" smtClean="0"/>
              <a:t>terms</a:t>
            </a:r>
            <a:r>
              <a:rPr lang="fr-FR" dirty="0" smtClean="0"/>
              <a:t> of </a:t>
            </a:r>
            <a:r>
              <a:rPr lang="fr-FR" u="sng" dirty="0" err="1" smtClean="0">
                <a:solidFill>
                  <a:srgbClr val="FF0000"/>
                </a:solidFill>
              </a:rPr>
              <a:t>consequences</a:t>
            </a:r>
            <a:r>
              <a:rPr lang="fr-FR" dirty="0" smtClean="0"/>
              <a:t>: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safety</a:t>
            </a:r>
            <a:r>
              <a:rPr lang="fr-FR" dirty="0" smtClean="0"/>
              <a:t> occurrences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</a:t>
            </a:r>
            <a:r>
              <a:rPr lang="fr-FR" dirty="0" err="1" smtClean="0"/>
              <a:t>consider</a:t>
            </a:r>
            <a:r>
              <a:rPr lang="fr-FR" dirty="0" smtClean="0"/>
              <a:t> in </a:t>
            </a:r>
            <a:r>
              <a:rPr lang="fr-FR" dirty="0" err="1" smtClean="0"/>
              <a:t>priority</a:t>
            </a:r>
            <a:r>
              <a:rPr lang="fr-FR" dirty="0" smtClean="0"/>
              <a:t>?</a:t>
            </a:r>
          </a:p>
          <a:p>
            <a:pPr lvl="1"/>
            <a:r>
              <a:rPr lang="fr-FR" dirty="0" smtClean="0"/>
              <a:t>In </a:t>
            </a:r>
            <a:r>
              <a:rPr lang="fr-FR" dirty="0" err="1" smtClean="0"/>
              <a:t>terms</a:t>
            </a:r>
            <a:r>
              <a:rPr lang="fr-FR" dirty="0" smtClean="0"/>
              <a:t> of </a:t>
            </a:r>
            <a:r>
              <a:rPr lang="fr-FR" u="sng" dirty="0" smtClean="0">
                <a:solidFill>
                  <a:srgbClr val="FF0000"/>
                </a:solidFill>
              </a:rPr>
              <a:t>causes</a:t>
            </a:r>
            <a:r>
              <a:rPr lang="fr-FR" dirty="0" smtClean="0"/>
              <a:t>: </a:t>
            </a:r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regulatory</a:t>
            </a:r>
            <a:r>
              <a:rPr lang="fr-FR" dirty="0" smtClean="0"/>
              <a:t> </a:t>
            </a:r>
            <a:r>
              <a:rPr lang="fr-FR" dirty="0" err="1" smtClean="0"/>
              <a:t>material</a:t>
            </a:r>
            <a:r>
              <a:rPr lang="fr-FR" dirty="0" smtClean="0"/>
              <a:t> are </a:t>
            </a:r>
            <a:r>
              <a:rPr lang="fr-FR" dirty="0" err="1" smtClean="0"/>
              <a:t>involved</a:t>
            </a:r>
            <a:r>
              <a:rPr lang="fr-FR" dirty="0" smtClean="0"/>
              <a:t> in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  <a:r>
              <a:rPr lang="fr-FR" dirty="0" err="1" smtClean="0"/>
              <a:t>safety</a:t>
            </a:r>
            <a:r>
              <a:rPr lang="fr-FR" dirty="0" smtClean="0"/>
              <a:t> occurrences?</a:t>
            </a:r>
          </a:p>
          <a:p>
            <a:r>
              <a:rPr lang="fr-FR" dirty="0" smtClean="0"/>
              <a:t>The main </a:t>
            </a:r>
            <a:r>
              <a:rPr lang="fr-FR" dirty="0" err="1" smtClean="0"/>
              <a:t>assumptions</a:t>
            </a:r>
            <a:r>
              <a:rPr lang="fr-FR" dirty="0" smtClean="0"/>
              <a:t> are:</a:t>
            </a:r>
          </a:p>
          <a:p>
            <a:pPr lvl="1"/>
            <a:r>
              <a:rPr lang="fr-FR" dirty="0" smtClean="0"/>
              <a:t>If the </a:t>
            </a:r>
            <a:r>
              <a:rPr lang="fr-FR" dirty="0" err="1" smtClean="0"/>
              <a:t>involved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 by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  <a:r>
              <a:rPr lang="fr-FR" dirty="0" err="1" smtClean="0"/>
              <a:t>safety</a:t>
            </a:r>
            <a:r>
              <a:rPr lang="fr-FR" dirty="0" smtClean="0"/>
              <a:t> occurrences is </a:t>
            </a:r>
            <a:r>
              <a:rPr lang="fr-FR" dirty="0" err="1" smtClean="0"/>
              <a:t>well</a:t>
            </a:r>
            <a:r>
              <a:rPr lang="fr-FR" dirty="0" smtClean="0"/>
              <a:t> </a:t>
            </a:r>
            <a:r>
              <a:rPr lang="fr-FR" dirty="0" err="1" smtClean="0"/>
              <a:t>implemented</a:t>
            </a:r>
            <a:r>
              <a:rPr lang="fr-FR" dirty="0" smtClean="0"/>
              <a:t>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is </a:t>
            </a:r>
            <a:r>
              <a:rPr lang="fr-FR" dirty="0" err="1" smtClean="0"/>
              <a:t>potentially</a:t>
            </a:r>
            <a:r>
              <a:rPr lang="fr-FR" dirty="0" smtClean="0"/>
              <a:t> </a:t>
            </a:r>
            <a:r>
              <a:rPr lang="fr-FR" dirty="0" err="1" smtClean="0"/>
              <a:t>inappropriate</a:t>
            </a:r>
            <a:r>
              <a:rPr lang="fr-FR" dirty="0" smtClean="0"/>
              <a:t> (</a:t>
            </a:r>
            <a:r>
              <a:rPr lang="fr-FR" dirty="0" err="1" smtClean="0">
                <a:solidFill>
                  <a:srgbClr val="FF0000"/>
                </a:solidFill>
              </a:rPr>
              <a:t>shortcoming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If the </a:t>
            </a:r>
            <a:r>
              <a:rPr lang="fr-FR" dirty="0" err="1" smtClean="0"/>
              <a:t>involved</a:t>
            </a:r>
            <a:r>
              <a:rPr lang="fr-FR" dirty="0" smtClean="0"/>
              <a:t> </a:t>
            </a:r>
            <a:r>
              <a:rPr lang="fr-FR" dirty="0" err="1" smtClean="0"/>
              <a:t>regulation</a:t>
            </a:r>
            <a:r>
              <a:rPr lang="fr-FR" dirty="0" smtClean="0"/>
              <a:t>  by </a:t>
            </a:r>
            <a:r>
              <a:rPr lang="fr-FR" dirty="0" err="1" smtClean="0"/>
              <a:t>selected</a:t>
            </a:r>
            <a:r>
              <a:rPr lang="fr-FR" dirty="0" smtClean="0"/>
              <a:t> </a:t>
            </a:r>
            <a:r>
              <a:rPr lang="fr-FR" dirty="0" err="1" smtClean="0"/>
              <a:t>safety</a:t>
            </a:r>
            <a:r>
              <a:rPr lang="fr-FR" dirty="0" smtClean="0"/>
              <a:t> occurrences is not </a:t>
            </a:r>
            <a:r>
              <a:rPr lang="fr-FR" dirty="0" err="1" smtClean="0"/>
              <a:t>well</a:t>
            </a:r>
            <a:r>
              <a:rPr lang="fr-FR" dirty="0" smtClean="0"/>
              <a:t> </a:t>
            </a:r>
            <a:r>
              <a:rPr lang="fr-FR" dirty="0" err="1" smtClean="0"/>
              <a:t>implemented</a:t>
            </a:r>
            <a:r>
              <a:rPr lang="fr-FR" dirty="0" smtClean="0"/>
              <a:t>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is a </a:t>
            </a:r>
            <a:r>
              <a:rPr lang="fr-FR" dirty="0" err="1" smtClean="0"/>
              <a:t>potential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bottleneck</a:t>
            </a:r>
            <a:r>
              <a:rPr lang="fr-FR" dirty="0" smtClean="0"/>
              <a:t>  (</a:t>
            </a:r>
            <a:r>
              <a:rPr lang="fr-FR" dirty="0" err="1" smtClean="0"/>
              <a:t>however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confirmed</a:t>
            </a:r>
            <a:r>
              <a:rPr lang="fr-FR" dirty="0" smtClean="0"/>
              <a:t> by </a:t>
            </a:r>
            <a:r>
              <a:rPr lang="fr-FR" dirty="0" err="1" smtClean="0"/>
              <a:t>experience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AVIATION SAFETY AND CERTIFICATION OF NEW OPERATIONS AND SYSTEMS</a:t>
            </a:r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24" y="1177447"/>
            <a:ext cx="8129392" cy="51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 rot="20213600">
            <a:off x="5282631" y="5721986"/>
            <a:ext cx="183094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 </a:t>
            </a:r>
            <a:r>
              <a:rPr lang="fr-FR" sz="2800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progress</a:t>
            </a:r>
            <a:endParaRPr lang="fr-FR" sz="28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44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1" i="1" dirty="0"/>
              <a:t>WP1.1 Analysis existing regulations &amp; certification </a:t>
            </a:r>
            <a:r>
              <a:rPr lang="en-US" sz="2400" b="1" i="1" dirty="0" smtClean="0"/>
              <a:t>process</a:t>
            </a:r>
            <a:endParaRPr lang="en-029" sz="2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851" y="1916829"/>
            <a:ext cx="8229600" cy="4688728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2000" u="sng" dirty="0" smtClean="0">
                <a:ea typeface="Calibri"/>
                <a:cs typeface="Times New Roman"/>
              </a:rPr>
              <a:t>STEP </a:t>
            </a:r>
            <a:r>
              <a:rPr lang="en-GB" sz="2000" u="sng" dirty="0">
                <a:ea typeface="Calibri"/>
                <a:cs typeface="Times New Roman"/>
              </a:rPr>
              <a:t>1 Select Safety occurrences scenarios</a:t>
            </a:r>
            <a:r>
              <a:rPr lang="en-GB" sz="2000" dirty="0">
                <a:ea typeface="Calibri"/>
                <a:cs typeface="Times New Roman"/>
              </a:rPr>
              <a:t>: </a:t>
            </a:r>
            <a:endParaRPr lang="pl-PL" sz="20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b="1" dirty="0">
                <a:solidFill>
                  <a:srgbClr val="0070C0"/>
                </a:solidFill>
                <a:ea typeface="Calibri"/>
                <a:cs typeface="Times New Roman"/>
              </a:rPr>
              <a:t>(criteria N° 1) --&gt; </a:t>
            </a:r>
            <a:r>
              <a:rPr lang="en-GB" sz="1800" dirty="0">
                <a:ea typeface="Calibri"/>
                <a:cs typeface="Times New Roman"/>
              </a:rPr>
              <a:t> consider the severity of safety occurrences: accident, serious incident (severity A),</a:t>
            </a:r>
            <a:endParaRPr lang="pl-PL" sz="18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b="1" dirty="0">
                <a:solidFill>
                  <a:srgbClr val="0070C0"/>
                </a:solidFill>
                <a:ea typeface="Calibri"/>
                <a:cs typeface="Times New Roman"/>
              </a:rPr>
              <a:t>(criteria N° 2) --&gt; </a:t>
            </a:r>
            <a:r>
              <a:rPr lang="en-GB" sz="1800" dirty="0">
                <a:ea typeface="Calibri"/>
                <a:cs typeface="Times New Roman"/>
              </a:rPr>
              <a:t>consider the quantitative evolution of these occurrences (select occurrences categories if there is no improvement for recent years (e.g. number of occurrences absolute or relative),</a:t>
            </a:r>
            <a:endParaRPr lang="pl-PL" sz="1800" dirty="0">
              <a:ea typeface="Calibri"/>
              <a:cs typeface="Times New Roman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dirty="0">
                <a:ea typeface="Calibri"/>
                <a:cs typeface="Times New Roman"/>
              </a:rPr>
              <a:t>select scenarios and related occurrences types in order to assess their importance (high, medium) by combining criteria N°1 and criteria N° 2   according to the following rules:</a:t>
            </a:r>
            <a:endParaRPr lang="pl-PL" sz="1800" dirty="0">
              <a:ea typeface="Calibri"/>
              <a:cs typeface="Times New Roman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6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GB" u="sng" dirty="0">
                <a:ea typeface="Calibri"/>
                <a:cs typeface="Times New Roman"/>
              </a:rPr>
              <a:t>Importance of scenario </a:t>
            </a:r>
            <a:r>
              <a:rPr lang="en-GB" sz="2000" b="1" u="sng" dirty="0">
                <a:solidFill>
                  <a:srgbClr val="FF0000"/>
                </a:solidFill>
                <a:ea typeface="Calibri"/>
                <a:cs typeface="Times New Roman"/>
              </a:rPr>
              <a:t>High</a:t>
            </a:r>
            <a:r>
              <a:rPr lang="en-GB" b="1" dirty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r>
              <a:rPr lang="en-GB" dirty="0">
                <a:ea typeface="Calibri"/>
                <a:cs typeface="Times New Roman"/>
              </a:rPr>
              <a:t>--&gt; if criteria N°1(OK) </a:t>
            </a:r>
            <a:r>
              <a:rPr lang="en-GB" u="sng" dirty="0">
                <a:ea typeface="Calibri"/>
                <a:cs typeface="Times New Roman"/>
              </a:rPr>
              <a:t>AND</a:t>
            </a:r>
            <a:r>
              <a:rPr lang="en-GB" dirty="0">
                <a:ea typeface="Calibri"/>
                <a:cs typeface="Times New Roman"/>
              </a:rPr>
              <a:t> criteria N°2 (OK),</a:t>
            </a:r>
            <a:endParaRPr lang="pl-PL" dirty="0">
              <a:ea typeface="Calibri"/>
              <a:cs typeface="Times New Roman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60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en-GB" u="sng" dirty="0">
                <a:ea typeface="Calibri"/>
                <a:cs typeface="Times New Roman"/>
              </a:rPr>
              <a:t>Importance of scenario </a:t>
            </a:r>
            <a:r>
              <a:rPr lang="en-GB" sz="2000" b="1" u="sng" dirty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Medium</a:t>
            </a:r>
            <a:r>
              <a:rPr lang="en-GB" dirty="0">
                <a:ea typeface="Calibri"/>
                <a:cs typeface="Times New Roman"/>
              </a:rPr>
              <a:t> --&gt;  if criteria N°1 (OK) </a:t>
            </a:r>
            <a:r>
              <a:rPr lang="en-GB" u="sng" dirty="0">
                <a:ea typeface="Calibri"/>
                <a:cs typeface="Times New Roman"/>
              </a:rPr>
              <a:t>OR</a:t>
            </a:r>
            <a:r>
              <a:rPr lang="en-GB" dirty="0">
                <a:ea typeface="Calibri"/>
                <a:cs typeface="Times New Roman"/>
              </a:rPr>
              <a:t> criteria N°2 (OK),</a:t>
            </a:r>
            <a:endParaRPr lang="pl-PL" dirty="0">
              <a:ea typeface="Calibri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1851" y="1455164"/>
            <a:ext cx="4097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  <a:latin typeface="+mj-lt"/>
              </a:rPr>
              <a:t>OVERVIEW OF THE APPROACH</a:t>
            </a:r>
            <a:endParaRPr lang="pl-PL" sz="2400" b="1" i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993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02" y="1011792"/>
            <a:ext cx="8229600" cy="414557"/>
          </a:xfrm>
        </p:spPr>
        <p:txBody>
          <a:bodyPr>
            <a:noAutofit/>
          </a:bodyPr>
          <a:lstStyle/>
          <a:p>
            <a:r>
              <a:rPr lang="en-US" sz="2400" b="1" i="1" dirty="0"/>
              <a:t>WP1.1 Analysis existing regulations &amp; certification </a:t>
            </a:r>
            <a:r>
              <a:rPr lang="en-US" sz="2400" b="1" i="1" dirty="0" smtClean="0"/>
              <a:t>process</a:t>
            </a:r>
            <a:endParaRPr lang="en-029" sz="2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851" y="1916829"/>
            <a:ext cx="8229600" cy="3744935"/>
          </a:xfrm>
        </p:spPr>
        <p:txBody>
          <a:bodyPr/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  <a:tabLst>
                <a:tab pos="457200" algn="l"/>
              </a:tabLst>
            </a:pPr>
            <a:r>
              <a:rPr lang="en-GB" sz="2000" u="sng" dirty="0">
                <a:ea typeface="Calibri"/>
                <a:cs typeface="Times New Roman"/>
              </a:rPr>
              <a:t>STEP 2 Based on selected set of safety occurrences, identify related main involved regulatory material: </a:t>
            </a:r>
            <a:endParaRPr lang="pl-PL" sz="2000" u="sng" dirty="0"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dirty="0">
                <a:ea typeface="Calibri"/>
                <a:cs typeface="Times New Roman"/>
              </a:rPr>
              <a:t>describe safety occurrences in more details,</a:t>
            </a:r>
            <a:endParaRPr lang="pl-PL" sz="1800" dirty="0"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dirty="0">
                <a:ea typeface="Calibri"/>
                <a:cs typeface="Times New Roman"/>
              </a:rPr>
              <a:t>identify  potential precursors and related causes  according to the previous set of selected scenarios and related safety occurrences, [use some inputs from Accident/ Incident  models (e.g. CAST, IRP)] in order to highlight involved operations &amp; systems</a:t>
            </a:r>
            <a:endParaRPr lang="pl-PL" sz="1800" dirty="0"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dirty="0">
                <a:ea typeface="Calibri"/>
                <a:cs typeface="Times New Roman"/>
              </a:rPr>
              <a:t>consider occurrences figures related to ATM support functions [5] (SRC Annual report 2012) </a:t>
            </a:r>
            <a:endParaRPr lang="pl-PL" sz="1800" dirty="0"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dirty="0">
                <a:ea typeface="Calibri"/>
                <a:cs typeface="Times New Roman"/>
              </a:rPr>
              <a:t>consider phases of flight related to safety occurrences scenarios,</a:t>
            </a:r>
            <a:endParaRPr lang="pl-PL" sz="1800" dirty="0"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30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n-GB" sz="1800" dirty="0">
                <a:ea typeface="Calibri"/>
                <a:cs typeface="Times New Roman"/>
              </a:rPr>
              <a:t>identify level of  contribution of each regulatory domain</a:t>
            </a:r>
            <a:endParaRPr lang="pl-PL" sz="1800" dirty="0">
              <a:ea typeface="Calibri"/>
              <a:cs typeface="Times New Roman"/>
            </a:endParaRPr>
          </a:p>
          <a:p>
            <a:pPr marL="457200" lvl="1" indent="0" algn="just">
              <a:spcAft>
                <a:spcPts val="300"/>
              </a:spcAft>
              <a:buNone/>
              <a:tabLst>
                <a:tab pos="914400" algn="l"/>
              </a:tabLst>
            </a:pPr>
            <a:r>
              <a:rPr lang="en-GB" sz="1800" dirty="0">
                <a:ea typeface="Calibri"/>
                <a:cs typeface="Times New Roman"/>
              </a:rPr>
              <a:t>The expected outputs should be the list of involved regulatory material consolidated with  the related phases of flights,  the list of main precursors (and potential causes if possible) </a:t>
            </a:r>
            <a:endParaRPr lang="pl-PL" sz="1800" dirty="0">
              <a:ea typeface="Calibri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680AE9-6677-4808-B7F1-637007D666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242DE27-76C5-44DA-B15F-BB8717722EA9}" type="datetime3">
              <a:rPr lang="en-GB" smtClean="0"/>
              <a:pPr>
                <a:defRPr/>
              </a:pPr>
              <a:t>16 April,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AVIATION SAFETY AND CERTIFICATION OF NEW OPERATIONS AND SYSTEMS</a:t>
            </a:r>
            <a:endParaRPr lang="en-GB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91851" y="1455164"/>
            <a:ext cx="4097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  <a:latin typeface="+mj-lt"/>
              </a:rPr>
              <a:t>OVERVIEW OF THE APPROACH</a:t>
            </a:r>
            <a:endParaRPr lang="pl-PL" sz="2400" b="1" i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02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COS_Presentation_Template_V1 for MS 2010">
  <a:themeElements>
    <a:clrScheme name="ASCOS">
      <a:dk1>
        <a:srgbClr val="333333"/>
      </a:dk1>
      <a:lt1>
        <a:sysClr val="window" lastClr="FFFFFF"/>
      </a:lt1>
      <a:dk2>
        <a:srgbClr val="1E4E6B"/>
      </a:dk2>
      <a:lt2>
        <a:srgbClr val="DDDDDD"/>
      </a:lt2>
      <a:accent1>
        <a:srgbClr val="B5CE48"/>
      </a:accent1>
      <a:accent2>
        <a:srgbClr val="5B8AA5"/>
      </a:accent2>
      <a:accent3>
        <a:srgbClr val="9EBFD2"/>
      </a:accent3>
      <a:accent4>
        <a:srgbClr val="728617"/>
      </a:accent4>
      <a:accent5>
        <a:srgbClr val="D7E794"/>
      </a:accent5>
      <a:accent6>
        <a:srgbClr val="F79646"/>
      </a:accent6>
      <a:hlink>
        <a:srgbClr val="00B0F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Org_x002e_ xmlns="f0b43a98-f909-48ce-bcf5-5ff6f70f86f0" xsi:nil="true"/>
    <DISL_x0023_ xmlns="f0b43a98-f909-48ce-bcf5-5ff6f70f86f0" xsi:nil="true"/>
    <Status xmlns="f0b43a98-f909-48ce-bcf5-5ff6f70f86f0" xsi:nil="true"/>
    <DocType xmlns="f0b43a98-f909-48ce-bcf5-5ff6f70f86f0" xsi:nil="true"/>
    <DocID xmlns="f0b43a98-f909-48ce-bcf5-5ff6f70f86f0" xsi:nil="true"/>
    <DocTitle xmlns="f0b43a98-f909-48ce-bcf5-5ff6f70f86f0" xsi:nil="true"/>
    <Baseline xmlns="f0b43a98-f909-48ce-bcf5-5ff6f70f86f0" xsi:nil="true"/>
    <WP xmlns="f0b43a98-f909-48ce-bcf5-5ff6f70f86f0" xsi:nil="true"/>
    <Activity xmlns="f0b43a98-f909-48ce-bcf5-5ff6f70f86f0" xsi:nil="true"/>
    <Release xmlns="f0b43a98-f909-48ce-bcf5-5ff6f70f86f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8AE0DFFBB2104D97EB48C5BF0558E6" ma:contentTypeVersion="12" ma:contentTypeDescription="Create a new document." ma:contentTypeScope="" ma:versionID="e923fe4e8ab86b1ff2f022f7a19025c4">
  <xsd:schema xmlns:xsd="http://www.w3.org/2001/XMLSchema" xmlns:p="http://schemas.microsoft.com/office/2006/metadata/properties" xmlns:ns2="f0b43a98-f909-48ce-bcf5-5ff6f70f86f0" targetNamespace="http://schemas.microsoft.com/office/2006/metadata/properties" ma:root="true" ma:fieldsID="4752dd1caa329f03041f9a1631aa833b" ns2:_="">
    <xsd:import namespace="f0b43a98-f909-48ce-bcf5-5ff6f70f86f0"/>
    <xsd:element name="properties">
      <xsd:complexType>
        <xsd:sequence>
          <xsd:element name="documentManagement">
            <xsd:complexType>
              <xsd:all>
                <xsd:element ref="ns2:DocID" minOccurs="0"/>
                <xsd:element ref="ns2:DocTitle" minOccurs="0"/>
                <xsd:element ref="ns2:Release" minOccurs="0"/>
                <xsd:element ref="ns2:Status" minOccurs="0"/>
                <xsd:element ref="ns2:Baseline" minOccurs="0"/>
                <xsd:element ref="ns2:DocType" minOccurs="0"/>
                <xsd:element ref="ns2:Org_x002e_" minOccurs="0"/>
                <xsd:element ref="ns2:WP" minOccurs="0"/>
                <xsd:element ref="ns2:Activity" minOccurs="0"/>
                <xsd:element ref="ns2:DISL_x0023_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0b43a98-f909-48ce-bcf5-5ff6f70f86f0" elementFormDefault="qualified">
    <xsd:import namespace="http://schemas.microsoft.com/office/2006/documentManagement/types"/>
    <xsd:element name="DocID" ma:index="1" nillable="true" ma:displayName="DocID" ma:internalName="DocID">
      <xsd:simpleType>
        <xsd:restriction base="dms:Text">
          <xsd:maxLength value="255"/>
        </xsd:restriction>
      </xsd:simpleType>
    </xsd:element>
    <xsd:element name="DocTitle" ma:index="2" nillable="true" ma:displayName="DocTitle" ma:description="Alternative for Title (which is used in NLR reports to define the NLR document number)" ma:internalName="DocTitle">
      <xsd:simpleType>
        <xsd:restriction base="dms:Text">
          <xsd:maxLength value="255"/>
        </xsd:restriction>
      </xsd:simpleType>
    </xsd:element>
    <xsd:element name="Release" ma:index="3" nillable="true" ma:displayName="Release" ma:description="(Planned) Release identification (e.g. 1.0)" ma:internalName="Release">
      <xsd:simpleType>
        <xsd:restriction base="dms:Text">
          <xsd:maxLength value="255"/>
        </xsd:restriction>
      </xsd:simpleType>
    </xsd:element>
    <xsd:element name="Status" ma:index="4" nillable="true" ma:displayName="Status" ma:list="{A1E82056-003C-4DCE-A68B-43AA45DC96F2}" ma:internalName="Status" ma:showField="Title">
      <xsd:simpleType>
        <xsd:restriction base="dms:Lookup"/>
      </xsd:simpleType>
    </xsd:element>
    <xsd:element name="Baseline" ma:index="5" nillable="true" ma:displayName="Baseline" ma:description="Identifies the baseline the item is part of." ma:list="{5A21BAC9-225B-4F2F-8D16-016E35F10CFE}" ma:internalName="Baseline" ma:showField="LookupID">
      <xsd:simpleType>
        <xsd:restriction base="dms:Lookup"/>
      </xsd:simpleType>
    </xsd:element>
    <xsd:element name="DocType" ma:index="6" nillable="true" ma:displayName="DocType" ma:list="{8FA99976-EA4E-4D53-820F-3C918FA088B4}" ma:internalName="DocType" ma:showField="Title">
      <xsd:simpleType>
        <xsd:restriction base="dms:Lookup"/>
      </xsd:simpleType>
    </xsd:element>
    <xsd:element name="Org_x002e_" ma:index="7" nillable="true" ma:displayName="Org." ma:list="{85B1ED24-8E4A-49B3-8925-73154E44821A}" ma:internalName="Org_x002e_" ma:showField="LookupID">
      <xsd:simpleType>
        <xsd:restriction base="dms:Lookup"/>
      </xsd:simpleType>
    </xsd:element>
    <xsd:element name="WP" ma:index="8" nillable="true" ma:displayName="WP" ma:list="{72527DDC-4322-4558-8E48-1A11BB187FF3}" ma:internalName="WP" ma:showField="LookupID">
      <xsd:simpleType>
        <xsd:restriction base="dms:Lookup"/>
      </xsd:simpleType>
    </xsd:element>
    <xsd:element name="Activity" ma:index="9" nillable="true" ma:displayName="Activity" ma:list="{B68EE924-B976-429C-BE49-78BEF5499426}" ma:internalName="Activity" ma:showField="Title">
      <xsd:simpleType>
        <xsd:restriction base="dms:Lookup"/>
      </xsd:simpleType>
    </xsd:element>
    <xsd:element name="DISL_x0023_" ma:index="10" nillable="true" ma:displayName="DISL-ref" ma:description="Document ID's and Status List (DISL) reference item." ma:list="{3250406A-99F6-4238-BDDD-F3AE414DCBD9}" ma:internalName="DISL_x0023_" ma:showField="leo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E6645A-A6F8-4E6E-9D54-2C90E49B8B76}"/>
</file>

<file path=customXml/itemProps2.xml><?xml version="1.0" encoding="utf-8"?>
<ds:datastoreItem xmlns:ds="http://schemas.openxmlformats.org/officeDocument/2006/customXml" ds:itemID="{582FED87-A4AD-4816-A8D5-8C2091C60E16}"/>
</file>

<file path=customXml/itemProps3.xml><?xml version="1.0" encoding="utf-8"?>
<ds:datastoreItem xmlns:ds="http://schemas.openxmlformats.org/officeDocument/2006/customXml" ds:itemID="{33D1F6F8-87DB-4BDD-8ECC-C7852609DFCE}"/>
</file>

<file path=docProps/app.xml><?xml version="1.0" encoding="utf-8"?>
<Properties xmlns="http://schemas.openxmlformats.org/officeDocument/2006/extended-properties" xmlns:vt="http://schemas.openxmlformats.org/officeDocument/2006/docPropsVTypes">
  <Template>ASCOS_Presentation_Template_V1 for MS 2010</Template>
  <TotalTime>563</TotalTime>
  <Words>2995</Words>
  <Application>Microsoft Office PowerPoint</Application>
  <PresentationFormat>Affichage à l'écran (4:3)</PresentationFormat>
  <Paragraphs>378</Paragraphs>
  <Slides>28</Slides>
  <Notes>18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ASCOS_Presentation_Template_V1 for MS 2010</vt:lpstr>
      <vt:lpstr>Pacestar.Diagram</vt:lpstr>
      <vt:lpstr>Visio</vt:lpstr>
      <vt:lpstr>FreeHand 5.0 Drawing</vt:lpstr>
      <vt:lpstr>Aviation safety &amp; certification  of new operations and systems</vt:lpstr>
      <vt:lpstr>Background</vt:lpstr>
      <vt:lpstr>Total aviation system and the involved stakeholders</vt:lpstr>
      <vt:lpstr>WP1 Objectives/ Context/ Inputs</vt:lpstr>
      <vt:lpstr>WP1.1 Objectives/ Scope </vt:lpstr>
      <vt:lpstr>WP1.1 Overview of the approach</vt:lpstr>
      <vt:lpstr>Présentation PowerPoint</vt:lpstr>
      <vt:lpstr>WP1.1 Analysis existing regulations &amp; certification process</vt:lpstr>
      <vt:lpstr>WP1.1 Analysis existing regulations &amp; certification process</vt:lpstr>
      <vt:lpstr>Summary  of the approach (step 1 &amp; step 2)</vt:lpstr>
      <vt:lpstr>WP1.1 Analysis existing regulations &amp; certification process</vt:lpstr>
      <vt:lpstr>WP1.1 Analysis existing regulations &amp; certification process</vt:lpstr>
      <vt:lpstr>Présentation PowerPoint</vt:lpstr>
      <vt:lpstr>WP1.1 (Step 1) Example of results (scenario “Medium priority”)</vt:lpstr>
      <vt:lpstr>WP1.1 (STEP2) Example of ANALYSIS OF PRECURSORS AND CAUSAL FACTORS OF ACCIDENTS/ INCIDENTS (scenario “Medium priority”)</vt:lpstr>
      <vt:lpstr>WP1.1 (STEP2) Example of ANALYSIS OF PRECURSORS AND CAUSAL FACTORS OF ACCIDENTS/ INCIDENTS (scenario “Medium priority”)</vt:lpstr>
      <vt:lpstr>WP1.1 Analysis existing regulations &amp; certification process</vt:lpstr>
      <vt:lpstr>WP1.1 Analysis existing regulations &amp; certification process</vt:lpstr>
      <vt:lpstr>WP1.1 (STEP3) Use of Degree of implementation of Regulatory Material- initial classification </vt:lpstr>
      <vt:lpstr>Présentation PowerPoint</vt:lpstr>
      <vt:lpstr>WP1.1 (Step 4) initial recommendations (shortcomings vs bottlenecks)</vt:lpstr>
      <vt:lpstr>WP1.1 (Step 4) initial recommendations (shortcomings vs bottlenecks)</vt:lpstr>
      <vt:lpstr>WP1.2 Identify and select option(s) of an adaptation of regulatory/ certification process </vt:lpstr>
      <vt:lpstr>WP1.2 Score of options according to safety/ costs and a set of secondary criteria</vt:lpstr>
      <vt:lpstr>WP1.2 Score of options according to safety/ costs and a set of secondary criteria</vt:lpstr>
      <vt:lpstr>Conclusion: recommendations of WP1.1 &amp; WP1.2 for WP1.3 (development of the selected approach)</vt:lpstr>
      <vt:lpstr>Conclusion: recommendations of WP1.1 &amp; WP1.2 for WP1.3 (development of the selected approach)</vt:lpstr>
      <vt:lpstr>Présentation PowerPoint</vt:lpstr>
    </vt:vector>
  </TitlesOfParts>
  <Company>National Aerospace Laboratory - NLR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Aviation safety and certification of  new operations and systems</dc:title>
  <dc:creator>Speijker, Lennaert</dc:creator>
  <cp:lastModifiedBy>t0007170</cp:lastModifiedBy>
  <cp:revision>65</cp:revision>
  <cp:lastPrinted>2012-07-12T12:05:38Z</cp:lastPrinted>
  <dcterms:created xsi:type="dcterms:W3CDTF">2012-10-15T10:59:45Z</dcterms:created>
  <dcterms:modified xsi:type="dcterms:W3CDTF">2013-04-16T08:55:02Z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0x0101009B8AE0DFFBB2104D97EB48C5BF0558E6</vt:lpwstr>
  </property>
</Properties>
</file>