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71" r:id="rId6"/>
    <p:sldId id="302" r:id="rId7"/>
    <p:sldId id="298" r:id="rId8"/>
    <p:sldId id="299" r:id="rId9"/>
    <p:sldId id="300" r:id="rId10"/>
    <p:sldId id="294" r:id="rId11"/>
    <p:sldId id="289" r:id="rId12"/>
    <p:sldId id="295" r:id="rId13"/>
    <p:sldId id="291" r:id="rId14"/>
    <p:sldId id="296" r:id="rId15"/>
    <p:sldId id="297" r:id="rId16"/>
    <p:sldId id="301" r:id="rId17"/>
    <p:sldId id="258" r:id="rId18"/>
  </p:sldIdLst>
  <p:sldSz cx="9144000" cy="6858000" type="screen4x3"/>
  <p:notesSz cx="6794500" cy="10007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41" autoAdjust="0"/>
    <p:restoredTop sz="94673" autoAdjust="0"/>
  </p:normalViewPr>
  <p:slideViewPr>
    <p:cSldViewPr snapToGrid="0">
      <p:cViewPr>
        <p:scale>
          <a:sx n="100" d="100"/>
          <a:sy n="100" d="100"/>
        </p:scale>
        <p:origin x="-114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Hoogdui\Local%20Settings\Temporary%20Internet%20Files\Content.Outlook\PHIBMQTY\Symposium_birdstrikes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(</a:t>
            </a:r>
            <a:r>
              <a:rPr lang="nl-NL" dirty="0" err="1"/>
              <a:t>Near</a:t>
            </a:r>
            <a:r>
              <a:rPr lang="nl-NL" dirty="0"/>
              <a:t>)</a:t>
            </a:r>
            <a:r>
              <a:rPr lang="nl-NL" baseline="0" dirty="0"/>
              <a:t> </a:t>
            </a:r>
            <a:r>
              <a:rPr lang="nl-NL" baseline="0" dirty="0" err="1" smtClean="0"/>
              <a:t>Birdstrikes</a:t>
            </a:r>
            <a:endParaRPr lang="nl-NL" baseline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cat>
            <c:numRef>
              <c:f>'near BS NL'!$J$4:$J$8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'near BS NL'!$K$4:$K$8</c:f>
              <c:numCache>
                <c:formatCode>General</c:formatCode>
                <c:ptCount val="5"/>
                <c:pt idx="0">
                  <c:v>375</c:v>
                </c:pt>
                <c:pt idx="1">
                  <c:v>555</c:v>
                </c:pt>
                <c:pt idx="2">
                  <c:v>489</c:v>
                </c:pt>
                <c:pt idx="3">
                  <c:v>602</c:v>
                </c:pt>
                <c:pt idx="4">
                  <c:v>676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63200"/>
        <c:axId val="42283776"/>
      </c:barChart>
      <c:catAx>
        <c:axId val="421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283776"/>
        <c:crosses val="autoZero"/>
        <c:auto val="1"/>
        <c:lblAlgn val="ctr"/>
        <c:lblOffset val="100"/>
        <c:noMultiLvlLbl val="0"/>
      </c:catAx>
      <c:valAx>
        <c:axId val="4228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163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6AA3D-98AE-4567-B5BD-559504E7B2C0}" type="datetimeFigureOut">
              <a:rPr lang="en-GB"/>
              <a:pPr>
                <a:defRPr/>
              </a:pPr>
              <a:t>15/04/2013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34A1BA-8C33-4888-B8C1-9ED6592AEE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11D056-E622-4E0D-8DEB-F5659A231EF0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0AE9-6677-4808-B7F1-637007D66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96644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8D39-EEAB-4546-A5D5-C3E925FE9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A09CADA5-38C3-4197-B274-1CB1D5BDC5B3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70055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0DB25D-82ED-40D7-9C80-087271153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030739E-7F69-44B9-9B22-FF4C563A50DC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F6A8-B8FC-4D38-90BF-232A797B78C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13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83C1-5AFF-43A1-836C-79391188BA10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1336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D8CE-EBE4-447B-81B4-1CFA202AB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F2A8669-AAAB-468E-B848-8ECC32EDB6F0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85636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EEBC72-4AB9-48CC-8B51-16F4757022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97D24DA-6683-4811-959A-FEBD7C00B158}" type="datetime3">
              <a:rPr lang="en-GB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3" r:id="rId5"/>
    <p:sldLayoutId id="2147483678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11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gif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3.png"/><Relationship Id="rId10" Type="http://schemas.openxmlformats.org/officeDocument/2006/relationships/image" Target="../media/image19.png"/><Relationship Id="rId4" Type="http://schemas.openxmlformats.org/officeDocument/2006/relationships/image" Target="../media/image13.gif"/><Relationship Id="rId9" Type="http://schemas.openxmlformats.org/officeDocument/2006/relationships/image" Target="../media/image18.png"/><Relationship Id="rId14" Type="http://schemas.openxmlformats.org/officeDocument/2006/relationships/image" Target="../media/image2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dow+jones+index+2013&amp;source=images&amp;cd=&amp;cad=rja&amp;docid=Z2zzag7TmeMCNM&amp;tbnid=SDU9J_h9kBYceM:&amp;ved=&amp;url=http%3A%2F%2Fwww.businessinsider.com%2Fchart-of-the-day-the-dow-came-roaring-back-during-geithners-tenure-2013-1&amp;ei=IPprUcqNDonJPKeFgbgJ&amp;bvm=bv.45175338,d.ZWU&amp;psig=AFQjCNFuOZw08GAUra-QkL_QQ0G5byViyw&amp;ust=136611728059627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41575"/>
            <a:ext cx="8458200" cy="12811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/>
              <a:t>continuous safety monitoring</a:t>
            </a:r>
            <a:endParaRPr lang="en-GB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en-GB" smtClean="0"/>
              <a:t>19 April </a:t>
            </a:r>
            <a:r>
              <a:rPr lang="en-GB" dirty="0" smtClean="0"/>
              <a:t>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 picture</a:t>
            </a:r>
            <a:r>
              <a:rPr lang="en-US" smtClean="0"/>
              <a:t> </a:t>
            </a:r>
            <a:r>
              <a:rPr lang="en-US" smtClean="0"/>
              <a:t>is </a:t>
            </a:r>
            <a:r>
              <a:rPr lang="en-US" smtClean="0"/>
              <a:t>currently quantified </a:t>
            </a:r>
            <a:r>
              <a:rPr lang="en-US" smtClean="0"/>
              <a:t>from historic data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D9D8CE-EBE4-447B-81B4-1CFA202ABC8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F2A8669-AAAB-468E-B848-8ECC32EDB6F0}" type="datetime3">
              <a:rPr lang="en-GB" smtClean="0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35713"/>
              </p:ext>
            </p:extLst>
          </p:nvPr>
        </p:nvGraphicFramePr>
        <p:xfrm>
          <a:off x="315913" y="2447925"/>
          <a:ext cx="863758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r:id="rId3" imgW="6465951" imgH="3068193" progId="Visio.Drawing.11">
                  <p:embed/>
                </p:oleObj>
              </mc:Choice>
              <mc:Fallback>
                <p:oleObj r:id="rId3" imgW="6465951" imgH="3068193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2447925"/>
                        <a:ext cx="8637587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5544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D9D8CE-EBE4-447B-81B4-1CFA202ABC8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F2A8669-AAAB-468E-B848-8ECC32EDB6F0}" type="datetime3">
              <a:rPr lang="en-GB" smtClean="0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038225"/>
            <a:ext cx="8218423" cy="5789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772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monitoring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ASCOS will develop tools that support real time event and safety monitoring.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D9D8CE-EBE4-447B-81B4-1CFA202ABC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8053388" y="44450"/>
            <a:ext cx="1090612" cy="457200"/>
          </a:xfrm>
        </p:spPr>
        <p:txBody>
          <a:bodyPr/>
          <a:lstStyle/>
          <a:p>
            <a:pPr>
              <a:defRPr/>
            </a:pPr>
            <a:fld id="{6F2A8669-AAAB-468E-B848-8ECC32EDB6F0}" type="datetime3">
              <a:rPr lang="en-GB" smtClean="0"/>
              <a:pPr>
                <a:defRPr/>
              </a:pPr>
              <a:t>15 April, 2013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487" y="3860800"/>
            <a:ext cx="5026338" cy="178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185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2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490538"/>
            <a:ext cx="762000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C04CD5-945D-4D3C-A482-BE0A0DC5801B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9" name="Picture 5" descr="\\nlr.nl\homes\oddidp\Volgnummers\Tekennummers\E-950\E977\Logo-Partners\LOGO_Thale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9769" y="4782325"/>
            <a:ext cx="1905155" cy="47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nlr.nl\homes\oddidp\Volgnummers\Tekennummers\E-950\E977\Logo-Partners\logo_ead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948" y="4637500"/>
            <a:ext cx="952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nlr.nl\homes\oddidp\Volgnummers\Tekennummers\E-950\E977\Logo-Partners\LOGO_CAA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73" y="4832762"/>
            <a:ext cx="10001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nlr.nl\homes\oddidp\Volgnummers\Tekennummers\E-950\E977\Logo-Partners\LOGO_Isdefe.gif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1228" y="4734608"/>
            <a:ext cx="1368152" cy="47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nlr.nl\homes\oddidp\Volgnummers\Tekennummers\E-950\E977\Logo-Partners\LOGO_CertiFlyer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388" y="4564447"/>
            <a:ext cx="1381985" cy="79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\nlr.nl\homes\oddidp\Volgnummers\Tekennummers\E-950\E977\Logo-Partners\LOGO_Avanssa 2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628" y="5663312"/>
            <a:ext cx="952088" cy="57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\nlr.nl\homes\oddidp\Volgnummers\Tekennummers\E-950\E977\Logo-Partners\Ebeni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764" y="5631985"/>
            <a:ext cx="1152128" cy="3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\nlr.nl\homes\oddidp\Volgnummers\Tekennummers\E-950\E977\Logo-Partners\DeepBlue.png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4924" y="5663312"/>
            <a:ext cx="1800200" cy="42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nlr.nl\homes\oddidp\Volgnummers\Tekennummers\E-950\E977\Logo-Partners\jrc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6" y="5675464"/>
            <a:ext cx="964801" cy="41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nlr.nl\homes\oddidp\Volgnummers\Tekennummers\E-950\E977\Logo-Partners\LOGO_TU Delft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76" y="5511115"/>
            <a:ext cx="1347985" cy="57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1610" y="5532620"/>
            <a:ext cx="891763" cy="66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549275" y="3833813"/>
            <a:ext cx="636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i="1">
                <a:solidFill>
                  <a:schemeClr val="bg1"/>
                </a:solidFill>
              </a:rPr>
              <a:t>Aviation Safety and Certification of new Operations and Systems</a:t>
            </a:r>
          </a:p>
        </p:txBody>
      </p:sp>
      <p:pic>
        <p:nvPicPr>
          <p:cNvPr id="9232" name="Picture 3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" y="2425700"/>
            <a:ext cx="9142523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3" name="Group 19"/>
          <p:cNvGrpSpPr>
            <a:grpSpLocks/>
          </p:cNvGrpSpPr>
          <p:nvPr/>
        </p:nvGrpSpPr>
        <p:grpSpPr bwMode="auto">
          <a:xfrm>
            <a:off x="920750" y="820738"/>
            <a:ext cx="7302500" cy="1885950"/>
            <a:chOff x="920797" y="144854"/>
            <a:chExt cx="7302405" cy="1885138"/>
          </a:xfrm>
        </p:grpSpPr>
        <p:sp>
          <p:nvSpPr>
            <p:cNvPr id="54" name="Oval 53"/>
            <p:cNvSpPr/>
            <p:nvPr/>
          </p:nvSpPr>
          <p:spPr>
            <a:xfrm>
              <a:off x="1331955" y="881137"/>
              <a:ext cx="3095585" cy="11488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235" name="Picture 54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797" y="144854"/>
              <a:ext cx="7302405" cy="173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97557"/>
              </p:ext>
            </p:extLst>
          </p:nvPr>
        </p:nvGraphicFramePr>
        <p:xfrm>
          <a:off x="537230" y="4537907"/>
          <a:ext cx="638885" cy="8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FreeHand 5.0 Drawing" r:id="rId16" imgW="4153019" imgH="5534192" progId="FreeHand5Document">
                  <p:embed/>
                </p:oleObj>
              </mc:Choice>
              <mc:Fallback>
                <p:oleObj name="FreeHand 5.0 Drawing" r:id="rId16" imgW="4153019" imgH="5534192" progId="FreeHand5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30" y="4537907"/>
                        <a:ext cx="638885" cy="8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872538" y="6607175"/>
            <a:ext cx="271462" cy="2492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A3277B5-FC5E-4CF2-A3E0-900EBF77DEF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Main objective</a:t>
            </a:r>
            <a:endParaRPr lang="nl-NL" smtClean="0"/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Symbol" pitchFamily="18" charset="2"/>
              <a:buChar char="·"/>
              <a:defRPr/>
            </a:pPr>
            <a:r>
              <a:rPr lang="en-GB" smtClean="0"/>
              <a:t>Develop a process and associated tools for Continuous Safety Monitoring</a:t>
            </a:r>
            <a:endParaRPr lang="en-GB" dirty="0" smtClean="0"/>
          </a:p>
          <a:p>
            <a:pPr marL="0" indent="0">
              <a:defRPr/>
            </a:pPr>
            <a:endParaRPr lang="nl-N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continous safety monitoring?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‘Real time’ assessment of the likelihood of an accident.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2776703"/>
            <a:ext cx="4981575" cy="383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352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practice: retrospective event monitoring.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graphicFrame>
        <p:nvGraphicFramePr>
          <p:cNvPr id="6" name="Grafiek 4"/>
          <p:cNvGraphicFramePr/>
          <p:nvPr>
            <p:extLst>
              <p:ext uri="{D42A27DB-BD31-4B8C-83A1-F6EECF244321}">
                <p14:modId xmlns:p14="http://schemas.microsoft.com/office/powerpoint/2010/main" val="2849544122"/>
              </p:ext>
            </p:extLst>
          </p:nvPr>
        </p:nvGraphicFramePr>
        <p:xfrm>
          <a:off x="1181100" y="2314575"/>
          <a:ext cx="5943600" cy="3619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134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1: From retrospective event monitoring to ‘real time’ event monitoring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is like company stock prices that are updated continuously.</a:t>
            </a:r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982" y="3181349"/>
            <a:ext cx="5100631" cy="335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10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2: From real time event monitoring to real time safety monitoring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is like going from individual stock prices to an index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3314" name="Picture 2" descr="http://static4.businessinsider.com/image/5102c4c469bedde92c00002b-960/moneygame-cotd-012513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4"/>
          <a:stretch/>
        </p:blipFill>
        <p:spPr bwMode="auto">
          <a:xfrm>
            <a:off x="1946274" y="2771775"/>
            <a:ext cx="5624625" cy="380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86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Baseline risk picture for the total aviation </a:t>
            </a:r>
            <a:r>
              <a:rPr lang="en-US" smtClean="0"/>
              <a:t>system combines events into risk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Based on CATS and Eurocontrol IRP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F6A8-B8FC-4D38-90BF-232A797B78C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053388" y="44450"/>
            <a:ext cx="1090612" cy="457200"/>
          </a:xfrm>
        </p:spPr>
        <p:txBody>
          <a:bodyPr/>
          <a:lstStyle/>
          <a:p>
            <a:fld id="{D2C683C1-5AFF-43A1-836C-79391188BA10}" type="datetime3">
              <a:rPr lang="en-GB" smtClean="0"/>
              <a:pPr/>
              <a:t>15 April,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1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 </a:t>
            </a:r>
            <a:r>
              <a:rPr lang="en-US" smtClean="0"/>
              <a:t>picture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4F6A8-B8FC-4D38-90BF-232A797B78CA}" type="slidenum">
              <a:rPr lang="en-US" smtClean="0"/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2C683C1-5AFF-43A1-836C-79391188BA10}" type="datetime3">
              <a:rPr lang="en-GB" smtClean="0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" y="2286001"/>
            <a:ext cx="8191500" cy="4305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542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D9D8CE-EBE4-447B-81B4-1CFA202ABC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F2A8669-AAAB-468E-B848-8ECC32EDB6F0}" type="datetime3">
              <a:rPr lang="en-GB" smtClean="0"/>
              <a:pPr>
                <a:defRPr/>
              </a:pPr>
              <a:t>15 April,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734451"/>
              </p:ext>
            </p:extLst>
          </p:nvPr>
        </p:nvGraphicFramePr>
        <p:xfrm>
          <a:off x="3695699" y="1066800"/>
          <a:ext cx="5105401" cy="580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825"/>
                <a:gridCol w="4695576"/>
              </a:tblGrid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ESD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Initiating event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system failure during take-off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ATC related event during take-off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directional control by flight crew inappropriate during take-off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directional control related system failure during take-off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Incorrect configuration during take-off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takes off with contaminated wing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encounters wind shear after rotation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Single engine failure during take-off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Pitch control problem during take-off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Fire, smoke, fumes onboard aircraft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Flight crew member spatially disorientated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Flight control system failure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Flight crew incapacitation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Ice accretion on aircraft in flight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Airspeed, altitude or attitude display failure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encounters thunderstorm, turbulence, or wake vortex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Single engine failure in flight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Unstable approach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weight and balance outside limits during approach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encounters wind shear during approach or landing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handling by flight crew inappropriate during flare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handling by flight crew inappropriate during landing roll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directional control related systems failure during landing roll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Aircraft are positioned on collision course in flight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Runway incursion 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33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Cracks in aircraft pressure cabin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TAWS alert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Conflict on taxiway or apron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38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Loss of control due to poor airmanship</a:t>
                      </a:r>
                      <a:endParaRPr lang="nl-NL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87" marR="25802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9125" y="1914524"/>
            <a:ext cx="2943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Initiating events of ASCOS risk </a:t>
            </a:r>
            <a:r>
              <a:rPr lang="en-US" smtClean="0"/>
              <a:t>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34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V03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Props1.xml><?xml version="1.0" encoding="utf-8"?>
<ds:datastoreItem xmlns:ds="http://schemas.openxmlformats.org/officeDocument/2006/customXml" ds:itemID="{1A1510F9-BFF9-4887-A08E-AF0568D3B57B}"/>
</file>

<file path=customXml/itemProps2.xml><?xml version="1.0" encoding="utf-8"?>
<ds:datastoreItem xmlns:ds="http://schemas.openxmlformats.org/officeDocument/2006/customXml" ds:itemID="{33D1F6F8-87DB-4BDD-8ECC-C7852609DFCE}"/>
</file>

<file path=customXml/itemProps3.xml><?xml version="1.0" encoding="utf-8"?>
<ds:datastoreItem xmlns:ds="http://schemas.openxmlformats.org/officeDocument/2006/customXml" ds:itemID="{E1E6645A-A6F8-4E6E-9D54-2C90E49B8B7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476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ASCOS_Presentation_V03</vt:lpstr>
      <vt:lpstr>Visio.Drawing.11</vt:lpstr>
      <vt:lpstr>FreeHand 5.0 Drawing</vt:lpstr>
      <vt:lpstr>continuous safety monitoring</vt:lpstr>
      <vt:lpstr>Main objective</vt:lpstr>
      <vt:lpstr>What is continous safety monitoring?</vt:lpstr>
      <vt:lpstr>Current practice: retrospective event monitoring.</vt:lpstr>
      <vt:lpstr>Step 1: From retrospective event monitoring to ‘real time’ event monitoring</vt:lpstr>
      <vt:lpstr>Step 2: From real time event monitoring to real time safety monitoring</vt:lpstr>
      <vt:lpstr>Baseline risk picture for the total aviation system combines events into risk</vt:lpstr>
      <vt:lpstr>Risk picture</vt:lpstr>
      <vt:lpstr>PowerPoint Presentation</vt:lpstr>
      <vt:lpstr>Risk picture is currently quantified from historic data</vt:lpstr>
      <vt:lpstr>PowerPoint Presentation</vt:lpstr>
      <vt:lpstr>Continuous monitoring</vt:lpstr>
      <vt:lpstr>PowerPoint Presentation</vt:lpstr>
      <vt:lpstr>PowerPoint Presentation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Timmermans - van Baar</dc:creator>
  <cp:lastModifiedBy>Roelen, Alfred</cp:lastModifiedBy>
  <cp:revision>43</cp:revision>
  <cp:lastPrinted>2012-07-12T12:05:38Z</cp:lastPrinted>
  <dcterms:created xsi:type="dcterms:W3CDTF">2012-07-13T11:07:15Z</dcterms:created>
  <dcterms:modified xsi:type="dcterms:W3CDTF">2013-04-15T14:01:03Z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